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00" r:id="rId1"/>
  </p:sldMasterIdLst>
  <p:notesMasterIdLst>
    <p:notesMasterId r:id="rId9"/>
  </p:notesMasterIdLst>
  <p:sldIdLst>
    <p:sldId id="257" r:id="rId2"/>
    <p:sldId id="258" r:id="rId3"/>
    <p:sldId id="261" r:id="rId4"/>
    <p:sldId id="262" r:id="rId5"/>
    <p:sldId id="265" r:id="rId6"/>
    <p:sldId id="264"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FAAFE4-1C3F-462A-8160-48562C13846A}"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267D09-82F9-44DE-AB50-762AD1BC6518}" type="slidenum">
              <a:rPr lang="en-US" smtClean="0"/>
              <a:t>‹#›</a:t>
            </a:fld>
            <a:endParaRPr lang="en-US"/>
          </a:p>
        </p:txBody>
      </p:sp>
    </p:spTree>
    <p:extLst>
      <p:ext uri="{BB962C8B-B14F-4D97-AF65-F5344CB8AC3E}">
        <p14:creationId xmlns:p14="http://schemas.microsoft.com/office/powerpoint/2010/main" val="2628368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267D09-82F9-44DE-AB50-762AD1BC6518}" type="slidenum">
              <a:rPr lang="en-US" smtClean="0"/>
              <a:t>2</a:t>
            </a:fld>
            <a:endParaRPr lang="en-US"/>
          </a:p>
        </p:txBody>
      </p:sp>
    </p:spTree>
    <p:extLst>
      <p:ext uri="{BB962C8B-B14F-4D97-AF65-F5344CB8AC3E}">
        <p14:creationId xmlns:p14="http://schemas.microsoft.com/office/powerpoint/2010/main" val="3123819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267D09-82F9-44DE-AB50-762AD1BC6518}" type="slidenum">
              <a:rPr lang="en-US" smtClean="0"/>
              <a:t>5</a:t>
            </a:fld>
            <a:endParaRPr lang="en-US"/>
          </a:p>
        </p:txBody>
      </p:sp>
    </p:spTree>
    <p:extLst>
      <p:ext uri="{BB962C8B-B14F-4D97-AF65-F5344CB8AC3E}">
        <p14:creationId xmlns:p14="http://schemas.microsoft.com/office/powerpoint/2010/main" val="1844016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D5ECD0-E8C4-41ED-B830-99A0E968FA83}" type="datetimeFigureOut">
              <a:rPr lang="en-US" smtClean="0"/>
              <a:t>12/8/2024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0D600CA-D28D-49B9-937D-E8ABEFCF8F14}" type="slidenum">
              <a:rPr lang="en-US" smtClean="0"/>
              <a:t>‹#›</a:t>
            </a:fld>
            <a:endParaRPr lang="en-US"/>
          </a:p>
        </p:txBody>
      </p:sp>
    </p:spTree>
    <p:extLst>
      <p:ext uri="{BB962C8B-B14F-4D97-AF65-F5344CB8AC3E}">
        <p14:creationId xmlns:p14="http://schemas.microsoft.com/office/powerpoint/2010/main" val="412326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D5ECD0-E8C4-41ED-B830-99A0E968FA83}"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600CA-D28D-49B9-937D-E8ABEFCF8F14}" type="slidenum">
              <a:rPr lang="en-US" smtClean="0"/>
              <a:t>‹#›</a:t>
            </a:fld>
            <a:endParaRPr lang="en-US"/>
          </a:p>
        </p:txBody>
      </p:sp>
    </p:spTree>
    <p:extLst>
      <p:ext uri="{BB962C8B-B14F-4D97-AF65-F5344CB8AC3E}">
        <p14:creationId xmlns:p14="http://schemas.microsoft.com/office/powerpoint/2010/main" val="12162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5ECD0-E8C4-41ED-B830-99A0E968FA8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600CA-D28D-49B9-937D-E8ABEFCF8F14}" type="slidenum">
              <a:rPr lang="en-US" smtClean="0"/>
              <a:t>‹#›</a:t>
            </a:fld>
            <a:endParaRPr lang="en-US"/>
          </a:p>
        </p:txBody>
      </p:sp>
    </p:spTree>
    <p:extLst>
      <p:ext uri="{BB962C8B-B14F-4D97-AF65-F5344CB8AC3E}">
        <p14:creationId xmlns:p14="http://schemas.microsoft.com/office/powerpoint/2010/main" val="1668089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5ECD0-E8C4-41ED-B830-99A0E968FA8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600CA-D28D-49B9-937D-E8ABEFCF8F14}" type="slidenum">
              <a:rPr lang="en-US" smtClean="0"/>
              <a:t>‹#›</a:t>
            </a:fld>
            <a:endParaRPr lang="en-US"/>
          </a:p>
        </p:txBody>
      </p:sp>
    </p:spTree>
    <p:extLst>
      <p:ext uri="{BB962C8B-B14F-4D97-AF65-F5344CB8AC3E}">
        <p14:creationId xmlns:p14="http://schemas.microsoft.com/office/powerpoint/2010/main" val="558895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5ECD0-E8C4-41ED-B830-99A0E968FA8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600CA-D28D-49B9-937D-E8ABEFCF8F14}" type="slidenum">
              <a:rPr lang="en-US" smtClean="0"/>
              <a:t>‹#›</a:t>
            </a:fld>
            <a:endParaRPr lang="en-US"/>
          </a:p>
        </p:txBody>
      </p:sp>
    </p:spTree>
    <p:extLst>
      <p:ext uri="{BB962C8B-B14F-4D97-AF65-F5344CB8AC3E}">
        <p14:creationId xmlns:p14="http://schemas.microsoft.com/office/powerpoint/2010/main" val="3382929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5ECD0-E8C4-41ED-B830-99A0E968FA8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600CA-D28D-49B9-937D-E8ABEFCF8F14}" type="slidenum">
              <a:rPr lang="en-US" smtClean="0"/>
              <a:t>‹#›</a:t>
            </a:fld>
            <a:endParaRPr lang="en-US"/>
          </a:p>
        </p:txBody>
      </p:sp>
    </p:spTree>
    <p:extLst>
      <p:ext uri="{BB962C8B-B14F-4D97-AF65-F5344CB8AC3E}">
        <p14:creationId xmlns:p14="http://schemas.microsoft.com/office/powerpoint/2010/main" val="1339042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5ECD0-E8C4-41ED-B830-99A0E968FA8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600CA-D28D-49B9-937D-E8ABEFCF8F14}" type="slidenum">
              <a:rPr lang="en-US" smtClean="0"/>
              <a:t>‹#›</a:t>
            </a:fld>
            <a:endParaRPr lang="en-US"/>
          </a:p>
        </p:txBody>
      </p:sp>
    </p:spTree>
    <p:extLst>
      <p:ext uri="{BB962C8B-B14F-4D97-AF65-F5344CB8AC3E}">
        <p14:creationId xmlns:p14="http://schemas.microsoft.com/office/powerpoint/2010/main" val="3353918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5ECD0-E8C4-41ED-B830-99A0E968FA8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600CA-D28D-49B9-937D-E8ABEFCF8F14}" type="slidenum">
              <a:rPr lang="en-US" smtClean="0"/>
              <a:t>‹#›</a:t>
            </a:fld>
            <a:endParaRPr lang="en-US"/>
          </a:p>
        </p:txBody>
      </p:sp>
    </p:spTree>
    <p:extLst>
      <p:ext uri="{BB962C8B-B14F-4D97-AF65-F5344CB8AC3E}">
        <p14:creationId xmlns:p14="http://schemas.microsoft.com/office/powerpoint/2010/main" val="616006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5ECD0-E8C4-41ED-B830-99A0E968FA8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600CA-D28D-49B9-937D-E8ABEFCF8F14}" type="slidenum">
              <a:rPr lang="en-US" smtClean="0"/>
              <a:t>‹#›</a:t>
            </a:fld>
            <a:endParaRPr lang="en-US"/>
          </a:p>
        </p:txBody>
      </p:sp>
    </p:spTree>
    <p:extLst>
      <p:ext uri="{BB962C8B-B14F-4D97-AF65-F5344CB8AC3E}">
        <p14:creationId xmlns:p14="http://schemas.microsoft.com/office/powerpoint/2010/main" val="228413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5ECD0-E8C4-41ED-B830-99A0E968FA8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0D600CA-D28D-49B9-937D-E8ABEFCF8F14}" type="slidenum">
              <a:rPr lang="en-US" smtClean="0"/>
              <a:t>‹#›</a:t>
            </a:fld>
            <a:endParaRPr lang="en-US"/>
          </a:p>
        </p:txBody>
      </p:sp>
    </p:spTree>
    <p:extLst>
      <p:ext uri="{BB962C8B-B14F-4D97-AF65-F5344CB8AC3E}">
        <p14:creationId xmlns:p14="http://schemas.microsoft.com/office/powerpoint/2010/main" val="353795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5ECD0-E8C4-41ED-B830-99A0E968FA8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600CA-D28D-49B9-937D-E8ABEFCF8F14}" type="slidenum">
              <a:rPr lang="en-US" smtClean="0"/>
              <a:t>‹#›</a:t>
            </a:fld>
            <a:endParaRPr lang="en-US"/>
          </a:p>
        </p:txBody>
      </p:sp>
    </p:spTree>
    <p:extLst>
      <p:ext uri="{BB962C8B-B14F-4D97-AF65-F5344CB8AC3E}">
        <p14:creationId xmlns:p14="http://schemas.microsoft.com/office/powerpoint/2010/main" val="348116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D5ECD0-E8C4-41ED-B830-99A0E968FA83}"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600CA-D28D-49B9-937D-E8ABEFCF8F14}" type="slidenum">
              <a:rPr lang="en-US" smtClean="0"/>
              <a:t>‹#›</a:t>
            </a:fld>
            <a:endParaRPr lang="en-US"/>
          </a:p>
        </p:txBody>
      </p:sp>
    </p:spTree>
    <p:extLst>
      <p:ext uri="{BB962C8B-B14F-4D97-AF65-F5344CB8AC3E}">
        <p14:creationId xmlns:p14="http://schemas.microsoft.com/office/powerpoint/2010/main" val="260249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D5ECD0-E8C4-41ED-B830-99A0E968FA83}"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600CA-D28D-49B9-937D-E8ABEFCF8F14}" type="slidenum">
              <a:rPr lang="en-US" smtClean="0"/>
              <a:t>‹#›</a:t>
            </a:fld>
            <a:endParaRPr lang="en-US"/>
          </a:p>
        </p:txBody>
      </p:sp>
    </p:spTree>
    <p:extLst>
      <p:ext uri="{BB962C8B-B14F-4D97-AF65-F5344CB8AC3E}">
        <p14:creationId xmlns:p14="http://schemas.microsoft.com/office/powerpoint/2010/main" val="233287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D5ECD0-E8C4-41ED-B830-99A0E968FA83}"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600CA-D28D-49B9-937D-E8ABEFCF8F14}" type="slidenum">
              <a:rPr lang="en-US" smtClean="0"/>
              <a:t>‹#›</a:t>
            </a:fld>
            <a:endParaRPr lang="en-US"/>
          </a:p>
        </p:txBody>
      </p:sp>
    </p:spTree>
    <p:extLst>
      <p:ext uri="{BB962C8B-B14F-4D97-AF65-F5344CB8AC3E}">
        <p14:creationId xmlns:p14="http://schemas.microsoft.com/office/powerpoint/2010/main" val="1837066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D5ECD0-E8C4-41ED-B830-99A0E968FA83}"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600CA-D28D-49B9-937D-E8ABEFCF8F14}" type="slidenum">
              <a:rPr lang="en-US" smtClean="0"/>
              <a:t>‹#›</a:t>
            </a:fld>
            <a:endParaRPr lang="en-US"/>
          </a:p>
        </p:txBody>
      </p:sp>
    </p:spTree>
    <p:extLst>
      <p:ext uri="{BB962C8B-B14F-4D97-AF65-F5344CB8AC3E}">
        <p14:creationId xmlns:p14="http://schemas.microsoft.com/office/powerpoint/2010/main" val="268925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D5ECD0-E8C4-41ED-B830-99A0E968FA83}"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600CA-D28D-49B9-937D-E8ABEFCF8F14}" type="slidenum">
              <a:rPr lang="en-US" smtClean="0"/>
              <a:t>‹#›</a:t>
            </a:fld>
            <a:endParaRPr lang="en-US"/>
          </a:p>
        </p:txBody>
      </p:sp>
    </p:spTree>
    <p:extLst>
      <p:ext uri="{BB962C8B-B14F-4D97-AF65-F5344CB8AC3E}">
        <p14:creationId xmlns:p14="http://schemas.microsoft.com/office/powerpoint/2010/main" val="3737942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D5ECD0-E8C4-41ED-B830-99A0E968FA83}"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600CA-D28D-49B9-937D-E8ABEFCF8F14}" type="slidenum">
              <a:rPr lang="en-US" smtClean="0"/>
              <a:t>‹#›</a:t>
            </a:fld>
            <a:endParaRPr lang="en-US"/>
          </a:p>
        </p:txBody>
      </p:sp>
    </p:spTree>
    <p:extLst>
      <p:ext uri="{BB962C8B-B14F-4D97-AF65-F5344CB8AC3E}">
        <p14:creationId xmlns:p14="http://schemas.microsoft.com/office/powerpoint/2010/main" val="9530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D5ECD0-E8C4-41ED-B830-99A0E968FA83}" type="datetimeFigureOut">
              <a:rPr lang="en-US" smtClean="0"/>
              <a:t>12/8/2024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D600CA-D28D-49B9-937D-E8ABEFCF8F14}" type="slidenum">
              <a:rPr lang="en-US" smtClean="0"/>
              <a:t>‹#›</a:t>
            </a:fld>
            <a:endParaRPr lang="en-US"/>
          </a:p>
        </p:txBody>
      </p:sp>
    </p:spTree>
    <p:extLst>
      <p:ext uri="{BB962C8B-B14F-4D97-AF65-F5344CB8AC3E}">
        <p14:creationId xmlns:p14="http://schemas.microsoft.com/office/powerpoint/2010/main" val="3018143985"/>
      </p:ext>
    </p:extLst>
  </p:cSld>
  <p:clrMap bg1="dk1" tx1="lt1" bg2="dk2" tx2="lt2" accent1="accent1" accent2="accent2" accent3="accent3" accent4="accent4" accent5="accent5" accent6="accent6" hlink="hlink" folHlink="folHlink"/>
  <p:sldLayoutIdLst>
    <p:sldLayoutId id="2147485401" r:id="rId1"/>
    <p:sldLayoutId id="2147485402" r:id="rId2"/>
    <p:sldLayoutId id="2147485403" r:id="rId3"/>
    <p:sldLayoutId id="2147485404" r:id="rId4"/>
    <p:sldLayoutId id="2147485405" r:id="rId5"/>
    <p:sldLayoutId id="2147485406" r:id="rId6"/>
    <p:sldLayoutId id="2147485407" r:id="rId7"/>
    <p:sldLayoutId id="2147485408" r:id="rId8"/>
    <p:sldLayoutId id="2147485409" r:id="rId9"/>
    <p:sldLayoutId id="2147485410" r:id="rId10"/>
    <p:sldLayoutId id="2147485411" r:id="rId11"/>
    <p:sldLayoutId id="2147485412" r:id="rId12"/>
    <p:sldLayoutId id="2147485413" r:id="rId13"/>
    <p:sldLayoutId id="2147485414" r:id="rId14"/>
    <p:sldLayoutId id="2147485415" r:id="rId15"/>
    <p:sldLayoutId id="2147485416" r:id="rId16"/>
    <p:sldLayoutId id="214748541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9F72B-D8C6-EA44-EA06-6518DEA01C30}"/>
              </a:ext>
            </a:extLst>
          </p:cNvPr>
          <p:cNvSpPr>
            <a:spLocks noGrp="1"/>
          </p:cNvSpPr>
          <p:nvPr>
            <p:ph type="title"/>
          </p:nvPr>
        </p:nvSpPr>
        <p:spPr>
          <a:xfrm>
            <a:off x="1484311" y="1049311"/>
            <a:ext cx="10018713" cy="4946755"/>
          </a:xfrm>
        </p:spPr>
        <p:txBody>
          <a:bodyPr>
            <a:normAutofit/>
          </a:bodyPr>
          <a:lstStyle/>
          <a:p>
            <a:r>
              <a:rPr lang="en-US" b="1" dirty="0">
                <a:latin typeface="Times New Roman" panose="02020603050405020304" pitchFamily="18" charset="0"/>
                <a:cs typeface="Times New Roman" panose="02020603050405020304" pitchFamily="18" charset="0"/>
              </a:rPr>
              <a:t>WELCOME TO MY PRESENTATION</a:t>
            </a:r>
          </a:p>
        </p:txBody>
      </p:sp>
    </p:spTree>
    <p:extLst>
      <p:ext uri="{BB962C8B-B14F-4D97-AF65-F5344CB8AC3E}">
        <p14:creationId xmlns:p14="http://schemas.microsoft.com/office/powerpoint/2010/main" val="687999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80E8-CBE1-403D-D29E-7C81598E1790}"/>
              </a:ext>
            </a:extLst>
          </p:cNvPr>
          <p:cNvSpPr>
            <a:spLocks noGrp="1"/>
          </p:cNvSpPr>
          <p:nvPr>
            <p:ph type="title"/>
          </p:nvPr>
        </p:nvSpPr>
        <p:spPr>
          <a:xfrm>
            <a:off x="1801906" y="685800"/>
            <a:ext cx="9701118" cy="1752599"/>
          </a:xfrm>
        </p:spPr>
        <p:txBody>
          <a:bodyPr>
            <a:normAutofit/>
          </a:bodyPr>
          <a:lstStyle/>
          <a:p>
            <a:pPr algn="l"/>
            <a:r>
              <a:rPr lang="en-US" b="1" dirty="0">
                <a:latin typeface="Times New Roman" panose="02020603050405020304" pitchFamily="18" charset="0"/>
                <a:cs typeface="Times New Roman" panose="02020603050405020304" pitchFamily="18" charset="0"/>
              </a:rPr>
              <a:t>INTRODUCTION</a:t>
            </a:r>
          </a:p>
        </p:txBody>
      </p:sp>
      <p:grpSp>
        <p:nvGrpSpPr>
          <p:cNvPr id="3" name="Group 2">
            <a:extLst>
              <a:ext uri="{FF2B5EF4-FFF2-40B4-BE49-F238E27FC236}">
                <a16:creationId xmlns:a16="http://schemas.microsoft.com/office/drawing/2014/main" id="{8E961524-9DDD-0DA9-B335-4D02E4394B0A}"/>
              </a:ext>
            </a:extLst>
          </p:cNvPr>
          <p:cNvGrpSpPr/>
          <p:nvPr/>
        </p:nvGrpSpPr>
        <p:grpSpPr>
          <a:xfrm>
            <a:off x="3402106" y="2283906"/>
            <a:ext cx="7772400" cy="4271391"/>
            <a:chOff x="0" y="-47625"/>
            <a:chExt cx="2922524" cy="1265785"/>
          </a:xfrm>
        </p:grpSpPr>
        <p:sp>
          <p:nvSpPr>
            <p:cNvPr id="4" name="Freeform 3">
              <a:extLst>
                <a:ext uri="{FF2B5EF4-FFF2-40B4-BE49-F238E27FC236}">
                  <a16:creationId xmlns:a16="http://schemas.microsoft.com/office/drawing/2014/main" id="{744682A7-3444-D3B1-B851-955750B4E644}"/>
                </a:ext>
              </a:extLst>
            </p:cNvPr>
            <p:cNvSpPr/>
            <p:nvPr/>
          </p:nvSpPr>
          <p:spPr>
            <a:xfrm>
              <a:off x="0" y="0"/>
              <a:ext cx="2922524" cy="1218160"/>
            </a:xfrm>
            <a:custGeom>
              <a:avLst/>
              <a:gdLst/>
              <a:ahLst/>
              <a:cxnLst/>
              <a:rect l="l" t="t" r="r" b="b"/>
              <a:pathLst>
                <a:path w="2922524" h="1218160">
                  <a:moveTo>
                    <a:pt x="0" y="0"/>
                  </a:moveTo>
                  <a:lnTo>
                    <a:pt x="2922524" y="0"/>
                  </a:lnTo>
                  <a:lnTo>
                    <a:pt x="2922524" y="1218160"/>
                  </a:lnTo>
                  <a:lnTo>
                    <a:pt x="0" y="1218160"/>
                  </a:lnTo>
                  <a:close/>
                </a:path>
              </a:pathLst>
            </a:custGeom>
            <a:solidFill>
              <a:srgbClr val="FFFFFF"/>
            </a:solidFill>
          </p:spPr>
          <p:txBody>
            <a:bodyPr/>
            <a:lstStyle/>
            <a:p>
              <a:endParaRPr lang="en-US"/>
            </a:p>
          </p:txBody>
        </p:sp>
        <p:sp>
          <p:nvSpPr>
            <p:cNvPr id="5" name="TextBox 4">
              <a:extLst>
                <a:ext uri="{FF2B5EF4-FFF2-40B4-BE49-F238E27FC236}">
                  <a16:creationId xmlns:a16="http://schemas.microsoft.com/office/drawing/2014/main" id="{44EE26D3-CB59-2285-273C-113CF316B3B8}"/>
                </a:ext>
              </a:extLst>
            </p:cNvPr>
            <p:cNvSpPr txBox="1"/>
            <p:nvPr/>
          </p:nvSpPr>
          <p:spPr>
            <a:xfrm>
              <a:off x="0" y="-47625"/>
              <a:ext cx="2922524" cy="1265785"/>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674"/>
                </a:lnSpc>
              </a:pPr>
              <a:endParaRPr/>
            </a:p>
          </p:txBody>
        </p:sp>
      </p:grpSp>
      <p:sp>
        <p:nvSpPr>
          <p:cNvPr id="8" name="TextBox 7">
            <a:extLst>
              <a:ext uri="{FF2B5EF4-FFF2-40B4-BE49-F238E27FC236}">
                <a16:creationId xmlns:a16="http://schemas.microsoft.com/office/drawing/2014/main" id="{A3D4D27F-C6F1-D2C5-B2D8-54067AC2BE0C}"/>
              </a:ext>
            </a:extLst>
          </p:cNvPr>
          <p:cNvSpPr txBox="1"/>
          <p:nvPr/>
        </p:nvSpPr>
        <p:spPr>
          <a:xfrm>
            <a:off x="7718612" y="2755880"/>
            <a:ext cx="2554941" cy="3416320"/>
          </a:xfrm>
          <a:prstGeom prst="rect">
            <a:avLst/>
          </a:prstGeom>
          <a:noFill/>
        </p:spPr>
        <p:txBody>
          <a:bodyPr wrap="square" rtlCol="0">
            <a:spAutoFit/>
          </a:bodyPr>
          <a:lstStyle/>
          <a:p>
            <a:r>
              <a:rPr lang="en-US" sz="1800" dirty="0">
                <a:solidFill>
                  <a:srgbClr val="000000"/>
                </a:solidFill>
                <a:latin typeface="Open Sans"/>
                <a:ea typeface="Open Sans"/>
                <a:cs typeface="Open Sans"/>
                <a:sym typeface="Open Sans"/>
              </a:rPr>
              <a:t>EPIWTA was named as Bangladesh Inland Water Transport  (BIWTA), which currently takes care of all related development, maintenance, and operations of inland water transport and of inland waterways in Bangladesh</a:t>
            </a:r>
            <a:endParaRPr lang="en-US" dirty="0"/>
          </a:p>
        </p:txBody>
      </p:sp>
      <p:sp>
        <p:nvSpPr>
          <p:cNvPr id="9" name="TextBox 8">
            <a:extLst>
              <a:ext uri="{FF2B5EF4-FFF2-40B4-BE49-F238E27FC236}">
                <a16:creationId xmlns:a16="http://schemas.microsoft.com/office/drawing/2014/main" id="{20C19E2B-9241-1FF9-D62A-E27B87B784E7}"/>
              </a:ext>
            </a:extLst>
          </p:cNvPr>
          <p:cNvSpPr txBox="1"/>
          <p:nvPr/>
        </p:nvSpPr>
        <p:spPr>
          <a:xfrm>
            <a:off x="3845859" y="2788688"/>
            <a:ext cx="3334870" cy="3323987"/>
          </a:xfrm>
          <a:prstGeom prst="rect">
            <a:avLst/>
          </a:prstGeom>
          <a:noFill/>
        </p:spPr>
        <p:txBody>
          <a:bodyPr wrap="square" rtlCol="0">
            <a:spAutoFit/>
          </a:bodyPr>
          <a:lstStyle/>
          <a:p>
            <a:r>
              <a:rPr lang="en-US" dirty="0">
                <a:solidFill>
                  <a:srgbClr val="000000"/>
                </a:solidFill>
                <a:latin typeface="Times New Roman" panose="02020603050405020304" pitchFamily="18" charset="0"/>
                <a:ea typeface="Open Sans"/>
                <a:cs typeface="Times New Roman" panose="02020603050405020304" pitchFamily="18" charset="0"/>
                <a:sym typeface="Open Sans"/>
              </a:rPr>
              <a:t>The Barisal river port has a recorded existence since the Mughal Empire. It was then called “Gird-e-Bandar”, a river station which was known for the trade of salt, spices, and woods. It was turned into Barisal Bandar (port) during the British rule after the town committee was established in 1869 and achieved municipal status in 1876.</a:t>
            </a: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0797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BE53-5277-2D8F-CAF9-C7BEC7BF3846}"/>
              </a:ext>
            </a:extLst>
          </p:cNvPr>
          <p:cNvSpPr>
            <a:spLocks noGrp="1"/>
          </p:cNvSpPr>
          <p:nvPr>
            <p:ph type="title"/>
          </p:nvPr>
        </p:nvSpPr>
        <p:spPr>
          <a:xfrm>
            <a:off x="1807041" y="282388"/>
            <a:ext cx="10018713" cy="1752599"/>
          </a:xfrm>
        </p:spPr>
        <p:txBody>
          <a:bodyPr/>
          <a:lstStyle/>
          <a:p>
            <a:r>
              <a:rPr lang="en-US" sz="4000" b="1" dirty="0">
                <a:solidFill>
                  <a:srgbClr val="FFFFFF"/>
                </a:solidFill>
                <a:latin typeface="Times New Roman" panose="02020603050405020304" pitchFamily="18" charset="0"/>
                <a:ea typeface="Inter Bold"/>
                <a:cs typeface="Times New Roman" panose="02020603050405020304" pitchFamily="18" charset="0"/>
                <a:sym typeface="Inter Bold"/>
              </a:rPr>
              <a:t>PRODUCT &amp; SERVICES POSITIONING</a:t>
            </a:r>
            <a:br>
              <a:rPr lang="en-US" sz="4000" b="1" dirty="0">
                <a:solidFill>
                  <a:srgbClr val="FFFFFF"/>
                </a:solidFill>
                <a:latin typeface="Inter Bold"/>
                <a:ea typeface="Inter Bold"/>
                <a:cs typeface="Inter Bold"/>
                <a:sym typeface="Inter Bold"/>
              </a:rPr>
            </a:br>
            <a:endParaRPr lang="en-US" dirty="0"/>
          </a:p>
        </p:txBody>
      </p:sp>
      <p:pic>
        <p:nvPicPr>
          <p:cNvPr id="3" name="Picture 2">
            <a:extLst>
              <a:ext uri="{FF2B5EF4-FFF2-40B4-BE49-F238E27FC236}">
                <a16:creationId xmlns:a16="http://schemas.microsoft.com/office/drawing/2014/main" id="{29439580-B41E-7AB3-213C-D6A40F89E547}"/>
              </a:ext>
            </a:extLst>
          </p:cNvPr>
          <p:cNvPicPr>
            <a:picLocks noChangeAspect="1"/>
          </p:cNvPicPr>
          <p:nvPr/>
        </p:nvPicPr>
        <p:blipFill>
          <a:blip r:embed="rId2"/>
          <a:srcRect l="6581" r="6581"/>
          <a:stretch>
            <a:fillRect/>
          </a:stretch>
        </p:blipFill>
        <p:spPr>
          <a:xfrm>
            <a:off x="2205317" y="1676400"/>
            <a:ext cx="2474261" cy="1381593"/>
          </a:xfrm>
          <a:prstGeom prst="rect">
            <a:avLst/>
          </a:prstGeom>
        </p:spPr>
      </p:pic>
      <p:grpSp>
        <p:nvGrpSpPr>
          <p:cNvPr id="4" name="Group 3">
            <a:extLst>
              <a:ext uri="{FF2B5EF4-FFF2-40B4-BE49-F238E27FC236}">
                <a16:creationId xmlns:a16="http://schemas.microsoft.com/office/drawing/2014/main" id="{5AF203E0-8158-42E8-87F4-B4290D6B66E7}"/>
              </a:ext>
            </a:extLst>
          </p:cNvPr>
          <p:cNvGrpSpPr/>
          <p:nvPr/>
        </p:nvGrpSpPr>
        <p:grpSpPr>
          <a:xfrm>
            <a:off x="5789088" y="1636058"/>
            <a:ext cx="2300653" cy="1485874"/>
            <a:chOff x="0" y="0"/>
            <a:chExt cx="5208414" cy="3609354"/>
          </a:xfrm>
        </p:grpSpPr>
        <p:pic>
          <p:nvPicPr>
            <p:cNvPr id="5" name="Picture 4">
              <a:extLst>
                <a:ext uri="{FF2B5EF4-FFF2-40B4-BE49-F238E27FC236}">
                  <a16:creationId xmlns:a16="http://schemas.microsoft.com/office/drawing/2014/main" id="{9FFD6C6D-B3D7-1C4D-4CDA-8AE4FAE4DE6E}"/>
                </a:ext>
              </a:extLst>
            </p:cNvPr>
            <p:cNvPicPr>
              <a:picLocks noChangeAspect="1"/>
            </p:cNvPicPr>
            <p:nvPr/>
          </p:nvPicPr>
          <p:blipFill>
            <a:blip r:embed="rId3"/>
            <a:srcRect l="8809" r="8809"/>
            <a:stretch>
              <a:fillRect/>
            </a:stretch>
          </p:blipFill>
          <p:spPr>
            <a:xfrm>
              <a:off x="0" y="0"/>
              <a:ext cx="5208414" cy="3609354"/>
            </a:xfrm>
            <a:prstGeom prst="rect">
              <a:avLst/>
            </a:prstGeom>
          </p:spPr>
        </p:pic>
      </p:grpSp>
      <p:grpSp>
        <p:nvGrpSpPr>
          <p:cNvPr id="6" name="Group 5">
            <a:extLst>
              <a:ext uri="{FF2B5EF4-FFF2-40B4-BE49-F238E27FC236}">
                <a16:creationId xmlns:a16="http://schemas.microsoft.com/office/drawing/2014/main" id="{B91EAF88-83AA-FB6B-30FE-0FF42B42CBB2}"/>
              </a:ext>
            </a:extLst>
          </p:cNvPr>
          <p:cNvGrpSpPr/>
          <p:nvPr/>
        </p:nvGrpSpPr>
        <p:grpSpPr>
          <a:xfrm>
            <a:off x="9300991" y="1618809"/>
            <a:ext cx="2232366" cy="1496774"/>
            <a:chOff x="0" y="0"/>
            <a:chExt cx="5205975" cy="3609354"/>
          </a:xfrm>
        </p:grpSpPr>
        <p:pic>
          <p:nvPicPr>
            <p:cNvPr id="7" name="Picture 6">
              <a:extLst>
                <a:ext uri="{FF2B5EF4-FFF2-40B4-BE49-F238E27FC236}">
                  <a16:creationId xmlns:a16="http://schemas.microsoft.com/office/drawing/2014/main" id="{F18DD240-8329-1811-0B53-99F4CA717311}"/>
                </a:ext>
              </a:extLst>
            </p:cNvPr>
            <p:cNvPicPr>
              <a:picLocks noChangeAspect="1"/>
            </p:cNvPicPr>
            <p:nvPr/>
          </p:nvPicPr>
          <p:blipFill>
            <a:blip r:embed="rId4"/>
            <a:srcRect l="6214" r="6214"/>
            <a:stretch>
              <a:fillRect/>
            </a:stretch>
          </p:blipFill>
          <p:spPr>
            <a:xfrm>
              <a:off x="0" y="0"/>
              <a:ext cx="5205975" cy="3609354"/>
            </a:xfrm>
            <a:prstGeom prst="rect">
              <a:avLst/>
            </a:prstGeom>
          </p:spPr>
        </p:pic>
      </p:grpSp>
      <p:grpSp>
        <p:nvGrpSpPr>
          <p:cNvPr id="8" name="Group 7">
            <a:extLst>
              <a:ext uri="{FF2B5EF4-FFF2-40B4-BE49-F238E27FC236}">
                <a16:creationId xmlns:a16="http://schemas.microsoft.com/office/drawing/2014/main" id="{F9BC66E8-CEDF-5AC4-FF79-13693A425AB3}"/>
              </a:ext>
            </a:extLst>
          </p:cNvPr>
          <p:cNvGrpSpPr/>
          <p:nvPr/>
        </p:nvGrpSpPr>
        <p:grpSpPr>
          <a:xfrm>
            <a:off x="1632307" y="2941106"/>
            <a:ext cx="3620280" cy="974362"/>
            <a:chOff x="0" y="-47625"/>
            <a:chExt cx="1231541" cy="256622"/>
          </a:xfrm>
        </p:grpSpPr>
        <p:sp>
          <p:nvSpPr>
            <p:cNvPr id="9" name="Freeform 8">
              <a:extLst>
                <a:ext uri="{FF2B5EF4-FFF2-40B4-BE49-F238E27FC236}">
                  <a16:creationId xmlns:a16="http://schemas.microsoft.com/office/drawing/2014/main" id="{F521FFD9-661F-97B8-B69C-DA016DAE094A}"/>
                </a:ext>
              </a:extLst>
            </p:cNvPr>
            <p:cNvSpPr/>
            <p:nvPr/>
          </p:nvSpPr>
          <p:spPr>
            <a:xfrm>
              <a:off x="0" y="0"/>
              <a:ext cx="1231541" cy="208997"/>
            </a:xfrm>
            <a:custGeom>
              <a:avLst/>
              <a:gdLst/>
              <a:ahLst/>
              <a:cxnLst/>
              <a:rect l="l" t="t" r="r" b="b"/>
              <a:pathLst>
                <a:path w="1231541" h="208997">
                  <a:moveTo>
                    <a:pt x="0" y="0"/>
                  </a:moveTo>
                  <a:lnTo>
                    <a:pt x="1231541" y="0"/>
                  </a:lnTo>
                  <a:lnTo>
                    <a:pt x="1231541" y="208997"/>
                  </a:lnTo>
                  <a:lnTo>
                    <a:pt x="0" y="208997"/>
                  </a:lnTo>
                  <a:close/>
                </a:path>
              </a:pathLst>
            </a:custGeom>
            <a:solidFill>
              <a:srgbClr val="FFFFFF"/>
            </a:solidFill>
          </p:spPr>
          <p:txBody>
            <a:bodyPr/>
            <a:lstStyle/>
            <a:p>
              <a:endParaRPr lang="en-US"/>
            </a:p>
          </p:txBody>
        </p:sp>
        <p:sp>
          <p:nvSpPr>
            <p:cNvPr id="10" name="TextBox 9">
              <a:extLst>
                <a:ext uri="{FF2B5EF4-FFF2-40B4-BE49-F238E27FC236}">
                  <a16:creationId xmlns:a16="http://schemas.microsoft.com/office/drawing/2014/main" id="{99EDA7FC-480E-9B41-94FD-49CE9F2C0B23}"/>
                </a:ext>
              </a:extLst>
            </p:cNvPr>
            <p:cNvSpPr txBox="1"/>
            <p:nvPr/>
          </p:nvSpPr>
          <p:spPr>
            <a:xfrm>
              <a:off x="0" y="-47625"/>
              <a:ext cx="1231541" cy="256622"/>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674"/>
                </a:lnSpc>
              </a:pPr>
              <a:endParaRPr/>
            </a:p>
          </p:txBody>
        </p:sp>
      </p:grpSp>
      <p:grpSp>
        <p:nvGrpSpPr>
          <p:cNvPr id="12" name="Group 11">
            <a:extLst>
              <a:ext uri="{FF2B5EF4-FFF2-40B4-BE49-F238E27FC236}">
                <a16:creationId xmlns:a16="http://schemas.microsoft.com/office/drawing/2014/main" id="{D958676E-D839-4B92-22C2-368D7579BAF3}"/>
              </a:ext>
            </a:extLst>
          </p:cNvPr>
          <p:cNvGrpSpPr/>
          <p:nvPr/>
        </p:nvGrpSpPr>
        <p:grpSpPr>
          <a:xfrm>
            <a:off x="1422720" y="-1374242"/>
            <a:ext cx="3501016" cy="7482875"/>
            <a:chOff x="0" y="-47625"/>
            <a:chExt cx="1061091" cy="2092027"/>
          </a:xfrm>
        </p:grpSpPr>
        <p:sp>
          <p:nvSpPr>
            <p:cNvPr id="13" name="Freeform 11">
              <a:extLst>
                <a:ext uri="{FF2B5EF4-FFF2-40B4-BE49-F238E27FC236}">
                  <a16:creationId xmlns:a16="http://schemas.microsoft.com/office/drawing/2014/main" id="{7CDC74CC-AF6D-B84D-4891-A3B9FE06DF4D}"/>
                </a:ext>
              </a:extLst>
            </p:cNvPr>
            <p:cNvSpPr/>
            <p:nvPr/>
          </p:nvSpPr>
          <p:spPr>
            <a:xfrm>
              <a:off x="136669" y="733946"/>
              <a:ext cx="924422" cy="1310456"/>
            </a:xfrm>
            <a:custGeom>
              <a:avLst/>
              <a:gdLst/>
              <a:ahLst/>
              <a:cxnLst/>
              <a:rect l="l" t="t" r="r" b="b"/>
              <a:pathLst>
                <a:path w="1028822" h="1310456">
                  <a:moveTo>
                    <a:pt x="0" y="0"/>
                  </a:moveTo>
                  <a:lnTo>
                    <a:pt x="1028822" y="0"/>
                  </a:lnTo>
                  <a:lnTo>
                    <a:pt x="1028822" y="1310456"/>
                  </a:lnTo>
                  <a:lnTo>
                    <a:pt x="0" y="1310456"/>
                  </a:lnTo>
                  <a:close/>
                </a:path>
              </a:pathLst>
            </a:custGeom>
            <a:solidFill>
              <a:srgbClr val="000000">
                <a:alpha val="0"/>
              </a:srgbClr>
            </a:solidFill>
            <a:ln w="19050" cap="sq">
              <a:solidFill>
                <a:srgbClr val="FFFFFF"/>
              </a:solidFill>
              <a:prstDash val="solid"/>
              <a:miter/>
            </a:ln>
          </p:spPr>
          <p:txBody>
            <a:bodyPr/>
            <a:lstStyle/>
            <a:p>
              <a:endParaRPr lang="en-US" dirty="0"/>
            </a:p>
          </p:txBody>
        </p:sp>
        <p:sp>
          <p:nvSpPr>
            <p:cNvPr id="14" name="TextBox 12">
              <a:extLst>
                <a:ext uri="{FF2B5EF4-FFF2-40B4-BE49-F238E27FC236}">
                  <a16:creationId xmlns:a16="http://schemas.microsoft.com/office/drawing/2014/main" id="{3929F535-AA6B-BEC0-13D9-24425514DB59}"/>
                </a:ext>
              </a:extLst>
            </p:cNvPr>
            <p:cNvSpPr txBox="1"/>
            <p:nvPr/>
          </p:nvSpPr>
          <p:spPr>
            <a:xfrm>
              <a:off x="0" y="-47625"/>
              <a:ext cx="1028822" cy="1358081"/>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674"/>
                </a:lnSpc>
              </a:pPr>
              <a:endParaRPr/>
            </a:p>
          </p:txBody>
        </p:sp>
      </p:grpSp>
      <p:sp>
        <p:nvSpPr>
          <p:cNvPr id="15" name="Freeform 11">
            <a:extLst>
              <a:ext uri="{FF2B5EF4-FFF2-40B4-BE49-F238E27FC236}">
                <a16:creationId xmlns:a16="http://schemas.microsoft.com/office/drawing/2014/main" id="{CB459193-F8E7-473D-1ADC-9ADCD6CAEF32}"/>
              </a:ext>
            </a:extLst>
          </p:cNvPr>
          <p:cNvSpPr/>
          <p:nvPr/>
        </p:nvSpPr>
        <p:spPr>
          <a:xfrm>
            <a:off x="5466795" y="1446179"/>
            <a:ext cx="3033014" cy="4687310"/>
          </a:xfrm>
          <a:custGeom>
            <a:avLst/>
            <a:gdLst/>
            <a:ahLst/>
            <a:cxnLst/>
            <a:rect l="l" t="t" r="r" b="b"/>
            <a:pathLst>
              <a:path w="1028822" h="1310456">
                <a:moveTo>
                  <a:pt x="0" y="0"/>
                </a:moveTo>
                <a:lnTo>
                  <a:pt x="1028822" y="0"/>
                </a:lnTo>
                <a:lnTo>
                  <a:pt x="1028822" y="1310456"/>
                </a:lnTo>
                <a:lnTo>
                  <a:pt x="0" y="1310456"/>
                </a:lnTo>
                <a:close/>
              </a:path>
            </a:pathLst>
          </a:custGeom>
          <a:solidFill>
            <a:srgbClr val="000000">
              <a:alpha val="0"/>
            </a:srgbClr>
          </a:solidFill>
          <a:ln w="19050" cap="sq">
            <a:solidFill>
              <a:srgbClr val="FFFFFF"/>
            </a:solidFill>
            <a:prstDash val="solid"/>
            <a:miter/>
          </a:ln>
        </p:spPr>
        <p:txBody>
          <a:bodyPr/>
          <a:lstStyle/>
          <a:p>
            <a:endParaRPr lang="en-US"/>
          </a:p>
        </p:txBody>
      </p:sp>
      <p:sp>
        <p:nvSpPr>
          <p:cNvPr id="16" name="Freeform 11">
            <a:extLst>
              <a:ext uri="{FF2B5EF4-FFF2-40B4-BE49-F238E27FC236}">
                <a16:creationId xmlns:a16="http://schemas.microsoft.com/office/drawing/2014/main" id="{02ED3AAA-84B1-965B-E0A0-4D7BDDF3556A}"/>
              </a:ext>
            </a:extLst>
          </p:cNvPr>
          <p:cNvSpPr/>
          <p:nvPr/>
        </p:nvSpPr>
        <p:spPr>
          <a:xfrm>
            <a:off x="9018724" y="1421323"/>
            <a:ext cx="2807030" cy="4662453"/>
          </a:xfrm>
          <a:custGeom>
            <a:avLst/>
            <a:gdLst/>
            <a:ahLst/>
            <a:cxnLst/>
            <a:rect l="l" t="t" r="r" b="b"/>
            <a:pathLst>
              <a:path w="1028822" h="1310456">
                <a:moveTo>
                  <a:pt x="0" y="0"/>
                </a:moveTo>
                <a:lnTo>
                  <a:pt x="1028822" y="0"/>
                </a:lnTo>
                <a:lnTo>
                  <a:pt x="1028822" y="1310456"/>
                </a:lnTo>
                <a:lnTo>
                  <a:pt x="0" y="1310456"/>
                </a:lnTo>
                <a:close/>
              </a:path>
            </a:pathLst>
          </a:custGeom>
          <a:solidFill>
            <a:srgbClr val="000000">
              <a:alpha val="0"/>
            </a:srgbClr>
          </a:solidFill>
          <a:ln w="19050" cap="sq">
            <a:solidFill>
              <a:srgbClr val="FFFFFF"/>
            </a:solidFill>
            <a:prstDash val="solid"/>
            <a:miter/>
          </a:ln>
        </p:spPr>
        <p:txBody>
          <a:bodyPr/>
          <a:lstStyle/>
          <a:p>
            <a:endParaRPr lang="en-US" sz="12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43AD9140-F72C-8002-5A94-EAA4D94582D2}"/>
              </a:ext>
            </a:extLst>
          </p:cNvPr>
          <p:cNvSpPr txBox="1"/>
          <p:nvPr/>
        </p:nvSpPr>
        <p:spPr>
          <a:xfrm>
            <a:off x="2011624" y="4043042"/>
            <a:ext cx="2640916" cy="1938992"/>
          </a:xfrm>
          <a:prstGeom prst="rect">
            <a:avLst/>
          </a:prstGeom>
          <a:noFill/>
        </p:spPr>
        <p:txBody>
          <a:bodyPr wrap="square" rtlCol="0">
            <a:spAutoFit/>
          </a:bodyPr>
          <a:lstStyle/>
          <a:p>
            <a:r>
              <a:rPr lang="en-US" sz="1200" dirty="0">
                <a:solidFill>
                  <a:srgbClr val="FFFFFF"/>
                </a:solidFill>
                <a:latin typeface="Times New Roman" panose="02020603050405020304" pitchFamily="18" charset="0"/>
                <a:ea typeface="Open Sans"/>
                <a:cs typeface="Times New Roman" panose="02020603050405020304" pitchFamily="18" charset="0"/>
                <a:sym typeface="Open Sans"/>
              </a:rPr>
              <a:t>The most luxurious launches in Bangladesh, like the Sundarban-10 and Kirtonkhola-10, offer high-end interiors with features such as VIP duplex business class cabins, food courts, and even coronary care units (CCU). Sundarban?10, a 300-foot, three-story vessel, is equipped with modern amenities like a lift, radar, and GPS</a:t>
            </a:r>
          </a:p>
          <a:p>
            <a:endParaRPr lang="en-US" sz="12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CB5B5F63-B0B9-D568-6DFC-7487FFFDE5DE}"/>
              </a:ext>
            </a:extLst>
          </p:cNvPr>
          <p:cNvSpPr txBox="1"/>
          <p:nvPr/>
        </p:nvSpPr>
        <p:spPr>
          <a:xfrm>
            <a:off x="2221211" y="3276118"/>
            <a:ext cx="2805642" cy="461665"/>
          </a:xfrm>
          <a:prstGeom prst="rect">
            <a:avLst/>
          </a:prstGeom>
          <a:noFill/>
        </p:spPr>
        <p:txBody>
          <a:bodyPr wrap="square" rtlCol="0">
            <a:spAutoFit/>
          </a:bodyPr>
          <a:lstStyle/>
          <a:p>
            <a:r>
              <a:rPr lang="en-US" sz="1200" b="1" dirty="0">
                <a:solidFill>
                  <a:srgbClr val="000000"/>
                </a:solidFill>
                <a:latin typeface="Times New Roman" panose="02020603050405020304" pitchFamily="18" charset="0"/>
                <a:ea typeface="Open Sans Bold"/>
                <a:cs typeface="Times New Roman" panose="02020603050405020304" pitchFamily="18" charset="0"/>
                <a:sym typeface="Open Sans Bold"/>
              </a:rPr>
              <a:t>LUXURIOUS AND COMFORTABLE</a:t>
            </a:r>
          </a:p>
          <a:p>
            <a:endParaRPr lang="en-US" sz="1200" dirty="0">
              <a:latin typeface="Times New Roman" panose="02020603050405020304" pitchFamily="18" charset="0"/>
              <a:cs typeface="Times New Roman" panose="02020603050405020304" pitchFamily="18" charset="0"/>
            </a:endParaRPr>
          </a:p>
        </p:txBody>
      </p:sp>
      <p:grpSp>
        <p:nvGrpSpPr>
          <p:cNvPr id="25" name="Group 24">
            <a:extLst>
              <a:ext uri="{FF2B5EF4-FFF2-40B4-BE49-F238E27FC236}">
                <a16:creationId xmlns:a16="http://schemas.microsoft.com/office/drawing/2014/main" id="{64603A2C-A9FD-8BF2-EB1B-3E9F8935B884}"/>
              </a:ext>
            </a:extLst>
          </p:cNvPr>
          <p:cNvGrpSpPr/>
          <p:nvPr/>
        </p:nvGrpSpPr>
        <p:grpSpPr>
          <a:xfrm>
            <a:off x="5343401" y="2941106"/>
            <a:ext cx="3372410" cy="974362"/>
            <a:chOff x="0" y="-47625"/>
            <a:chExt cx="1205217" cy="256622"/>
          </a:xfrm>
        </p:grpSpPr>
        <p:sp>
          <p:nvSpPr>
            <p:cNvPr id="26" name="Freeform 16">
              <a:extLst>
                <a:ext uri="{FF2B5EF4-FFF2-40B4-BE49-F238E27FC236}">
                  <a16:creationId xmlns:a16="http://schemas.microsoft.com/office/drawing/2014/main" id="{62DD016C-306A-DB8B-CE69-AB5250603EB0}"/>
                </a:ext>
              </a:extLst>
            </p:cNvPr>
            <p:cNvSpPr/>
            <p:nvPr/>
          </p:nvSpPr>
          <p:spPr>
            <a:xfrm>
              <a:off x="0" y="0"/>
              <a:ext cx="1205217" cy="208997"/>
            </a:xfrm>
            <a:custGeom>
              <a:avLst/>
              <a:gdLst/>
              <a:ahLst/>
              <a:cxnLst/>
              <a:rect l="l" t="t" r="r" b="b"/>
              <a:pathLst>
                <a:path w="1231541" h="208997">
                  <a:moveTo>
                    <a:pt x="0" y="0"/>
                  </a:moveTo>
                  <a:lnTo>
                    <a:pt x="1231541" y="0"/>
                  </a:lnTo>
                  <a:lnTo>
                    <a:pt x="1231541" y="208997"/>
                  </a:lnTo>
                  <a:lnTo>
                    <a:pt x="0" y="208997"/>
                  </a:lnTo>
                  <a:close/>
                </a:path>
              </a:pathLst>
            </a:custGeom>
            <a:solidFill>
              <a:srgbClr val="FFFFFF"/>
            </a:solidFill>
          </p:spPr>
          <p:txBody>
            <a:bodyPr/>
            <a:lstStyle/>
            <a:p>
              <a:endParaRPr lang="en-US">
                <a:latin typeface="Times New Roman" panose="02020603050405020304" pitchFamily="18" charset="0"/>
                <a:cs typeface="Times New Roman" panose="02020603050405020304" pitchFamily="18" charset="0"/>
              </a:endParaRPr>
            </a:p>
          </p:txBody>
        </p:sp>
        <p:sp>
          <p:nvSpPr>
            <p:cNvPr id="27" name="TextBox 17">
              <a:extLst>
                <a:ext uri="{FF2B5EF4-FFF2-40B4-BE49-F238E27FC236}">
                  <a16:creationId xmlns:a16="http://schemas.microsoft.com/office/drawing/2014/main" id="{254194D7-21E5-81C6-EC21-7ED37D17F359}"/>
                </a:ext>
              </a:extLst>
            </p:cNvPr>
            <p:cNvSpPr txBox="1"/>
            <p:nvPr/>
          </p:nvSpPr>
          <p:spPr>
            <a:xfrm>
              <a:off x="0" y="-47625"/>
              <a:ext cx="1172762" cy="256622"/>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674"/>
                </a:lnSpc>
              </a:pPr>
              <a:endParaRPr>
                <a:latin typeface="Times New Roman" panose="02020603050405020304" pitchFamily="18" charset="0"/>
                <a:cs typeface="Times New Roman" panose="02020603050405020304" pitchFamily="18" charset="0"/>
              </a:endParaRPr>
            </a:p>
          </p:txBody>
        </p:sp>
      </p:grpSp>
      <p:sp>
        <p:nvSpPr>
          <p:cNvPr id="28" name="TextBox 27">
            <a:extLst>
              <a:ext uri="{FF2B5EF4-FFF2-40B4-BE49-F238E27FC236}">
                <a16:creationId xmlns:a16="http://schemas.microsoft.com/office/drawing/2014/main" id="{14DA954E-D671-964B-3135-64DCE95A218C}"/>
              </a:ext>
            </a:extLst>
          </p:cNvPr>
          <p:cNvSpPr txBox="1"/>
          <p:nvPr/>
        </p:nvSpPr>
        <p:spPr>
          <a:xfrm>
            <a:off x="5703519" y="4150669"/>
            <a:ext cx="2556061" cy="1569660"/>
          </a:xfrm>
          <a:prstGeom prst="rect">
            <a:avLst/>
          </a:prstGeom>
          <a:noFill/>
        </p:spPr>
        <p:txBody>
          <a:bodyPr wrap="square" rtlCol="0">
            <a:spAutoFit/>
          </a:bodyPr>
          <a:lstStyle/>
          <a:p>
            <a:r>
              <a:rPr lang="en-US" sz="1200" dirty="0">
                <a:solidFill>
                  <a:srgbClr val="FFFFFF"/>
                </a:solidFill>
                <a:latin typeface="Times New Roman" panose="02020603050405020304" pitchFamily="18" charset="0"/>
                <a:ea typeface="Open Sans"/>
                <a:cs typeface="Times New Roman" panose="02020603050405020304" pitchFamily="18" charset="0"/>
                <a:sym typeface="Open Sans"/>
              </a:rPr>
              <a:t>The Modern launches in Bangladesh focus on safety and innovation, featuring GPS, radar, and advanced navigation systems. These vessels are equipped with life-saving measures like lifeboats, life vests, and well-marked safety ~ 11 ~ instructions.</a:t>
            </a:r>
          </a:p>
          <a:p>
            <a:endParaRPr lang="en-US" sz="12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B52B46BB-7D2F-3B02-4F15-8021D9B22A13}"/>
              </a:ext>
            </a:extLst>
          </p:cNvPr>
          <p:cNvSpPr txBox="1"/>
          <p:nvPr/>
        </p:nvSpPr>
        <p:spPr>
          <a:xfrm>
            <a:off x="5765233" y="3276118"/>
            <a:ext cx="2300653" cy="461665"/>
          </a:xfrm>
          <a:prstGeom prst="rect">
            <a:avLst/>
          </a:prstGeom>
          <a:noFill/>
        </p:spPr>
        <p:txBody>
          <a:bodyPr wrap="square" rtlCol="0">
            <a:spAutoFit/>
          </a:bodyPr>
          <a:lstStyle/>
          <a:p>
            <a:r>
              <a:rPr lang="en-US" sz="1200" b="1" dirty="0">
                <a:solidFill>
                  <a:srgbClr val="000000"/>
                </a:solidFill>
                <a:latin typeface="Times New Roman" panose="02020603050405020304" pitchFamily="18" charset="0"/>
                <a:ea typeface="Open Sans Bold"/>
                <a:cs typeface="Times New Roman" panose="02020603050405020304" pitchFamily="18" charset="0"/>
                <a:sym typeface="Open Sans Bold"/>
              </a:rPr>
              <a:t>MODERN FLEET &amp; SAFETY</a:t>
            </a:r>
          </a:p>
          <a:p>
            <a:endParaRPr lang="en-US" sz="1200" b="1" dirty="0">
              <a:latin typeface="Times New Roman" panose="02020603050405020304" pitchFamily="18" charset="0"/>
              <a:cs typeface="Times New Roman" panose="02020603050405020304" pitchFamily="18" charset="0"/>
            </a:endParaRPr>
          </a:p>
        </p:txBody>
      </p:sp>
      <p:sp>
        <p:nvSpPr>
          <p:cNvPr id="30" name="Freeform 24">
            <a:extLst>
              <a:ext uri="{FF2B5EF4-FFF2-40B4-BE49-F238E27FC236}">
                <a16:creationId xmlns:a16="http://schemas.microsoft.com/office/drawing/2014/main" id="{EBBE2F5A-29CF-D66B-3770-9FDE4367CCA2}"/>
              </a:ext>
            </a:extLst>
          </p:cNvPr>
          <p:cNvSpPr/>
          <p:nvPr/>
        </p:nvSpPr>
        <p:spPr>
          <a:xfrm>
            <a:off x="8835088" y="3136358"/>
            <a:ext cx="3164172" cy="779110"/>
          </a:xfrm>
          <a:custGeom>
            <a:avLst/>
            <a:gdLst/>
            <a:ahLst/>
            <a:cxnLst/>
            <a:rect l="l" t="t" r="r" b="b"/>
            <a:pathLst>
              <a:path w="1231541" h="208997">
                <a:moveTo>
                  <a:pt x="0" y="0"/>
                </a:moveTo>
                <a:lnTo>
                  <a:pt x="1231541" y="0"/>
                </a:lnTo>
                <a:lnTo>
                  <a:pt x="1231541" y="208997"/>
                </a:lnTo>
                <a:lnTo>
                  <a:pt x="0" y="208997"/>
                </a:lnTo>
                <a:close/>
              </a:path>
            </a:pathLst>
          </a:custGeom>
          <a:solidFill>
            <a:srgbClr val="FFFFFF"/>
          </a:solidFill>
        </p:spPr>
        <p:txBody>
          <a:bodyPr/>
          <a:lstStyle/>
          <a:p>
            <a:endParaRPr lang="en-US"/>
          </a:p>
        </p:txBody>
      </p:sp>
      <p:sp>
        <p:nvSpPr>
          <p:cNvPr id="31" name="TextBox 30">
            <a:extLst>
              <a:ext uri="{FF2B5EF4-FFF2-40B4-BE49-F238E27FC236}">
                <a16:creationId xmlns:a16="http://schemas.microsoft.com/office/drawing/2014/main" id="{1503D91E-EB3D-EA55-3D14-03AFA1508999}"/>
              </a:ext>
            </a:extLst>
          </p:cNvPr>
          <p:cNvSpPr txBox="1"/>
          <p:nvPr/>
        </p:nvSpPr>
        <p:spPr>
          <a:xfrm>
            <a:off x="9548734" y="3313069"/>
            <a:ext cx="1984623" cy="646331"/>
          </a:xfrm>
          <a:prstGeom prst="rect">
            <a:avLst/>
          </a:prstGeom>
          <a:noFill/>
        </p:spPr>
        <p:txBody>
          <a:bodyPr wrap="square" rtlCol="0">
            <a:spAutoFit/>
          </a:bodyPr>
          <a:lstStyle/>
          <a:p>
            <a:r>
              <a:rPr lang="en-US" sz="1200" b="1" dirty="0">
                <a:solidFill>
                  <a:srgbClr val="000000"/>
                </a:solidFill>
                <a:latin typeface="Times New Roman" panose="02020603050405020304" pitchFamily="18" charset="0"/>
                <a:ea typeface="Open Sans Bold"/>
                <a:cs typeface="Times New Roman" panose="02020603050405020304" pitchFamily="18" charset="0"/>
                <a:sym typeface="Open Sans Bold"/>
              </a:rPr>
              <a:t>WI-FI &amp; ENTERTAINMENT</a:t>
            </a:r>
          </a:p>
          <a:p>
            <a:endParaRPr lang="en-US" sz="12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6E8A8FD5-9001-B1A9-9D5B-1D0FBAC242D4}"/>
              </a:ext>
            </a:extLst>
          </p:cNvPr>
          <p:cNvSpPr txBox="1"/>
          <p:nvPr/>
        </p:nvSpPr>
        <p:spPr>
          <a:xfrm>
            <a:off x="9158990" y="4150669"/>
            <a:ext cx="2518348" cy="646331"/>
          </a:xfrm>
          <a:prstGeom prst="rect">
            <a:avLst/>
          </a:prstGeom>
          <a:noFill/>
        </p:spPr>
        <p:txBody>
          <a:bodyPr wrap="square" rtlCol="0">
            <a:spAutoFit/>
          </a:bodyPr>
          <a:lstStyle/>
          <a:p>
            <a:r>
              <a:rPr lang="en-US" sz="1200" dirty="0">
                <a:solidFill>
                  <a:srgbClr val="FFFFFF"/>
                </a:solidFill>
                <a:latin typeface="Times New Roman" panose="02020603050405020304" pitchFamily="18" charset="0"/>
                <a:ea typeface="Open Sans"/>
                <a:cs typeface="Times New Roman" panose="02020603050405020304" pitchFamily="18" charset="0"/>
                <a:sym typeface="Open Sans"/>
              </a:rPr>
              <a:t>Provide Wi-Fi services and entertainment systems onboard to keep passengers engaged</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46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60C9-7E90-CDE2-5BF9-CE3A55E61B40}"/>
              </a:ext>
            </a:extLst>
          </p:cNvPr>
          <p:cNvSpPr>
            <a:spLocks noGrp="1"/>
          </p:cNvSpPr>
          <p:nvPr>
            <p:ph type="title"/>
          </p:nvPr>
        </p:nvSpPr>
        <p:spPr>
          <a:xfrm>
            <a:off x="1544272" y="371006"/>
            <a:ext cx="10018713" cy="1752599"/>
          </a:xfrm>
        </p:spPr>
        <p:txBody>
          <a:bodyPr/>
          <a:lstStyle/>
          <a:p>
            <a:r>
              <a:rPr lang="en-US" sz="4000" b="1" dirty="0">
                <a:solidFill>
                  <a:srgbClr val="FFFFFF"/>
                </a:solidFill>
                <a:latin typeface="Times New Roman" panose="02020603050405020304" pitchFamily="18" charset="0"/>
                <a:ea typeface="Inter Bold"/>
                <a:cs typeface="Times New Roman" panose="02020603050405020304" pitchFamily="18" charset="0"/>
                <a:sym typeface="Inter Bold"/>
              </a:rPr>
              <a:t>PRODUCT &amp; SERVICES POSITIONING</a:t>
            </a:r>
            <a:br>
              <a:rPr lang="en-US" sz="4000" b="1" dirty="0">
                <a:solidFill>
                  <a:srgbClr val="FFFFFF"/>
                </a:solidFill>
                <a:latin typeface="Inter Bold"/>
                <a:ea typeface="Inter Bold"/>
                <a:cs typeface="Inter Bold"/>
                <a:sym typeface="Inter Bold"/>
              </a:rPr>
            </a:br>
            <a:endParaRPr lang="en-US" dirty="0"/>
          </a:p>
        </p:txBody>
      </p:sp>
      <p:grpSp>
        <p:nvGrpSpPr>
          <p:cNvPr id="7" name="Group 6">
            <a:extLst>
              <a:ext uri="{FF2B5EF4-FFF2-40B4-BE49-F238E27FC236}">
                <a16:creationId xmlns:a16="http://schemas.microsoft.com/office/drawing/2014/main" id="{A2B59622-DB6D-9C62-880E-E4E60910EAF9}"/>
              </a:ext>
            </a:extLst>
          </p:cNvPr>
          <p:cNvGrpSpPr/>
          <p:nvPr/>
        </p:nvGrpSpPr>
        <p:grpSpPr>
          <a:xfrm>
            <a:off x="2818293" y="1664556"/>
            <a:ext cx="1873770" cy="1604592"/>
            <a:chOff x="0" y="0"/>
            <a:chExt cx="5202877" cy="3609354"/>
          </a:xfrm>
        </p:grpSpPr>
        <p:pic>
          <p:nvPicPr>
            <p:cNvPr id="8" name="Picture 7">
              <a:extLst>
                <a:ext uri="{FF2B5EF4-FFF2-40B4-BE49-F238E27FC236}">
                  <a16:creationId xmlns:a16="http://schemas.microsoft.com/office/drawing/2014/main" id="{898925BA-9A21-B325-1E41-E1E5266F2A4E}"/>
                </a:ext>
              </a:extLst>
            </p:cNvPr>
            <p:cNvPicPr>
              <a:picLocks noChangeAspect="1"/>
            </p:cNvPicPr>
            <p:nvPr/>
          </p:nvPicPr>
          <p:blipFill>
            <a:blip r:embed="rId2"/>
            <a:srcRect l="16056" r="16056"/>
            <a:stretch>
              <a:fillRect/>
            </a:stretch>
          </p:blipFill>
          <p:spPr>
            <a:xfrm>
              <a:off x="0" y="0"/>
              <a:ext cx="5202877" cy="3609354"/>
            </a:xfrm>
            <a:prstGeom prst="rect">
              <a:avLst/>
            </a:prstGeom>
          </p:spPr>
        </p:pic>
      </p:grpSp>
      <p:grpSp>
        <p:nvGrpSpPr>
          <p:cNvPr id="9" name="Group 8">
            <a:extLst>
              <a:ext uri="{FF2B5EF4-FFF2-40B4-BE49-F238E27FC236}">
                <a16:creationId xmlns:a16="http://schemas.microsoft.com/office/drawing/2014/main" id="{B74D6997-B8CD-50E0-4942-5216082E19BA}"/>
              </a:ext>
            </a:extLst>
          </p:cNvPr>
          <p:cNvGrpSpPr/>
          <p:nvPr/>
        </p:nvGrpSpPr>
        <p:grpSpPr>
          <a:xfrm>
            <a:off x="5970244" y="1664557"/>
            <a:ext cx="2023386" cy="1604591"/>
            <a:chOff x="0" y="0"/>
            <a:chExt cx="5208414" cy="3609354"/>
          </a:xfrm>
        </p:grpSpPr>
        <p:pic>
          <p:nvPicPr>
            <p:cNvPr id="10" name="Picture 9">
              <a:extLst>
                <a:ext uri="{FF2B5EF4-FFF2-40B4-BE49-F238E27FC236}">
                  <a16:creationId xmlns:a16="http://schemas.microsoft.com/office/drawing/2014/main" id="{44FAADF5-3D35-CEA7-29EE-BC1A6D29E55C}"/>
                </a:ext>
              </a:extLst>
            </p:cNvPr>
            <p:cNvPicPr>
              <a:picLocks noChangeAspect="1"/>
            </p:cNvPicPr>
            <p:nvPr/>
          </p:nvPicPr>
          <p:blipFill>
            <a:blip r:embed="rId3"/>
            <a:srcRect l="9595" r="9595"/>
            <a:stretch>
              <a:fillRect/>
            </a:stretch>
          </p:blipFill>
          <p:spPr>
            <a:xfrm>
              <a:off x="0" y="0"/>
              <a:ext cx="5208414" cy="3609354"/>
            </a:xfrm>
            <a:prstGeom prst="rect">
              <a:avLst/>
            </a:prstGeom>
          </p:spPr>
        </p:pic>
      </p:grpSp>
      <p:pic>
        <p:nvPicPr>
          <p:cNvPr id="11" name="Picture 10">
            <a:extLst>
              <a:ext uri="{FF2B5EF4-FFF2-40B4-BE49-F238E27FC236}">
                <a16:creationId xmlns:a16="http://schemas.microsoft.com/office/drawing/2014/main" id="{709430BD-642B-BDF1-AFE4-811133B5AE36}"/>
              </a:ext>
            </a:extLst>
          </p:cNvPr>
          <p:cNvPicPr>
            <a:picLocks noChangeAspect="1"/>
          </p:cNvPicPr>
          <p:nvPr/>
        </p:nvPicPr>
        <p:blipFill>
          <a:blip r:embed="rId4"/>
          <a:srcRect l="10120" r="10120"/>
          <a:stretch>
            <a:fillRect/>
          </a:stretch>
        </p:blipFill>
        <p:spPr>
          <a:xfrm>
            <a:off x="9457772" y="1664556"/>
            <a:ext cx="1952241" cy="1604592"/>
          </a:xfrm>
          <a:prstGeom prst="rect">
            <a:avLst/>
          </a:prstGeom>
        </p:spPr>
      </p:pic>
      <p:grpSp>
        <p:nvGrpSpPr>
          <p:cNvPr id="12" name="Group 11">
            <a:extLst>
              <a:ext uri="{FF2B5EF4-FFF2-40B4-BE49-F238E27FC236}">
                <a16:creationId xmlns:a16="http://schemas.microsoft.com/office/drawing/2014/main" id="{8931D606-DBF7-5E22-F6C4-F72BB0A2D5DF}"/>
              </a:ext>
            </a:extLst>
          </p:cNvPr>
          <p:cNvGrpSpPr/>
          <p:nvPr/>
        </p:nvGrpSpPr>
        <p:grpSpPr>
          <a:xfrm>
            <a:off x="2259475" y="1428132"/>
            <a:ext cx="2832765" cy="5592875"/>
            <a:chOff x="0" y="-162565"/>
            <a:chExt cx="1089855" cy="1473021"/>
          </a:xfrm>
        </p:grpSpPr>
        <p:sp>
          <p:nvSpPr>
            <p:cNvPr id="13" name="Freeform 11">
              <a:extLst>
                <a:ext uri="{FF2B5EF4-FFF2-40B4-BE49-F238E27FC236}">
                  <a16:creationId xmlns:a16="http://schemas.microsoft.com/office/drawing/2014/main" id="{1D96AB9E-8F2D-C950-B4F9-C68EB6933745}"/>
                </a:ext>
              </a:extLst>
            </p:cNvPr>
            <p:cNvSpPr/>
            <p:nvPr/>
          </p:nvSpPr>
          <p:spPr>
            <a:xfrm>
              <a:off x="61033" y="-162565"/>
              <a:ext cx="1028822" cy="1310456"/>
            </a:xfrm>
            <a:custGeom>
              <a:avLst/>
              <a:gdLst/>
              <a:ahLst/>
              <a:cxnLst/>
              <a:rect l="l" t="t" r="r" b="b"/>
              <a:pathLst>
                <a:path w="1028822" h="1310456">
                  <a:moveTo>
                    <a:pt x="0" y="0"/>
                  </a:moveTo>
                  <a:lnTo>
                    <a:pt x="1028822" y="0"/>
                  </a:lnTo>
                  <a:lnTo>
                    <a:pt x="1028822" y="1310456"/>
                  </a:lnTo>
                  <a:lnTo>
                    <a:pt x="0" y="1310456"/>
                  </a:lnTo>
                  <a:close/>
                </a:path>
              </a:pathLst>
            </a:custGeom>
            <a:solidFill>
              <a:srgbClr val="000000">
                <a:alpha val="0"/>
              </a:srgbClr>
            </a:solidFill>
            <a:ln w="19050" cap="sq">
              <a:solidFill>
                <a:srgbClr val="FFFFFF"/>
              </a:solidFill>
              <a:prstDash val="solid"/>
              <a:miter/>
            </a:ln>
          </p:spPr>
          <p:txBody>
            <a:bodyPr/>
            <a:lstStyle/>
            <a:p>
              <a:endParaRPr lang="en-US" sz="1200">
                <a:latin typeface="Times New Roman" panose="02020603050405020304" pitchFamily="18" charset="0"/>
                <a:cs typeface="Times New Roman" panose="02020603050405020304" pitchFamily="18" charset="0"/>
              </a:endParaRPr>
            </a:p>
          </p:txBody>
        </p:sp>
        <p:sp>
          <p:nvSpPr>
            <p:cNvPr id="14" name="TextBox 12">
              <a:extLst>
                <a:ext uri="{FF2B5EF4-FFF2-40B4-BE49-F238E27FC236}">
                  <a16:creationId xmlns:a16="http://schemas.microsoft.com/office/drawing/2014/main" id="{E8FC152E-1CF7-3D92-420C-D4540D366DBC}"/>
                </a:ext>
              </a:extLst>
            </p:cNvPr>
            <p:cNvSpPr txBox="1"/>
            <p:nvPr/>
          </p:nvSpPr>
          <p:spPr>
            <a:xfrm>
              <a:off x="0" y="-47625"/>
              <a:ext cx="1028822" cy="1358081"/>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674"/>
                </a:lnSpc>
              </a:pPr>
              <a:endParaRPr sz="1200">
                <a:latin typeface="Times New Roman" panose="02020603050405020304" pitchFamily="18" charset="0"/>
                <a:cs typeface="Times New Roman" panose="02020603050405020304" pitchFamily="18" charset="0"/>
              </a:endParaRPr>
            </a:p>
          </p:txBody>
        </p:sp>
      </p:grpSp>
      <p:sp>
        <p:nvSpPr>
          <p:cNvPr id="15" name="Freeform 11">
            <a:extLst>
              <a:ext uri="{FF2B5EF4-FFF2-40B4-BE49-F238E27FC236}">
                <a16:creationId xmlns:a16="http://schemas.microsoft.com/office/drawing/2014/main" id="{87C24B6B-79BA-CB7D-FF9A-D73A835BF5C4}"/>
              </a:ext>
            </a:extLst>
          </p:cNvPr>
          <p:cNvSpPr/>
          <p:nvPr/>
        </p:nvSpPr>
        <p:spPr>
          <a:xfrm>
            <a:off x="5644874" y="1428131"/>
            <a:ext cx="2674127" cy="4975636"/>
          </a:xfrm>
          <a:custGeom>
            <a:avLst/>
            <a:gdLst/>
            <a:ahLst/>
            <a:cxnLst/>
            <a:rect l="l" t="t" r="r" b="b"/>
            <a:pathLst>
              <a:path w="1028822" h="1310456">
                <a:moveTo>
                  <a:pt x="0" y="0"/>
                </a:moveTo>
                <a:lnTo>
                  <a:pt x="1028822" y="0"/>
                </a:lnTo>
                <a:lnTo>
                  <a:pt x="1028822" y="1310456"/>
                </a:lnTo>
                <a:lnTo>
                  <a:pt x="0" y="1310456"/>
                </a:lnTo>
                <a:close/>
              </a:path>
            </a:pathLst>
          </a:custGeom>
          <a:solidFill>
            <a:srgbClr val="000000">
              <a:alpha val="0"/>
            </a:srgbClr>
          </a:solidFill>
          <a:ln w="19050" cap="sq">
            <a:solidFill>
              <a:srgbClr val="FFFFFF"/>
            </a:solidFill>
            <a:prstDash val="solid"/>
            <a:miter/>
          </a:ln>
        </p:spPr>
        <p:txBody>
          <a:bodyPr/>
          <a:lstStyle/>
          <a:p>
            <a:endParaRPr lang="en-US" dirty="0">
              <a:latin typeface="Times New Roman" panose="02020603050405020304" pitchFamily="18" charset="0"/>
              <a:cs typeface="Times New Roman" panose="02020603050405020304" pitchFamily="18" charset="0"/>
            </a:endParaRPr>
          </a:p>
        </p:txBody>
      </p:sp>
      <p:sp>
        <p:nvSpPr>
          <p:cNvPr id="16" name="Freeform 11">
            <a:extLst>
              <a:ext uri="{FF2B5EF4-FFF2-40B4-BE49-F238E27FC236}">
                <a16:creationId xmlns:a16="http://schemas.microsoft.com/office/drawing/2014/main" id="{4127631F-5E2E-1ECA-3051-72C6A7FF2C60}"/>
              </a:ext>
            </a:extLst>
          </p:cNvPr>
          <p:cNvSpPr/>
          <p:nvPr/>
        </p:nvSpPr>
        <p:spPr>
          <a:xfrm>
            <a:off x="9030272" y="1472075"/>
            <a:ext cx="2674127" cy="4975636"/>
          </a:xfrm>
          <a:custGeom>
            <a:avLst/>
            <a:gdLst/>
            <a:ahLst/>
            <a:cxnLst/>
            <a:rect l="l" t="t" r="r" b="b"/>
            <a:pathLst>
              <a:path w="1028822" h="1310456">
                <a:moveTo>
                  <a:pt x="0" y="0"/>
                </a:moveTo>
                <a:lnTo>
                  <a:pt x="1028822" y="0"/>
                </a:lnTo>
                <a:lnTo>
                  <a:pt x="1028822" y="1310456"/>
                </a:lnTo>
                <a:lnTo>
                  <a:pt x="0" y="1310456"/>
                </a:lnTo>
                <a:close/>
              </a:path>
            </a:pathLst>
          </a:custGeom>
          <a:solidFill>
            <a:srgbClr val="000000">
              <a:alpha val="0"/>
            </a:srgbClr>
          </a:solidFill>
          <a:ln w="19050" cap="sq">
            <a:solidFill>
              <a:srgbClr val="FFFFFF"/>
            </a:solidFill>
            <a:prstDash val="solid"/>
            <a:miter/>
          </a:ln>
        </p:spPr>
        <p:txBody>
          <a:bodyPr/>
          <a:lstStyle/>
          <a:p>
            <a:endParaRPr lang="en-US" sz="1200" dirty="0">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97A2EFA2-E39B-8845-9206-3D8D01702A95}"/>
              </a:ext>
            </a:extLst>
          </p:cNvPr>
          <p:cNvGrpSpPr/>
          <p:nvPr/>
        </p:nvGrpSpPr>
        <p:grpSpPr>
          <a:xfrm>
            <a:off x="2206838" y="3361435"/>
            <a:ext cx="3206894" cy="776673"/>
            <a:chOff x="0" y="-47625"/>
            <a:chExt cx="1231541" cy="256622"/>
          </a:xfrm>
        </p:grpSpPr>
        <p:sp>
          <p:nvSpPr>
            <p:cNvPr id="19" name="Freeform 8">
              <a:extLst>
                <a:ext uri="{FF2B5EF4-FFF2-40B4-BE49-F238E27FC236}">
                  <a16:creationId xmlns:a16="http://schemas.microsoft.com/office/drawing/2014/main" id="{B1341895-1CDE-7B13-C21A-4C5A06B70ABC}"/>
                </a:ext>
              </a:extLst>
            </p:cNvPr>
            <p:cNvSpPr/>
            <p:nvPr/>
          </p:nvSpPr>
          <p:spPr>
            <a:xfrm>
              <a:off x="0" y="0"/>
              <a:ext cx="1231541" cy="208997"/>
            </a:xfrm>
            <a:custGeom>
              <a:avLst/>
              <a:gdLst/>
              <a:ahLst/>
              <a:cxnLst/>
              <a:rect l="l" t="t" r="r" b="b"/>
              <a:pathLst>
                <a:path w="1231541" h="208997">
                  <a:moveTo>
                    <a:pt x="0" y="0"/>
                  </a:moveTo>
                  <a:lnTo>
                    <a:pt x="1231541" y="0"/>
                  </a:lnTo>
                  <a:lnTo>
                    <a:pt x="1231541" y="208997"/>
                  </a:lnTo>
                  <a:lnTo>
                    <a:pt x="0" y="208997"/>
                  </a:lnTo>
                  <a:close/>
                </a:path>
              </a:pathLst>
            </a:custGeom>
            <a:solidFill>
              <a:srgbClr val="FFFFFF"/>
            </a:solidFill>
          </p:spPr>
          <p:txBody>
            <a:bodyPr/>
            <a:lstStyle/>
            <a:p>
              <a:endParaRPr lang="en-US"/>
            </a:p>
          </p:txBody>
        </p:sp>
        <p:sp>
          <p:nvSpPr>
            <p:cNvPr id="20" name="TextBox 9">
              <a:extLst>
                <a:ext uri="{FF2B5EF4-FFF2-40B4-BE49-F238E27FC236}">
                  <a16:creationId xmlns:a16="http://schemas.microsoft.com/office/drawing/2014/main" id="{2E473C74-DD4C-9E44-5E2B-F1EC19ECF777}"/>
                </a:ext>
              </a:extLst>
            </p:cNvPr>
            <p:cNvSpPr txBox="1"/>
            <p:nvPr/>
          </p:nvSpPr>
          <p:spPr>
            <a:xfrm>
              <a:off x="0" y="-47625"/>
              <a:ext cx="1231541" cy="256622"/>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674"/>
                </a:lnSpc>
              </a:pPr>
              <a:endParaRPr/>
            </a:p>
          </p:txBody>
        </p:sp>
      </p:grpSp>
      <p:sp>
        <p:nvSpPr>
          <p:cNvPr id="21" name="Freeform 8">
            <a:extLst>
              <a:ext uri="{FF2B5EF4-FFF2-40B4-BE49-F238E27FC236}">
                <a16:creationId xmlns:a16="http://schemas.microsoft.com/office/drawing/2014/main" id="{1FE43C7C-CCC6-9E4B-72A6-DBE75D0E0E14}"/>
              </a:ext>
            </a:extLst>
          </p:cNvPr>
          <p:cNvSpPr/>
          <p:nvPr/>
        </p:nvSpPr>
        <p:spPr>
          <a:xfrm>
            <a:off x="5490779" y="3527612"/>
            <a:ext cx="3206894" cy="632535"/>
          </a:xfrm>
          <a:custGeom>
            <a:avLst/>
            <a:gdLst/>
            <a:ahLst/>
            <a:cxnLst/>
            <a:rect l="l" t="t" r="r" b="b"/>
            <a:pathLst>
              <a:path w="1231541" h="208997">
                <a:moveTo>
                  <a:pt x="0" y="0"/>
                </a:moveTo>
                <a:lnTo>
                  <a:pt x="1231541" y="0"/>
                </a:lnTo>
                <a:lnTo>
                  <a:pt x="1231541" y="208997"/>
                </a:lnTo>
                <a:lnTo>
                  <a:pt x="0" y="208997"/>
                </a:lnTo>
                <a:close/>
              </a:path>
            </a:pathLst>
          </a:custGeom>
          <a:solidFill>
            <a:srgbClr val="FFFFFF"/>
          </a:solidFill>
        </p:spPr>
        <p:txBody>
          <a:bodyPr/>
          <a:lstStyle/>
          <a:p>
            <a:endParaRPr lang="en-US"/>
          </a:p>
        </p:txBody>
      </p:sp>
      <p:sp>
        <p:nvSpPr>
          <p:cNvPr id="22" name="Freeform 8">
            <a:extLst>
              <a:ext uri="{FF2B5EF4-FFF2-40B4-BE49-F238E27FC236}">
                <a16:creationId xmlns:a16="http://schemas.microsoft.com/office/drawing/2014/main" id="{4E4EC837-E086-90A9-A8A8-215E35ACE53D}"/>
              </a:ext>
            </a:extLst>
          </p:cNvPr>
          <p:cNvSpPr/>
          <p:nvPr/>
        </p:nvSpPr>
        <p:spPr>
          <a:xfrm>
            <a:off x="8774720" y="3516138"/>
            <a:ext cx="3206894" cy="632535"/>
          </a:xfrm>
          <a:custGeom>
            <a:avLst/>
            <a:gdLst/>
            <a:ahLst/>
            <a:cxnLst/>
            <a:rect l="l" t="t" r="r" b="b"/>
            <a:pathLst>
              <a:path w="1231541" h="208997">
                <a:moveTo>
                  <a:pt x="0" y="0"/>
                </a:moveTo>
                <a:lnTo>
                  <a:pt x="1231541" y="0"/>
                </a:lnTo>
                <a:lnTo>
                  <a:pt x="1231541" y="208997"/>
                </a:lnTo>
                <a:lnTo>
                  <a:pt x="0" y="208997"/>
                </a:lnTo>
                <a:close/>
              </a:path>
            </a:pathLst>
          </a:custGeom>
          <a:solidFill>
            <a:srgbClr val="FFFFFF"/>
          </a:solidFill>
        </p:spPr>
        <p:txBody>
          <a:bodyPr/>
          <a:lstStyle/>
          <a:p>
            <a:endParaRPr lang="en-US"/>
          </a:p>
        </p:txBody>
      </p:sp>
      <p:sp>
        <p:nvSpPr>
          <p:cNvPr id="23" name="TextBox 22">
            <a:extLst>
              <a:ext uri="{FF2B5EF4-FFF2-40B4-BE49-F238E27FC236}">
                <a16:creationId xmlns:a16="http://schemas.microsoft.com/office/drawing/2014/main" id="{3BCC2E08-5979-A89C-47AE-63EF7D020F94}"/>
              </a:ext>
            </a:extLst>
          </p:cNvPr>
          <p:cNvSpPr txBox="1"/>
          <p:nvPr/>
        </p:nvSpPr>
        <p:spPr>
          <a:xfrm>
            <a:off x="2752630" y="3591007"/>
            <a:ext cx="2115309" cy="461665"/>
          </a:xfrm>
          <a:prstGeom prst="rect">
            <a:avLst/>
          </a:prstGeom>
          <a:noFill/>
        </p:spPr>
        <p:txBody>
          <a:bodyPr wrap="square" rtlCol="0">
            <a:spAutoFit/>
          </a:bodyPr>
          <a:lstStyle/>
          <a:p>
            <a:r>
              <a:rPr lang="en-US" sz="1200" b="1" dirty="0">
                <a:solidFill>
                  <a:srgbClr val="000000"/>
                </a:solidFill>
                <a:latin typeface="Times New Roman" panose="02020603050405020304" pitchFamily="18" charset="0"/>
                <a:ea typeface="Open Sans Bold"/>
                <a:cs typeface="Times New Roman" panose="02020603050405020304" pitchFamily="18" charset="0"/>
                <a:sym typeface="Open Sans Bold"/>
              </a:rPr>
              <a:t>ONBOARD DINING</a:t>
            </a:r>
          </a:p>
          <a:p>
            <a:endParaRPr lang="en-US" sz="12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B7D87479-CB76-F166-8330-FAB62BCB8639}"/>
              </a:ext>
            </a:extLst>
          </p:cNvPr>
          <p:cNvSpPr txBox="1"/>
          <p:nvPr/>
        </p:nvSpPr>
        <p:spPr>
          <a:xfrm>
            <a:off x="5923914" y="3634265"/>
            <a:ext cx="2199395" cy="461665"/>
          </a:xfrm>
          <a:prstGeom prst="rect">
            <a:avLst/>
          </a:prstGeom>
          <a:noFill/>
        </p:spPr>
        <p:txBody>
          <a:bodyPr wrap="square" rtlCol="0">
            <a:spAutoFit/>
          </a:bodyPr>
          <a:lstStyle/>
          <a:p>
            <a:r>
              <a:rPr lang="en-US" sz="1200" b="1" dirty="0">
                <a:solidFill>
                  <a:srgbClr val="000000"/>
                </a:solidFill>
                <a:latin typeface="Times New Roman" panose="02020603050405020304" pitchFamily="18" charset="0"/>
                <a:ea typeface="Open Sans Bold"/>
                <a:cs typeface="Times New Roman" panose="02020603050405020304" pitchFamily="18" charset="0"/>
                <a:sym typeface="Open Sans Bold"/>
              </a:rPr>
              <a:t>CARGO SERVICES</a:t>
            </a:r>
          </a:p>
          <a:p>
            <a:endParaRPr lang="en-US" sz="12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D5EA0A5D-EBEA-8E4A-9103-52913AA116D9}"/>
              </a:ext>
            </a:extLst>
          </p:cNvPr>
          <p:cNvSpPr txBox="1"/>
          <p:nvPr/>
        </p:nvSpPr>
        <p:spPr>
          <a:xfrm>
            <a:off x="9404065" y="3623208"/>
            <a:ext cx="2036306" cy="738664"/>
          </a:xfrm>
          <a:prstGeom prst="rect">
            <a:avLst/>
          </a:prstGeom>
          <a:noFill/>
        </p:spPr>
        <p:txBody>
          <a:bodyPr wrap="square" rtlCol="0">
            <a:spAutoFit/>
          </a:bodyPr>
          <a:lstStyle/>
          <a:p>
            <a:r>
              <a:rPr lang="en-US" sz="1200" b="1" dirty="0">
                <a:solidFill>
                  <a:srgbClr val="000000"/>
                </a:solidFill>
                <a:latin typeface="Times New Roman" panose="02020603050405020304" pitchFamily="18" charset="0"/>
                <a:ea typeface="Open Sans Bold"/>
                <a:cs typeface="Times New Roman" panose="02020603050405020304" pitchFamily="18" charset="0"/>
                <a:sym typeface="Open Sans Bold"/>
              </a:rPr>
              <a:t>EASY BOOKING &amp; CUSTOMER SUPPORT</a:t>
            </a:r>
          </a:p>
          <a:p>
            <a:endParaRPr lang="en-US" dirty="0"/>
          </a:p>
        </p:txBody>
      </p:sp>
      <p:sp>
        <p:nvSpPr>
          <p:cNvPr id="27" name="TextBox 26">
            <a:extLst>
              <a:ext uri="{FF2B5EF4-FFF2-40B4-BE49-F238E27FC236}">
                <a16:creationId xmlns:a16="http://schemas.microsoft.com/office/drawing/2014/main" id="{08989355-5F93-2836-47BF-294F2229C453}"/>
              </a:ext>
            </a:extLst>
          </p:cNvPr>
          <p:cNvSpPr txBox="1"/>
          <p:nvPr/>
        </p:nvSpPr>
        <p:spPr>
          <a:xfrm>
            <a:off x="2685414" y="4382886"/>
            <a:ext cx="2249739" cy="646331"/>
          </a:xfrm>
          <a:prstGeom prst="rect">
            <a:avLst/>
          </a:prstGeom>
          <a:noFill/>
        </p:spPr>
        <p:txBody>
          <a:bodyPr wrap="square" rtlCol="0">
            <a:spAutoFit/>
          </a:bodyPr>
          <a:lstStyle/>
          <a:p>
            <a:r>
              <a:rPr lang="en-US" sz="1200" dirty="0">
                <a:solidFill>
                  <a:srgbClr val="FFFFFF"/>
                </a:solidFill>
                <a:latin typeface="Times New Roman" panose="02020603050405020304" pitchFamily="18" charset="0"/>
                <a:ea typeface="Open Sans"/>
                <a:cs typeface="Times New Roman" panose="02020603050405020304" pitchFamily="18" charset="0"/>
                <a:sym typeface="Open Sans"/>
              </a:rPr>
              <a:t>Offer quality food options (local and international), which can be an attractive service for long trips</a:t>
            </a:r>
            <a:endParaRPr lang="en-US" sz="12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414FCE36-13F5-04DB-B66A-9181186A9951}"/>
              </a:ext>
            </a:extLst>
          </p:cNvPr>
          <p:cNvSpPr txBox="1"/>
          <p:nvPr/>
        </p:nvSpPr>
        <p:spPr>
          <a:xfrm>
            <a:off x="5970244" y="4424369"/>
            <a:ext cx="2023386" cy="1200329"/>
          </a:xfrm>
          <a:prstGeom prst="rect">
            <a:avLst/>
          </a:prstGeom>
          <a:noFill/>
        </p:spPr>
        <p:txBody>
          <a:bodyPr wrap="square" rtlCol="0">
            <a:spAutoFit/>
          </a:bodyPr>
          <a:lstStyle/>
          <a:p>
            <a:r>
              <a:rPr lang="en-US" sz="1200" dirty="0">
                <a:solidFill>
                  <a:srgbClr val="FFFFFF"/>
                </a:solidFill>
                <a:latin typeface="Open Sans"/>
                <a:ea typeface="Open Sans"/>
                <a:cs typeface="Open Sans"/>
                <a:sym typeface="Open Sans"/>
              </a:rPr>
              <a:t>Position the launch as a reliable option for carrying goods and cargo between </a:t>
            </a:r>
            <a:r>
              <a:rPr lang="en-US" sz="1200" dirty="0" err="1">
                <a:solidFill>
                  <a:srgbClr val="FFFFFF"/>
                </a:solidFill>
                <a:latin typeface="Open Sans"/>
                <a:ea typeface="Open Sans"/>
                <a:cs typeface="Open Sans"/>
                <a:sym typeface="Open Sans"/>
              </a:rPr>
              <a:t>Barishal</a:t>
            </a:r>
            <a:r>
              <a:rPr lang="en-US" sz="1200" dirty="0">
                <a:solidFill>
                  <a:srgbClr val="FFFFFF"/>
                </a:solidFill>
                <a:latin typeface="Open Sans"/>
                <a:ea typeface="Open Sans"/>
                <a:cs typeface="Open Sans"/>
                <a:sym typeface="Open Sans"/>
              </a:rPr>
              <a:t> and Dhaka.</a:t>
            </a:r>
          </a:p>
          <a:p>
            <a:endParaRPr lang="en-US" sz="12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F6F688E2-6FE6-5AAF-6974-FB0F71F4F123}"/>
              </a:ext>
            </a:extLst>
          </p:cNvPr>
          <p:cNvSpPr txBox="1"/>
          <p:nvPr/>
        </p:nvSpPr>
        <p:spPr>
          <a:xfrm>
            <a:off x="9524398" y="4445047"/>
            <a:ext cx="2036306" cy="1292662"/>
          </a:xfrm>
          <a:prstGeom prst="rect">
            <a:avLst/>
          </a:prstGeom>
          <a:noFill/>
        </p:spPr>
        <p:txBody>
          <a:bodyPr wrap="square" rtlCol="0">
            <a:spAutoFit/>
          </a:bodyPr>
          <a:lstStyle/>
          <a:p>
            <a:r>
              <a:rPr lang="en-US" sz="1200" dirty="0">
                <a:solidFill>
                  <a:srgbClr val="FFFFFF"/>
                </a:solidFill>
                <a:latin typeface="Times New Roman" panose="02020603050405020304" pitchFamily="18" charset="0"/>
                <a:ea typeface="Open Sans"/>
                <a:cs typeface="Times New Roman" panose="02020603050405020304" pitchFamily="18" charset="0"/>
                <a:sym typeface="Open Sans"/>
              </a:rPr>
              <a:t>Develop an easy-to-use online booking platform and responsive customer service for ticket bookings and inquiries.</a:t>
            </a:r>
          </a:p>
          <a:p>
            <a:endParaRPr lang="en-US" dirty="0"/>
          </a:p>
        </p:txBody>
      </p:sp>
    </p:spTree>
    <p:extLst>
      <p:ext uri="{BB962C8B-B14F-4D97-AF65-F5344CB8AC3E}">
        <p14:creationId xmlns:p14="http://schemas.microsoft.com/office/powerpoint/2010/main" val="3255867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D38A-4DF1-960E-C694-B2B977B34311}"/>
              </a:ext>
            </a:extLst>
          </p:cNvPr>
          <p:cNvSpPr>
            <a:spLocks noGrp="1"/>
          </p:cNvSpPr>
          <p:nvPr>
            <p:ph type="title"/>
          </p:nvPr>
        </p:nvSpPr>
        <p:spPr/>
        <p:txBody>
          <a:bodyPr/>
          <a:lstStyle/>
          <a:p>
            <a:r>
              <a:rPr lang="en-US" sz="4000" b="1" dirty="0">
                <a:solidFill>
                  <a:srgbClr val="FFFFFF"/>
                </a:solidFill>
                <a:latin typeface="Times New Roman" panose="02020603050405020304" pitchFamily="18" charset="0"/>
                <a:ea typeface="Inter Bold"/>
                <a:cs typeface="Times New Roman" panose="02020603050405020304" pitchFamily="18" charset="0"/>
                <a:sym typeface="Inter Bold"/>
              </a:rPr>
              <a:t>CHALLENGES &amp; OPPORTUNITY</a:t>
            </a:r>
            <a:br>
              <a:rPr lang="en-US" sz="4000" b="1" dirty="0">
                <a:solidFill>
                  <a:srgbClr val="FFFFFF"/>
                </a:solidFill>
                <a:latin typeface="Inter Bold"/>
                <a:ea typeface="Inter Bold"/>
                <a:cs typeface="Inter Bold"/>
                <a:sym typeface="Inter Bold"/>
              </a:rPr>
            </a:br>
            <a:endParaRPr lang="en-US" dirty="0"/>
          </a:p>
        </p:txBody>
      </p:sp>
      <p:grpSp>
        <p:nvGrpSpPr>
          <p:cNvPr id="3" name="Group 2">
            <a:extLst>
              <a:ext uri="{FF2B5EF4-FFF2-40B4-BE49-F238E27FC236}">
                <a16:creationId xmlns:a16="http://schemas.microsoft.com/office/drawing/2014/main" id="{4AFF2155-62FC-6904-3C75-2CCDE8C35A9D}"/>
              </a:ext>
            </a:extLst>
          </p:cNvPr>
          <p:cNvGrpSpPr/>
          <p:nvPr/>
        </p:nvGrpSpPr>
        <p:grpSpPr>
          <a:xfrm>
            <a:off x="1839078" y="1879065"/>
            <a:ext cx="4256922" cy="2132583"/>
            <a:chOff x="0" y="-47625"/>
            <a:chExt cx="2015216" cy="936150"/>
          </a:xfrm>
        </p:grpSpPr>
        <p:sp>
          <p:nvSpPr>
            <p:cNvPr id="4" name="Freeform 3">
              <a:extLst>
                <a:ext uri="{FF2B5EF4-FFF2-40B4-BE49-F238E27FC236}">
                  <a16:creationId xmlns:a16="http://schemas.microsoft.com/office/drawing/2014/main" id="{9ED548EA-2846-9999-4105-E809D44353C5}"/>
                </a:ext>
              </a:extLst>
            </p:cNvPr>
            <p:cNvSpPr/>
            <p:nvPr/>
          </p:nvSpPr>
          <p:spPr>
            <a:xfrm>
              <a:off x="0" y="0"/>
              <a:ext cx="2015216" cy="888525"/>
            </a:xfrm>
            <a:custGeom>
              <a:avLst/>
              <a:gdLst/>
              <a:ahLst/>
              <a:cxnLst/>
              <a:rect l="l" t="t" r="r" b="b"/>
              <a:pathLst>
                <a:path w="2015216" h="888525">
                  <a:moveTo>
                    <a:pt x="0" y="0"/>
                  </a:moveTo>
                  <a:lnTo>
                    <a:pt x="2015216" y="0"/>
                  </a:lnTo>
                  <a:lnTo>
                    <a:pt x="2015216" y="888525"/>
                  </a:lnTo>
                  <a:lnTo>
                    <a:pt x="0" y="888525"/>
                  </a:lnTo>
                  <a:close/>
                </a:path>
              </a:pathLst>
            </a:custGeom>
            <a:solidFill>
              <a:srgbClr val="FFFFFF"/>
            </a:solidFill>
          </p:spPr>
          <p:txBody>
            <a:bodyPr/>
            <a:lstStyle/>
            <a:p>
              <a:endParaRPr lang="en-US" sz="12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D9D0131-C1DC-99CC-D822-FFD6F2728130}"/>
                </a:ext>
              </a:extLst>
            </p:cNvPr>
            <p:cNvSpPr txBox="1"/>
            <p:nvPr/>
          </p:nvSpPr>
          <p:spPr>
            <a:xfrm>
              <a:off x="0" y="-47625"/>
              <a:ext cx="2015216" cy="93615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674"/>
                </a:lnSpc>
              </a:pPr>
              <a:endParaRPr sz="1200">
                <a:latin typeface="Times New Roman" panose="02020603050405020304" pitchFamily="18" charset="0"/>
                <a:cs typeface="Times New Roman" panose="02020603050405020304" pitchFamily="18" charset="0"/>
              </a:endParaRPr>
            </a:p>
          </p:txBody>
        </p:sp>
      </p:grpSp>
      <p:sp>
        <p:nvSpPr>
          <p:cNvPr id="6" name="Freeform 3">
            <a:extLst>
              <a:ext uri="{FF2B5EF4-FFF2-40B4-BE49-F238E27FC236}">
                <a16:creationId xmlns:a16="http://schemas.microsoft.com/office/drawing/2014/main" id="{A19A1CDB-3053-909A-AF1F-9758547B2D01}"/>
              </a:ext>
            </a:extLst>
          </p:cNvPr>
          <p:cNvSpPr/>
          <p:nvPr/>
        </p:nvSpPr>
        <p:spPr>
          <a:xfrm>
            <a:off x="6671051" y="1987556"/>
            <a:ext cx="4256922" cy="2024092"/>
          </a:xfrm>
          <a:custGeom>
            <a:avLst/>
            <a:gdLst/>
            <a:ahLst/>
            <a:cxnLst/>
            <a:rect l="l" t="t" r="r" b="b"/>
            <a:pathLst>
              <a:path w="2015216" h="888525">
                <a:moveTo>
                  <a:pt x="0" y="0"/>
                </a:moveTo>
                <a:lnTo>
                  <a:pt x="2015216" y="0"/>
                </a:lnTo>
                <a:lnTo>
                  <a:pt x="2015216" y="888525"/>
                </a:lnTo>
                <a:lnTo>
                  <a:pt x="0" y="888525"/>
                </a:lnTo>
                <a:close/>
              </a:path>
            </a:pathLst>
          </a:custGeom>
          <a:solidFill>
            <a:srgbClr val="FFFFFF"/>
          </a:solidFill>
        </p:spPr>
        <p:txBody>
          <a:bodyPr/>
          <a:lstStyle/>
          <a:p>
            <a:endParaRPr lang="en-US"/>
          </a:p>
        </p:txBody>
      </p:sp>
      <p:grpSp>
        <p:nvGrpSpPr>
          <p:cNvPr id="10" name="Group 9">
            <a:extLst>
              <a:ext uri="{FF2B5EF4-FFF2-40B4-BE49-F238E27FC236}">
                <a16:creationId xmlns:a16="http://schemas.microsoft.com/office/drawing/2014/main" id="{2402D6D0-18E3-D125-91FB-731754B67CD1}"/>
              </a:ext>
            </a:extLst>
          </p:cNvPr>
          <p:cNvGrpSpPr/>
          <p:nvPr/>
        </p:nvGrpSpPr>
        <p:grpSpPr>
          <a:xfrm>
            <a:off x="1839078" y="4065894"/>
            <a:ext cx="4256922" cy="2132583"/>
            <a:chOff x="0" y="-47625"/>
            <a:chExt cx="2015216" cy="936150"/>
          </a:xfrm>
        </p:grpSpPr>
        <p:sp>
          <p:nvSpPr>
            <p:cNvPr id="11" name="Freeform 3">
              <a:extLst>
                <a:ext uri="{FF2B5EF4-FFF2-40B4-BE49-F238E27FC236}">
                  <a16:creationId xmlns:a16="http://schemas.microsoft.com/office/drawing/2014/main" id="{AE8E960A-1C5D-D2E7-19EB-B44C3F18014E}"/>
                </a:ext>
              </a:extLst>
            </p:cNvPr>
            <p:cNvSpPr/>
            <p:nvPr/>
          </p:nvSpPr>
          <p:spPr>
            <a:xfrm>
              <a:off x="0" y="0"/>
              <a:ext cx="2015216" cy="888525"/>
            </a:xfrm>
            <a:custGeom>
              <a:avLst/>
              <a:gdLst/>
              <a:ahLst/>
              <a:cxnLst/>
              <a:rect l="l" t="t" r="r" b="b"/>
              <a:pathLst>
                <a:path w="2015216" h="888525">
                  <a:moveTo>
                    <a:pt x="0" y="0"/>
                  </a:moveTo>
                  <a:lnTo>
                    <a:pt x="2015216" y="0"/>
                  </a:lnTo>
                  <a:lnTo>
                    <a:pt x="2015216" y="888525"/>
                  </a:lnTo>
                  <a:lnTo>
                    <a:pt x="0" y="888525"/>
                  </a:lnTo>
                  <a:close/>
                </a:path>
              </a:pathLst>
            </a:custGeom>
            <a:solidFill>
              <a:srgbClr val="FFFFFF"/>
            </a:solidFill>
          </p:spPr>
          <p:txBody>
            <a:bodyPr/>
            <a:lstStyle/>
            <a:p>
              <a:endParaRPr lang="en-US"/>
            </a:p>
          </p:txBody>
        </p:sp>
        <p:sp>
          <p:nvSpPr>
            <p:cNvPr id="12" name="TextBox 11">
              <a:extLst>
                <a:ext uri="{FF2B5EF4-FFF2-40B4-BE49-F238E27FC236}">
                  <a16:creationId xmlns:a16="http://schemas.microsoft.com/office/drawing/2014/main" id="{BCB1DD78-85E0-09D0-227E-FB40CB5E1FF7}"/>
                </a:ext>
              </a:extLst>
            </p:cNvPr>
            <p:cNvSpPr txBox="1"/>
            <p:nvPr/>
          </p:nvSpPr>
          <p:spPr>
            <a:xfrm>
              <a:off x="0" y="-47625"/>
              <a:ext cx="2015216" cy="93615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674"/>
                </a:lnSpc>
              </a:pPr>
              <a:endParaRPr/>
            </a:p>
          </p:txBody>
        </p:sp>
      </p:grpSp>
      <p:grpSp>
        <p:nvGrpSpPr>
          <p:cNvPr id="13" name="Group 12">
            <a:extLst>
              <a:ext uri="{FF2B5EF4-FFF2-40B4-BE49-F238E27FC236}">
                <a16:creationId xmlns:a16="http://schemas.microsoft.com/office/drawing/2014/main" id="{46066BBE-EA39-1BBB-C5BB-9AFA5A3E884A}"/>
              </a:ext>
            </a:extLst>
          </p:cNvPr>
          <p:cNvGrpSpPr/>
          <p:nvPr/>
        </p:nvGrpSpPr>
        <p:grpSpPr>
          <a:xfrm>
            <a:off x="6671051" y="4065893"/>
            <a:ext cx="4256922" cy="2132583"/>
            <a:chOff x="0" y="-47625"/>
            <a:chExt cx="2015216" cy="936150"/>
          </a:xfrm>
        </p:grpSpPr>
        <p:sp>
          <p:nvSpPr>
            <p:cNvPr id="14" name="Freeform 3">
              <a:extLst>
                <a:ext uri="{FF2B5EF4-FFF2-40B4-BE49-F238E27FC236}">
                  <a16:creationId xmlns:a16="http://schemas.microsoft.com/office/drawing/2014/main" id="{58F0D8E1-6205-50B0-8B00-273CC7CAD341}"/>
                </a:ext>
              </a:extLst>
            </p:cNvPr>
            <p:cNvSpPr/>
            <p:nvPr/>
          </p:nvSpPr>
          <p:spPr>
            <a:xfrm>
              <a:off x="0" y="0"/>
              <a:ext cx="2015216" cy="888525"/>
            </a:xfrm>
            <a:custGeom>
              <a:avLst/>
              <a:gdLst/>
              <a:ahLst/>
              <a:cxnLst/>
              <a:rect l="l" t="t" r="r" b="b"/>
              <a:pathLst>
                <a:path w="2015216" h="888525">
                  <a:moveTo>
                    <a:pt x="0" y="0"/>
                  </a:moveTo>
                  <a:lnTo>
                    <a:pt x="2015216" y="0"/>
                  </a:lnTo>
                  <a:lnTo>
                    <a:pt x="2015216" y="888525"/>
                  </a:lnTo>
                  <a:lnTo>
                    <a:pt x="0" y="888525"/>
                  </a:lnTo>
                  <a:close/>
                </a:path>
              </a:pathLst>
            </a:custGeom>
            <a:solidFill>
              <a:srgbClr val="FFFFFF"/>
            </a:solidFill>
          </p:spPr>
          <p:txBody>
            <a:bodyPr/>
            <a:lstStyle/>
            <a:p>
              <a:endParaRPr lang="en-US"/>
            </a:p>
          </p:txBody>
        </p:sp>
        <p:sp>
          <p:nvSpPr>
            <p:cNvPr id="15" name="TextBox 14">
              <a:extLst>
                <a:ext uri="{FF2B5EF4-FFF2-40B4-BE49-F238E27FC236}">
                  <a16:creationId xmlns:a16="http://schemas.microsoft.com/office/drawing/2014/main" id="{01A142BE-AA24-4FC7-AC15-723CB9B3F1FC}"/>
                </a:ext>
              </a:extLst>
            </p:cNvPr>
            <p:cNvSpPr txBox="1"/>
            <p:nvPr/>
          </p:nvSpPr>
          <p:spPr>
            <a:xfrm>
              <a:off x="0" y="-47625"/>
              <a:ext cx="2015216" cy="93615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674"/>
                </a:lnSpc>
              </a:pPr>
              <a:endParaRPr/>
            </a:p>
          </p:txBody>
        </p:sp>
      </p:grpSp>
      <p:sp>
        <p:nvSpPr>
          <p:cNvPr id="19" name="TextBox 18">
            <a:extLst>
              <a:ext uri="{FF2B5EF4-FFF2-40B4-BE49-F238E27FC236}">
                <a16:creationId xmlns:a16="http://schemas.microsoft.com/office/drawing/2014/main" id="{38BB226B-4FA6-9248-EB54-E8722796C121}"/>
              </a:ext>
            </a:extLst>
          </p:cNvPr>
          <p:cNvSpPr txBox="1"/>
          <p:nvPr/>
        </p:nvSpPr>
        <p:spPr>
          <a:xfrm>
            <a:off x="2068643" y="2218544"/>
            <a:ext cx="3717560" cy="646331"/>
          </a:xfrm>
          <a:prstGeom prst="rect">
            <a:avLst/>
          </a:prstGeom>
          <a:noFill/>
        </p:spPr>
        <p:txBody>
          <a:bodyPr wrap="square" rtlCol="0">
            <a:spAutoFit/>
          </a:bodyPr>
          <a:lstStyle/>
          <a:p>
            <a:r>
              <a:rPr lang="en-US" b="1" dirty="0">
                <a:solidFill>
                  <a:srgbClr val="000000"/>
                </a:solidFill>
                <a:latin typeface="Times New Roman" panose="02020603050405020304" pitchFamily="18" charset="0"/>
                <a:ea typeface="Open Sans"/>
                <a:cs typeface="Times New Roman" panose="02020603050405020304" pitchFamily="18" charset="0"/>
                <a:sym typeface="Open Sans"/>
              </a:rPr>
              <a:t>Market Differentiation</a:t>
            </a:r>
          </a:p>
          <a:p>
            <a:endParaRPr lang="en-US" dirty="0"/>
          </a:p>
        </p:txBody>
      </p:sp>
      <p:sp>
        <p:nvSpPr>
          <p:cNvPr id="20" name="TextBox 19">
            <a:extLst>
              <a:ext uri="{FF2B5EF4-FFF2-40B4-BE49-F238E27FC236}">
                <a16:creationId xmlns:a16="http://schemas.microsoft.com/office/drawing/2014/main" id="{54644106-456E-1EE8-F123-00F268996197}"/>
              </a:ext>
            </a:extLst>
          </p:cNvPr>
          <p:cNvSpPr txBox="1"/>
          <p:nvPr/>
        </p:nvSpPr>
        <p:spPr>
          <a:xfrm>
            <a:off x="2068643" y="4419602"/>
            <a:ext cx="3582649" cy="646331"/>
          </a:xfrm>
          <a:prstGeom prst="rect">
            <a:avLst/>
          </a:prstGeom>
          <a:noFill/>
        </p:spPr>
        <p:txBody>
          <a:bodyPr wrap="square" rtlCol="0">
            <a:spAutoFit/>
          </a:bodyPr>
          <a:lstStyle/>
          <a:p>
            <a:r>
              <a:rPr lang="en-US" b="1" dirty="0">
                <a:solidFill>
                  <a:srgbClr val="000000"/>
                </a:solidFill>
                <a:latin typeface="Times New Roman" panose="02020603050405020304" pitchFamily="18" charset="0"/>
                <a:ea typeface="Open Sans"/>
                <a:cs typeface="Times New Roman" panose="02020603050405020304" pitchFamily="18" charset="0"/>
                <a:sym typeface="Open Sans"/>
              </a:rPr>
              <a:t>Unique Selling Proposition</a:t>
            </a:r>
          </a:p>
          <a:p>
            <a:endParaRPr lang="en-US" dirty="0"/>
          </a:p>
        </p:txBody>
      </p:sp>
      <p:sp>
        <p:nvSpPr>
          <p:cNvPr id="21" name="TextBox 20">
            <a:extLst>
              <a:ext uri="{FF2B5EF4-FFF2-40B4-BE49-F238E27FC236}">
                <a16:creationId xmlns:a16="http://schemas.microsoft.com/office/drawing/2014/main" id="{58CDE0F2-8550-72B7-3DAF-98087D823AD1}"/>
              </a:ext>
            </a:extLst>
          </p:cNvPr>
          <p:cNvSpPr txBox="1"/>
          <p:nvPr/>
        </p:nvSpPr>
        <p:spPr>
          <a:xfrm>
            <a:off x="6985416" y="2218544"/>
            <a:ext cx="3722273" cy="553998"/>
          </a:xfrm>
          <a:prstGeom prst="rect">
            <a:avLst/>
          </a:prstGeom>
          <a:noFill/>
        </p:spPr>
        <p:txBody>
          <a:bodyPr wrap="square" rtlCol="0">
            <a:spAutoFit/>
          </a:bodyPr>
          <a:lstStyle/>
          <a:p>
            <a:r>
              <a:rPr lang="en-US" b="1" dirty="0">
                <a:solidFill>
                  <a:srgbClr val="000000"/>
                </a:solidFill>
                <a:latin typeface="Times New Roman" panose="02020603050405020304" pitchFamily="18" charset="0"/>
                <a:ea typeface="Open Sans"/>
                <a:cs typeface="Times New Roman" panose="02020603050405020304" pitchFamily="18" charset="0"/>
                <a:sym typeface="Open Sans"/>
              </a:rPr>
              <a:t>Reputation Management</a:t>
            </a:r>
          </a:p>
          <a:p>
            <a:endParaRPr lang="en-US" sz="12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4A4473DF-CC88-07FA-D28E-695D6FCE364D}"/>
              </a:ext>
            </a:extLst>
          </p:cNvPr>
          <p:cNvSpPr txBox="1"/>
          <p:nvPr/>
        </p:nvSpPr>
        <p:spPr>
          <a:xfrm>
            <a:off x="6985416" y="4349199"/>
            <a:ext cx="2533338" cy="553998"/>
          </a:xfrm>
          <a:prstGeom prst="rect">
            <a:avLst/>
          </a:prstGeom>
          <a:noFill/>
        </p:spPr>
        <p:txBody>
          <a:bodyPr wrap="square" rtlCol="0">
            <a:spAutoFit/>
          </a:bodyPr>
          <a:lstStyle/>
          <a:p>
            <a:r>
              <a:rPr lang="en-US" b="1" dirty="0">
                <a:solidFill>
                  <a:srgbClr val="000000"/>
                </a:solidFill>
                <a:latin typeface="Times New Roman" panose="02020603050405020304" pitchFamily="18" charset="0"/>
                <a:ea typeface="Open Sans"/>
                <a:cs typeface="Times New Roman" panose="02020603050405020304" pitchFamily="18" charset="0"/>
                <a:sym typeface="Open Sans"/>
              </a:rPr>
              <a:t>Design and Branding</a:t>
            </a:r>
          </a:p>
          <a:p>
            <a:endParaRPr lang="en-US" sz="12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56455FD0-0833-C468-C676-9675DAE8E625}"/>
              </a:ext>
            </a:extLst>
          </p:cNvPr>
          <p:cNvSpPr txBox="1"/>
          <p:nvPr/>
        </p:nvSpPr>
        <p:spPr>
          <a:xfrm>
            <a:off x="2068643" y="2669387"/>
            <a:ext cx="3717560" cy="830997"/>
          </a:xfrm>
          <a:prstGeom prst="rect">
            <a:avLst/>
          </a:prstGeom>
          <a:noFill/>
        </p:spPr>
        <p:txBody>
          <a:bodyPr wrap="square" rtlCol="0">
            <a:spAutoFit/>
          </a:bodyPr>
          <a:lstStyle/>
          <a:p>
            <a:r>
              <a:rPr lang="en-US" sz="1200" dirty="0">
                <a:solidFill>
                  <a:srgbClr val="000000"/>
                </a:solidFill>
                <a:latin typeface="Times New Roman" panose="02020603050405020304" pitchFamily="18" charset="0"/>
                <a:ea typeface="Open Sans"/>
                <a:cs typeface="Times New Roman" panose="02020603050405020304" pitchFamily="18" charset="0"/>
                <a:sym typeface="Open Sans"/>
              </a:rPr>
              <a:t>Differentiate the </a:t>
            </a:r>
            <a:r>
              <a:rPr lang="en-US" sz="1200" dirty="0" err="1">
                <a:solidFill>
                  <a:srgbClr val="000000"/>
                </a:solidFill>
                <a:latin typeface="Times New Roman" panose="02020603050405020304" pitchFamily="18" charset="0"/>
                <a:ea typeface="Open Sans"/>
                <a:cs typeface="Times New Roman" panose="02020603050405020304" pitchFamily="18" charset="0"/>
                <a:sym typeface="Open Sans"/>
              </a:rPr>
              <a:t>lounch</a:t>
            </a:r>
            <a:r>
              <a:rPr lang="en-US" sz="1200" dirty="0">
                <a:solidFill>
                  <a:srgbClr val="000000"/>
                </a:solidFill>
                <a:latin typeface="Times New Roman" panose="02020603050405020304" pitchFamily="18" charset="0"/>
                <a:ea typeface="Open Sans"/>
                <a:cs typeface="Times New Roman" panose="02020603050405020304" pitchFamily="18" charset="0"/>
                <a:sym typeface="Open Sans"/>
              </a:rPr>
              <a:t> or ship from the competitor in the terms of service ,look make it more appealing from customer point of view , more efficient and update </a:t>
            </a:r>
            <a:r>
              <a:rPr lang="en-US" sz="1200" dirty="0" err="1">
                <a:solidFill>
                  <a:srgbClr val="000000"/>
                </a:solidFill>
                <a:latin typeface="Times New Roman" panose="02020603050405020304" pitchFamily="18" charset="0"/>
                <a:ea typeface="Open Sans"/>
                <a:cs typeface="Times New Roman" panose="02020603050405020304" pitchFamily="18" charset="0"/>
                <a:sym typeface="Open Sans"/>
              </a:rPr>
              <a:t>enjine</a:t>
            </a:r>
            <a:r>
              <a:rPr lang="en-US" sz="1200" dirty="0">
                <a:solidFill>
                  <a:srgbClr val="000000"/>
                </a:solidFill>
                <a:latin typeface="Times New Roman" panose="02020603050405020304" pitchFamily="18" charset="0"/>
                <a:ea typeface="Open Sans"/>
                <a:cs typeface="Times New Roman" panose="02020603050405020304" pitchFamily="18" charset="0"/>
                <a:sym typeface="Open Sans"/>
              </a:rPr>
              <a:t> system than the competitor</a:t>
            </a:r>
            <a:endParaRPr lang="en-US" sz="12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72C0B78C-A25D-548A-4473-09041464DD36}"/>
              </a:ext>
            </a:extLst>
          </p:cNvPr>
          <p:cNvSpPr txBox="1"/>
          <p:nvPr/>
        </p:nvSpPr>
        <p:spPr>
          <a:xfrm>
            <a:off x="2188564" y="4881267"/>
            <a:ext cx="3582649" cy="1107996"/>
          </a:xfrm>
          <a:prstGeom prst="rect">
            <a:avLst/>
          </a:prstGeom>
          <a:noFill/>
        </p:spPr>
        <p:txBody>
          <a:bodyPr wrap="square" rtlCol="0">
            <a:spAutoFit/>
          </a:bodyPr>
          <a:lstStyle/>
          <a:p>
            <a:r>
              <a:rPr lang="en-US" sz="1200" dirty="0">
                <a:solidFill>
                  <a:srgbClr val="000000"/>
                </a:solidFill>
                <a:latin typeface="Times New Roman" panose="02020603050405020304" pitchFamily="18" charset="0"/>
                <a:ea typeface="Open Sans"/>
                <a:cs typeface="Times New Roman" panose="02020603050405020304" pitchFamily="18" charset="0"/>
                <a:sym typeface="Open Sans"/>
              </a:rPr>
              <a:t>just try to evaluate and highlight what makes the ship or the experience unique, whether it’s luxury, outer look ,service , employee behavior or cultural significance.</a:t>
            </a:r>
          </a:p>
          <a:p>
            <a:endParaRPr lang="en-US" dirty="0"/>
          </a:p>
        </p:txBody>
      </p:sp>
      <p:sp>
        <p:nvSpPr>
          <p:cNvPr id="25" name="TextBox 24">
            <a:extLst>
              <a:ext uri="{FF2B5EF4-FFF2-40B4-BE49-F238E27FC236}">
                <a16:creationId xmlns:a16="http://schemas.microsoft.com/office/drawing/2014/main" id="{DB341FD0-C74F-FC66-5211-1A9A021DD93B}"/>
              </a:ext>
            </a:extLst>
          </p:cNvPr>
          <p:cNvSpPr txBox="1"/>
          <p:nvPr/>
        </p:nvSpPr>
        <p:spPr>
          <a:xfrm>
            <a:off x="7225259" y="4973600"/>
            <a:ext cx="3372787" cy="923330"/>
          </a:xfrm>
          <a:prstGeom prst="rect">
            <a:avLst/>
          </a:prstGeom>
          <a:noFill/>
        </p:spPr>
        <p:txBody>
          <a:bodyPr wrap="square" rtlCol="0">
            <a:spAutoFit/>
          </a:bodyPr>
          <a:lstStyle/>
          <a:p>
            <a:r>
              <a:rPr lang="en-US" sz="1200" dirty="0">
                <a:solidFill>
                  <a:srgbClr val="000000"/>
                </a:solidFill>
                <a:latin typeface="Times New Roman" panose="02020603050405020304" pitchFamily="18" charset="0"/>
                <a:ea typeface="Open Sans"/>
                <a:cs typeface="Times New Roman" panose="02020603050405020304" pitchFamily="18" charset="0"/>
                <a:sym typeface="Open Sans"/>
              </a:rPr>
              <a:t>Develop a comprehensive branding strategy that includes a attractive logo, color scheme, and messaging that connect with the target audience. </a:t>
            </a:r>
          </a:p>
          <a:p>
            <a:endParaRPr lang="en-US" dirty="0"/>
          </a:p>
        </p:txBody>
      </p:sp>
      <p:sp>
        <p:nvSpPr>
          <p:cNvPr id="27" name="TextBox 26">
            <a:extLst>
              <a:ext uri="{FF2B5EF4-FFF2-40B4-BE49-F238E27FC236}">
                <a16:creationId xmlns:a16="http://schemas.microsoft.com/office/drawing/2014/main" id="{672DF431-17A4-CC4F-2D29-FA3D8D9D6738}"/>
              </a:ext>
            </a:extLst>
          </p:cNvPr>
          <p:cNvSpPr txBox="1"/>
          <p:nvPr/>
        </p:nvSpPr>
        <p:spPr>
          <a:xfrm>
            <a:off x="6985416" y="2772542"/>
            <a:ext cx="3367506" cy="830997"/>
          </a:xfrm>
          <a:prstGeom prst="rect">
            <a:avLst/>
          </a:prstGeom>
          <a:noFill/>
        </p:spPr>
        <p:txBody>
          <a:bodyPr wrap="square" rtlCol="0">
            <a:spAutoFit/>
          </a:bodyPr>
          <a:lstStyle/>
          <a:p>
            <a:r>
              <a:rPr lang="en-US" sz="1200" dirty="0">
                <a:solidFill>
                  <a:srgbClr val="000000"/>
                </a:solidFill>
                <a:latin typeface="Times New Roman" panose="02020603050405020304" pitchFamily="18" charset="0"/>
                <a:ea typeface="Open Sans"/>
                <a:cs typeface="Times New Roman" panose="02020603050405020304" pitchFamily="18" charset="0"/>
                <a:sym typeface="Open Sans"/>
              </a:rPr>
              <a:t>Reputation is a big issue for a ship company so they should serve properly to the customer, as well as handle negative feedback with great concern, take complain serious and solve customer problem </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979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3720-9480-F8F5-6E78-15DC71FE0EAB}"/>
              </a:ext>
            </a:extLst>
          </p:cNvPr>
          <p:cNvSpPr>
            <a:spLocks noGrp="1"/>
          </p:cNvSpPr>
          <p:nvPr>
            <p:ph type="title"/>
          </p:nvPr>
        </p:nvSpPr>
        <p:spPr>
          <a:xfrm>
            <a:off x="1484312" y="685800"/>
            <a:ext cx="3132658" cy="1752599"/>
          </a:xfrm>
        </p:spPr>
        <p:txBody>
          <a:bodyPr>
            <a:normAutofit fontScale="90000"/>
          </a:bodyPr>
          <a:lstStyle/>
          <a:p>
            <a:r>
              <a:rPr lang="en-US" sz="4400" b="1" dirty="0">
                <a:solidFill>
                  <a:srgbClr val="FFFFFF"/>
                </a:solidFill>
                <a:latin typeface="Times New Roman" panose="02020603050405020304" pitchFamily="18" charset="0"/>
                <a:ea typeface="Inter Bold"/>
                <a:cs typeface="Times New Roman" panose="02020603050405020304" pitchFamily="18" charset="0"/>
                <a:sym typeface="Inter Bold"/>
              </a:rPr>
              <a:t>FUTURE GOALS</a:t>
            </a:r>
            <a:br>
              <a:rPr lang="en-US" sz="4000" b="1" dirty="0">
                <a:solidFill>
                  <a:srgbClr val="FFFFFF"/>
                </a:solidFill>
                <a:latin typeface="Inter Bold"/>
                <a:ea typeface="Inter Bold"/>
                <a:cs typeface="Inter Bold"/>
                <a:sym typeface="Inter Bold"/>
              </a:rPr>
            </a:br>
            <a:endParaRPr lang="en-US" dirty="0"/>
          </a:p>
        </p:txBody>
      </p:sp>
      <p:grpSp>
        <p:nvGrpSpPr>
          <p:cNvPr id="3" name="Group 2">
            <a:extLst>
              <a:ext uri="{FF2B5EF4-FFF2-40B4-BE49-F238E27FC236}">
                <a16:creationId xmlns:a16="http://schemas.microsoft.com/office/drawing/2014/main" id="{97CC8255-B30A-D915-DFE8-3751A587E640}"/>
              </a:ext>
            </a:extLst>
          </p:cNvPr>
          <p:cNvGrpSpPr/>
          <p:nvPr/>
        </p:nvGrpSpPr>
        <p:grpSpPr>
          <a:xfrm>
            <a:off x="6096000" y="1011833"/>
            <a:ext cx="3708937" cy="2166082"/>
            <a:chOff x="0" y="0"/>
            <a:chExt cx="10276911" cy="5046696"/>
          </a:xfrm>
        </p:grpSpPr>
        <p:pic>
          <p:nvPicPr>
            <p:cNvPr id="4" name="Picture 3">
              <a:extLst>
                <a:ext uri="{FF2B5EF4-FFF2-40B4-BE49-F238E27FC236}">
                  <a16:creationId xmlns:a16="http://schemas.microsoft.com/office/drawing/2014/main" id="{4C54AB00-FDC6-8571-6BEB-236FACEA70BC}"/>
                </a:ext>
              </a:extLst>
            </p:cNvPr>
            <p:cNvPicPr>
              <a:picLocks noChangeAspect="1"/>
            </p:cNvPicPr>
            <p:nvPr/>
          </p:nvPicPr>
          <p:blipFill>
            <a:blip r:embed="rId2"/>
            <a:srcRect l="7902" r="8554"/>
            <a:stretch>
              <a:fillRect/>
            </a:stretch>
          </p:blipFill>
          <p:spPr>
            <a:xfrm>
              <a:off x="0" y="0"/>
              <a:ext cx="10276911" cy="5046696"/>
            </a:xfrm>
            <a:prstGeom prst="rect">
              <a:avLst/>
            </a:prstGeom>
          </p:spPr>
        </p:pic>
      </p:grpSp>
      <p:grpSp>
        <p:nvGrpSpPr>
          <p:cNvPr id="5" name="Group 4">
            <a:extLst>
              <a:ext uri="{FF2B5EF4-FFF2-40B4-BE49-F238E27FC236}">
                <a16:creationId xmlns:a16="http://schemas.microsoft.com/office/drawing/2014/main" id="{59F527F0-03B0-F177-BF3B-DEB0D17D123B}"/>
              </a:ext>
            </a:extLst>
          </p:cNvPr>
          <p:cNvGrpSpPr/>
          <p:nvPr/>
        </p:nvGrpSpPr>
        <p:grpSpPr>
          <a:xfrm>
            <a:off x="8359603" y="1514003"/>
            <a:ext cx="3708937" cy="2166083"/>
            <a:chOff x="0" y="-47625"/>
            <a:chExt cx="1708947" cy="854732"/>
          </a:xfrm>
        </p:grpSpPr>
        <p:sp>
          <p:nvSpPr>
            <p:cNvPr id="6" name="Freeform 5">
              <a:extLst>
                <a:ext uri="{FF2B5EF4-FFF2-40B4-BE49-F238E27FC236}">
                  <a16:creationId xmlns:a16="http://schemas.microsoft.com/office/drawing/2014/main" id="{2A9B971A-C86C-D39E-6455-EE7B923E7DA7}"/>
                </a:ext>
              </a:extLst>
            </p:cNvPr>
            <p:cNvSpPr/>
            <p:nvPr/>
          </p:nvSpPr>
          <p:spPr>
            <a:xfrm>
              <a:off x="0" y="0"/>
              <a:ext cx="1708947" cy="807107"/>
            </a:xfrm>
            <a:custGeom>
              <a:avLst/>
              <a:gdLst/>
              <a:ahLst/>
              <a:cxnLst/>
              <a:rect l="l" t="t" r="r" b="b"/>
              <a:pathLst>
                <a:path w="1708947" h="807107">
                  <a:moveTo>
                    <a:pt x="0" y="0"/>
                  </a:moveTo>
                  <a:lnTo>
                    <a:pt x="1708947" y="0"/>
                  </a:lnTo>
                  <a:lnTo>
                    <a:pt x="1708947" y="807107"/>
                  </a:lnTo>
                  <a:lnTo>
                    <a:pt x="0" y="807107"/>
                  </a:lnTo>
                  <a:close/>
                </a:path>
              </a:pathLst>
            </a:custGeom>
            <a:solidFill>
              <a:srgbClr val="FFFFFF"/>
            </a:solidFill>
          </p:spPr>
          <p:txBody>
            <a:bodyPr/>
            <a:lstStyle/>
            <a:p>
              <a:endParaRPr lang="en-US"/>
            </a:p>
          </p:txBody>
        </p:sp>
        <p:sp>
          <p:nvSpPr>
            <p:cNvPr id="7" name="TextBox 6">
              <a:extLst>
                <a:ext uri="{FF2B5EF4-FFF2-40B4-BE49-F238E27FC236}">
                  <a16:creationId xmlns:a16="http://schemas.microsoft.com/office/drawing/2014/main" id="{AFF77BFB-E621-3732-BDB0-1C50D285F1D1}"/>
                </a:ext>
              </a:extLst>
            </p:cNvPr>
            <p:cNvSpPr txBox="1"/>
            <p:nvPr/>
          </p:nvSpPr>
          <p:spPr>
            <a:xfrm>
              <a:off x="0" y="-47625"/>
              <a:ext cx="1708947" cy="854732"/>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674"/>
                </a:lnSpc>
              </a:pPr>
              <a:endParaRPr/>
            </a:p>
          </p:txBody>
        </p:sp>
      </p:grpSp>
      <p:sp>
        <p:nvSpPr>
          <p:cNvPr id="10" name="TextBox 9">
            <a:extLst>
              <a:ext uri="{FF2B5EF4-FFF2-40B4-BE49-F238E27FC236}">
                <a16:creationId xmlns:a16="http://schemas.microsoft.com/office/drawing/2014/main" id="{FE383DC9-A149-8E0D-E1BC-AFF049DE4AAB}"/>
              </a:ext>
            </a:extLst>
          </p:cNvPr>
          <p:cNvSpPr txBox="1"/>
          <p:nvPr/>
        </p:nvSpPr>
        <p:spPr>
          <a:xfrm>
            <a:off x="8634334" y="1798820"/>
            <a:ext cx="3192905" cy="498213"/>
          </a:xfrm>
          <a:prstGeom prst="rect">
            <a:avLst/>
          </a:prstGeom>
          <a:noFill/>
        </p:spPr>
        <p:txBody>
          <a:bodyPr wrap="square" rtlCol="0">
            <a:spAutoFit/>
          </a:bodyPr>
          <a:lstStyle/>
          <a:p>
            <a:pPr algn="l">
              <a:lnSpc>
                <a:spcPts val="3562"/>
              </a:lnSpc>
            </a:pPr>
            <a:r>
              <a:rPr lang="en-US" b="1" dirty="0">
                <a:solidFill>
                  <a:srgbClr val="000000"/>
                </a:solidFill>
                <a:latin typeface="Times New Roman" panose="02020603050405020304" pitchFamily="18" charset="0"/>
                <a:ea typeface="Open Sans Bold"/>
                <a:cs typeface="Times New Roman" panose="02020603050405020304" pitchFamily="18" charset="0"/>
                <a:sym typeface="Open Sans Bold"/>
              </a:rPr>
              <a:t>Short Term Goals</a:t>
            </a:r>
          </a:p>
        </p:txBody>
      </p:sp>
      <p:sp>
        <p:nvSpPr>
          <p:cNvPr id="11" name="TextBox 10">
            <a:extLst>
              <a:ext uri="{FF2B5EF4-FFF2-40B4-BE49-F238E27FC236}">
                <a16:creationId xmlns:a16="http://schemas.microsoft.com/office/drawing/2014/main" id="{656C51D9-F444-7CAB-30D7-4872087C9F36}"/>
              </a:ext>
            </a:extLst>
          </p:cNvPr>
          <p:cNvSpPr txBox="1"/>
          <p:nvPr/>
        </p:nvSpPr>
        <p:spPr>
          <a:xfrm>
            <a:off x="8634334" y="2438399"/>
            <a:ext cx="3192905" cy="1292662"/>
          </a:xfrm>
          <a:prstGeom prst="rect">
            <a:avLst/>
          </a:prstGeom>
          <a:noFill/>
        </p:spPr>
        <p:txBody>
          <a:bodyPr wrap="square" rtlCol="0">
            <a:spAutoFit/>
          </a:bodyPr>
          <a:lstStyle/>
          <a:p>
            <a:r>
              <a:rPr lang="en-US" sz="1200" dirty="0">
                <a:solidFill>
                  <a:srgbClr val="000000"/>
                </a:solidFill>
                <a:latin typeface="Times New Roman" panose="02020603050405020304" pitchFamily="18" charset="0"/>
                <a:ea typeface="Open Sans"/>
                <a:cs typeface="Times New Roman" panose="02020603050405020304" pitchFamily="18" charset="0"/>
                <a:sym typeface="Open Sans"/>
              </a:rPr>
              <a:t>Increase the number of launches to meet the demand. Improve the quality of the launch transport service. Increase the frequency of trips to attract more passengers. Implement safety measures to ensure the safety of passengers.</a:t>
            </a:r>
          </a:p>
          <a:p>
            <a:endParaRPr lang="en-US" dirty="0"/>
          </a:p>
        </p:txBody>
      </p:sp>
      <p:grpSp>
        <p:nvGrpSpPr>
          <p:cNvPr id="12" name="Group 11">
            <a:extLst>
              <a:ext uri="{FF2B5EF4-FFF2-40B4-BE49-F238E27FC236}">
                <a16:creationId xmlns:a16="http://schemas.microsoft.com/office/drawing/2014/main" id="{8DB11E38-E140-2C00-B0F7-7A43C658387C}"/>
              </a:ext>
            </a:extLst>
          </p:cNvPr>
          <p:cNvGrpSpPr/>
          <p:nvPr/>
        </p:nvGrpSpPr>
        <p:grpSpPr>
          <a:xfrm>
            <a:off x="5253346" y="3800778"/>
            <a:ext cx="3380988" cy="1978912"/>
            <a:chOff x="0" y="0"/>
            <a:chExt cx="7750129" cy="5046696"/>
          </a:xfrm>
        </p:grpSpPr>
        <p:pic>
          <p:nvPicPr>
            <p:cNvPr id="13" name="Picture 12">
              <a:extLst>
                <a:ext uri="{FF2B5EF4-FFF2-40B4-BE49-F238E27FC236}">
                  <a16:creationId xmlns:a16="http://schemas.microsoft.com/office/drawing/2014/main" id="{0A65CE72-E0C8-1AA3-97F6-4E99A072D247}"/>
                </a:ext>
              </a:extLst>
            </p:cNvPr>
            <p:cNvPicPr>
              <a:picLocks noChangeAspect="1"/>
            </p:cNvPicPr>
            <p:nvPr/>
          </p:nvPicPr>
          <p:blipFill>
            <a:blip r:embed="rId3"/>
            <a:srcRect t="7705" r="44600" b="7705"/>
            <a:stretch>
              <a:fillRect/>
            </a:stretch>
          </p:blipFill>
          <p:spPr>
            <a:xfrm>
              <a:off x="0" y="0"/>
              <a:ext cx="7750129" cy="5046696"/>
            </a:xfrm>
            <a:prstGeom prst="rect">
              <a:avLst/>
            </a:prstGeom>
          </p:spPr>
        </p:pic>
      </p:grpSp>
      <p:grpSp>
        <p:nvGrpSpPr>
          <p:cNvPr id="14" name="Group 13">
            <a:extLst>
              <a:ext uri="{FF2B5EF4-FFF2-40B4-BE49-F238E27FC236}">
                <a16:creationId xmlns:a16="http://schemas.microsoft.com/office/drawing/2014/main" id="{54694B66-F3A3-0F45-3CF6-332969D3C603}"/>
              </a:ext>
            </a:extLst>
          </p:cNvPr>
          <p:cNvGrpSpPr/>
          <p:nvPr/>
        </p:nvGrpSpPr>
        <p:grpSpPr>
          <a:xfrm>
            <a:off x="7950468" y="4031414"/>
            <a:ext cx="3876771" cy="2263516"/>
            <a:chOff x="0" y="-47625"/>
            <a:chExt cx="1708947" cy="854732"/>
          </a:xfrm>
        </p:grpSpPr>
        <p:sp>
          <p:nvSpPr>
            <p:cNvPr id="15" name="Freeform 10">
              <a:extLst>
                <a:ext uri="{FF2B5EF4-FFF2-40B4-BE49-F238E27FC236}">
                  <a16:creationId xmlns:a16="http://schemas.microsoft.com/office/drawing/2014/main" id="{F51C2DF8-B30A-57D0-8280-CCF26EB53B41}"/>
                </a:ext>
              </a:extLst>
            </p:cNvPr>
            <p:cNvSpPr/>
            <p:nvPr/>
          </p:nvSpPr>
          <p:spPr>
            <a:xfrm>
              <a:off x="0" y="0"/>
              <a:ext cx="1708947" cy="807107"/>
            </a:xfrm>
            <a:custGeom>
              <a:avLst/>
              <a:gdLst/>
              <a:ahLst/>
              <a:cxnLst/>
              <a:rect l="l" t="t" r="r" b="b"/>
              <a:pathLst>
                <a:path w="1708947" h="807107">
                  <a:moveTo>
                    <a:pt x="0" y="0"/>
                  </a:moveTo>
                  <a:lnTo>
                    <a:pt x="1708947" y="0"/>
                  </a:lnTo>
                  <a:lnTo>
                    <a:pt x="1708947" y="807107"/>
                  </a:lnTo>
                  <a:lnTo>
                    <a:pt x="0" y="807107"/>
                  </a:lnTo>
                  <a:close/>
                </a:path>
              </a:pathLst>
            </a:custGeom>
            <a:solidFill>
              <a:srgbClr val="FFFFFF"/>
            </a:solidFill>
          </p:spPr>
          <p:txBody>
            <a:bodyPr/>
            <a:lstStyle/>
            <a:p>
              <a:endParaRPr lang="en-US" sz="2000">
                <a:latin typeface="Times New Roman" panose="02020603050405020304" pitchFamily="18" charset="0"/>
                <a:cs typeface="Times New Roman" panose="02020603050405020304" pitchFamily="18" charset="0"/>
              </a:endParaRPr>
            </a:p>
          </p:txBody>
        </p:sp>
        <p:sp>
          <p:nvSpPr>
            <p:cNvPr id="16" name="TextBox 11">
              <a:extLst>
                <a:ext uri="{FF2B5EF4-FFF2-40B4-BE49-F238E27FC236}">
                  <a16:creationId xmlns:a16="http://schemas.microsoft.com/office/drawing/2014/main" id="{B973919F-E3D5-A09E-D420-A92E56EAA432}"/>
                </a:ext>
              </a:extLst>
            </p:cNvPr>
            <p:cNvSpPr txBox="1"/>
            <p:nvPr/>
          </p:nvSpPr>
          <p:spPr>
            <a:xfrm>
              <a:off x="0" y="-47625"/>
              <a:ext cx="1708947" cy="854732"/>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674"/>
                </a:lnSpc>
              </a:pPr>
              <a:endParaRPr sz="2000">
                <a:latin typeface="Times New Roman" panose="02020603050405020304" pitchFamily="18" charset="0"/>
                <a:cs typeface="Times New Roman" panose="02020603050405020304" pitchFamily="18" charset="0"/>
              </a:endParaRPr>
            </a:p>
          </p:txBody>
        </p:sp>
      </p:grpSp>
      <p:sp>
        <p:nvSpPr>
          <p:cNvPr id="19" name="TextBox 11">
            <a:extLst>
              <a:ext uri="{FF2B5EF4-FFF2-40B4-BE49-F238E27FC236}">
                <a16:creationId xmlns:a16="http://schemas.microsoft.com/office/drawing/2014/main" id="{EC32FDF8-BA3E-CB0B-81C5-52F74BE9BFE7}"/>
              </a:ext>
            </a:extLst>
          </p:cNvPr>
          <p:cNvSpPr txBox="1"/>
          <p:nvPr/>
        </p:nvSpPr>
        <p:spPr>
          <a:xfrm>
            <a:off x="2851671" y="1715933"/>
            <a:ext cx="6488659" cy="3245309"/>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674"/>
              </a:lnSpc>
            </a:pPr>
            <a:endParaRPr/>
          </a:p>
        </p:txBody>
      </p:sp>
      <p:sp>
        <p:nvSpPr>
          <p:cNvPr id="20" name="TextBox 17">
            <a:extLst>
              <a:ext uri="{FF2B5EF4-FFF2-40B4-BE49-F238E27FC236}">
                <a16:creationId xmlns:a16="http://schemas.microsoft.com/office/drawing/2014/main" id="{709DEF5A-3931-60C7-6BDA-715F4BE1E96E}"/>
              </a:ext>
            </a:extLst>
          </p:cNvPr>
          <p:cNvSpPr txBox="1"/>
          <p:nvPr/>
        </p:nvSpPr>
        <p:spPr>
          <a:xfrm>
            <a:off x="8134529" y="4302949"/>
            <a:ext cx="3903971" cy="406330"/>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3562"/>
              </a:lnSpc>
            </a:pPr>
            <a:r>
              <a:rPr lang="en-US" sz="2000" b="1" dirty="0">
                <a:solidFill>
                  <a:srgbClr val="000000"/>
                </a:solidFill>
                <a:latin typeface="Times New Roman" panose="02020603050405020304" pitchFamily="18" charset="0"/>
                <a:ea typeface="Open Sans Bold"/>
                <a:cs typeface="Times New Roman" panose="02020603050405020304" pitchFamily="18" charset="0"/>
                <a:sym typeface="Open Sans Bold"/>
              </a:rPr>
              <a:t>Long Term Goals</a:t>
            </a:r>
          </a:p>
        </p:txBody>
      </p:sp>
      <p:sp>
        <p:nvSpPr>
          <p:cNvPr id="21" name="TextBox 20">
            <a:extLst>
              <a:ext uri="{FF2B5EF4-FFF2-40B4-BE49-F238E27FC236}">
                <a16:creationId xmlns:a16="http://schemas.microsoft.com/office/drawing/2014/main" id="{BDF76827-4749-AA84-26A1-F8551D540E63}"/>
              </a:ext>
            </a:extLst>
          </p:cNvPr>
          <p:cNvSpPr txBox="1"/>
          <p:nvPr/>
        </p:nvSpPr>
        <p:spPr>
          <a:xfrm>
            <a:off x="8134529" y="4961242"/>
            <a:ext cx="3482848" cy="1015663"/>
          </a:xfrm>
          <a:prstGeom prst="rect">
            <a:avLst/>
          </a:prstGeom>
          <a:noFill/>
        </p:spPr>
        <p:txBody>
          <a:bodyPr wrap="square" rtlCol="0">
            <a:spAutoFit/>
          </a:bodyPr>
          <a:lstStyle/>
          <a:p>
            <a:r>
              <a:rPr lang="en-US" sz="1200" dirty="0">
                <a:solidFill>
                  <a:srgbClr val="000000"/>
                </a:solidFill>
                <a:latin typeface="Times New Roman" panose="02020603050405020304" pitchFamily="18" charset="0"/>
                <a:ea typeface="Open Sans"/>
                <a:cs typeface="Times New Roman" panose="02020603050405020304" pitchFamily="18" charset="0"/>
                <a:sym typeface="Open Sans"/>
              </a:rPr>
              <a:t>Expand the fleet of launches to reach more destinations. Establish a permanent terminal for launching. Introduce environmentally friendly technology to reduce the carbon footprint. Offer tourist packages to encourage tourism in </a:t>
            </a:r>
            <a:r>
              <a:rPr lang="en-US" sz="1200" dirty="0" err="1">
                <a:solidFill>
                  <a:srgbClr val="000000"/>
                </a:solidFill>
                <a:latin typeface="Times New Roman" panose="02020603050405020304" pitchFamily="18" charset="0"/>
                <a:ea typeface="Open Sans"/>
                <a:cs typeface="Times New Roman" panose="02020603050405020304" pitchFamily="18" charset="0"/>
                <a:sym typeface="Open Sans"/>
              </a:rPr>
              <a:t>Barishal</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21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AB628-95C2-4853-432C-2B6459A85F5E}"/>
              </a:ext>
            </a:extLst>
          </p:cNvPr>
          <p:cNvSpPr>
            <a:spLocks noGrp="1"/>
          </p:cNvSpPr>
          <p:nvPr>
            <p:ph type="title"/>
          </p:nvPr>
        </p:nvSpPr>
        <p:spPr>
          <a:xfrm>
            <a:off x="1484311" y="685800"/>
            <a:ext cx="10018713" cy="5150224"/>
          </a:xfrm>
        </p:spPr>
        <p:txBody>
          <a:bodyPr/>
          <a:lstStyle/>
          <a:p>
            <a:r>
              <a:rPr lang="en-US" b="1" dirty="0"/>
              <a:t>THANK YOU</a:t>
            </a:r>
          </a:p>
        </p:txBody>
      </p:sp>
    </p:spTree>
    <p:extLst>
      <p:ext uri="{BB962C8B-B14F-4D97-AF65-F5344CB8AC3E}">
        <p14:creationId xmlns:p14="http://schemas.microsoft.com/office/powerpoint/2010/main" val="455439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139</TotalTime>
  <Words>520</Words>
  <Application>Microsoft Office PowerPoint</Application>
  <PresentationFormat>Widescreen</PresentationFormat>
  <Paragraphs>35</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Corbel</vt:lpstr>
      <vt:lpstr>Inter Bold</vt:lpstr>
      <vt:lpstr>Open Sans</vt:lpstr>
      <vt:lpstr>Times New Roman</vt:lpstr>
      <vt:lpstr>Parallax</vt:lpstr>
      <vt:lpstr>WELCOME TO MY PRESENTATION</vt:lpstr>
      <vt:lpstr>INTRODUCTION</vt:lpstr>
      <vt:lpstr>PRODUCT &amp; SERVICES POSITIONING </vt:lpstr>
      <vt:lpstr>PRODUCT &amp; SERVICES POSITIONING </vt:lpstr>
      <vt:lpstr>CHALLENGES &amp; OPPORTUNITY </vt:lpstr>
      <vt:lpstr>FUTURE GOALS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Acer</dc:creator>
  <cp:lastModifiedBy>Acer</cp:lastModifiedBy>
  <cp:revision>8</cp:revision>
  <dcterms:created xsi:type="dcterms:W3CDTF">2024-12-07T18:58:46Z</dcterms:created>
  <dcterms:modified xsi:type="dcterms:W3CDTF">2024-12-08T14:14:05Z</dcterms:modified>
</cp:coreProperties>
</file>