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5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16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27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906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0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4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23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5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8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75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25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61DE-F060-46FD-902C-5EFA1DD5F750}" type="datetimeFigureOut">
              <a:rPr lang="ru-RU" smtClean="0"/>
              <a:t>16.09.2015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172C-0B07-4D10-9BF8-CD1DC2242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0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9538" y="1814945"/>
            <a:ext cx="10463409" cy="2798238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ru-RU" dirty="0" err="1"/>
              <a:t>Томита-парсер</a:t>
            </a:r>
            <a:r>
              <a:rPr lang="ru-RU" dirty="0"/>
              <a:t> в системе трансляции из естественного языка в язык </a:t>
            </a:r>
            <a:r>
              <a:rPr lang="en-US" dirty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9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Запросы с </a:t>
            </a:r>
            <a:r>
              <a:rPr lang="ru-RU" b="1" dirty="0" smtClean="0"/>
              <a:t>подзапросами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Подзапрос</a:t>
            </a:r>
            <a:r>
              <a:rPr lang="en-US" dirty="0" smtClean="0"/>
              <a:t> –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инструмент</a:t>
            </a:r>
            <a:r>
              <a:rPr lang="en-US" dirty="0" smtClean="0"/>
              <a:t> </a:t>
            </a:r>
            <a:r>
              <a:rPr lang="ru-RU" dirty="0" smtClean="0"/>
              <a:t>создания</a:t>
            </a:r>
            <a:r>
              <a:rPr lang="en-US" dirty="0" smtClean="0"/>
              <a:t> </a:t>
            </a:r>
            <a:r>
              <a:rPr lang="ru-RU" dirty="0" smtClean="0"/>
              <a:t>временной</a:t>
            </a:r>
            <a:r>
              <a:rPr lang="en-US" dirty="0" smtClean="0"/>
              <a:t> </a:t>
            </a:r>
            <a:r>
              <a:rPr lang="ru-RU" dirty="0" smtClean="0"/>
              <a:t>таблицы,</a:t>
            </a:r>
            <a:r>
              <a:rPr lang="en-US" dirty="0" smtClean="0"/>
              <a:t> </a:t>
            </a:r>
            <a:r>
              <a:rPr lang="ru-RU" dirty="0" smtClean="0"/>
              <a:t>содержимое</a:t>
            </a:r>
            <a:r>
              <a:rPr lang="en-US" dirty="0" smtClean="0"/>
              <a:t> </a:t>
            </a:r>
            <a:r>
              <a:rPr lang="ru-RU" dirty="0" smtClean="0"/>
              <a:t>которой</a:t>
            </a:r>
            <a:r>
              <a:rPr lang="en-US" dirty="0" smtClean="0"/>
              <a:t> </a:t>
            </a:r>
            <a:r>
              <a:rPr lang="ru-RU" dirty="0" smtClean="0"/>
              <a:t>извлекается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обрабатывается</a:t>
            </a:r>
            <a:r>
              <a:rPr lang="en-US" dirty="0" smtClean="0"/>
              <a:t> </a:t>
            </a:r>
            <a:r>
              <a:rPr lang="ru-RU" dirty="0" smtClean="0"/>
              <a:t>внешним</a:t>
            </a:r>
            <a:r>
              <a:rPr lang="en-US" dirty="0" smtClean="0"/>
              <a:t> </a:t>
            </a:r>
            <a:r>
              <a:rPr lang="ru-RU" dirty="0" smtClean="0"/>
              <a:t>оператором.</a:t>
            </a:r>
            <a:r>
              <a:rPr lang="ru-RU" dirty="0" smtClean="0"/>
              <a:t>	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С </a:t>
            </a:r>
            <a:r>
              <a:rPr lang="ru-RU" dirty="0"/>
              <a:t>помощью SQL </a:t>
            </a:r>
            <a:r>
              <a:rPr lang="ru-RU" dirty="0" smtClean="0"/>
              <a:t>можно вкладывать </a:t>
            </a:r>
            <a:r>
              <a:rPr lang="ru-RU" dirty="0"/>
              <a:t>запросы внутрь друга </a:t>
            </a:r>
            <a:r>
              <a:rPr lang="ru-RU" dirty="0" err="1" smtClean="0"/>
              <a:t>друга</a:t>
            </a:r>
            <a:r>
              <a:rPr lang="ru-RU" dirty="0" smtClean="0"/>
              <a:t>, создавая запрос с подзапросом. </a:t>
            </a:r>
            <a:r>
              <a:rPr lang="ru-RU" dirty="0"/>
              <a:t>Обычно, внутренний запрос генерирует значение, которое проверяется в предикате внешнего запроса, определяющего верно оно или, нет. Например, предположим, что мы знаем имя </a:t>
            </a:r>
            <a:r>
              <a:rPr lang="ru-RU" dirty="0" smtClean="0"/>
              <a:t>сотрудника: </a:t>
            </a:r>
            <a:r>
              <a:rPr lang="en-US" dirty="0" smtClean="0"/>
              <a:t>King</a:t>
            </a:r>
            <a:r>
              <a:rPr lang="ru-RU" dirty="0" smtClean="0"/>
              <a:t>, </a:t>
            </a:r>
            <a:r>
              <a:rPr lang="ru-RU" dirty="0"/>
              <a:t>но не знаем значение его поля </a:t>
            </a:r>
            <a:r>
              <a:rPr lang="en-US" dirty="0" err="1" smtClean="0"/>
              <a:t>dname</a:t>
            </a:r>
            <a:r>
              <a:rPr lang="ru-RU" dirty="0" smtClean="0"/>
              <a:t>, </a:t>
            </a:r>
            <a:r>
              <a:rPr lang="ru-RU" dirty="0"/>
              <a:t>и хотим извлечь все порядки из таблицы </a:t>
            </a:r>
            <a:r>
              <a:rPr lang="ru-RU" dirty="0" smtClean="0"/>
              <a:t>отделов.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05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20436" y="581891"/>
            <a:ext cx="106541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ea typeface="Times New Roman" panose="02020603050405020304" pitchFamily="18" charset="0"/>
              </a:rPr>
              <a:t>Имеется способ чтобы сделать это</a:t>
            </a:r>
            <a:r>
              <a:rPr lang="en-US" sz="2800" dirty="0">
                <a:ea typeface="Times New Roman" panose="02020603050405020304" pitchFamily="18" charset="0"/>
              </a:rPr>
              <a:t>: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SELECT *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FROM 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r>
              <a:rPr lang="en-US" sz="2800" dirty="0" err="1" smtClean="0">
                <a:ea typeface="Times New Roman" panose="02020603050405020304" pitchFamily="18" charset="0"/>
              </a:rPr>
              <a:t>dept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WHERE </a:t>
            </a:r>
            <a:r>
              <a:rPr lang="en-US" sz="2800" dirty="0" err="1"/>
              <a:t>deptno</a:t>
            </a:r>
            <a:r>
              <a:rPr lang="en-US" sz="2800" dirty="0" smtClean="0">
                <a:ea typeface="Times New Roman" panose="02020603050405020304" pitchFamily="18" charset="0"/>
              </a:rPr>
              <a:t>= </a:t>
            </a:r>
            <a:r>
              <a:rPr lang="en-US" sz="2800" dirty="0">
                <a:ea typeface="Times New Roman" panose="02020603050405020304" pitchFamily="18" charset="0"/>
              </a:rPr>
              <a:t>( 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	SELECT 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r>
              <a:rPr lang="en-US" sz="2800" dirty="0" err="1" smtClean="0"/>
              <a:t>deptno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	FROM 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r>
              <a:rPr lang="en-US" sz="2800" dirty="0" err="1" smtClean="0">
                <a:ea typeface="Times New Roman" panose="02020603050405020304" pitchFamily="18" charset="0"/>
              </a:rPr>
              <a:t>emp</a:t>
            </a:r>
            <a:r>
              <a:rPr lang="en-US" sz="2800" dirty="0" smtClean="0">
                <a:ea typeface="Times New Roman" panose="02020603050405020304" pitchFamily="18" charset="0"/>
              </a:rPr>
              <a:t>`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	WHERE </a:t>
            </a:r>
            <a:r>
              <a:rPr lang="en-US" sz="2800" dirty="0" err="1" smtClean="0">
                <a:ea typeface="Times New Roman" panose="02020603050405020304" pitchFamily="18" charset="0"/>
              </a:rPr>
              <a:t>ename</a:t>
            </a:r>
            <a:r>
              <a:rPr lang="en-US" sz="2800" dirty="0" smtClean="0">
                <a:ea typeface="Times New Roman" panose="02020603050405020304" pitchFamily="18" charset="0"/>
              </a:rPr>
              <a:t> = ‘KING’</a:t>
            </a:r>
            <a:endParaRPr lang="ru-RU" sz="2800" dirty="0"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);</a:t>
            </a:r>
            <a:endParaRPr lang="ru-RU" sz="2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7092"/>
            <a:ext cx="10515600" cy="63730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сервисе же, создание запросов с подзапросами реализуется с помощью </a:t>
            </a:r>
            <a:r>
              <a:rPr lang="ru-RU" dirty="0" smtClean="0"/>
              <a:t>построения дерева</a:t>
            </a:r>
            <a:r>
              <a:rPr lang="ru-RU" dirty="0"/>
              <a:t>. 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46" y="1127233"/>
            <a:ext cx="5354782" cy="5354782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2175164" y="1704109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 Пользователь может выбрать какие таблицы и по каким колонкам ему нужно соединить. С помощью веб-интерфейса пользователь собирает дерево, которое отправляет в обработчик, который уже используя </a:t>
            </a:r>
            <a:r>
              <a:rPr lang="en-US" dirty="0" smtClean="0"/>
              <a:t>SQL</a:t>
            </a:r>
            <a:r>
              <a:rPr lang="ru-RU" dirty="0" smtClean="0"/>
              <a:t> схему осуществляет трансляцию из ЕЯ в язык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8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Результатом данной работы является программное обеспечение трансляции с фрагмента естественного языка в язык </a:t>
            </a:r>
            <a:r>
              <a:rPr lang="en-US" dirty="0" smtClean="0"/>
              <a:t>SQL</a:t>
            </a:r>
            <a:endParaRPr lang="ru-RU" dirty="0" smtClean="0"/>
          </a:p>
          <a:p>
            <a:pPr algn="just"/>
            <a:r>
              <a:rPr lang="ru-RU" dirty="0" smtClean="0"/>
              <a:t>Разработан </a:t>
            </a:r>
            <a:r>
              <a:rPr lang="ru-RU" dirty="0"/>
              <a:t>алгоритм доступа для взаимодействия с </a:t>
            </a:r>
            <a:r>
              <a:rPr lang="ru-RU" dirty="0" err="1" smtClean="0"/>
              <a:t>Томита-парсером</a:t>
            </a:r>
            <a:r>
              <a:rPr lang="ru-RU" dirty="0" smtClean="0"/>
              <a:t>. </a:t>
            </a:r>
          </a:p>
          <a:p>
            <a:pPr algn="just"/>
            <a:r>
              <a:rPr lang="ru-RU" dirty="0" smtClean="0"/>
              <a:t>Существует </a:t>
            </a:r>
            <a:r>
              <a:rPr lang="ru-RU" dirty="0"/>
              <a:t>возможность создавать запросы с </a:t>
            </a:r>
            <a:r>
              <a:rPr lang="ru-RU" dirty="0" smtClean="0"/>
              <a:t>подзапросами.</a:t>
            </a:r>
          </a:p>
          <a:p>
            <a:pPr algn="just"/>
            <a:r>
              <a:rPr lang="ru-RU" dirty="0" smtClean="0"/>
              <a:t>Система </a:t>
            </a:r>
            <a:r>
              <a:rPr lang="ru-RU" dirty="0"/>
              <a:t>может быть применена как в обучении, так и в профессиональной сфере.</a:t>
            </a:r>
          </a:p>
        </p:txBody>
      </p:sp>
    </p:spTree>
    <p:extLst>
      <p:ext uri="{BB962C8B-B14F-4D97-AF65-F5344CB8AC3E}">
        <p14:creationId xmlns:p14="http://schemas.microsoft.com/office/powerpoint/2010/main" val="228579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93272" y="651164"/>
            <a:ext cx="9144000" cy="651164"/>
          </a:xfrm>
        </p:spPr>
        <p:txBody>
          <a:bodyPr>
            <a:noAutofit/>
          </a:bodyPr>
          <a:lstStyle/>
          <a:p>
            <a:r>
              <a:rPr lang="ru-RU" sz="3200" b="1" dirty="0"/>
              <a:t>СПИСОК ИСПОЛЬЗУЕМЫХ </a:t>
            </a:r>
            <a:r>
              <a:rPr lang="ru-RU" sz="3200" b="1" dirty="0" smtClean="0"/>
              <a:t>ИСТОЧНИКОВ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789709" y="1925781"/>
            <a:ext cx="10751127" cy="4336474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sz="2000" dirty="0" err="1"/>
              <a:t>Найханова</a:t>
            </a:r>
            <a:r>
              <a:rPr lang="ru-RU" sz="2000" dirty="0"/>
              <a:t>, Л.В. МЕТОДЫ И АЛГОРИТМЫ ТРАНСЛЯЦИИ ЕСТЕСТВЕННО–ЯЗЫКОВЫХ ЗАПРОСОВ К БАЗЕ ДАННЫХ В SQL / Л.В. </a:t>
            </a:r>
            <a:r>
              <a:rPr lang="ru-RU" sz="2000" dirty="0" err="1"/>
              <a:t>Найханова</a:t>
            </a:r>
            <a:r>
              <a:rPr lang="ru-RU" sz="2000" dirty="0"/>
              <a:t>, И.С. Евдокимова –ЗАПРОСЫ. ВСГТУ, 2004.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Бессарабов Н.В. Реализация </a:t>
            </a:r>
            <a:r>
              <a:rPr lang="ru-RU" sz="2000" dirty="0" err="1"/>
              <a:t>графовых</a:t>
            </a:r>
            <a:r>
              <a:rPr lang="ru-RU" sz="2000" dirty="0"/>
              <a:t> моделей данных и знаний в </a:t>
            </a:r>
            <a:r>
              <a:rPr lang="ru-RU" sz="2000" dirty="0" err="1"/>
              <a:t>Cache</a:t>
            </a:r>
            <a:r>
              <a:rPr lang="ru-RU" sz="2000" dirty="0"/>
              <a:t> / Н.В. Бессарабов, А.Г. Коблов – Экологический вестник научных центров ЧЭС, 2006.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Бессарабов Н.В. Гипотеза. Сепира–Уорфа и инвариантные структуры данных / Н.В. Бессарабов – Обозрение прикладной и промышленной математики, 2002.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 err="1"/>
              <a:t>Селко</a:t>
            </a:r>
            <a:r>
              <a:rPr lang="ru-RU" sz="2000" dirty="0"/>
              <a:t> Д. Программирование на SQL для профессионалов / Д. </a:t>
            </a:r>
            <a:r>
              <a:rPr lang="ru-RU" sz="2000" dirty="0" err="1"/>
              <a:t>Селко</a:t>
            </a:r>
            <a:r>
              <a:rPr lang="ru-RU" sz="2000" dirty="0"/>
              <a:t> – М.: Издательство "Лори", 2004.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Документация к </a:t>
            </a:r>
            <a:r>
              <a:rPr lang="ru-RU" sz="2000" dirty="0" err="1"/>
              <a:t>фреймворку</a:t>
            </a:r>
            <a:r>
              <a:rPr lang="ru-RU" sz="2000" dirty="0"/>
              <a:t> </a:t>
            </a:r>
            <a:r>
              <a:rPr lang="en-US" sz="2000" dirty="0"/>
              <a:t>PHPixie </a:t>
            </a:r>
            <a:r>
              <a:rPr lang="ru-RU" sz="2000" dirty="0"/>
              <a:t>[электронный ресурс]  </a:t>
            </a:r>
            <a:r>
              <a:rPr lang="en-US" sz="2000" dirty="0"/>
              <a:t>URL</a:t>
            </a:r>
            <a:r>
              <a:rPr lang="ru-RU" sz="2000" dirty="0"/>
              <a:t>: http://phpixie.com/2.x.html (дата обращения 11.03.2015).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000" dirty="0"/>
              <a:t>Документация к </a:t>
            </a:r>
            <a:r>
              <a:rPr lang="ru-RU" sz="2000" dirty="0" err="1"/>
              <a:t>фреймворку</a:t>
            </a:r>
            <a:r>
              <a:rPr lang="ru-RU" sz="2000" dirty="0"/>
              <a:t> </a:t>
            </a:r>
            <a:r>
              <a:rPr lang="en-US" sz="2000" dirty="0"/>
              <a:t>jVision </a:t>
            </a:r>
            <a:r>
              <a:rPr lang="ru-RU" sz="2000" dirty="0"/>
              <a:t>[электронный ресурс]  </a:t>
            </a:r>
            <a:r>
              <a:rPr lang="en-US" sz="2000" dirty="0"/>
              <a:t>URL</a:t>
            </a:r>
            <a:r>
              <a:rPr lang="ru-RU" sz="2000" dirty="0"/>
              <a:t>: http://rez1dent3.github.io/jVision/ (дата обращения 17.05.2015). 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25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ru-RU" altLang="ru-RU" dirty="0" smtClean="0">
                <a:solidFill>
                  <a:srgbClr val="000000"/>
                </a:solidFill>
                <a:latin typeface="Calibri (Основной текст)"/>
                <a:ea typeface="Times New Roman" panose="02020603050405020304" pitchFamily="18" charset="0"/>
              </a:rPr>
              <a:t>	Работы </a:t>
            </a:r>
            <a:r>
              <a:rPr lang="ru-RU" altLang="ru-RU" dirty="0">
                <a:solidFill>
                  <a:srgbClr val="000000"/>
                </a:solidFill>
                <a:latin typeface="Calibri (Основной текст)"/>
                <a:ea typeface="Times New Roman" panose="02020603050405020304" pitchFamily="18" charset="0"/>
              </a:rPr>
              <a:t>последних лет связаны с решением проблемы анализа смысла языка в приложении к созданию систем диалога с программным обеспечением. Подходов к решению задачи понимания естественно-языковых(ЕЯ) запросов несколько. </a:t>
            </a:r>
            <a:endParaRPr lang="ru-RU" altLang="ru-RU" dirty="0">
              <a:latin typeface="Calibri (Основной текст)"/>
            </a:endParaRPr>
          </a:p>
          <a:p>
            <a:pPr marL="0" lvl="0" indent="0" algn="just">
              <a:buNone/>
            </a:pPr>
            <a:endParaRPr lang="ru-RU" dirty="0" smtClean="0"/>
          </a:p>
          <a:p>
            <a:pPr algn="just"/>
            <a:r>
              <a:rPr lang="ru-RU" dirty="0" smtClean="0"/>
              <a:t>Синтаксический анализ</a:t>
            </a:r>
          </a:p>
          <a:p>
            <a:pPr algn="just"/>
            <a:r>
              <a:rPr lang="ru-RU" dirty="0" smtClean="0"/>
              <a:t>Семантический анализ (</a:t>
            </a:r>
            <a:r>
              <a:rPr lang="ru-RU" dirty="0"/>
              <a:t>Факторный </a:t>
            </a:r>
            <a:r>
              <a:rPr lang="ru-RU" dirty="0" smtClean="0"/>
              <a:t>анализ)</a:t>
            </a:r>
          </a:p>
          <a:p>
            <a:pPr algn="just"/>
            <a:r>
              <a:rPr lang="ru-RU" dirty="0" smtClean="0"/>
              <a:t>Шаблонный анализ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9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Синтаксический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Процесс </a:t>
            </a:r>
            <a:r>
              <a:rPr lang="ru-RU" dirty="0"/>
              <a:t>сопоставления </a:t>
            </a:r>
            <a:r>
              <a:rPr lang="ru-RU" dirty="0" smtClean="0"/>
              <a:t>линейной последовательности лексем естественного или</a:t>
            </a:r>
            <a:r>
              <a:rPr lang="ru-RU" dirty="0"/>
              <a:t> формального языка с его формальной грамматикой.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	Результатом </a:t>
            </a:r>
            <a:r>
              <a:rPr lang="ru-RU" dirty="0"/>
              <a:t>обычно является </a:t>
            </a:r>
            <a:r>
              <a:rPr lang="ru-RU" dirty="0" smtClean="0"/>
              <a:t>синтаксическое дерево. </a:t>
            </a:r>
            <a:r>
              <a:rPr lang="ru-RU" dirty="0"/>
              <a:t>Обычно применяется совместно </a:t>
            </a:r>
            <a:r>
              <a:rPr lang="ru-RU" dirty="0" smtClean="0"/>
              <a:t>с лексическим анализом.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2050" name="Picture 2" descr="https://upload.wikimedia.org/wikipedia/ru/d/db/Parsing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246" y="4116821"/>
            <a:ext cx="5029508" cy="16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Семантический анализ (Факторный анализ)</a:t>
            </a:r>
            <a:endParaRPr lang="ru-RU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Метод обработки</a:t>
            </a:r>
            <a:r>
              <a:rPr lang="ru-RU" dirty="0"/>
              <a:t> информации на естественном языке, анализирующий взаимосвязь между коллекцией документов и терминами в них встречающимися, сопоставляющий некоторые </a:t>
            </a:r>
            <a:r>
              <a:rPr lang="ru-RU" dirty="0" smtClean="0"/>
              <a:t>факторы всем </a:t>
            </a:r>
            <a:r>
              <a:rPr lang="ru-RU" dirty="0"/>
              <a:t>документам и терминам.</a:t>
            </a:r>
          </a:p>
        </p:txBody>
      </p:sp>
    </p:spTree>
    <p:extLst>
      <p:ext uri="{BB962C8B-B14F-4D97-AF65-F5344CB8AC3E}">
        <p14:creationId xmlns:p14="http://schemas.microsoft.com/office/powerpoint/2010/main" val="3877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Calibri (Основной текст)"/>
              </a:rPr>
              <a:t>	Создается </a:t>
            </a:r>
            <a:r>
              <a:rPr lang="ru-RU" dirty="0">
                <a:latin typeface="Calibri (Основной текст)"/>
              </a:rPr>
              <a:t>сервис для преобразования заданий с естественного языка (ЕЯ) в специализированный декларативный язык </a:t>
            </a:r>
            <a:r>
              <a:rPr lang="en-US" dirty="0">
                <a:latin typeface="Calibri (Основной текст)"/>
              </a:rPr>
              <a:t>SQL</a:t>
            </a:r>
            <a:r>
              <a:rPr lang="ru-RU" dirty="0" smtClean="0">
                <a:latin typeface="Calibri (Основной текст)"/>
              </a:rPr>
              <a:t>.</a:t>
            </a:r>
            <a:endParaRPr lang="en-US" dirty="0" smtClean="0">
              <a:latin typeface="Calibri (Основной текст)"/>
            </a:endParaRPr>
          </a:p>
          <a:p>
            <a:pPr marL="0" lvl="0" indent="0" algn="just">
              <a:buNone/>
            </a:pPr>
            <a:r>
              <a:rPr lang="ru-RU" altLang="ru-RU" dirty="0" smtClean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	Существуют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словари, </a:t>
            </a:r>
            <a:r>
              <a:rPr lang="en-US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схемы </a:t>
            </a:r>
            <a:r>
              <a:rPr lang="en-US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их помощью осуществима работа тривиальных преобразований. Трансляции более сложных заданий, использующих: эллипсис, анафора, должны выполняться выполнятся при помощи </a:t>
            </a:r>
            <a:r>
              <a:rPr lang="ru-RU" altLang="ru-RU" dirty="0" err="1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парсера</a:t>
            </a:r>
            <a:r>
              <a:rPr lang="ru-RU" altLang="ru-RU" dirty="0">
                <a:latin typeface="Calibri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, использующего грамматики, или наборов правил схем. </a:t>
            </a: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Основной текст)"/>
            </a:endParaRPr>
          </a:p>
          <a:p>
            <a:pPr marL="0" indent="0" algn="just">
              <a:buNone/>
            </a:pPr>
            <a:endParaRPr lang="ru-RU" dirty="0">
              <a:latin typeface="Calibri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3352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5964" y="401782"/>
            <a:ext cx="10397836" cy="6095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	Желательно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получить время реагирования меньше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50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секунды для тривиальных преобразований. Для запросов с подзапросами до второго уровня время реагирования должно составлять не более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секунды, для второго и третьего не более 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alt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секунды.</a:t>
            </a:r>
            <a:r>
              <a:rPr kumimoji="0" lang="ru-RU" alt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ru-RU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r>
              <a:rPr lang="ru-RU" altLang="ru-RU" dirty="0"/>
              <a:t>	</a:t>
            </a:r>
            <a:r>
              <a:rPr lang="ru-RU" altLang="ru-RU" dirty="0" smtClean="0"/>
              <a:t>Интерфейс должен обеспечить удобную работу пользователя </a:t>
            </a:r>
            <a:r>
              <a:rPr lang="en-US" altLang="ru-RU" dirty="0" smtClean="0"/>
              <a:t>(UX). </a:t>
            </a:r>
            <a:r>
              <a:rPr lang="ru-RU" altLang="ru-RU" dirty="0" smtClean="0"/>
              <a:t>Так же в интерфейсе должна быть возможность работать с подзапросами, до третьего уровня вложенности.</a:t>
            </a:r>
          </a:p>
          <a:p>
            <a:pPr marL="0" indent="0" algn="just">
              <a:buNone/>
            </a:pPr>
            <a:r>
              <a:rPr kumimoji="0" lang="ru-RU" altLang="ru-RU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Для</a:t>
            </a:r>
            <a:r>
              <a:rPr kumimoji="0" lang="ru-RU" altLang="ru-RU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работы с не тривиальными конструкциями ЕЯ будет использоваться </a:t>
            </a:r>
            <a:r>
              <a:rPr kumimoji="0" lang="ru-RU" altLang="ru-RU" b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Томита-парсер</a:t>
            </a:r>
            <a:r>
              <a:rPr kumimoji="0" lang="ru-RU" altLang="ru-RU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Он </a:t>
            </a:r>
            <a:r>
              <a:rPr lang="ru-RU" dirty="0" smtClean="0"/>
              <a:t>вычленяет факты при </a:t>
            </a:r>
            <a:r>
              <a:rPr lang="ru-RU" dirty="0"/>
              <a:t>помощи контекстно-свободных грамматик и словарей ключевых </a:t>
            </a:r>
            <a:r>
              <a:rPr lang="ru-RU" dirty="0" smtClean="0"/>
              <a:t>слов.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	Существует словарь ключевых слов и грамматика определенной базы данных. Именно для неё будем решать задачу.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4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err="1" smtClean="0">
                <a:latin typeface="Calibri Light (Заголовки)"/>
              </a:rPr>
              <a:t>Томита-парсер</a:t>
            </a:r>
            <a:endParaRPr lang="ru-RU" dirty="0">
              <a:latin typeface="Calibri Light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err="1" smtClean="0"/>
              <a:t>Томита-парсер</a:t>
            </a:r>
            <a:r>
              <a:rPr lang="ru-RU" dirty="0" smtClean="0"/>
              <a:t> </a:t>
            </a:r>
            <a:r>
              <a:rPr lang="ru-RU" dirty="0"/>
              <a:t>создан для извлечения структурированных данных из текста на естественном языке. Вычленение фактов происходит при помощи контекстно-свободных грамматик и словарей ключевых слов. </a:t>
            </a:r>
            <a:r>
              <a:rPr lang="ru-RU" dirty="0" err="1"/>
              <a:t>Парсер</a:t>
            </a:r>
            <a:r>
              <a:rPr lang="ru-RU" dirty="0"/>
              <a:t> позволяет писать свои грамматики и </a:t>
            </a:r>
            <a:r>
              <a:rPr lang="ru-RU" dirty="0" smtClean="0"/>
              <a:t>добавлять </a:t>
            </a:r>
            <a:r>
              <a:rPr lang="ru-RU" dirty="0"/>
              <a:t>словари для нужного языка.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err="1" smtClean="0"/>
              <a:t>Томита-парсер</a:t>
            </a:r>
            <a:r>
              <a:rPr lang="ru-RU" dirty="0" smtClean="0"/>
              <a:t> </a:t>
            </a:r>
            <a:r>
              <a:rPr lang="ru-RU" dirty="0"/>
              <a:t>позволяет по написанным пользователем шаблонам выделять из текста разбитые на поля цепочки слов или факты. Например, можно написать шаблоны для выделения адресов. Здесь фактом является адрес, а его полями — «название города», «название улицы», «номер дома» и т.д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21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9763" y="581892"/>
            <a:ext cx="10515600" cy="55556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/>
              <a:t>Газеттир</a:t>
            </a:r>
            <a:r>
              <a:rPr lang="ru-RU" dirty="0"/>
              <a:t> — словарь ключевых </a:t>
            </a:r>
            <a:r>
              <a:rPr lang="ru-RU" dirty="0" smtClean="0"/>
              <a:t>слов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Грамматика — множество правил на языке </a:t>
            </a:r>
            <a:r>
              <a:rPr lang="ru-RU" dirty="0" smtClean="0"/>
              <a:t>КС-грамматик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Факты — таблицы с колонками, которые называются полями фактов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Парсер</a:t>
            </a:r>
            <a:r>
              <a:rPr lang="ru-RU" dirty="0" smtClean="0"/>
              <a:t> </a:t>
            </a:r>
            <a:r>
              <a:rPr lang="ru-RU" dirty="0"/>
              <a:t>может порождать много вариантов разбора одной и той же цепочки, которые отличаются только деревом разбора. Различные деревья могут порождать разные варианты заполнения полей фактов. Для этой цели правилу можно приписывать вес. По умолчанию вес у всех правил равен 1. Но его можно искусственно уменьшить, чтобы </a:t>
            </a:r>
            <a:r>
              <a:rPr lang="ru-RU" dirty="0" err="1"/>
              <a:t>парсер</a:t>
            </a:r>
            <a:r>
              <a:rPr lang="ru-RU" dirty="0"/>
              <a:t> выбрал вариант с большим весом, если такой построился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36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b="1" dirty="0"/>
              <a:t>Взаимодействие с </a:t>
            </a:r>
            <a:r>
              <a:rPr lang="ru-RU" b="1" dirty="0" err="1" smtClean="0"/>
              <a:t>Томита-парсером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Проверка запуска </a:t>
            </a:r>
            <a:r>
              <a:rPr lang="ru-RU" dirty="0" err="1" smtClean="0"/>
              <a:t>парсера</a:t>
            </a:r>
            <a:r>
              <a:rPr lang="ru-RU" dirty="0" smtClean="0"/>
              <a:t> на текущей сессии (</a:t>
            </a:r>
            <a:r>
              <a:rPr lang="en-US" dirty="0" smtClean="0"/>
              <a:t>$_SESSION)</a:t>
            </a:r>
            <a:endParaRPr lang="ru-RU" dirty="0" smtClean="0"/>
          </a:p>
          <a:p>
            <a:pPr algn="just"/>
            <a:r>
              <a:rPr lang="ru-RU" dirty="0" smtClean="0"/>
              <a:t>Чтение таблицы процессов систем (</a:t>
            </a:r>
            <a:r>
              <a:rPr lang="en-US" dirty="0" smtClean="0"/>
              <a:t>Unix, Windows, </a:t>
            </a:r>
            <a:r>
              <a:rPr lang="en-US" dirty="0" err="1" smtClean="0"/>
              <a:t>rtOS</a:t>
            </a:r>
            <a:r>
              <a:rPr lang="en-US" dirty="0" smtClean="0"/>
              <a:t>)</a:t>
            </a:r>
          </a:p>
          <a:p>
            <a:pPr algn="just"/>
            <a:r>
              <a:rPr lang="ru-RU" dirty="0" smtClean="0"/>
              <a:t>Проверка</a:t>
            </a:r>
            <a:r>
              <a:rPr lang="en-US" dirty="0" smtClean="0"/>
              <a:t> </a:t>
            </a:r>
            <a:r>
              <a:rPr lang="ru-RU" dirty="0" smtClean="0"/>
              <a:t>состояния процесса по универсальному номеру</a:t>
            </a:r>
            <a:r>
              <a:rPr lang="en-US" dirty="0" smtClean="0"/>
              <a:t> ($PARSE_ID)</a:t>
            </a:r>
            <a:endParaRPr lang="ru-RU" dirty="0" smtClean="0"/>
          </a:p>
          <a:p>
            <a:pPr algn="just"/>
            <a:r>
              <a:rPr lang="ru-RU" dirty="0" smtClean="0"/>
              <a:t>Чтение ответа </a:t>
            </a:r>
            <a:r>
              <a:rPr lang="ru-RU" dirty="0" err="1" smtClean="0"/>
              <a:t>парсера</a:t>
            </a:r>
            <a:endParaRPr lang="en-US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pic>
        <p:nvPicPr>
          <p:cNvPr id="5122" name="Picture 2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09" y="3538538"/>
            <a:ext cx="41529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004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288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(Основной текст)</vt:lpstr>
      <vt:lpstr>Calibri Light</vt:lpstr>
      <vt:lpstr>Calibri Light (Заголовки)</vt:lpstr>
      <vt:lpstr>Times New Roman</vt:lpstr>
      <vt:lpstr>Тема Office</vt:lpstr>
      <vt:lpstr>Томита-парсер в системе трансляции из естественного языка в язык SQL</vt:lpstr>
      <vt:lpstr>Введение</vt:lpstr>
      <vt:lpstr>Синтаксический анализ</vt:lpstr>
      <vt:lpstr>Семантический анализ (Факторный анализ)</vt:lpstr>
      <vt:lpstr>Постановка задачи</vt:lpstr>
      <vt:lpstr>Презентация PowerPoint</vt:lpstr>
      <vt:lpstr>Томита-парсер</vt:lpstr>
      <vt:lpstr>Презентация PowerPoint</vt:lpstr>
      <vt:lpstr>Взаимодействие с Томита-парсером</vt:lpstr>
      <vt:lpstr>Запросы с подзапросами</vt:lpstr>
      <vt:lpstr>Презентация PowerPoint</vt:lpstr>
      <vt:lpstr>Презентация PowerPoint</vt:lpstr>
      <vt:lpstr>Презентация PowerPoint</vt:lpstr>
      <vt:lpstr>Заключение</vt:lpstr>
      <vt:lpstr>СПИСОК ИСПОЛЬЗУЕМЫХ ИСТОЧНИКОВ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N1k</dc:creator>
  <cp:lastModifiedBy>XTreme.ws</cp:lastModifiedBy>
  <cp:revision>41</cp:revision>
  <dcterms:created xsi:type="dcterms:W3CDTF">2014-12-16T15:02:12Z</dcterms:created>
  <dcterms:modified xsi:type="dcterms:W3CDTF">2015-09-16T08:01:10Z</dcterms:modified>
</cp:coreProperties>
</file>