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
  </p:notesMasterIdLst>
  <p:sldIdLst>
    <p:sldId id="256" r:id="rId2"/>
    <p:sldId id="257" r:id="rId3"/>
    <p:sldId id="258" r:id="rId4"/>
    <p:sldId id="260" r:id="rId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 roundtripDataSignature="AMtx7miFKwu6Mm8Kq36qR19p02x0pzuTM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8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customschemas.google.com/relationships/presentationmetadata" Target="metadata"/><Relationship Id="rId3" Type="http://schemas.openxmlformats.org/officeDocument/2006/relationships/slide" Target="slides/slide2.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98176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4"/>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5"/>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5"/>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2"/>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2"/>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3"/>
          <p:cNvSpPr>
            <a:spLocks noGrp="1"/>
          </p:cNvSpPr>
          <p:nvPr>
            <p:ph type="pic" idx="2"/>
          </p:nvPr>
        </p:nvSpPr>
        <p:spPr>
          <a:xfrm>
            <a:off x="5183188" y="987425"/>
            <a:ext cx="6172200" cy="4873625"/>
          </a:xfrm>
          <a:prstGeom prst="rect">
            <a:avLst/>
          </a:prstGeom>
          <a:noFill/>
          <a:ln>
            <a:noFill/>
          </a:ln>
        </p:spPr>
      </p:sp>
      <p:sp>
        <p:nvSpPr>
          <p:cNvPr id="64" name="Google Shape;64;p13"/>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drive.google.com/drive/u/0/folders/1S3DJDPSHB1W0KvQHFbMGDghg6HyWzT0h"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drive/u/0/folders/1f-SUf4QXO5eH0igOizmKHSiSYUFBbW6E"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1357617" y="3145355"/>
            <a:ext cx="9144000" cy="567290"/>
          </a:xfrm>
          <a:prstGeom prst="rect">
            <a:avLst/>
          </a:prstGeom>
          <a:noFill/>
          <a:ln>
            <a:noFill/>
          </a:ln>
        </p:spPr>
        <p:txBody>
          <a:bodyPr spcFirstLastPara="1" wrap="square" lIns="91425" tIns="45700" rIns="91425" bIns="45700" anchor="t" anchorCtr="0">
            <a:normAutofit/>
          </a:bodyPr>
          <a:lstStyle/>
          <a:p>
            <a:pPr marL="0" marR="0" lvl="0" indent="0" algn="ctr" rtl="0">
              <a:lnSpc>
                <a:spcPct val="90000"/>
              </a:lnSpc>
              <a:spcBef>
                <a:spcPts val="0"/>
              </a:spcBef>
              <a:spcAft>
                <a:spcPts val="0"/>
              </a:spcAft>
              <a:buClr>
                <a:schemeClr val="dk1"/>
              </a:buClr>
              <a:buSzPts val="2400"/>
              <a:buFont typeface="Arial"/>
              <a:buNone/>
            </a:pPr>
            <a:endParaRPr sz="2400" b="0" i="0" u="none" strike="noStrike" cap="none">
              <a:solidFill>
                <a:schemeClr val="dk1"/>
              </a:solidFill>
              <a:latin typeface="Calibri"/>
              <a:ea typeface="Calibri"/>
              <a:cs typeface="Calibri"/>
              <a:sym typeface="Calibri"/>
            </a:endParaRPr>
          </a:p>
        </p:txBody>
      </p:sp>
      <p:sp>
        <p:nvSpPr>
          <p:cNvPr id="85" name="Google Shape;85;p1"/>
          <p:cNvSpPr/>
          <p:nvPr/>
        </p:nvSpPr>
        <p:spPr>
          <a:xfrm>
            <a:off x="725646" y="2476406"/>
            <a:ext cx="10407942" cy="14773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i="0" u="none" strike="noStrike" cap="none">
                <a:solidFill>
                  <a:schemeClr val="dk1"/>
                </a:solidFill>
                <a:latin typeface="Calibri"/>
                <a:ea typeface="Calibri"/>
                <a:cs typeface="Calibri"/>
                <a:sym typeface="Calibri"/>
              </a:rPr>
              <a:t>Introduction:</a:t>
            </a:r>
            <a:br>
              <a:rPr lang="en-US" sz="1800" b="0" i="0" u="none" strike="noStrike" cap="none">
                <a:solidFill>
                  <a:schemeClr val="dk1"/>
                </a:solidFill>
                <a:latin typeface="Calibri"/>
                <a:ea typeface="Calibri"/>
                <a:cs typeface="Calibri"/>
                <a:sym typeface="Calibri"/>
              </a:rPr>
            </a:br>
            <a:r>
              <a:rPr lang="en-US" sz="1800" b="0" i="0" u="none" strike="noStrike" cap="none">
                <a:solidFill>
                  <a:schemeClr val="dk1"/>
                </a:solidFill>
                <a:latin typeface="Calibri"/>
                <a:ea typeface="Calibri"/>
                <a:cs typeface="Calibri"/>
                <a:sym typeface="Calibri"/>
              </a:rPr>
              <a:t>This project presents a 3D voxel-based approach to generate construction sequences from 3D models, where the work sequence is planned based on spatial positioning and construction rules—such as dependency (e.g., foundation before superstructure, column before beam) and constructability constraints related to discipline or trade-specific sequencing.</a:t>
            </a:r>
            <a:endParaRPr/>
          </a:p>
        </p:txBody>
      </p:sp>
      <p:sp>
        <p:nvSpPr>
          <p:cNvPr id="86" name="Google Shape;86;p1"/>
          <p:cNvSpPr/>
          <p:nvPr/>
        </p:nvSpPr>
        <p:spPr>
          <a:xfrm>
            <a:off x="734964" y="4622683"/>
            <a:ext cx="10407941" cy="9233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Calibri"/>
                <a:ea typeface="Calibri"/>
                <a:cs typeface="Calibri"/>
                <a:sym typeface="Calibri"/>
              </a:rPr>
              <a:t>Objective:</a:t>
            </a:r>
            <a:endParaRPr/>
          </a:p>
          <a:p>
            <a:pPr marL="0" marR="0" lvl="0" indent="0" algn="l" rtl="0">
              <a:spcBef>
                <a:spcPts val="0"/>
              </a:spcBef>
              <a:spcAft>
                <a:spcPts val="0"/>
              </a:spcAft>
              <a:buNone/>
            </a:pPr>
            <a:r>
              <a:rPr lang="en-US" sz="1800">
                <a:solidFill>
                  <a:schemeClr val="dk1"/>
                </a:solidFill>
                <a:latin typeface="Calibri"/>
                <a:ea typeface="Calibri"/>
                <a:cs typeface="Calibri"/>
                <a:sym typeface="Calibri"/>
              </a:rPr>
              <a:t>To generate a construction sequence based on voxelized spatial data and construction rules, which can be utilized as environment for an intelligent agent to learn construction planning and execution.</a:t>
            </a:r>
            <a:endParaRPr/>
          </a:p>
        </p:txBody>
      </p:sp>
      <p:sp>
        <p:nvSpPr>
          <p:cNvPr id="87" name="Google Shape;87;p1"/>
          <p:cNvSpPr/>
          <p:nvPr/>
        </p:nvSpPr>
        <p:spPr>
          <a:xfrm>
            <a:off x="569167" y="500698"/>
            <a:ext cx="10739535"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a:solidFill>
                  <a:schemeClr val="dk1"/>
                </a:solidFill>
                <a:latin typeface="Calibri"/>
                <a:ea typeface="Calibri"/>
                <a:cs typeface="Calibri"/>
                <a:sym typeface="Calibri"/>
              </a:rPr>
              <a:t>3D Grid (Voxel) Based Planning Construction Sequencing for Industrial Modules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284370" y="402448"/>
            <a:ext cx="10515600" cy="64595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3600"/>
              <a:buFont typeface="Calibri"/>
              <a:buNone/>
            </a:pPr>
            <a:r>
              <a:rPr lang="en-US" sz="3600" b="1" dirty="0">
                <a:latin typeface="Calibri"/>
                <a:ea typeface="Calibri"/>
                <a:cs typeface="Calibri"/>
                <a:sym typeface="Calibri"/>
              </a:rPr>
              <a:t>Methodology Overview</a:t>
            </a:r>
            <a:endParaRPr dirty="0"/>
          </a:p>
        </p:txBody>
      </p:sp>
      <p:sp>
        <p:nvSpPr>
          <p:cNvPr id="93" name="Google Shape;93;p2"/>
          <p:cNvSpPr/>
          <p:nvPr/>
        </p:nvSpPr>
        <p:spPr>
          <a:xfrm>
            <a:off x="284370" y="1526815"/>
            <a:ext cx="7086815" cy="4801274"/>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An industrial module represented by a 3D IFC model (1A03.ifc) is used as the basis for voxel-based analysis.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The entire module is discretized into uniform 3D voxels of size 10m × 10m × 10m. Each voxel is labeled as </a:t>
            </a:r>
            <a:r>
              <a:rPr lang="en-US" sz="1800" dirty="0" err="1">
                <a:solidFill>
                  <a:schemeClr val="dk1"/>
                </a:solidFill>
                <a:latin typeface="Calibri"/>
                <a:ea typeface="Calibri"/>
                <a:cs typeface="Calibri"/>
                <a:sym typeface="Calibri"/>
              </a:rPr>
              <a:t>Vx</a:t>
            </a:r>
            <a:r>
              <a:rPr lang="en-US" sz="1800" dirty="0">
                <a:solidFill>
                  <a:schemeClr val="dk1"/>
                </a:solidFill>
                <a:latin typeface="Calibri"/>
                <a:ea typeface="Calibri"/>
                <a:cs typeface="Calibri"/>
                <a:sym typeface="Calibri"/>
              </a:rPr>
              <a:t>(x, y, z), where x, y, and z represent the voxel’s index in the spatial grid (ranging from 0 to 4 along each axis).</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A total of 100 voxels (5 × 4 × 5) define the volume of the module. Among these, 51 voxels contain components, while the remaining are empty. </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a:p>
            <a:pPr marL="285750" lvl="0" indent="-285750">
              <a:buClr>
                <a:schemeClr val="dk1"/>
              </a:buClr>
              <a:buSzPts val="1800"/>
              <a:buFont typeface="Arial"/>
              <a:buChar char="•"/>
            </a:pPr>
            <a:r>
              <a:rPr lang="en-US" sz="1800" dirty="0">
                <a:solidFill>
                  <a:schemeClr val="dk1"/>
                </a:solidFill>
                <a:latin typeface="Calibri"/>
                <a:ea typeface="Calibri"/>
                <a:cs typeface="Calibri"/>
                <a:sym typeface="Calibri"/>
              </a:rPr>
              <a:t>Components are assigned to voxels based on their location extracted from IFC spatial data, and their mapping is stored in a structured CSV file </a:t>
            </a:r>
            <a:r>
              <a:rPr lang="en-US" sz="1800" dirty="0">
                <a:solidFill>
                  <a:srgbClr val="FF0000"/>
                </a:solidFill>
                <a:latin typeface="Calibri"/>
                <a:ea typeface="Calibri"/>
                <a:cs typeface="Calibri"/>
                <a:sym typeface="Calibri"/>
              </a:rPr>
              <a:t>(components_with_voxels.csv). </a:t>
            </a:r>
            <a:r>
              <a:rPr lang="en-US" sz="1800" dirty="0">
                <a:solidFill>
                  <a:srgbClr val="FF0000"/>
                </a:solidFill>
                <a:latin typeface="Calibri"/>
                <a:ea typeface="Calibri"/>
                <a:cs typeface="Calibri"/>
                <a:sym typeface="Calibri"/>
                <a:hlinkClick r:id="rId3"/>
              </a:rPr>
              <a:t>ht</a:t>
            </a:r>
            <a:r>
              <a:rPr lang="en-US" sz="1800" dirty="0">
                <a:solidFill>
                  <a:srgbClr val="FF0000"/>
                </a:solidFill>
                <a:latin typeface="Calibri"/>
                <a:ea typeface="Calibri"/>
                <a:cs typeface="Calibri"/>
                <a:sym typeface="Calibri"/>
                <a:hlinkClick r:id="rId3"/>
              </a:rPr>
              <a:t>tps://drive.google.com/drive/u/0/folders/1S3DJDPSHB1W0KvQHFbMGDghg6HyWzT0h</a:t>
            </a:r>
            <a:r>
              <a:rPr lang="en-US" sz="1800" dirty="0">
                <a:solidFill>
                  <a:srgbClr val="FF0000"/>
                </a:solidFill>
                <a:latin typeface="Calibri"/>
                <a:ea typeface="Calibri"/>
                <a:cs typeface="Calibri"/>
                <a:sym typeface="Calibri"/>
              </a:rPr>
              <a:t> </a:t>
            </a:r>
            <a:endParaRPr dirty="0"/>
          </a:p>
        </p:txBody>
      </p:sp>
      <p:pic>
        <p:nvPicPr>
          <p:cNvPr id="94" name="Google Shape;94;p2"/>
          <p:cNvPicPr preferRelativeResize="0"/>
          <p:nvPr/>
        </p:nvPicPr>
        <p:blipFill rotWithShape="1">
          <a:blip r:embed="rId4">
            <a:alphaModFix/>
          </a:blip>
          <a:srcRect/>
          <a:stretch/>
        </p:blipFill>
        <p:spPr>
          <a:xfrm>
            <a:off x="7590852" y="2110582"/>
            <a:ext cx="4224424" cy="3079782"/>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511728" y="373514"/>
            <a:ext cx="10515600" cy="645952"/>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ct val="100000"/>
              <a:buFont typeface="Calibri"/>
              <a:buNone/>
            </a:pPr>
            <a:r>
              <a:rPr lang="en-US" sz="3600" b="1" dirty="0"/>
              <a:t>Methodology Overview</a:t>
            </a:r>
            <a:endParaRPr sz="3600" b="1" dirty="0"/>
          </a:p>
        </p:txBody>
      </p:sp>
      <p:sp>
        <p:nvSpPr>
          <p:cNvPr id="100" name="Google Shape;100;p3"/>
          <p:cNvSpPr/>
          <p:nvPr/>
        </p:nvSpPr>
        <p:spPr>
          <a:xfrm>
            <a:off x="209724" y="1213389"/>
            <a:ext cx="11817435" cy="563227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dirty="0">
                <a:solidFill>
                  <a:srgbClr val="0070C0"/>
                </a:solidFill>
                <a:latin typeface="Calibri"/>
                <a:ea typeface="Calibri"/>
                <a:cs typeface="Calibri"/>
                <a:sym typeface="Calibri"/>
              </a:rPr>
              <a:t>Manual Sequencing</a:t>
            </a:r>
            <a:endParaRPr dirty="0"/>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To generate the construction sequence: The  51 populated voxels out of total 100 voxels are considered </a:t>
            </a:r>
            <a:r>
              <a:rPr lang="en-US" sz="1800" dirty="0">
                <a:solidFill>
                  <a:srgbClr val="FF0000"/>
                </a:solidFill>
                <a:latin typeface="Calibri"/>
                <a:ea typeface="Calibri"/>
                <a:cs typeface="Calibri"/>
                <a:sym typeface="Calibri"/>
              </a:rPr>
              <a:t>(Sequence_Work-VER03.csv ). </a:t>
            </a:r>
            <a:r>
              <a:rPr lang="en-US" sz="1800" dirty="0">
                <a:solidFill>
                  <a:schemeClr val="dk1"/>
                </a:solidFill>
                <a:latin typeface="Calibri"/>
                <a:ea typeface="Calibri"/>
                <a:cs typeface="Calibri"/>
                <a:sym typeface="Calibri"/>
              </a:rPr>
              <a:t>53 voxels are empty.</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Manual sequencing is determined based on support requirements (e.g., gravity/stability) and trade or discipline-based constraints (e.g., structure before mechanical or piping). A component is assumed to be concentrated its location ( though physically it may extend in other adjacent voxels). </a:t>
            </a:r>
          </a:p>
          <a:p>
            <a:pPr lvl="0">
              <a:buClr>
                <a:schemeClr val="dk1"/>
              </a:buClr>
              <a:buSzPts val="1800"/>
            </a:pPr>
            <a:r>
              <a:rPr lang="en-US" sz="1800" dirty="0">
                <a:solidFill>
                  <a:schemeClr val="dk1"/>
                </a:solidFill>
                <a:latin typeface="Calibri"/>
                <a:cs typeface="Calibri"/>
                <a:sym typeface="Calibri"/>
              </a:rPr>
              <a:t>	See the links for details: Sequence_Work_03JN.csv  </a:t>
            </a:r>
            <a:r>
              <a:rPr lang="en-US" sz="1800" dirty="0">
                <a:solidFill>
                  <a:schemeClr val="dk1"/>
                </a:solidFill>
                <a:latin typeface="Calibri"/>
                <a:cs typeface="Calibri"/>
                <a:sym typeface="Calibri"/>
                <a:hlinkClick r:id="rId3"/>
              </a:rPr>
              <a:t>h</a:t>
            </a:r>
            <a:r>
              <a:rPr lang="en-US" sz="1800" dirty="0">
                <a:solidFill>
                  <a:schemeClr val="dk1"/>
                </a:solidFill>
                <a:latin typeface="Calibri"/>
                <a:cs typeface="Calibri"/>
                <a:sym typeface="Calibri"/>
                <a:hlinkClick r:id="rId3"/>
              </a:rPr>
              <a:t>ttps://drive.google.com/drive/u/0/folders/1f-SUf4QXO5eH0igOizmKHSiSYUFBbW6E</a:t>
            </a:r>
            <a:r>
              <a:rPr lang="en-US" sz="1800" dirty="0">
                <a:solidFill>
                  <a:schemeClr val="dk1"/>
                </a:solidFill>
                <a:latin typeface="Calibri"/>
                <a:cs typeface="Calibri"/>
                <a:sym typeface="Calibri"/>
              </a:rPr>
              <a:t> </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For each voxel, total man-hours are estimated (here a random lump sum value) based on its component configuration. </a:t>
            </a:r>
            <a:endParaRPr dirty="0"/>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b="1" dirty="0">
                <a:solidFill>
                  <a:srgbClr val="0070C0"/>
                </a:solidFill>
                <a:latin typeface="Calibri"/>
                <a:ea typeface="Calibri"/>
                <a:cs typeface="Calibri"/>
                <a:sym typeface="Calibri"/>
              </a:rPr>
              <a:t>Man-Hour Estimation and Progress Tracking</a:t>
            </a:r>
            <a:endParaRPr dirty="0"/>
          </a:p>
          <a:p>
            <a:pPr marL="0" marR="0" lvl="0" indent="0" algn="l" rtl="0">
              <a:spcBef>
                <a:spcPts val="0"/>
              </a:spcBef>
              <a:spcAft>
                <a:spcPts val="0"/>
              </a:spcAft>
              <a:buNone/>
            </a:pPr>
            <a:endParaRPr sz="1800" b="1" dirty="0">
              <a:solidFill>
                <a:schemeClr val="dk1"/>
              </a:solidFill>
              <a:latin typeface="Calibri"/>
              <a:ea typeface="Calibri"/>
              <a:cs typeface="Calibri"/>
              <a:sym typeface="Calibri"/>
            </a:endParaRPr>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For each voxel, </a:t>
            </a:r>
            <a:r>
              <a:rPr lang="en-US" sz="1800" b="1" dirty="0">
                <a:solidFill>
                  <a:schemeClr val="dk1"/>
                </a:solidFill>
                <a:latin typeface="Calibri"/>
                <a:ea typeface="Calibri"/>
                <a:cs typeface="Calibri"/>
                <a:sym typeface="Calibri"/>
              </a:rPr>
              <a:t>total man-hours</a:t>
            </a:r>
            <a:r>
              <a:rPr lang="en-US" sz="1800" dirty="0">
                <a:solidFill>
                  <a:schemeClr val="dk1"/>
                </a:solidFill>
                <a:latin typeface="Calibri"/>
                <a:ea typeface="Calibri"/>
                <a:cs typeface="Calibri"/>
                <a:sym typeface="Calibri"/>
              </a:rPr>
              <a:t> are calculated based on the types and quantities of components it contains.</a:t>
            </a:r>
            <a:endParaRPr dirty="0"/>
          </a:p>
          <a:p>
            <a:pPr marL="0" marR="0" lvl="0" indent="0" algn="l" rtl="0">
              <a:spcBef>
                <a:spcPts val="0"/>
              </a:spcBef>
              <a:spcAft>
                <a:spcPts val="0"/>
              </a:spcAft>
              <a:buNone/>
            </a:pPr>
            <a:r>
              <a:rPr lang="en-US" sz="1800" dirty="0">
                <a:solidFill>
                  <a:schemeClr val="dk1"/>
                </a:solidFill>
                <a:latin typeface="Calibri"/>
                <a:ea typeface="Calibri"/>
                <a:cs typeface="Calibri"/>
                <a:sym typeface="Calibri"/>
              </a:rPr>
              <a:t>A </a:t>
            </a:r>
            <a:r>
              <a:rPr lang="en-US" sz="1800" b="1" dirty="0">
                <a:solidFill>
                  <a:schemeClr val="dk1"/>
                </a:solidFill>
                <a:latin typeface="Calibri"/>
                <a:ea typeface="Calibri"/>
                <a:cs typeface="Calibri"/>
                <a:sym typeface="Calibri"/>
              </a:rPr>
              <a:t>weekly construction capacity threshold</a:t>
            </a:r>
            <a:r>
              <a:rPr lang="en-US" sz="1800" dirty="0">
                <a:solidFill>
                  <a:schemeClr val="dk1"/>
                </a:solidFill>
                <a:latin typeface="Calibri"/>
                <a:ea typeface="Calibri"/>
                <a:cs typeface="Calibri"/>
                <a:sym typeface="Calibri"/>
              </a:rPr>
              <a:t> (i.e., a cap on man-hours per week) need to be defined. Using this constraint, weekly progress can be evaluated by:</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Tracking the number of completed voxels after each week</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Reporting partial completion based on percentage of work done</a:t>
            </a:r>
            <a:endParaRPr dirty="0"/>
          </a:p>
          <a:p>
            <a:pPr marL="285750" marR="0" lvl="0" indent="-285750" algn="l" rtl="0">
              <a:spcBef>
                <a:spcPts val="0"/>
              </a:spcBef>
              <a:spcAft>
                <a:spcPts val="0"/>
              </a:spcAft>
              <a:buClr>
                <a:schemeClr val="dk1"/>
              </a:buClr>
              <a:buSzPts val="1800"/>
              <a:buFont typeface="Arial"/>
              <a:buChar char="•"/>
            </a:pPr>
            <a:r>
              <a:rPr lang="en-US" sz="1800" dirty="0">
                <a:solidFill>
                  <a:schemeClr val="dk1"/>
                </a:solidFill>
                <a:latin typeface="Calibri"/>
                <a:ea typeface="Calibri"/>
                <a:cs typeface="Calibri"/>
                <a:sym typeface="Calibri"/>
              </a:rPr>
              <a:t>Visually displaying construction status in both physical and volumetric terms</a:t>
            </a:r>
            <a:endParaRPr dirty="0"/>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3"/>
          <p:cNvSpPr txBox="1">
            <a:spLocks noGrp="1"/>
          </p:cNvSpPr>
          <p:nvPr>
            <p:ph type="title"/>
          </p:nvPr>
        </p:nvSpPr>
        <p:spPr>
          <a:xfrm>
            <a:off x="746760" y="881514"/>
            <a:ext cx="10515600" cy="645952"/>
          </a:xfrm>
          <a:prstGeom prst="rect">
            <a:avLst/>
          </a:prstGeom>
          <a:noFill/>
          <a:ln>
            <a:noFill/>
          </a:ln>
        </p:spPr>
        <p:txBody>
          <a:bodyPr spcFirstLastPara="1" wrap="square" lIns="91425" tIns="45700" rIns="91425" bIns="45700" anchor="ctr" anchorCtr="0">
            <a:normAutofit/>
          </a:bodyPr>
          <a:lstStyle/>
          <a:p>
            <a:r>
              <a:rPr lang="en-US" sz="3600" b="1" dirty="0"/>
              <a:t>Limitations of the Current Approach</a:t>
            </a:r>
          </a:p>
        </p:txBody>
      </p:sp>
      <p:sp>
        <p:nvSpPr>
          <p:cNvPr id="2" name="Rectangle 1">
            <a:extLst>
              <a:ext uri="{FF2B5EF4-FFF2-40B4-BE49-F238E27FC236}">
                <a16:creationId xmlns:a16="http://schemas.microsoft.com/office/drawing/2014/main" id="{9ECDFDC3-EA2C-4E6F-AAD8-1ECA0B560355}"/>
              </a:ext>
            </a:extLst>
          </p:cNvPr>
          <p:cNvSpPr/>
          <p:nvPr/>
        </p:nvSpPr>
        <p:spPr>
          <a:xfrm>
            <a:off x="655320" y="1732489"/>
            <a:ext cx="10698480" cy="4401205"/>
          </a:xfrm>
          <a:prstGeom prst="rect">
            <a:avLst/>
          </a:prstGeom>
        </p:spPr>
        <p:txBody>
          <a:bodyPr wrap="square">
            <a:spAutoFit/>
          </a:bodyPr>
          <a:lstStyle/>
          <a:p>
            <a:endParaRPr lang="en-US" sz="2000" b="1" dirty="0"/>
          </a:p>
          <a:p>
            <a:pPr>
              <a:buFont typeface="Arial" panose="020B0604020202020204" pitchFamily="34" charset="0"/>
              <a:buChar char="•"/>
            </a:pPr>
            <a:r>
              <a:rPr lang="en-US" sz="2000" b="1" dirty="0"/>
              <a:t>Missing data in IFC Model</a:t>
            </a:r>
            <a:r>
              <a:rPr lang="en-US" sz="2000" dirty="0"/>
              <a:t>: The IFC model does not explicitly provide component names, descriptions, or trade classifications, making accurate data mapping challenging. As a result, a highly manual and visually guided approach using the 3D model was required for interpretation.</a:t>
            </a:r>
          </a:p>
          <a:p>
            <a:pPr>
              <a:buFont typeface="Arial" panose="020B0604020202020204" pitchFamily="34" charset="0"/>
              <a:buChar char="•"/>
            </a:pPr>
            <a:r>
              <a:rPr lang="en-US" sz="2000" b="1" dirty="0"/>
              <a:t>Voxel Assignment Simplification</a:t>
            </a:r>
            <a:r>
              <a:rPr lang="en-US" sz="2000" dirty="0"/>
              <a:t>: Components are assumed to be fully contained within a single voxel, even though many span multiple voxels.</a:t>
            </a:r>
          </a:p>
          <a:p>
            <a:pPr>
              <a:buFont typeface="Arial" panose="020B0604020202020204" pitchFamily="34" charset="0"/>
              <a:buChar char="•"/>
            </a:pPr>
            <a:r>
              <a:rPr lang="en-US" sz="2000" b="1" dirty="0"/>
              <a:t>Misrepresented Support Dependencies</a:t>
            </a:r>
            <a:r>
              <a:rPr lang="en-US" sz="2000" dirty="0"/>
              <a:t>: Structural dependencies across voxels may be ignored, leading to incorrect sequencing, especially for load-bearing elements.</a:t>
            </a:r>
          </a:p>
          <a:p>
            <a:pPr>
              <a:buFont typeface="Arial" panose="020B0604020202020204" pitchFamily="34" charset="0"/>
              <a:buChar char="•"/>
            </a:pPr>
            <a:r>
              <a:rPr lang="en-US" sz="2000" b="1" dirty="0"/>
              <a:t>Arbitrary Man-Hour Estimates</a:t>
            </a:r>
            <a:r>
              <a:rPr lang="en-US" sz="2000" dirty="0"/>
              <a:t>: Man-hours are assigned as lump-sum values without considering actual work volume, productivity data, trade-specific labor rates, or component complexity.</a:t>
            </a:r>
          </a:p>
          <a:p>
            <a:pPr>
              <a:buFont typeface="Arial" panose="020B0604020202020204" pitchFamily="34" charset="0"/>
              <a:buChar char="•"/>
            </a:pPr>
            <a:r>
              <a:rPr lang="en-US" sz="2000" b="1" dirty="0"/>
              <a:t>Limited Reliability</a:t>
            </a:r>
            <a:r>
              <a:rPr lang="en-US" sz="2000" dirty="0"/>
              <a:t>: Due to the above factors, the model lacks accuracy for progress tracking, scheduling, and resource planning.</a:t>
            </a:r>
          </a:p>
        </p:txBody>
      </p:sp>
    </p:spTree>
    <p:extLst>
      <p:ext uri="{BB962C8B-B14F-4D97-AF65-F5344CB8AC3E}">
        <p14:creationId xmlns:p14="http://schemas.microsoft.com/office/powerpoint/2010/main" val="3766795183"/>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TotalTime>
  <Words>639</Words>
  <Application>Microsoft Office PowerPoint</Application>
  <PresentationFormat>Widescreen</PresentationFormat>
  <Paragraphs>34</Paragraphs>
  <Slides>4</Slides>
  <Notes>4</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PowerPoint Presentation</vt:lpstr>
      <vt:lpstr>Methodology Overview</vt:lpstr>
      <vt:lpstr>Methodology Overview</vt:lpstr>
      <vt:lpstr>Limitations of the Current Approach</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Mohammad Rezaul Karim</dc:creator>
  <cp:lastModifiedBy>Mohammad Rezaul Karim</cp:lastModifiedBy>
  <cp:revision>2</cp:revision>
  <dcterms:created xsi:type="dcterms:W3CDTF">2025-06-04T15:51:27Z</dcterms:created>
  <dcterms:modified xsi:type="dcterms:W3CDTF">2025-06-05T06:34:41Z</dcterms:modified>
</cp:coreProperties>
</file>