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modernComment_119_E86AE210.xml" ContentType="application/vnd.ms-powerpoint.comments+xml"/>
  <Override PartName="/ppt/comments/modernComment_12B_C5AA2D79.xml" ContentType="application/vnd.ms-powerpoint.comments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55"/>
  </p:notesMasterIdLst>
  <p:handoutMasterIdLst>
    <p:handoutMasterId r:id="rId56"/>
  </p:handoutMasterIdLst>
  <p:sldIdLst>
    <p:sldId id="256" r:id="rId5"/>
    <p:sldId id="261" r:id="rId6"/>
    <p:sldId id="290" r:id="rId7"/>
    <p:sldId id="258" r:id="rId8"/>
    <p:sldId id="265" r:id="rId9"/>
    <p:sldId id="266" r:id="rId10"/>
    <p:sldId id="263" r:id="rId11"/>
    <p:sldId id="276" r:id="rId12"/>
    <p:sldId id="277" r:id="rId13"/>
    <p:sldId id="278" r:id="rId14"/>
    <p:sldId id="289" r:id="rId15"/>
    <p:sldId id="280" r:id="rId16"/>
    <p:sldId id="295" r:id="rId17"/>
    <p:sldId id="281" r:id="rId18"/>
    <p:sldId id="294" r:id="rId19"/>
    <p:sldId id="296" r:id="rId20"/>
    <p:sldId id="282" r:id="rId21"/>
    <p:sldId id="298" r:id="rId22"/>
    <p:sldId id="299" r:id="rId23"/>
    <p:sldId id="300" r:id="rId24"/>
    <p:sldId id="301" r:id="rId25"/>
    <p:sldId id="303" r:id="rId26"/>
    <p:sldId id="304" r:id="rId27"/>
    <p:sldId id="297" r:id="rId28"/>
    <p:sldId id="283" r:id="rId29"/>
    <p:sldId id="317" r:id="rId30"/>
    <p:sldId id="305" r:id="rId31"/>
    <p:sldId id="316" r:id="rId32"/>
    <p:sldId id="306" r:id="rId33"/>
    <p:sldId id="308" r:id="rId34"/>
    <p:sldId id="284" r:id="rId35"/>
    <p:sldId id="309" r:id="rId36"/>
    <p:sldId id="318" r:id="rId37"/>
    <p:sldId id="314" r:id="rId38"/>
    <p:sldId id="315" r:id="rId39"/>
    <p:sldId id="285" r:id="rId40"/>
    <p:sldId id="319" r:id="rId41"/>
    <p:sldId id="320" r:id="rId42"/>
    <p:sldId id="321" r:id="rId43"/>
    <p:sldId id="310" r:id="rId44"/>
    <p:sldId id="311" r:id="rId45"/>
    <p:sldId id="312" r:id="rId46"/>
    <p:sldId id="325" r:id="rId47"/>
    <p:sldId id="322" r:id="rId48"/>
    <p:sldId id="323" r:id="rId49"/>
    <p:sldId id="313" r:id="rId50"/>
    <p:sldId id="324" r:id="rId51"/>
    <p:sldId id="286" r:id="rId52"/>
    <p:sldId id="287" r:id="rId53"/>
    <p:sldId id="260" r:id="rId5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D5B1F8-27D5-800F-D5B3-70087202513D}" name="Ruben Esteche Araujo" initials="REA" userId="S::resteche@emeal.nttdata.com::b95d4ee4-2211-4be6-b51f-af74668c941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21E1F-EE13-42BB-A30A-F49B7BC9A888}" v="4" dt="2022-11-24T01:59:16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3792" autoAdjust="0"/>
  </p:normalViewPr>
  <p:slideViewPr>
    <p:cSldViewPr snapToGrid="0">
      <p:cViewPr>
        <p:scale>
          <a:sx n="69" d="100"/>
          <a:sy n="69" d="100"/>
        </p:scale>
        <p:origin x="12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63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" userId="e384eea37abcbff7" providerId="LiveId" clId="{4EF21E1F-EE13-42BB-A30A-F49B7BC9A888}"/>
    <pc:docChg chg="undo custSel modSld">
      <pc:chgData name="Ruben" userId="e384eea37abcbff7" providerId="LiveId" clId="{4EF21E1F-EE13-42BB-A30A-F49B7BC9A888}" dt="2022-11-24T02:02:31.912" v="382" actId="1076"/>
      <pc:docMkLst>
        <pc:docMk/>
      </pc:docMkLst>
      <pc:sldChg chg="addSp delSp modSp mod">
        <pc:chgData name="Ruben" userId="e384eea37abcbff7" providerId="LiveId" clId="{4EF21E1F-EE13-42BB-A30A-F49B7BC9A888}" dt="2022-11-24T02:02:31.912" v="382" actId="1076"/>
        <pc:sldMkLst>
          <pc:docMk/>
          <pc:sldMk cId="3501347425" sldId="260"/>
        </pc:sldMkLst>
        <pc:spChg chg="mod">
          <ac:chgData name="Ruben" userId="e384eea37abcbff7" providerId="LiveId" clId="{4EF21E1F-EE13-42BB-A30A-F49B7BC9A888}" dt="2022-11-24T02:02:31.912" v="382" actId="1076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Ruben" userId="e384eea37abcbff7" providerId="LiveId" clId="{4EF21E1F-EE13-42BB-A30A-F49B7BC9A888}" dt="2022-11-24T02:02:14.884" v="379" actId="1076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Ruben" userId="e384eea37abcbff7" providerId="LiveId" clId="{4EF21E1F-EE13-42BB-A30A-F49B7BC9A888}" dt="2022-11-24T02:02:27.500" v="381" actId="1076"/>
          <ac:spMkLst>
            <pc:docMk/>
            <pc:sldMk cId="3501347425" sldId="260"/>
            <ac:spMk id="9" creationId="{EDACCCA9-9AC1-DB62-AD41-105D4E62DEDA}"/>
          </ac:spMkLst>
        </pc:spChg>
        <pc:picChg chg="del mod">
          <ac:chgData name="Ruben" userId="e384eea37abcbff7" providerId="LiveId" clId="{4EF21E1F-EE13-42BB-A30A-F49B7BC9A888}" dt="2022-11-24T01:59:14.019" v="156" actId="21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Ruben" userId="e384eea37abcbff7" providerId="LiveId" clId="{4EF21E1F-EE13-42BB-A30A-F49B7BC9A888}" dt="2022-11-24T01:59:35.321" v="162" actId="1076"/>
          <ac:picMkLst>
            <pc:docMk/>
            <pc:sldMk cId="3501347425" sldId="260"/>
            <ac:picMk id="6" creationId="{A9D7B8B1-BDE4-B594-B419-D5AC90CAD78E}"/>
          </ac:picMkLst>
        </pc:picChg>
        <pc:picChg chg="add del mod">
          <ac:chgData name="Ruben" userId="e384eea37abcbff7" providerId="LiveId" clId="{4EF21E1F-EE13-42BB-A30A-F49B7BC9A888}" dt="2022-11-24T02:00:08.219" v="164" actId="478"/>
          <ac:picMkLst>
            <pc:docMk/>
            <pc:sldMk cId="3501347425" sldId="260"/>
            <ac:picMk id="7" creationId="{0B0CEDE1-CBC3-813F-AC92-8087DE67553B}"/>
          </ac:picMkLst>
        </pc:picChg>
      </pc:sldChg>
      <pc:sldChg chg="addSp delSp modSp mod">
        <pc:chgData name="Ruben" userId="e384eea37abcbff7" providerId="LiveId" clId="{4EF21E1F-EE13-42BB-A30A-F49B7BC9A888}" dt="2022-11-23T21:28:16.798" v="132" actId="1076"/>
        <pc:sldMkLst>
          <pc:docMk/>
          <pc:sldMk cId="1219160604" sldId="269"/>
        </pc:sldMkLst>
        <pc:spChg chg="mod">
          <ac:chgData name="Ruben" userId="e384eea37abcbff7" providerId="LiveId" clId="{4EF21E1F-EE13-42BB-A30A-F49B7BC9A888}" dt="2022-11-23T21:28:16.798" v="132" actId="1076"/>
          <ac:spMkLst>
            <pc:docMk/>
            <pc:sldMk cId="1219160604" sldId="269"/>
            <ac:spMk id="3" creationId="{F4AF597F-4E06-9CCE-14F4-15FCEF4519D2}"/>
          </ac:spMkLst>
        </pc:spChg>
        <pc:spChg chg="add del mod">
          <ac:chgData name="Ruben" userId="e384eea37abcbff7" providerId="LiveId" clId="{4EF21E1F-EE13-42BB-A30A-F49B7BC9A888}" dt="2022-11-23T21:27:54.380" v="126" actId="20577"/>
          <ac:spMkLst>
            <pc:docMk/>
            <pc:sldMk cId="1219160604" sldId="269"/>
            <ac:spMk id="9" creationId="{87BA2285-EA2E-CED0-7D09-F1466639BB71}"/>
          </ac:spMkLst>
        </pc:spChg>
        <pc:spChg chg="add mod">
          <ac:chgData name="Ruben" userId="e384eea37abcbff7" providerId="LiveId" clId="{4EF21E1F-EE13-42BB-A30A-F49B7BC9A888}" dt="2022-11-23T21:27:58.175" v="129" actId="20577"/>
          <ac:spMkLst>
            <pc:docMk/>
            <pc:sldMk cId="1219160604" sldId="269"/>
            <ac:spMk id="11" creationId="{ABB9D7E4-ACAD-DD63-9DBC-7AAA73EEC81D}"/>
          </ac:spMkLst>
        </pc:spChg>
        <pc:picChg chg="add mod">
          <ac:chgData name="Ruben" userId="e384eea37abcbff7" providerId="LiveId" clId="{4EF21E1F-EE13-42BB-A30A-F49B7BC9A888}" dt="2022-11-23T21:28:03.460" v="130" actId="1076"/>
          <ac:picMkLst>
            <pc:docMk/>
            <pc:sldMk cId="1219160604" sldId="269"/>
            <ac:picMk id="5" creationId="{4B61A65E-2039-60DB-2D73-E8A33CDD250B}"/>
          </ac:picMkLst>
        </pc:picChg>
        <pc:picChg chg="add mod">
          <ac:chgData name="Ruben" userId="e384eea37abcbff7" providerId="LiveId" clId="{4EF21E1F-EE13-42BB-A30A-F49B7BC9A888}" dt="2022-11-23T21:26:35.995" v="31" actId="14100"/>
          <ac:picMkLst>
            <pc:docMk/>
            <pc:sldMk cId="1219160604" sldId="269"/>
            <ac:picMk id="7" creationId="{7580189D-D2F2-1C68-96F6-62506802FC52}"/>
          </ac:picMkLst>
        </pc:picChg>
      </pc:sldChg>
      <pc:sldChg chg="addSp delSp modSp mod">
        <pc:chgData name="Ruben" userId="e384eea37abcbff7" providerId="LiveId" clId="{4EF21E1F-EE13-42BB-A30A-F49B7BC9A888}" dt="2022-11-24T01:21:34.809" v="139" actId="14100"/>
        <pc:sldMkLst>
          <pc:docMk/>
          <pc:sldMk cId="1625370502" sldId="272"/>
        </pc:sldMkLst>
        <pc:picChg chg="del">
          <ac:chgData name="Ruben" userId="e384eea37abcbff7" providerId="LiveId" clId="{4EF21E1F-EE13-42BB-A30A-F49B7BC9A888}" dt="2022-11-24T01:21:04.186" v="133" actId="478"/>
          <ac:picMkLst>
            <pc:docMk/>
            <pc:sldMk cId="1625370502" sldId="272"/>
            <ac:picMk id="5" creationId="{F7B803F6-A569-95CC-E5AE-963CCBB94271}"/>
          </ac:picMkLst>
        </pc:picChg>
        <pc:picChg chg="add mod">
          <ac:chgData name="Ruben" userId="e384eea37abcbff7" providerId="LiveId" clId="{4EF21E1F-EE13-42BB-A30A-F49B7BC9A888}" dt="2022-11-24T01:21:34.809" v="139" actId="14100"/>
          <ac:picMkLst>
            <pc:docMk/>
            <pc:sldMk cId="1625370502" sldId="272"/>
            <ac:picMk id="6" creationId="{004D63F4-8161-EA7D-2B9E-968B045DCD61}"/>
          </ac:picMkLst>
        </pc:picChg>
      </pc:sldChg>
      <pc:sldChg chg="addSp modSp mod">
        <pc:chgData name="Ruben" userId="e384eea37abcbff7" providerId="LiveId" clId="{4EF21E1F-EE13-42BB-A30A-F49B7BC9A888}" dt="2022-11-23T21:25:29.219" v="18" actId="1076"/>
        <pc:sldMkLst>
          <pc:docMk/>
          <pc:sldMk cId="365865327" sldId="274"/>
        </pc:sldMkLst>
        <pc:picChg chg="add mod">
          <ac:chgData name="Ruben" userId="e384eea37abcbff7" providerId="LiveId" clId="{4EF21E1F-EE13-42BB-A30A-F49B7BC9A888}" dt="2022-11-23T21:25:25.021" v="17" actId="1076"/>
          <ac:picMkLst>
            <pc:docMk/>
            <pc:sldMk cId="365865327" sldId="274"/>
            <ac:picMk id="5" creationId="{45463A37-6109-8B22-8D3A-C1D30AFB37F8}"/>
          </ac:picMkLst>
        </pc:picChg>
        <pc:picChg chg="add mod">
          <ac:chgData name="Ruben" userId="e384eea37abcbff7" providerId="LiveId" clId="{4EF21E1F-EE13-42BB-A30A-F49B7BC9A888}" dt="2022-11-23T21:25:29.219" v="18" actId="1076"/>
          <ac:picMkLst>
            <pc:docMk/>
            <pc:sldMk cId="365865327" sldId="274"/>
            <ac:picMk id="7" creationId="{7E6C06C5-7FE9-9919-944C-BD23BECB3D98}"/>
          </ac:picMkLst>
        </pc:picChg>
      </pc:sldChg>
    </pc:docChg>
  </pc:docChgLst>
</pc:chgInfo>
</file>

<file path=ppt/comments/modernComment_119_E86AE2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6DFD83-4FAD-400F-9BC9-B78A5A45E5BE}" authorId="{FAD5B1F8-27D5-800F-D5B3-70087202513D}" created="2023-04-24T19:51:28.0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99318800" sldId="281"/>
      <ac:spMk id="3" creationId="{0AAA4141-FA9F-61F4-4565-DC038040B7F2}"/>
    </ac:deMkLst>
    <p188:txBody>
      <a:bodyPr/>
      <a:lstStyle/>
      <a:p>
        <a:r>
          <a:rPr lang="pt-BR"/>
          <a:t>Retirar toda a construção de kijowski e deixar apenas resultado final é okay mesmo? Não ficaria muito jogado?</a:t>
        </a:r>
      </a:p>
    </p188:txBody>
  </p188:cm>
</p188:cmLst>
</file>

<file path=ppt/comments/modernComment_12B_C5AA2D7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21E582-9377-4A13-B79D-BE9395A7D7E5}" authorId="{FAD5B1F8-27D5-800F-D5B3-70087202513D}" created="2023-04-24T19:57:18.561">
    <pc:sldMkLst xmlns:pc="http://schemas.microsoft.com/office/powerpoint/2013/main/command">
      <pc:docMk/>
      <pc:sldMk cId="3316264313" sldId="299"/>
    </pc:sldMkLst>
    <p188:txBody>
      <a:bodyPr/>
      <a:lstStyle/>
      <a:p>
        <a:r>
          <a:rPr lang="pt-BR"/>
          <a:t>Vale ressaltar que a extensão STS não tem a intenção de substituir a MQ por uma teoria que conduza a uma fenomenologia diferente.  A extensão STS está de acordo com a MQ, mas amplia a gama de cenários estatísticos aos quais a MQ é aplicável.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pt-BR"/>
        </a:p>
      </dgm:t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Introdução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Formalismos TOA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Interpretação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00046" custScaleY="98736" custLinFactNeighborX="-33966" custLinFactNeighborY="2506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X="68287" custLinFactNeighborX="-65" custLinFactNeighborY="-10945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96796" custScaleY="89895" custLinFactX="8617" custLinFactNeighborX="100000" custLinFactNeighborY="17882"/>
      <dgm:spPr>
        <a:blipFill rotWithShape="1"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ScaleX="72473" custScaleY="70895" custLinFactNeighborX="-41784" custLinFactNeighborY="-24209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10082" custScaleY="107998" custLinFactNeighborX="10022" custLinFactNeighborY="22186"/>
      <dgm:spPr>
        <a:blipFill rotWithShape="1">
          <a:blip xmlns:r="http://schemas.openxmlformats.org/officeDocument/2006/relationships" r:embed="rId4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ScaleX="65697" custLinFactNeighborX="-69447" custLinFactNeighborY="-10211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690839" y="1093268"/>
          <a:ext cx="1517274" cy="1478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642935" y="2521823"/>
          <a:ext cx="15715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Introdução</a:t>
          </a:r>
        </a:p>
      </dsp:txBody>
      <dsp:txXfrm>
        <a:off x="642935" y="2521823"/>
        <a:ext cx="1571549" cy="720000"/>
      </dsp:txXfrm>
    </dsp:sp>
    <dsp:sp modelId="{CE9DF0E8-B0DE-4E1E-9FF4-6006AD8428DB}">
      <dsp:nvSpPr>
        <dsp:cNvPr id="0" name=""/>
        <dsp:cNvSpPr/>
      </dsp:nvSpPr>
      <dsp:spPr>
        <a:xfrm>
          <a:off x="6837817" y="1065552"/>
          <a:ext cx="1467986" cy="1363327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295125" y="2559493"/>
          <a:ext cx="2442464" cy="51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Formalismos TOA</a:t>
          </a:r>
        </a:p>
      </dsp:txBody>
      <dsp:txXfrm>
        <a:off x="3295125" y="2559493"/>
        <a:ext cx="2442464" cy="510443"/>
      </dsp:txXfrm>
    </dsp:sp>
    <dsp:sp modelId="{6DB1FE51-13D0-4A38-AD6E-48D4371A1AF3}">
      <dsp:nvSpPr>
        <dsp:cNvPr id="0" name=""/>
        <dsp:cNvSpPr/>
      </dsp:nvSpPr>
      <dsp:spPr>
        <a:xfrm>
          <a:off x="9201753" y="1009800"/>
          <a:ext cx="1669478" cy="1637873"/>
        </a:xfrm>
        <a:prstGeom prst="rect">
          <a:avLst/>
        </a:prstGeom>
        <a:blipFill rotWithShape="1">
          <a:blip xmlns:r="http://schemas.openxmlformats.org/officeDocument/2006/relationships" r:embed="rId4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6436967" y="2571748"/>
          <a:ext cx="22141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Interpretação</a:t>
          </a:r>
        </a:p>
      </dsp:txBody>
      <dsp:txXfrm>
        <a:off x="6436967" y="2571748"/>
        <a:ext cx="221410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28/04/2023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2:48:35.5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7:13:02.2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1:45.1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1:45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3.6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5.9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07:37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24575,'19'2'0,"0"-1"0,0 2 0,20 6 0,36 4 0,257-8 0,-185-7 0,-76 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07:41.8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817 1 24575,'-36'0'0,"0"1"0,-56 10 0,78-9 0,1 2 0,0 0 0,0 0 0,0 2 0,0-1 0,1 1 0,0 1 0,0 0 0,-20 18 0,19-14 0,-4 4 0,0-1 0,-1-1 0,-28 16 0,40-26 0,0 0 0,-1 0 0,0 0 0,0-1 0,0-1 0,0 1 0,0-1 0,0 0 0,0 0 0,0-1 0,0 0 0,0-1 0,0 1 0,-14-4 0,10 0 0,1 0 0,0 0 0,0-1 0,1-1 0,-1 1 0,1-1 0,0-1 0,-8-8 0,8 8 0,0-1 0,0 1 0,-1 1 0,0 0 0,0 0 0,-1 1 0,-13-5 0,8 6-341,0 1 0,1 1-1,-29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21:31:06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 1 24575,'0'5'0,"0"6"0,0 6 0,0 6 0,0 3 0,0 2 0,0 2 0,0-1 0,-5-4 0,-2-2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21:31:08.2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24575,'0'9'0,"0"14"0,0 7 0,0 3 0,0 6 0,0 2 0,0-3 0,0-1 0,0-3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1:55:46.3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2:48:36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2:20:30.8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2:20:35.0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2:42:1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2:42:1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16:36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2:42:1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16:36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2:42:1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16:36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2:42:1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2:48:54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24575,'0'-1'-8191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16:36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2:49:03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0:34:05.3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1 522 24575,'1'-4'0,"0"1"0,0-1 0,0 1 0,0-1 0,1 1 0,-1 0 0,1-1 0,0 1 0,0 0 0,1 0 0,-1 0 0,0 0 0,4-2 0,2-4 0,31-35 0,-22 25 0,0-1 0,16-24 0,-28 36 0,0 0 0,-1-1 0,0 0 0,-1 0 0,0 0 0,0 0 0,0 0 0,-1 0 0,1-15 0,-5-63 0,1 3 0,1 82 0,0-1 0,1 0 0,-1 0 0,1 1 0,0-1 0,0 1 0,0-1 0,0 1 0,0-1 0,0 1 0,1 0 0,-1-1 0,1 1 0,0 0 0,0 0 0,-1 0 0,1 0 0,0 0 0,1 1 0,-1-1 0,0 1 0,0-1 0,1 1 0,-1 0 0,1 0 0,-1 0 0,1 0 0,5-1 0,2 0 0,0 1 0,0-1 0,0 2 0,0 0 0,0 0 0,15 2 0,-21-1 0,-1 0 0,0 0 0,0-1 0,0 2 0,0-1 0,0 0 0,0 1 0,0-1 0,0 1 0,0 0 0,0 0 0,-1 0 0,1 0 0,-1 0 0,0 1 0,0-1 0,0 1 0,0 0 0,0-1 0,0 1 0,-1 0 0,1 0 0,-1 0 0,0 0 0,0 0 0,0 1 0,0-1 0,0 6 0,1 5 0,0 0 0,-2 0 0,0 1 0,0-1 0,-4 20 0,4-31 0,-1 0 0,0 0 0,1 0 0,-1 0 0,0-1 0,-1 1 0,1 0 0,0 0 0,-1-1 0,1 1 0,-1-1 0,0 1 0,0-1 0,0 0 0,0 0 0,-1 0 0,1 0 0,0 0 0,-1 0 0,1-1 0,-1 1 0,0-1 0,1 0 0,-1 1 0,0-1 0,-5 1 0,-1 0 0,-1-1 0,0 1 0,0-2 0,0 1 0,0-1 0,-18-3 0,25 3-47,0-1 0,0 1 0,0-1 0,0 0 0,0 0 0,0 0 0,0 0 0,1-1 0,-1 1-1,0-1 1,1 1 0,-1-1 0,1 0 0,0 0 0,0 0 0,-1 0 0,1 0 0,1-1 0,-1 1 0,0-1 0,0 1 0,1-1-1,0 0 1,-1 1 0,1-1 0,0 0 0,0 0 0,0-5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0:34:13.0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8:01:0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32 24575,'-1'-10'0,"1"1"0,13 4 0,1 2 0,-1 1 0,1 1 0,0 0 0,0 1 0,-1 0 0,1 1 0,0 0 0,18 6 0,-29-6 0,0 1 0,0 0 0,-1 0 0,1 0 0,0 1 0,-1-1 0,0 1 0,0-1 0,0 1 0,0 0 0,0-1 0,0 1 0,-1 0 0,1 1 0,-1-1 0,0 0 0,0 0 0,0 0 0,0 1 0,0-1 0,-1 0 0,1 5 0,-1-1 0,1 0 0,-1 1 0,0-1 0,0 1 0,-1-1 0,0 0 0,0 1 0,-1-1 0,-3 8 0,-6 3-1365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7:13:01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 1 24575,'5'0'0,"1"4"0,0 7 0,-1 5 0,-2 5 0,-1 3 0,-1 3 0,0 0 0,-1 1 0,-5-4 0,-6-7 0,-6-6 0,-4-5 0,-3-3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7:13:01.8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Quantizando a energia clássica VS quantizando o momento clássico (sic)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366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Mesmo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pt-BR" sz="12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𝜙</m:t>
                        </m:r>
                      </m:e>
                    </m:acc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ainda representa informação complementar à MQ pois a equação de </a:t>
                </a:r>
                <a:r>
                  <a:rPr lang="pt-BR" dirty="0" err="1"/>
                  <a:t>Schrödinger</a:t>
                </a:r>
                <a:r>
                  <a:rPr lang="pt-BR" dirty="0"/>
                  <a:t> EC</a:t>
                </a:r>
                <a:r>
                  <a:rPr lang="pt-BR" baseline="0" dirty="0"/>
                  <a:t> </a:t>
                </a:r>
                <a:r>
                  <a:rPr lang="pt-BR" dirty="0"/>
                  <a:t>ainda é necessária para obter a distribuição de probabilidade EC.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Mesmo que </a:t>
                </a:r>
                <a:r>
                  <a:rPr lang="pt-BR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𝜙 ̃</a:t>
                </a:r>
                <a:r>
                  <a:rPr lang="pt-BR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(𝑃)=</a:t>
                </a:r>
                <a:r>
                  <a:rPr lang="pt-BR" b="0" i="0">
                    <a:latin typeface="Cambria Math" panose="02040503050406030204" pitchFamily="18" charset="0"/>
                  </a:rPr>
                  <a:t>𝜓 ̃</a:t>
                </a:r>
                <a:r>
                  <a:rPr lang="pt-BR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pt-BR" b="0" i="0">
                    <a:latin typeface="Cambria Math" panose="02040503050406030204" pitchFamily="18" charset="0"/>
                  </a:rPr>
                  <a:t>+</a:t>
                </a:r>
                <a:r>
                  <a:rPr lang="pt-BR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 (</a:t>
                </a:r>
                <a:r>
                  <a:rPr lang="pt-BR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𝑃)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pt-BR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𝜙(𝑡|𝑥)</a:t>
                </a:r>
                <a:r>
                  <a:rPr lang="pt-BR" dirty="0"/>
                  <a:t> ainda representa informação complementar à MQ pois a equação de </a:t>
                </a:r>
                <a:r>
                  <a:rPr lang="pt-BR" dirty="0" err="1"/>
                  <a:t>Schrödinger</a:t>
                </a:r>
                <a:r>
                  <a:rPr lang="pt-BR" dirty="0"/>
                  <a:t> EC</a:t>
                </a:r>
                <a:r>
                  <a:rPr lang="pt-BR" baseline="0" dirty="0"/>
                  <a:t> </a:t>
                </a:r>
                <a:r>
                  <a:rPr lang="pt-BR" dirty="0"/>
                  <a:t>ainda é necessária para obter a distribuição de probabilidade EC.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742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8C7A54E-24D9-41FB-99B7-BD7E0D4543C4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90C0-B040-4C9E-AFBD-B79BF4AB9394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C1B620-D790-45BA-8C9C-89592566A99C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FEF28C-318A-4B82-99E2-1AF724373F42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3E5F74F-16EE-4710-A629-86063B9024EF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4B375D-9021-4681-8DB0-982B82A9ED27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57961-BFB0-4134-B5F6-8229BF4CB75F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59D4B-F361-4C00-8677-2B1B4D9EA58E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EDA75-4FD2-4C84-AAD3-DD4B8D1F0BB0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718A45-28D6-4AF3-8897-5C783C34D14D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6275-44AA-43DF-8E49-07A66BDEE226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E06FDB0-2F18-4768-8C81-5CD22D296D7C}" type="datetime1">
              <a:rPr lang="pt-BR" noProof="0" smtClean="0"/>
              <a:t>28/04/2023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19_E86AE2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microsoft.com/office/2018/10/relationships/comments" Target="../comments/modernComment_12B_C5AA2D7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image" Target="../media/image420.png"/><Relationship Id="rId3" Type="http://schemas.openxmlformats.org/officeDocument/2006/relationships/image" Target="../media/image37.png"/><Relationship Id="rId21" Type="http://schemas.openxmlformats.org/officeDocument/2006/relationships/image" Target="../media/image44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17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3.xml"/><Relationship Id="rId5" Type="http://schemas.openxmlformats.org/officeDocument/2006/relationships/image" Target="../media/image39.png"/><Relationship Id="rId15" Type="http://schemas.openxmlformats.org/officeDocument/2006/relationships/image" Target="../media/image42.png"/><Relationship Id="rId10" Type="http://schemas.openxmlformats.org/officeDocument/2006/relationships/customXml" Target="../ink/ink2.xml"/><Relationship Id="rId19" Type="http://schemas.openxmlformats.org/officeDocument/2006/relationships/customXml" Target="../ink/ink6.xml"/><Relationship Id="rId4" Type="http://schemas.openxmlformats.org/officeDocument/2006/relationships/image" Target="../media/image38.png"/><Relationship Id="rId9" Type="http://schemas.openxmlformats.org/officeDocument/2006/relationships/image" Target="../media/image46.png"/><Relationship Id="rId14" Type="http://schemas.openxmlformats.org/officeDocument/2006/relationships/image" Target="../media/image390.png"/><Relationship Id="rId2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9.png"/><Relationship Id="rId4" Type="http://schemas.openxmlformats.org/officeDocument/2006/relationships/customXml" Target="../ink/ink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64.png"/><Relationship Id="rId3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customXml" Target="../ink/ink11.xml"/><Relationship Id="rId2" Type="http://schemas.openxmlformats.org/officeDocument/2006/relationships/image" Target="../media/image6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15" Type="http://schemas.openxmlformats.org/officeDocument/2006/relationships/image" Target="../media/image38.png"/><Relationship Id="rId10" Type="http://schemas.openxmlformats.org/officeDocument/2006/relationships/image" Target="../media/image46.png"/><Relationship Id="rId19" Type="http://schemas.openxmlformats.org/officeDocument/2006/relationships/customXml" Target="../ink/ink12.xml"/><Relationship Id="rId4" Type="http://schemas.openxmlformats.org/officeDocument/2006/relationships/image" Target="../media/image63.png"/><Relationship Id="rId14" Type="http://schemas.openxmlformats.org/officeDocument/2006/relationships/customXml" Target="../ink/ink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customXml" Target="../ink/ink14.xml"/><Relationship Id="rId5" Type="http://schemas.openxmlformats.org/officeDocument/2006/relationships/image" Target="../media/image78.png"/><Relationship Id="rId10" Type="http://schemas.openxmlformats.org/officeDocument/2006/relationships/image" Target="../media/image64.png"/><Relationship Id="rId4" Type="http://schemas.openxmlformats.org/officeDocument/2006/relationships/image" Target="../media/image77.png"/><Relationship Id="rId9" Type="http://schemas.openxmlformats.org/officeDocument/2006/relationships/customXml" Target="../ink/ink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0.png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customXml" Target="../ink/ink16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15.xml"/><Relationship Id="rId4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3.png"/><Relationship Id="rId7" Type="http://schemas.openxmlformats.org/officeDocument/2006/relationships/customXml" Target="../ink/ink18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customXml" Target="../ink/ink17.xml"/><Relationship Id="rId10" Type="http://schemas.openxmlformats.org/officeDocument/2006/relationships/image" Target="../media/image108.png"/><Relationship Id="rId4" Type="http://schemas.openxmlformats.org/officeDocument/2006/relationships/image" Target="../media/image104.png"/><Relationship Id="rId9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customXml" Target="../ink/ink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25.png"/><Relationship Id="rId7" Type="http://schemas.openxmlformats.org/officeDocument/2006/relationships/image" Target="../media/image87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0.xml"/><Relationship Id="rId4" Type="http://schemas.openxmlformats.org/officeDocument/2006/relationships/image" Target="../media/image126.png"/><Relationship Id="rId9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4" Type="http://schemas.openxmlformats.org/officeDocument/2006/relationships/customXml" Target="../ink/ink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customXml" Target="../ink/ink23.xml"/><Relationship Id="rId7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8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customXml" Target="../ink/ink25.xml"/><Relationship Id="rId7" Type="http://schemas.openxmlformats.org/officeDocument/2006/relationships/image" Target="../media/image13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customXml" Target="../ink/ink26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customXml" Target="../ink/ink27.xml"/><Relationship Id="rId7" Type="http://schemas.openxmlformats.org/officeDocument/2006/relationships/image" Target="../media/image137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customXml" Target="../ink/ink28.xml"/><Relationship Id="rId4" Type="http://schemas.openxmlformats.org/officeDocument/2006/relationships/image" Target="../media/image64.png"/><Relationship Id="rId9" Type="http://schemas.openxmlformats.org/officeDocument/2006/relationships/image" Target="../media/image1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customXml" Target="../ink/ink29.xml"/><Relationship Id="rId7" Type="http://schemas.openxmlformats.org/officeDocument/2006/relationships/image" Target="../media/image14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customXml" Target="../ink/ink30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809520"/>
            <a:ext cx="10993546" cy="15810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Intepretação e previsões do tempo de chegada.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70" y="4567109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Extensão espaço-tempo-simétrica da mecânica quântica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C338A6-F353-541B-3DAC-DFBD9EC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C253D-263B-E535-D787-8D6E82E5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tunelamento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6B538-DA85-20C5-27D3-59414CBFC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42975"/>
            <a:ext cx="11029615" cy="6334125"/>
          </a:xfrm>
        </p:spPr>
        <p:txBody>
          <a:bodyPr/>
          <a:lstStyle/>
          <a:p>
            <a:r>
              <a:rPr lang="pt-BR" dirty="0"/>
              <a:t>Tempo de Fase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tempo de fase é baseado em um operador unitário que descreve a evolução temporal da função de onda da partícula. Ele é definido como a diferença entre a fase da função de onda após a interação e a fase da função de onda antes da interação. É importante destacar que o tempo de fase não tem uma interpretação clássica direta.</a:t>
            </a:r>
          </a:p>
          <a:p>
            <a:r>
              <a:rPr lang="pt-BR" dirty="0"/>
              <a:t>Tempo de Travessia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tempo de travessia é baseado em um modelo de barreira modulada no tempo, e é definido como o intervalo de tempo entre o momento em que a partícula entra na barreira e o momento em que emerge do outro lado da barreira. O tempo de travessia tem uma interpretação clássica direta, mas pode ser afetado por efeitos de reflexão.</a:t>
            </a:r>
          </a:p>
          <a:p>
            <a:r>
              <a:rPr lang="pt-BR" dirty="0"/>
              <a:t>Tempo de Permanência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tempo de permanência é baseado na precessão de Larmor como um relógio. Ele é definido como o intervalo de tempo que a partícula passa dentro da região da barreira de potencial antes de emergir do outro lado da barreira. O tempo de permanência é importante porque ele está relacionado ao número de estados disponíveis para a interação da partícula com a barreira.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0F58-85F7-2A39-6515-5110A1F3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497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1FA6A-86C9-92F8-15DD-112B924E3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Formalismos TOA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55206-C337-DCEA-6E2E-C0586E8CB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Revisão literária de modelos TOA ideais: Fluxo quântico, Kijowski e 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D26214-68CE-F282-CCD0-E0EF608A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105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2C67-AC55-81E9-50CE-0E3AEF40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Quântico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04CA51-96A2-1094-1D3F-C615D5046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578" y="824878"/>
                <a:ext cx="11029615" cy="5448527"/>
              </a:xfrm>
            </p:spPr>
            <p:txBody>
              <a:bodyPr/>
              <a:lstStyle/>
              <a:p>
                <a:r>
                  <a:rPr lang="pt-BR" dirty="0"/>
                  <a:t>Qual a conexão da corrente de probabilidade com a densidade temporal de chegada?</a:t>
                </a:r>
              </a:p>
              <a:p>
                <a:endParaRPr lang="pt-BR" dirty="0"/>
              </a:p>
              <a:p>
                <a:r>
                  <a:rPr lang="pt-BR" dirty="0"/>
                  <a:t>A probabilidade de que a partícula atravesse (chegue em) no contorno de uma região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BR" dirty="0"/>
                  <a:t>, dita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depois do tempo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t-BR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𝒫</m:t>
                    </m:r>
                  </m:oMath>
                </a14:m>
                <a:r>
                  <a:rPr lang="pt-BR" dirty="0"/>
                  <a:t>(depois 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pt-BR" dirty="0"/>
                  <a:t> é definida como a probabilidade da partícula estar dentro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t-BR" dirty="0"/>
                  <a:t> no instante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Logo, a probabilidade da partícula chegar em </a:t>
                </a:r>
                <a14:m>
                  <m:oMath xmlns:m="http://schemas.openxmlformats.org/officeDocument/2006/math">
                    <m:r>
                      <a:rPr lang="pt-BR" sz="1800" i="1" kern="1200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𝜕</m:t>
                    </m:r>
                    <m:r>
                      <a:rPr lang="pt-BR" sz="1800" i="1" kern="1200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lang="pt-BR" sz="1800" i="1" kern="1200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pt-BR" dirty="0"/>
                  <a:t>durante o intervalo de tempo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é: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04CA51-96A2-1094-1D3F-C615D5046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578" y="824878"/>
                <a:ext cx="11029615" cy="5448527"/>
              </a:xfrm>
              <a:blipFill>
                <a:blip r:embed="rId2"/>
                <a:stretch>
                  <a:fillRect l="-995" r="-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83E75F-763D-2EC7-7D89-EFF3D89D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424201-02E0-D326-04A4-A9B947595CFA}"/>
              </a:ext>
            </a:extLst>
          </p:cNvPr>
          <p:cNvSpPr txBox="1"/>
          <p:nvPr/>
        </p:nvSpPr>
        <p:spPr>
          <a:xfrm>
            <a:off x="3934412" y="1230645"/>
            <a:ext cx="3458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(ou  corrente de probabilidade)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897EC6-0A98-1F9C-3A8F-A21426486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75"/>
          <a:stretch/>
        </p:blipFill>
        <p:spPr>
          <a:xfrm>
            <a:off x="2797533" y="4551452"/>
            <a:ext cx="7155188" cy="17666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FF507-4397-5D98-4BD7-24D74A19DC3C}"/>
              </a:ext>
            </a:extLst>
          </p:cNvPr>
          <p:cNvSpPr txBox="1"/>
          <p:nvPr/>
        </p:nvSpPr>
        <p:spPr>
          <a:xfrm>
            <a:off x="7705345" y="632126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Fluxo Quântico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358A1E1F-EF93-978B-2B0B-C53D120D4E62}"/>
              </a:ext>
            </a:extLst>
          </p:cNvPr>
          <p:cNvSpPr/>
          <p:nvPr/>
        </p:nvSpPr>
        <p:spPr>
          <a:xfrm rot="5400000">
            <a:off x="8431792" y="5572839"/>
            <a:ext cx="188901" cy="1295391"/>
          </a:xfrm>
          <a:prstGeom prst="rightBrac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212BB4D-04A5-62B5-2571-B223E617E0F2}"/>
              </a:ext>
            </a:extLst>
          </p:cNvPr>
          <p:cNvCxnSpPr/>
          <p:nvPr/>
        </p:nvCxnSpPr>
        <p:spPr>
          <a:xfrm>
            <a:off x="7561780" y="5435029"/>
            <a:ext cx="2198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7C01D1-0177-E2B8-ACBC-65CEA58E0553}"/>
              </a:ext>
            </a:extLst>
          </p:cNvPr>
          <p:cNvSpPr txBox="1"/>
          <p:nvPr/>
        </p:nvSpPr>
        <p:spPr>
          <a:xfrm>
            <a:off x="9794979" y="5250121"/>
            <a:ext cx="198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Eq. da continuidade</a:t>
            </a:r>
          </a:p>
        </p:txBody>
      </p:sp>
    </p:spTree>
    <p:extLst>
      <p:ext uri="{BB962C8B-B14F-4D97-AF65-F5344CB8AC3E}">
        <p14:creationId xmlns:p14="http://schemas.microsoft.com/office/powerpoint/2010/main" val="190279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E8991-1A6B-4F81-C08F-F60ED209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quântico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4B650-0EE5-2105-C39F-E9546F8E0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861609"/>
                <a:ext cx="11029615" cy="36783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admitir valores negativos, efeito este que é denominado </a:t>
                </a:r>
                <a:r>
                  <a:rPr lang="pt-BR" i="1" dirty="0"/>
                  <a:t>backflow </a:t>
                </a:r>
                <a:r>
                  <a:rPr lang="pt-BR" i="1" dirty="0" err="1"/>
                  <a:t>effect</a:t>
                </a:r>
                <a:r>
                  <a:rPr lang="pt-BR" i="1" dirty="0"/>
                  <a:t>.</a:t>
                </a:r>
              </a:p>
              <a:p>
                <a:endParaRPr lang="pt-BR" dirty="0"/>
              </a:p>
              <a:p>
                <a:r>
                  <a:rPr lang="pt-BR" dirty="0"/>
                  <a:t>Caso unidimensional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pt-BR" b="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r>
                  <a:rPr lang="pt-BR" dirty="0"/>
                  <a:t>Considerando que a partícula é detectada em um tempo finito, a expressão deve ser normalizada. Para evitar probabilidades negativas utilizamos apenas o módulo da expressão, e definimos a distribuição temporal de chegada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4B650-0EE5-2105-C39F-E9546F8E0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861609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AC36038-AF8E-8806-717F-CDC31B7E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98" y="5303583"/>
            <a:ext cx="4629796" cy="130510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3BA232-DAA3-30F0-3BCE-01C8D99A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921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8EB8-46DB-6510-D607-4309CFD7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Axiomático de Kijowski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AA4141-FA9F-61F4-4565-DC038040B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498261"/>
                <a:ext cx="11029615" cy="3678303"/>
              </a:xfrm>
            </p:spPr>
            <p:txBody>
              <a:bodyPr/>
              <a:lstStyle/>
              <a:p>
                <a:r>
                  <a:rPr lang="pt-BR" dirty="0"/>
                  <a:t>Kijowski: Quais as propriedades mínimas que uma distribuição de TOA deve satisfazer no caso clássico livre? Adaptar para propriedades semelhantes no regime quântico.</a:t>
                </a:r>
              </a:p>
              <a:p>
                <a:endParaRPr lang="pt-BR" dirty="0"/>
              </a:p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densidade de probabilidade do tempo de chegada para estados evoluídos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a partir de um estado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 definida para partículas vindo pela esquerda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AA4141-FA9F-61F4-4565-DC038040B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498261"/>
                <a:ext cx="11029615" cy="3678303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ADC8AE-C208-1BDE-061E-F38AC652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BCADD2B-39EE-8646-58DF-375D2DF0B6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1"/>
          <a:stretch/>
        </p:blipFill>
        <p:spPr>
          <a:xfrm>
            <a:off x="4366516" y="4628432"/>
            <a:ext cx="4201135" cy="10803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CCF2D5-91AE-92E9-20BA-32846F464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267"/>
          <a:stretch/>
        </p:blipFill>
        <p:spPr>
          <a:xfrm>
            <a:off x="3529300" y="4628432"/>
            <a:ext cx="837216" cy="1080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F840BBE-7570-C31B-36F4-09D09359E910}"/>
                  </a:ext>
                </a:extLst>
              </p:cNvPr>
              <p:cNvSpPr txBox="1"/>
              <p:nvPr/>
            </p:nvSpPr>
            <p:spPr>
              <a:xfrm>
                <a:off x="1113853" y="5879581"/>
                <a:ext cx="9743308" cy="378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Amplitude de probabilidade da partícula ter momento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chemeClr val="accent2"/>
                    </a:solidFill>
                    <a:latin typeface="+mj-lt"/>
                  </a:rPr>
                  <a:t>e</a:t>
                </a:r>
                <a:r>
                  <a:rPr lang="pt-BR" dirty="0">
                    <a:solidFill>
                      <a:schemeClr val="accent2"/>
                    </a:solidFill>
                  </a:rPr>
                  <a:t>m um instante de tempo específico.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F840BBE-7570-C31B-36F4-09D09359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53" y="5879581"/>
                <a:ext cx="9743308" cy="378437"/>
              </a:xfrm>
              <a:prstGeom prst="rect">
                <a:avLst/>
              </a:prstGeom>
              <a:blipFill>
                <a:blip r:embed="rId5"/>
                <a:stretch>
                  <a:fillRect l="-188" t="-4762" b="-2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3C0E0E15-DD10-D513-D6AF-32CE93AE86A1}"/>
              </a:ext>
            </a:extLst>
          </p:cNvPr>
          <p:cNvSpPr txBox="1"/>
          <p:nvPr/>
        </p:nvSpPr>
        <p:spPr>
          <a:xfrm>
            <a:off x="7492360" y="47992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8993188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95284-7EB4-8521-B1E7-F2443C3F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Axiomático de Kijowski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0AE6F5-A570-602C-3865-8C9568968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89" y="1062523"/>
                <a:ext cx="11029615" cy="3678303"/>
              </a:xfrm>
            </p:spPr>
            <p:txBody>
              <a:bodyPr/>
              <a:lstStyle/>
              <a:p>
                <a:pPr algn="just"/>
                <a:r>
                  <a:rPr lang="pt-BR" dirty="0"/>
                  <a:t>Kijowski admitiu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diz respeito apenas às partículas que incidem pela esquerda, mas que as chegadas pela direita levam, por simetria, à uma expressão análoga,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pt-BR" dirty="0"/>
                  <a:t>Dessa forma,  a densidade de probabilidade total da chegada no tempo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na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pt-BR" dirty="0"/>
                  <a:t> é dada por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0AE6F5-A570-602C-3865-8C9568968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89" y="1062523"/>
                <a:ext cx="11029615" cy="3678303"/>
              </a:xfrm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0FE40FAA-6F36-EBCA-4D30-E6BE3304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58" y="3781664"/>
            <a:ext cx="10875813" cy="147810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E2A41C-04F1-2771-5CBC-62206C6D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31D73E-3805-2EAC-E2DE-E0AAD5A80E4D}"/>
              </a:ext>
            </a:extLst>
          </p:cNvPr>
          <p:cNvSpPr txBox="1"/>
          <p:nvPr/>
        </p:nvSpPr>
        <p:spPr>
          <a:xfrm>
            <a:off x="5679039" y="4151383"/>
            <a:ext cx="29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CE9112-65CF-36F2-A922-647D965FCDF1}"/>
              </a:ext>
            </a:extLst>
          </p:cNvPr>
          <p:cNvSpPr txBox="1"/>
          <p:nvPr/>
        </p:nvSpPr>
        <p:spPr>
          <a:xfrm>
            <a:off x="10469684" y="4151383"/>
            <a:ext cx="36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F61D50-68D5-35C2-76D4-AA3D43BC40F5}"/>
                  </a:ext>
                </a:extLst>
              </p:cNvPr>
              <p:cNvSpPr txBox="1"/>
              <p:nvPr/>
            </p:nvSpPr>
            <p:spPr>
              <a:xfrm>
                <a:off x="3997701" y="5802877"/>
                <a:ext cx="4196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2"/>
                    </a:solidFill>
                  </a:rPr>
                  <a:t>Não há interferência entre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F61D50-68D5-35C2-76D4-AA3D43BC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01" y="5802877"/>
                <a:ext cx="4196598" cy="369332"/>
              </a:xfrm>
              <a:prstGeom prst="rect">
                <a:avLst/>
              </a:prstGeom>
              <a:blipFill>
                <a:blip r:embed="rId4"/>
                <a:stretch>
                  <a:fillRect l="-1308" t="-9836" r="-1599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0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8236C-D636-2A25-091C-5A56C8F6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Axiomático de Kijowski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DA79C-AB5A-48F7-866C-B7241D06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/>
          <a:lstStyle/>
          <a:p>
            <a:r>
              <a:rPr lang="pt-BR" dirty="0"/>
              <a:t>Considerando uma situação de medição confirmada, vamos impor uma normalização para essa expressão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Onde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D6235A-C2C7-D9C9-A8D2-936C6C8C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715" y="3164577"/>
            <a:ext cx="5763429" cy="299126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A3DB9B-9EA4-174B-9A44-39E4461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0964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E8CE6-03F3-4CB0-B4D3-934C960F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STS da mecânica Quântica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596D9B-51DA-83D9-FE9B-23B229F16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37550"/>
                <a:ext cx="11029615" cy="529192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O objetivo da extensão STS é lidar com situações experimentais complementares àquelas envolvendo distribuições condicionadas temporalmente </a:t>
                </a:r>
                <a:r>
                  <a:rPr lang="pt-BR" i="1" dirty="0"/>
                  <a:t>intrínsecas à partícula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Considere uma probabilidade conjunta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𝒫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 dirty="0" err="1">
                        <a:latin typeface="Cambria Math" panose="02040503050406030204" pitchFamily="18" charset="0"/>
                      </a:rPr>
                      <m:t>𝑑𝑥𝑑𝑡</m:t>
                    </m:r>
                    <m:r>
                      <a:rPr lang="pt-B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pois queremos encontrar a partícula em uma dada região do espaço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em um certo intervalo de tempo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 A probabilidade conjunta pode ser escrita como:</a:t>
                </a:r>
              </a:p>
              <a:p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Perceba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𝒫</m:t>
                    </m:r>
                    <m:d>
                      <m:dPr>
                        <m:ctrlPr>
                          <a:rPr lang="pt-BR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é igual à densidade de probabilidade de encontrar a partícula na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dado que a observação ocorre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𝒫</m:t>
                    </m:r>
                    <m:d>
                      <m:dPr>
                        <m:ctrlPr>
                          <a:rPr lang="pt-B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t-BR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 err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i="1" dirty="0" err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Vamos definir também a densidade de probabilidade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kern="12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Gill Sans MT" panose="020B0502020104020203" pitchFamily="34" charset="0"/>
                      </a:rPr>
                      <m:t>𝒫</m:t>
                    </m:r>
                    <m:d>
                      <m:dPr>
                        <m:ctrlPr>
                          <a:rPr lang="pt-BR" i="1" kern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kern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do sistema ser medido no instante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independente da posição.</a:t>
                </a:r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324000" lvl="1" indent="0">
                  <a:buNone/>
                </a:pPr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596D9B-51DA-83D9-FE9B-23B229F16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37550"/>
                <a:ext cx="11029615" cy="5291920"/>
              </a:xfrm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6CF7FABF-6B35-E90F-D903-CEA0CA32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0" y="4057479"/>
            <a:ext cx="7792537" cy="78115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45657A-3742-14D7-353F-D8BFA301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5796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6369D-FF59-652F-BC54-1E85F449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STS da mecânica Quântica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7FCB688-96CA-82AD-EF6B-24FAE2D53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22447"/>
                <a:ext cx="11029615" cy="4821253"/>
              </a:xfrm>
            </p:spPr>
            <p:txBody>
              <a:bodyPr>
                <a:normAutofit/>
              </a:bodyPr>
              <a:lstStyle/>
              <a:p>
                <a:endParaRPr lang="pt-BR" dirty="0"/>
              </a:p>
              <a:p>
                <a:r>
                  <a:rPr lang="pt-BR" dirty="0"/>
                  <a:t>Por outro lado, sabemos que através do teorema de </a:t>
                </a:r>
                <a:r>
                  <a:rPr lang="pt-BR" dirty="0" err="1"/>
                  <a:t>Bayes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 algn="just">
                  <a:buNone/>
                </a:pPr>
                <a:r>
                  <a:rPr lang="pt-BR" i="0" dirty="0">
                    <a:latin typeface="+mj-lt"/>
                  </a:rPr>
                  <a:t>O</a:t>
                </a:r>
                <a:r>
                  <a:rPr lang="pt-BR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nde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𝒫</m:t>
                    </m:r>
                    <m:d>
                      <m:d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 a densidade de probabilidade de encontrar a partícula no instante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dado que a observação ocorre na posição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pt-BR" dirty="0"/>
                  <a:t>A partir de agora iremos nos referir a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𝒫</m:t>
                    </m:r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pt-BR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pt-BR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Novamente,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𝒫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a distribuição de probabilidade das medições de posição independentemente do instante em que ocorrem.</a:t>
                </a:r>
              </a:p>
              <a:p>
                <a:endParaRPr lang="pt-BR" dirty="0"/>
              </a:p>
              <a:p>
                <a:r>
                  <a:rPr lang="pt-BR" b="0" dirty="0"/>
                  <a:t>Inversão dos papéis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:  Agora,  a posição passa a ser o parâmetro contínuo que rotula soluções da equação de onda, enquanto o tempo passa a ser um operador com medição probabilística dado um arranjo experimental específico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7FCB688-96CA-82AD-EF6B-24FAE2D53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22447"/>
                <a:ext cx="11029615" cy="4821253"/>
              </a:xfrm>
              <a:blipFill>
                <a:blip r:embed="rId2"/>
                <a:stretch>
                  <a:fillRect l="-442" r="-9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740A256-301E-8A7B-09A8-2B870562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56" y="2945254"/>
            <a:ext cx="7954485" cy="72400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DFADD2-A85D-5D47-8B0D-1695D77D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237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6435-49B9-A7D6-CF54-0AD77349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STS da mecânica Quântica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FA2C3B-A689-E38E-40EF-8D7D83B05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718" y="2178120"/>
                <a:ext cx="11029615" cy="4384635"/>
              </a:xfrm>
            </p:spPr>
            <p:txBody>
              <a:bodyPr>
                <a:normAutofit/>
              </a:bodyPr>
              <a:lstStyle/>
              <a:p>
                <a:pPr marL="324000" lvl="1" indent="0">
                  <a:buNone/>
                </a:pPr>
                <a:endParaRPr lang="pt-BR" sz="1800" dirty="0"/>
              </a:p>
              <a:p>
                <a:pPr lvl="1"/>
                <a:r>
                  <a:rPr lang="pt-BR" sz="1800" dirty="0"/>
                  <a:t>Recapitulando:</a:t>
                </a:r>
              </a:p>
              <a:p>
                <a:pPr lvl="1"/>
                <a:endParaRPr lang="pt-BR" dirty="0"/>
              </a:p>
              <a:p>
                <a:pPr lvl="2"/>
                <a:r>
                  <a:rPr lang="pt-BR" sz="1600" b="0" dirty="0"/>
                  <a:t>MQ - Tempo Condicionada (TC):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pt-B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600" dirty="0">
                    <a:cs typeface="Arial" panose="020B0604020202020204" pitchFamily="34" charset="0"/>
                  </a:rPr>
                  <a:t> </a:t>
                </a:r>
                <a:r>
                  <a:rPr lang="pt-BR" sz="1600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representa a densidade de probabilidade de detectarmos a partícula na posição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 dado que a medição ocorreu no instante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1600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endParaRPr lang="pt-BR" sz="1600" dirty="0">
                  <a:solidFill>
                    <a:schemeClr val="bg2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  <a:p>
                <a:pPr lvl="2"/>
                <a:r>
                  <a:rPr lang="pt-BR" sz="1600" b="0" dirty="0"/>
                  <a:t>Extensão STS – Espaço Condicionada (EC):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B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1600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representa a densidade de probabilidade de detectarmos a partícula no instante de tempo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1600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 dado que a medição ocorreu na posição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marL="324000" lvl="1" indent="0">
                  <a:buNone/>
                </a:pPr>
                <a:endParaRPr lang="pt-B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pPr lvl="1"/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FA2C3B-A689-E38E-40EF-8D7D83B05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718" y="2178120"/>
                <a:ext cx="11029615" cy="43846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134096-AF44-A85E-CE11-ADCBD433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62643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sumário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990451"/>
              </p:ext>
            </p:extLst>
          </p:nvPr>
        </p:nvGraphicFramePr>
        <p:xfrm>
          <a:off x="168697" y="86619"/>
          <a:ext cx="11849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6DC2E43-6F02-1A4D-A8D6-092CED459021}"/>
              </a:ext>
            </a:extLst>
          </p:cNvPr>
          <p:cNvSpPr txBox="1"/>
          <p:nvPr/>
        </p:nvSpPr>
        <p:spPr>
          <a:xfrm>
            <a:off x="9531111" y="2701256"/>
            <a:ext cx="1640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Soluções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11CE1F-269C-97EE-E0F0-052206659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2601" y="1202825"/>
            <a:ext cx="1390650" cy="1390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62391C-3D9E-CB30-1BB5-F0CB2ED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910C41-0D39-EF82-5784-74CBD98B2A4A}"/>
              </a:ext>
            </a:extLst>
          </p:cNvPr>
          <p:cNvSpPr txBox="1"/>
          <p:nvPr/>
        </p:nvSpPr>
        <p:spPr>
          <a:xfrm>
            <a:off x="71920" y="3235690"/>
            <a:ext cx="30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 problema do tempo na MQ e o tempo de chegada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6AD23C-7F85-3EFC-64FD-FCF8383D2079}"/>
              </a:ext>
            </a:extLst>
          </p:cNvPr>
          <p:cNvSpPr txBox="1"/>
          <p:nvPr/>
        </p:nvSpPr>
        <p:spPr>
          <a:xfrm>
            <a:off x="3569414" y="3235020"/>
            <a:ext cx="213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Revisão literária de modelos TOA ideais: Fluxo, Kijowski e STS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2EDA75-1374-AF0A-52FA-08D0EE83E5EF}"/>
              </a:ext>
            </a:extLst>
          </p:cNvPr>
          <p:cNvSpPr txBox="1"/>
          <p:nvPr/>
        </p:nvSpPr>
        <p:spPr>
          <a:xfrm>
            <a:off x="6935056" y="3235019"/>
            <a:ext cx="166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Interpretando o STS e suas conexões com a MQ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FBD1E53-79A1-8CB6-9D89-7F0ED824993F}"/>
                  </a:ext>
                </a:extLst>
              </p:cNvPr>
              <p:cNvSpPr txBox="1"/>
              <p:nvPr/>
            </p:nvSpPr>
            <p:spPr>
              <a:xfrm>
                <a:off x="9107155" y="3235690"/>
                <a:ext cx="22808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Resolver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 avaliar para situação de barreira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FBD1E53-79A1-8CB6-9D89-7F0ED8249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155" y="3235690"/>
                <a:ext cx="2280834" cy="923330"/>
              </a:xfrm>
              <a:prstGeom prst="rect">
                <a:avLst/>
              </a:prstGeom>
              <a:blipFill>
                <a:blip r:embed="rId9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9B8-500A-D8F8-59DC-661ED7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vs STS </a:t>
            </a:r>
            <a:br>
              <a:rPr lang="pt-BR" dirty="0"/>
            </a:br>
            <a:r>
              <a:rPr lang="pt-BR" dirty="0"/>
              <a:t>Operadores e bases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64B065A4-AA31-B8B0-89B0-CE1EC74FC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971" y="2994174"/>
            <a:ext cx="4367965" cy="1149464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803183-2237-708A-929B-E81A1C3A6F09}"/>
              </a:ext>
            </a:extLst>
          </p:cNvPr>
          <p:cNvCxnSpPr>
            <a:cxnSpLocks/>
          </p:cNvCxnSpPr>
          <p:nvPr/>
        </p:nvCxnSpPr>
        <p:spPr>
          <a:xfrm>
            <a:off x="6096000" y="1800226"/>
            <a:ext cx="0" cy="3879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045FD574-26F3-66F8-58F9-57926DD6F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74"/>
          <a:stretch/>
        </p:blipFill>
        <p:spPr>
          <a:xfrm>
            <a:off x="624076" y="4582435"/>
            <a:ext cx="2920010" cy="103837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8B8AFB0-B517-E2F2-A357-2DEB75C01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5" y="1981200"/>
            <a:ext cx="4610743" cy="75258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705F076-C69C-F14B-5190-0C82D7EC9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864" y="3010255"/>
            <a:ext cx="4220164" cy="116221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441C9D6-7185-A959-DD62-29B2B4E31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461" y="4555420"/>
            <a:ext cx="5268060" cy="112410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C0B88F-5AF2-0B89-E059-CC316C9AA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183" y="2066865"/>
            <a:ext cx="4667901" cy="857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BF77D6B-7710-B7C8-0E4C-708EF8B6E76C}"/>
                  </a:ext>
                </a:extLst>
              </p:cNvPr>
              <p:cNvSpPr txBox="1"/>
              <p:nvPr/>
            </p:nvSpPr>
            <p:spPr>
              <a:xfrm>
                <a:off x="187881" y="5801838"/>
                <a:ext cx="12004119" cy="930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Importante:</a:t>
                </a:r>
                <a:r>
                  <a:rPr lang="pt-BR" dirty="0"/>
                  <a:t> não confundam o Hamiltoniano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</m:acc>
                  </m:oMath>
                </a14:m>
                <a:r>
                  <a:rPr lang="pt-BR" dirty="0"/>
                  <a:t> atuando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o Hamiltoniano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pt-BR" dirty="0"/>
                  <a:t> da MQ atuando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embora se refiram ao mesmo hamiltoniano da mecânica clássica.  Eles seguem diferentes regras de quantização e pertencem a diferentes espaços de Hilbert.</a:t>
                </a: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BF77D6B-7710-B7C8-0E4C-708EF8B6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1" y="5801838"/>
                <a:ext cx="12004119" cy="930768"/>
              </a:xfrm>
              <a:prstGeom prst="rect">
                <a:avLst/>
              </a:prstGeom>
              <a:blipFill>
                <a:blip r:embed="rId8"/>
                <a:stretch>
                  <a:fillRect l="-457" t="-3289" b="-98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3B9257-1F4F-A823-7FE1-991542FA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20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8469E9D-EFC0-A980-97FC-4A678CEFD45B}"/>
                  </a:ext>
                </a:extLst>
              </p:cNvPr>
              <p:cNvSpPr txBox="1"/>
              <p:nvPr/>
            </p:nvSpPr>
            <p:spPr>
              <a:xfrm>
                <a:off x="8152913" y="327526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8469E9D-EFC0-A980-97FC-4A678CEFD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913" y="3275268"/>
                <a:ext cx="308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4B14361-5F6D-081C-E8D1-94151178FF98}"/>
                  </a:ext>
                </a:extLst>
              </p:cNvPr>
              <p:cNvSpPr txBox="1"/>
              <p:nvPr/>
            </p:nvSpPr>
            <p:spPr>
              <a:xfrm>
                <a:off x="10897216" y="3576953"/>
                <a:ext cx="2568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4B14361-5F6D-081C-E8D1-94151178F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216" y="3576953"/>
                <a:ext cx="256854" cy="276999"/>
              </a:xfrm>
              <a:prstGeom prst="rect">
                <a:avLst/>
              </a:prstGeom>
              <a:blipFill>
                <a:blip r:embed="rId10"/>
                <a:stretch>
                  <a:fillRect l="-714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684EF558-C7C5-3D15-B9FD-565532BB4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60"/>
          <a:stretch/>
        </p:blipFill>
        <p:spPr>
          <a:xfrm>
            <a:off x="3963118" y="4548443"/>
            <a:ext cx="1613807" cy="1038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D059CFE-8120-B522-65E2-DC1C9D4C487F}"/>
                  </a:ext>
                </a:extLst>
              </p:cNvPr>
              <p:cNvSpPr txBox="1"/>
              <p:nvPr/>
            </p:nvSpPr>
            <p:spPr>
              <a:xfrm>
                <a:off x="3444043" y="4794751"/>
                <a:ext cx="47493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pt-BR" sz="26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D059CFE-8120-B522-65E2-DC1C9D4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43" y="4794751"/>
                <a:ext cx="4749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4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9B8-500A-D8F8-59DC-661ED7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</a:t>
            </a:r>
            <a:r>
              <a:rPr lang="pt-BR" dirty="0" err="1"/>
              <a:t>vs</a:t>
            </a:r>
            <a:r>
              <a:rPr lang="pt-BR" dirty="0"/>
              <a:t> STS</a:t>
            </a:r>
            <a:br>
              <a:rPr lang="pt-BR" dirty="0"/>
            </a:br>
            <a:r>
              <a:rPr lang="pt-BR" dirty="0"/>
              <a:t>Equação de </a:t>
            </a:r>
            <a:r>
              <a:rPr lang="pt-BR" dirty="0" err="1"/>
              <a:t>schrödinger</a:t>
            </a:r>
            <a:r>
              <a:rPr lang="pt-BR" dirty="0"/>
              <a:t> / STS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C51799-CDC7-9178-BE7F-0F83A2D5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021" y="2403692"/>
            <a:ext cx="4401164" cy="100026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803183-2237-708A-929B-E81A1C3A6F09}"/>
              </a:ext>
            </a:extLst>
          </p:cNvPr>
          <p:cNvCxnSpPr>
            <a:cxnSpLocks/>
          </p:cNvCxnSpPr>
          <p:nvPr/>
        </p:nvCxnSpPr>
        <p:spPr>
          <a:xfrm>
            <a:off x="6096000" y="1800226"/>
            <a:ext cx="0" cy="49910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8CD9B2CD-166E-47D7-8166-FB1A7023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21" y="5276056"/>
            <a:ext cx="3772426" cy="10383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885794-D0B6-FEC7-40E1-AE9B3AF6C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433" y="2336174"/>
            <a:ext cx="4477375" cy="10860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613F2A-7BC4-D12A-B5F2-1D21B892B6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51"/>
          <a:stretch/>
        </p:blipFill>
        <p:spPr>
          <a:xfrm>
            <a:off x="6419698" y="3612002"/>
            <a:ext cx="5467653" cy="143272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FC31704-3681-A454-9EB6-7F687086F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959" y="5337820"/>
            <a:ext cx="4096322" cy="111458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4CC0F29-FAAE-F827-6443-F7252580DCE7}"/>
              </a:ext>
            </a:extLst>
          </p:cNvPr>
          <p:cNvGrpSpPr/>
          <p:nvPr/>
        </p:nvGrpSpPr>
        <p:grpSpPr>
          <a:xfrm>
            <a:off x="4562355" y="5771865"/>
            <a:ext cx="360" cy="19080"/>
            <a:chOff x="4562355" y="5771865"/>
            <a:chExt cx="360" cy="1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851E147-18EF-D3FA-CAD7-E1E37874EC4C}"/>
                    </a:ext>
                  </a:extLst>
                </p14:cNvPr>
                <p14:cNvContentPartPr/>
                <p14:nvPr/>
              </p14:nvContentPartPr>
              <p14:xfrm>
                <a:off x="4562355" y="5790585"/>
                <a:ext cx="36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851E147-18EF-D3FA-CAD7-E1E37874EC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9715" y="572794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A1AA44C-BC01-B9B4-81DE-A85B31F1AAD0}"/>
                    </a:ext>
                  </a:extLst>
                </p14:cNvPr>
                <p14:cNvContentPartPr/>
                <p14:nvPr/>
              </p14:nvContentPartPr>
              <p14:xfrm>
                <a:off x="4562355" y="5771865"/>
                <a:ext cx="36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A1AA44C-BC01-B9B4-81DE-A85B31F1AA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9715" y="570886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697221E-190D-933E-A6B4-AF8243CD392E}"/>
                  </a:ext>
                </a:extLst>
              </p14:cNvPr>
              <p14:cNvContentPartPr/>
              <p14:nvPr/>
            </p14:nvContentPartPr>
            <p14:xfrm>
              <a:off x="4485675" y="5752785"/>
              <a:ext cx="360" cy="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697221E-190D-933E-A6B4-AF8243CD39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81355" y="574846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1A44AC5-5A0F-9FA4-E99F-CF74F447B36D}"/>
                  </a:ext>
                </a:extLst>
              </p14:cNvPr>
              <p14:cNvContentPartPr/>
              <p14:nvPr/>
            </p14:nvContentPartPr>
            <p14:xfrm>
              <a:off x="4485675" y="6321262"/>
              <a:ext cx="36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1A44AC5-5A0F-9FA4-E99F-CF74F447B3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67675" y="63032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0FAD7C76-A016-2F06-AD24-DDAF1D1F364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2905" b="8000"/>
          <a:stretch/>
        </p:blipFill>
        <p:spPr>
          <a:xfrm>
            <a:off x="975021" y="3397668"/>
            <a:ext cx="3990963" cy="100026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68EFDA4-85F8-AFBD-F53D-E9A7AD2B900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4909" r="2833"/>
          <a:stretch/>
        </p:blipFill>
        <p:spPr>
          <a:xfrm>
            <a:off x="620191" y="4355914"/>
            <a:ext cx="4397565" cy="1000266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E980B36-4403-4686-700E-40649C379F10}"/>
              </a:ext>
            </a:extLst>
          </p:cNvPr>
          <p:cNvSpPr/>
          <p:nvPr/>
        </p:nvSpPr>
        <p:spPr>
          <a:xfrm>
            <a:off x="381000" y="3535802"/>
            <a:ext cx="11657879" cy="17892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3A9761B-CE97-D5B4-3BBE-1BCA6442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21</a:t>
            </a:fld>
            <a:endParaRPr lang="pt-BR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905729B-07FC-73B6-D0D2-9EEF41F1EF05}"/>
                  </a:ext>
                </a:extLst>
              </p14:cNvPr>
              <p14:cNvContentPartPr/>
              <p14:nvPr/>
            </p14:nvContentPartPr>
            <p14:xfrm>
              <a:off x="4489188" y="6212682"/>
              <a:ext cx="137160" cy="18792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905729B-07FC-73B6-D0D2-9EEF41F1EF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26548" y="6150042"/>
                <a:ext cx="2628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482CB82E-37C9-5D19-B0B0-AA3D9B485F35}"/>
                  </a:ext>
                </a:extLst>
              </p14:cNvPr>
              <p14:cNvContentPartPr/>
              <p14:nvPr/>
            </p14:nvContentPartPr>
            <p14:xfrm>
              <a:off x="11208948" y="6287562"/>
              <a:ext cx="360" cy="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482CB82E-37C9-5D19-B0B0-AA3D9B485F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145948" y="6224562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CB7A8C8-ACA6-C7A7-AB53-920D966DF982}"/>
              </a:ext>
            </a:extLst>
          </p:cNvPr>
          <p:cNvCxnSpPr>
            <a:cxnSpLocks/>
          </p:cNvCxnSpPr>
          <p:nvPr/>
        </p:nvCxnSpPr>
        <p:spPr>
          <a:xfrm flipV="1">
            <a:off x="7542723" y="2112556"/>
            <a:ext cx="0" cy="2911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E4E0D6-E101-933B-5FAB-730EAAAA16B7}"/>
              </a:ext>
            </a:extLst>
          </p:cNvPr>
          <p:cNvCxnSpPr>
            <a:cxnSpLocks/>
          </p:cNvCxnSpPr>
          <p:nvPr/>
        </p:nvCxnSpPr>
        <p:spPr>
          <a:xfrm>
            <a:off x="7542723" y="2106129"/>
            <a:ext cx="113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FF1C8353-E114-7231-7620-ABB69E93CF27}"/>
                  </a:ext>
                </a:extLst>
              </p:cNvPr>
              <p:cNvSpPr txBox="1"/>
              <p:nvPr/>
            </p:nvSpPr>
            <p:spPr>
              <a:xfrm>
                <a:off x="2564925" y="1950331"/>
                <a:ext cx="240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2"/>
                    </a:solidFill>
                  </a:rPr>
                  <a:t>Estado a cada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FF1C8353-E114-7231-7620-ABB69E93C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25" y="1950331"/>
                <a:ext cx="2404056" cy="369332"/>
              </a:xfrm>
              <a:prstGeom prst="rect">
                <a:avLst/>
              </a:prstGeom>
              <a:blipFill>
                <a:blip r:embed="rId21"/>
                <a:stretch>
                  <a:fillRect l="-2284" t="-9836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BC467729-959B-2CDF-F104-35DB69D0AC10}"/>
                  </a:ext>
                </a:extLst>
              </p:cNvPr>
              <p:cNvSpPr txBox="1"/>
              <p:nvPr/>
            </p:nvSpPr>
            <p:spPr>
              <a:xfrm>
                <a:off x="8672740" y="1910480"/>
                <a:ext cx="24118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2"/>
                    </a:solidFill>
                  </a:rPr>
                  <a:t>Estado a cada posição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>
                  <a:solidFill>
                    <a:schemeClr val="accent2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BC467729-959B-2CDF-F104-35DB69D0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40" y="1910480"/>
                <a:ext cx="2411814" cy="646331"/>
              </a:xfrm>
              <a:prstGeom prst="rect">
                <a:avLst/>
              </a:prstGeom>
              <a:blipFill>
                <a:blip r:embed="rId22"/>
                <a:stretch>
                  <a:fillRect l="-2278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CE3ACA6-4B2A-E589-7525-197A6451D4CD}"/>
              </a:ext>
            </a:extLst>
          </p:cNvPr>
          <p:cNvCxnSpPr>
            <a:cxnSpLocks/>
          </p:cNvCxnSpPr>
          <p:nvPr/>
        </p:nvCxnSpPr>
        <p:spPr>
          <a:xfrm>
            <a:off x="1429790" y="2158683"/>
            <a:ext cx="113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0A7423A-1CB6-5408-683A-59867F6B756B}"/>
              </a:ext>
            </a:extLst>
          </p:cNvPr>
          <p:cNvCxnSpPr>
            <a:cxnSpLocks/>
          </p:cNvCxnSpPr>
          <p:nvPr/>
        </p:nvCxnSpPr>
        <p:spPr>
          <a:xfrm flipV="1">
            <a:off x="1420246" y="2158683"/>
            <a:ext cx="0" cy="2911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48023D-4EAD-E649-3E70-B2094638CD44}"/>
              </a:ext>
            </a:extLst>
          </p:cNvPr>
          <p:cNvSpPr txBox="1"/>
          <p:nvPr/>
        </p:nvSpPr>
        <p:spPr>
          <a:xfrm>
            <a:off x="1994798" y="6304603"/>
            <a:ext cx="196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Eq. </a:t>
            </a:r>
            <a:r>
              <a:rPr lang="pt-BR" dirty="0" err="1">
                <a:solidFill>
                  <a:schemeClr val="accent2"/>
                </a:solidFill>
              </a:rPr>
              <a:t>Schrödinger</a:t>
            </a:r>
            <a:r>
              <a:rPr lang="pt-BR" dirty="0">
                <a:solidFill>
                  <a:schemeClr val="accent2"/>
                </a:solidFill>
              </a:rPr>
              <a:t> TC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2A4717A-DC99-6142-4004-6E204FB5DF4E}"/>
              </a:ext>
            </a:extLst>
          </p:cNvPr>
          <p:cNvSpPr txBox="1"/>
          <p:nvPr/>
        </p:nvSpPr>
        <p:spPr>
          <a:xfrm>
            <a:off x="8367237" y="6304603"/>
            <a:ext cx="2009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Eq. </a:t>
            </a:r>
            <a:r>
              <a:rPr lang="pt-BR" dirty="0" err="1">
                <a:solidFill>
                  <a:schemeClr val="accent2"/>
                </a:solidFill>
              </a:rPr>
              <a:t>Schrödinger</a:t>
            </a:r>
            <a:r>
              <a:rPr lang="pt-BR" dirty="0">
                <a:solidFill>
                  <a:schemeClr val="accent2"/>
                </a:solidFill>
              </a:rPr>
              <a:t> EC</a:t>
            </a:r>
          </a:p>
        </p:txBody>
      </p:sp>
    </p:spTree>
    <p:extLst>
      <p:ext uri="{BB962C8B-B14F-4D97-AF65-F5344CB8AC3E}">
        <p14:creationId xmlns:p14="http://schemas.microsoft.com/office/powerpoint/2010/main" val="96087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9B8-500A-D8F8-59DC-661ED7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vs STS </a:t>
            </a:r>
            <a:br>
              <a:rPr lang="pt-BR" dirty="0"/>
            </a:br>
            <a:r>
              <a:rPr lang="pt-BR" dirty="0"/>
              <a:t>soluções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803183-2237-708A-929B-E81A1C3A6F09}"/>
              </a:ext>
            </a:extLst>
          </p:cNvPr>
          <p:cNvCxnSpPr>
            <a:cxnSpLocks/>
          </p:cNvCxnSpPr>
          <p:nvPr/>
        </p:nvCxnSpPr>
        <p:spPr>
          <a:xfrm>
            <a:off x="6096000" y="2307265"/>
            <a:ext cx="0" cy="38485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D570A03-A051-5C74-D17F-F9C37096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186" y="2367652"/>
            <a:ext cx="5610706" cy="1015072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D58E20-B554-F0FD-37C3-51ABE131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02" y="2449164"/>
            <a:ext cx="5610705" cy="10102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20710EC-B964-3018-789F-66AD5081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88" y="3254114"/>
            <a:ext cx="2515235" cy="106655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AACC551-27E2-0AF6-E821-7F620518CC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2886" b="2210"/>
          <a:stretch/>
        </p:blipFill>
        <p:spPr>
          <a:xfrm>
            <a:off x="1113627" y="4550710"/>
            <a:ext cx="3454472" cy="88641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280372A-927A-5C78-AC97-527065690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683"/>
          <a:stretch/>
        </p:blipFill>
        <p:spPr>
          <a:xfrm>
            <a:off x="2438259" y="5201077"/>
            <a:ext cx="2503055" cy="86600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0890AF6-D2DF-73CE-1D57-035941662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389" b="-357"/>
          <a:stretch/>
        </p:blipFill>
        <p:spPr>
          <a:xfrm>
            <a:off x="7575082" y="4485655"/>
            <a:ext cx="2924914" cy="95146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E39D07-BA46-9C46-72C4-35449B3BBD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538" t="786" b="-786"/>
          <a:stretch/>
        </p:blipFill>
        <p:spPr>
          <a:xfrm>
            <a:off x="8595452" y="5290307"/>
            <a:ext cx="2206554" cy="948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83E2201-5916-DF57-1337-61818BF77615}"/>
                  </a:ext>
                </a:extLst>
              </p:cNvPr>
              <p:cNvSpPr txBox="1"/>
              <p:nvPr/>
            </p:nvSpPr>
            <p:spPr>
              <a:xfrm>
                <a:off x="62362" y="6053452"/>
                <a:ext cx="12129638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Importante:  </a:t>
                </a:r>
                <a:r>
                  <a:rPr lang="pt-BR" dirty="0"/>
                  <a:t>A normalização com da função de onda EC é necessária já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r>
                  <a:rPr lang="pt-BR" dirty="0"/>
                  <a:t> não é sempre hermitiano. Como resultado, a equação de Schrödinger EC não é unitária em geral.</a:t>
                </a: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83E2201-5916-DF57-1337-61818BF7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" y="6053452"/>
                <a:ext cx="12129638" cy="679481"/>
              </a:xfrm>
              <a:prstGeom prst="rect">
                <a:avLst/>
              </a:prstGeom>
              <a:blipFill>
                <a:blip r:embed="rId7"/>
                <a:stretch>
                  <a:fillRect l="-402" t="-3604" b="-9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47F57A-C0E6-E313-BAFE-0D56970C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22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14E5A6-7E14-6527-F583-F629028CA6F5}"/>
                  </a:ext>
                </a:extLst>
              </p:cNvPr>
              <p:cNvSpPr txBox="1"/>
              <p:nvPr/>
            </p:nvSpPr>
            <p:spPr>
              <a:xfrm>
                <a:off x="519159" y="1990025"/>
                <a:ext cx="1913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Projetando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14E5A6-7E14-6527-F583-F629028C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9" y="1990025"/>
                <a:ext cx="1913922" cy="369332"/>
              </a:xfrm>
              <a:prstGeom prst="rect">
                <a:avLst/>
              </a:prstGeom>
              <a:blipFill>
                <a:blip r:embed="rId8"/>
                <a:stretch>
                  <a:fillRect l="-2548" t="-8197" r="-318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FF096C-5857-F29B-93C1-464BC945760D}"/>
                  </a:ext>
                </a:extLst>
              </p:cNvPr>
              <p:cNvSpPr txBox="1"/>
              <p:nvPr/>
            </p:nvSpPr>
            <p:spPr>
              <a:xfrm>
                <a:off x="6320671" y="1923968"/>
                <a:ext cx="18805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Projetando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FF096C-5857-F29B-93C1-464BC945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71" y="1923968"/>
                <a:ext cx="1880515" cy="646331"/>
              </a:xfrm>
              <a:prstGeom prst="rect">
                <a:avLst/>
              </a:prstGeom>
              <a:blipFill>
                <a:blip r:embed="rId9"/>
                <a:stretch>
                  <a:fillRect l="-2922" t="-5660" r="-3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BFC6F43-AA6A-5B09-4711-F22FDA4D443E}"/>
              </a:ext>
            </a:extLst>
          </p:cNvPr>
          <p:cNvSpPr txBox="1"/>
          <p:nvPr/>
        </p:nvSpPr>
        <p:spPr>
          <a:xfrm>
            <a:off x="470587" y="4145869"/>
            <a:ext cx="366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Densidade de probabilidade espacial: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0CC105-6240-EE60-21E3-27515C259E3A}"/>
              </a:ext>
            </a:extLst>
          </p:cNvPr>
          <p:cNvSpPr txBox="1"/>
          <p:nvPr/>
        </p:nvSpPr>
        <p:spPr>
          <a:xfrm>
            <a:off x="6174033" y="4145869"/>
            <a:ext cx="29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Densidade de </a:t>
            </a:r>
            <a:r>
              <a:rPr lang="pt-BR" dirty="0" err="1"/>
              <a:t>prob</a:t>
            </a:r>
            <a:r>
              <a:rPr lang="pt-BR" dirty="0"/>
              <a:t>. Temporal: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DC35E8E-D8C3-2691-9993-956CF9FB87AA}"/>
              </a:ext>
            </a:extLst>
          </p:cNvPr>
          <p:cNvCxnSpPr>
            <a:cxnSpLocks/>
          </p:cNvCxnSpPr>
          <p:nvPr/>
        </p:nvCxnSpPr>
        <p:spPr>
          <a:xfrm>
            <a:off x="9258668" y="3160707"/>
            <a:ext cx="0" cy="67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650D338-BB14-EB9E-50CF-8BD35BB0C837}"/>
              </a:ext>
            </a:extLst>
          </p:cNvPr>
          <p:cNvCxnSpPr>
            <a:cxnSpLocks/>
          </p:cNvCxnSpPr>
          <p:nvPr/>
        </p:nvCxnSpPr>
        <p:spPr>
          <a:xfrm>
            <a:off x="9258668" y="3831071"/>
            <a:ext cx="467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4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13C52-1572-0DE6-95DC-D0C3DEF7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STS da mecânica quântica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3F66BB-9D34-4D90-8598-3D7BE2190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358225"/>
                <a:ext cx="11029615" cy="3678303"/>
              </a:xfrm>
            </p:spPr>
            <p:txBody>
              <a:bodyPr/>
              <a:lstStyle/>
              <a:p>
                <a:r>
                  <a:rPr lang="pt-BR" dirty="0"/>
                  <a:t>A Ref. (DIAS; PARISIO, 2017) encontrou como solução para a partícula livre,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pt-BR" dirty="0"/>
                  <a:t>, no regime STS, como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3F66BB-9D34-4D90-8598-3D7BE2190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58225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2209C9B7-372E-4DF8-C9C5-ED8681EA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76" y="2438953"/>
            <a:ext cx="7459665" cy="1972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C913F843-DD76-644D-143E-74AC0F5B5806}"/>
                  </a:ext>
                </a:extLst>
              </p14:cNvPr>
              <p14:cNvContentPartPr/>
              <p14:nvPr/>
            </p14:nvContentPartPr>
            <p14:xfrm>
              <a:off x="9807101" y="5214846"/>
              <a:ext cx="71640" cy="63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C913F843-DD76-644D-143E-74AC0F5B58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4461" y="5152206"/>
                <a:ext cx="197280" cy="189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C3F4C5-B627-120D-EE46-0F124390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23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6079444-8D40-EA01-53E4-15D1F7A097E3}"/>
                  </a:ext>
                </a:extLst>
              </p:cNvPr>
              <p:cNvSpPr txBox="1"/>
              <p:nvPr/>
            </p:nvSpPr>
            <p:spPr>
              <a:xfrm>
                <a:off x="480356" y="5350059"/>
                <a:ext cx="11130451" cy="6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</a:rPr>
                  <a:t>Fazendo a associação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̃"/>
                        <m:ctrlPr>
                          <a:rPr lang="pt-BR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pt-BR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</a:rPr>
                  <a:t>, foi observado que a distribuição STS equivale a distribuição de Kijowski. Perceba todavia que essa associação não é trivial, como discutiremos à frente.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6079444-8D40-EA01-53E4-15D1F7A0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56" y="5350059"/>
                <a:ext cx="11130451" cy="655436"/>
              </a:xfrm>
              <a:prstGeom prst="rect">
                <a:avLst/>
              </a:prstGeom>
              <a:blipFill>
                <a:blip r:embed="rId6"/>
                <a:stretch>
                  <a:fillRect l="-493" t="-3738" r="-438" b="-149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E64AA8B-7E68-70CF-714A-FF98B6EAAE0E}"/>
                  </a:ext>
                </a:extLst>
              </p:cNvPr>
              <p:cNvSpPr txBox="1"/>
              <p:nvPr/>
            </p:nvSpPr>
            <p:spPr>
              <a:xfrm>
                <a:off x="1144438" y="4783909"/>
                <a:ext cx="10003957" cy="378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Amplitude de probabilidade da partícula ter momento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dado que a partícula é medida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E64AA8B-7E68-70CF-714A-FF98B6EAA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38" y="4783909"/>
                <a:ext cx="10003957" cy="378437"/>
              </a:xfrm>
              <a:prstGeom prst="rect">
                <a:avLst/>
              </a:prstGeom>
              <a:blipFill>
                <a:blip r:embed="rId7"/>
                <a:stretch>
                  <a:fillRect l="-183" t="-6452" b="-25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4B45972-0E49-7C22-843D-24E1ADF7D743}"/>
              </a:ext>
            </a:extLst>
          </p:cNvPr>
          <p:cNvCxnSpPr/>
          <p:nvPr/>
        </p:nvCxnSpPr>
        <p:spPr>
          <a:xfrm>
            <a:off x="5588000" y="3178864"/>
            <a:ext cx="7281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87CF774-BBC3-1B85-5E9F-AE53A0414D16}"/>
              </a:ext>
            </a:extLst>
          </p:cNvPr>
          <p:cNvCxnSpPr/>
          <p:nvPr/>
        </p:nvCxnSpPr>
        <p:spPr>
          <a:xfrm>
            <a:off x="4597400" y="4169464"/>
            <a:ext cx="7281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796E07-0C41-845B-7B3E-457DB5C8973A}"/>
              </a:ext>
            </a:extLst>
          </p:cNvPr>
          <p:cNvSpPr/>
          <p:nvPr/>
        </p:nvSpPr>
        <p:spPr>
          <a:xfrm>
            <a:off x="2590800" y="5350059"/>
            <a:ext cx="1305560" cy="3438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681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1B9EA-0F42-4073-B6B1-10AED9E9B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Interpretação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22656576-7DBF-4D98-4013-E0766F0CF04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Na base da energia VS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na base de momento &amp; Uma interpretação mais precisa do STS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22656576-7DBF-4D98-4013-E0766F0CF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30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A97B7-1A6A-BEA7-DB47-05DAFD50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134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B06B4A7-39C3-9E7A-E047-183DB25514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Na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base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da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energia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VS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na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base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de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  <m:r>
                        <m:rPr>
                          <m:nor/>
                        </m:rPr>
                        <a:rPr lang="pt-BR" dirty="0"/>
                        <m:t>momento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B06B4A7-39C3-9E7A-E047-183DB2551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975DE-FE4A-C919-8361-3C66CFD4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96133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A equação de autovalor de energia na MQ usual é equivalente à equação de autovalor de momento na extensão STS: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324000" lvl="1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324000" lvl="1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324000" lvl="1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potencial dependente do tempo na equação de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Schrödinger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 um efeito análogo a um potencial dependente do espaço na equação de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Schrödinger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30781C-7A83-B510-2FB0-4336ABE4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51" y="4432564"/>
            <a:ext cx="3908147" cy="7927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9AC734-EDC8-6E2E-B3DD-CDB57E3A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152" y="4449287"/>
            <a:ext cx="4357891" cy="808025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8877378-D82A-658A-D9AA-70A58442BB44}"/>
              </a:ext>
            </a:extLst>
          </p:cNvPr>
          <p:cNvGrpSpPr/>
          <p:nvPr/>
        </p:nvGrpSpPr>
        <p:grpSpPr>
          <a:xfrm>
            <a:off x="10500878" y="6140558"/>
            <a:ext cx="78120" cy="98280"/>
            <a:chOff x="10500878" y="6140558"/>
            <a:chExt cx="7812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E1C2E46-DF4B-30EE-2603-8BDEE3324B6E}"/>
                    </a:ext>
                  </a:extLst>
                </p14:cNvPr>
                <p14:cNvContentPartPr/>
                <p14:nvPr/>
              </p14:nvContentPartPr>
              <p14:xfrm>
                <a:off x="10550558" y="6159638"/>
                <a:ext cx="28440" cy="79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E1C2E46-DF4B-30EE-2603-8BDEE3324B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7558" y="6096998"/>
                  <a:ext cx="154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99A3A0D-FD0F-9699-0315-41DA8F74613D}"/>
                    </a:ext>
                  </a:extLst>
                </p14:cNvPr>
                <p14:cNvContentPartPr/>
                <p14:nvPr/>
              </p14:nvContentPartPr>
              <p14:xfrm>
                <a:off x="10500878" y="6159638"/>
                <a:ext cx="36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99A3A0D-FD0F-9699-0315-41DA8F7461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8238" y="609699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BFB9386-568E-823B-4A3E-56710754091E}"/>
                    </a:ext>
                  </a:extLst>
                </p14:cNvPr>
                <p14:cNvContentPartPr/>
                <p14:nvPr/>
              </p14:nvContentPartPr>
              <p14:xfrm>
                <a:off x="10500878" y="6140558"/>
                <a:ext cx="36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BFB9386-568E-823B-4A3E-5671075409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8238" y="607791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98CDF3-6924-351F-83DC-948A061E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25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62BD45-85CE-550C-064E-E41AEA1F4F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00824" y="2635341"/>
            <a:ext cx="3266533" cy="8991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80CC3F-64B2-4D80-D34E-C31191C444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7152" y="2635342"/>
            <a:ext cx="3624615" cy="986232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47B0870-DC7A-F737-06E8-85F32CB3F418}"/>
              </a:ext>
            </a:extLst>
          </p:cNvPr>
          <p:cNvGrpSpPr/>
          <p:nvPr/>
        </p:nvGrpSpPr>
        <p:grpSpPr>
          <a:xfrm>
            <a:off x="11085440" y="5968962"/>
            <a:ext cx="360" cy="360"/>
            <a:chOff x="11085440" y="59689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4A7404E-6B78-34A8-FC9B-85120E7594DF}"/>
                    </a:ext>
                  </a:extLst>
                </p14:cNvPr>
                <p14:cNvContentPartPr/>
                <p14:nvPr/>
              </p14:nvContentPartPr>
              <p14:xfrm>
                <a:off x="11085440" y="5968962"/>
                <a:ext cx="36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4A7404E-6B78-34A8-FC9B-85120E7594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22800" y="59059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3922575-28D2-2E04-8D73-3BD5D2271105}"/>
                    </a:ext>
                  </a:extLst>
                </p14:cNvPr>
                <p14:cNvContentPartPr/>
                <p14:nvPr/>
              </p14:nvContentPartPr>
              <p14:xfrm>
                <a:off x="11085440" y="5968962"/>
                <a:ext cx="36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3922575-28D2-2E04-8D73-3BD5D22711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22800" y="59059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94D3382-D22B-4D9C-FAF7-B51ECBDF7AA6}"/>
              </a:ext>
            </a:extLst>
          </p:cNvPr>
          <p:cNvSpPr txBox="1"/>
          <p:nvPr/>
        </p:nvSpPr>
        <p:spPr>
          <a:xfrm>
            <a:off x="844400" y="2098735"/>
            <a:ext cx="105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Construindo um paralelo entre os estados de uma partícula nas duas teorias para facilitar nosso entendimento</a:t>
            </a:r>
          </a:p>
        </p:txBody>
      </p:sp>
    </p:spTree>
    <p:extLst>
      <p:ext uri="{BB962C8B-B14F-4D97-AF65-F5344CB8AC3E}">
        <p14:creationId xmlns:p14="http://schemas.microsoft.com/office/powerpoint/2010/main" val="282857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9B8-500A-D8F8-59DC-661ED7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vs STS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803183-2237-708A-929B-E81A1C3A6F09}"/>
              </a:ext>
            </a:extLst>
          </p:cNvPr>
          <p:cNvCxnSpPr>
            <a:cxnSpLocks/>
          </p:cNvCxnSpPr>
          <p:nvPr/>
        </p:nvCxnSpPr>
        <p:spPr>
          <a:xfrm>
            <a:off x="6096000" y="2414230"/>
            <a:ext cx="0" cy="34923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3B12B86-3F48-7FEE-DA62-55C858BBB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813" y="207266"/>
                <a:ext cx="11029615" cy="3678303"/>
              </a:xfrm>
            </p:spPr>
            <p:txBody>
              <a:bodyPr/>
              <a:lstStyle/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são variáveis continuas usadas para representar uma variável condicional tal que </a:t>
                </a:r>
              </a:p>
            </p:txBody>
          </p:sp>
        </mc:Choice>
        <mc:Fallback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3B12B86-3F48-7FEE-DA62-55C858BBB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813" y="207266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39DD73-A5C9-54C5-7B3D-8B5B9A9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26</a:t>
            </a:fld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1D6260A-64EE-17B5-3646-FC2027A2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65" y="2388953"/>
            <a:ext cx="4022890" cy="72457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FB54362-87B9-D35A-B3E2-1B2397BE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798" y="3182086"/>
            <a:ext cx="3733557" cy="72596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7B57C09-EA94-B310-8C8A-CF16C500F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920" y="2340080"/>
            <a:ext cx="4095615" cy="82231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9640017-D963-3229-B71B-E28E72699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357" y="3214373"/>
            <a:ext cx="3499943" cy="69368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0B87FAB-6551-90F5-ADD0-9D3DD6FABD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483" t="-1920"/>
          <a:stretch/>
        </p:blipFill>
        <p:spPr>
          <a:xfrm>
            <a:off x="10454932" y="3245740"/>
            <a:ext cx="368112" cy="69368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7EA37E-78B6-CD99-FE7B-1A1361FC21F3}"/>
              </a:ext>
            </a:extLst>
          </p:cNvPr>
          <p:cNvSpPr txBox="1"/>
          <p:nvPr/>
        </p:nvSpPr>
        <p:spPr>
          <a:xfrm>
            <a:off x="6241218" y="392189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 que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B7DC022C-DEE6-FDBF-8B59-599E24345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5785" y="4160409"/>
            <a:ext cx="3653750" cy="1574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59861CD-F822-6F8E-29EF-CE2CB8E228CF}"/>
                  </a:ext>
                </a:extLst>
              </p:cNvPr>
              <p:cNvSpPr txBox="1"/>
              <p:nvPr/>
            </p:nvSpPr>
            <p:spPr>
              <a:xfrm>
                <a:off x="436813" y="5852051"/>
                <a:ext cx="10289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Aqui, omitimos intencionalmente os índices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do estado das energias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do estados dos momentos, tal qual fazemos tradicionalmente em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59861CD-F822-6F8E-29EF-CE2CB8E2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3" y="5852051"/>
                <a:ext cx="10289407" cy="646331"/>
              </a:xfrm>
              <a:prstGeom prst="rect">
                <a:avLst/>
              </a:prstGeom>
              <a:blipFill>
                <a:blip r:embed="rId9"/>
                <a:stretch>
                  <a:fillRect l="-533" t="-5660" r="-178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7AD4226-ABB9-4659-6D15-2D1D78999CF4}"/>
                  </a:ext>
                </a:extLst>
              </p:cNvPr>
              <p:cNvSpPr txBox="1"/>
              <p:nvPr/>
            </p:nvSpPr>
            <p:spPr>
              <a:xfrm>
                <a:off x="1528686" y="4792580"/>
                <a:ext cx="342813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 também seria notação conveniente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pt-B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pt-B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dirty="0">
                  <a:solidFill>
                    <a:schemeClr val="accent2"/>
                  </a:solidFill>
                </a:endParaRPr>
              </a:p>
              <a:p>
                <a:endParaRPr lang="pt-B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7AD4226-ABB9-4659-6D15-2D1D78999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86" y="4792580"/>
                <a:ext cx="3428138" cy="830997"/>
              </a:xfrm>
              <a:prstGeom prst="rect">
                <a:avLst/>
              </a:prstGeom>
              <a:blipFill>
                <a:blip r:embed="rId10"/>
                <a:stretch>
                  <a:fillRect t="-9489" r="-8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0F6C92B-D159-E761-64D2-FB8F9077A123}"/>
              </a:ext>
            </a:extLst>
          </p:cNvPr>
          <p:cNvCxnSpPr/>
          <p:nvPr/>
        </p:nvCxnSpPr>
        <p:spPr>
          <a:xfrm>
            <a:off x="3239311" y="3921891"/>
            <a:ext cx="0" cy="72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9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9B8-500A-D8F8-59DC-661ED7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vs STS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803183-2237-708A-929B-E81A1C3A6F09}"/>
              </a:ext>
            </a:extLst>
          </p:cNvPr>
          <p:cNvCxnSpPr>
            <a:cxnSpLocks/>
          </p:cNvCxnSpPr>
          <p:nvPr/>
        </p:nvCxnSpPr>
        <p:spPr>
          <a:xfrm>
            <a:off x="6096000" y="2434975"/>
            <a:ext cx="0" cy="22397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03B12B86-3F48-7FEE-DA62-55C858BB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3" y="207266"/>
            <a:ext cx="11029615" cy="3678303"/>
          </a:xfrm>
        </p:spPr>
        <p:txBody>
          <a:bodyPr/>
          <a:lstStyle/>
          <a:p>
            <a:r>
              <a:rPr lang="pt-BR" dirty="0"/>
              <a:t>Um estado arbitrário pode ser escrito nessas respectivas bases como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39DD73-A5C9-54C5-7B3D-8B5B9A9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27</a:t>
            </a:fld>
            <a:endParaRPr lang="pt-BR" noProof="0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38815CF0-CD71-3919-ACFC-6422D71A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72" y="2701910"/>
            <a:ext cx="4775979" cy="72709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45B1E16-A2CC-021B-0F14-05C048FA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5" y="3685219"/>
            <a:ext cx="5143612" cy="85726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1952776-D1D0-3DEB-D9AF-9F9244C61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2" y="5566483"/>
            <a:ext cx="5755668" cy="77930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D29DA93-CFD5-76DD-1AD7-DB8F8F265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634" y="2558555"/>
            <a:ext cx="4774210" cy="10138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5080D21-742F-5B07-FF7F-0A3A138CC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816" y="3717297"/>
            <a:ext cx="5755668" cy="697657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CBF8002-D82D-02DD-4955-3C702CC1A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3511" y="5592560"/>
            <a:ext cx="5918489" cy="837119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452C2E3-1FC3-74D8-1E64-A3F928B90EC3}"/>
              </a:ext>
            </a:extLst>
          </p:cNvPr>
          <p:cNvCxnSpPr>
            <a:cxnSpLocks/>
          </p:cNvCxnSpPr>
          <p:nvPr/>
        </p:nvCxnSpPr>
        <p:spPr>
          <a:xfrm>
            <a:off x="6087437" y="5342562"/>
            <a:ext cx="1" cy="15154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8FC20C5-9D67-38E6-B313-12E03809C420}"/>
                  </a:ext>
                </a:extLst>
              </p:cNvPr>
              <p:cNvSpPr txBox="1"/>
              <p:nvPr/>
            </p:nvSpPr>
            <p:spPr>
              <a:xfrm>
                <a:off x="195952" y="4685534"/>
                <a:ext cx="11996047" cy="65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Utilizando a equação de </a:t>
                </a:r>
                <a:r>
                  <a:rPr lang="pt-BR" dirty="0" err="1"/>
                  <a:t>Schrödinger</a:t>
                </a:r>
                <a:r>
                  <a:rPr lang="pt-BR" dirty="0"/>
                  <a:t> (em seu espaço de Hilbert associado) podemos verificar os coeficientes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dirty="0"/>
                  <a:t> dessas equações como sendo</a:t>
                </a: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8FC20C5-9D67-38E6-B313-12E03809C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2" y="4685534"/>
                <a:ext cx="11996047" cy="657028"/>
              </a:xfrm>
              <a:prstGeom prst="rect">
                <a:avLst/>
              </a:prstGeom>
              <a:blipFill>
                <a:blip r:embed="rId8"/>
                <a:stretch>
                  <a:fillRect t="-5607" b="-130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FBC99A4E-31D3-826A-C626-10039F005E20}"/>
                  </a:ext>
                </a:extLst>
              </p14:cNvPr>
              <p14:cNvContentPartPr/>
              <p14:nvPr/>
            </p14:nvContentPartPr>
            <p14:xfrm>
              <a:off x="5763200" y="6020082"/>
              <a:ext cx="360" cy="3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FBC99A4E-31D3-826A-C626-10039F005E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0560" y="595744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7A2F0F26-1D40-8D31-E201-8242E0E01A49}"/>
                  </a:ext>
                </a:extLst>
              </p14:cNvPr>
              <p14:cNvContentPartPr/>
              <p14:nvPr/>
            </p14:nvContentPartPr>
            <p14:xfrm>
              <a:off x="12112880" y="6051042"/>
              <a:ext cx="360" cy="3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7A2F0F26-1D40-8D31-E201-8242E0E01A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050240" y="5988042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C622FEB-3137-F4B9-1556-EF35FDFDED7E}"/>
              </a:ext>
            </a:extLst>
          </p:cNvPr>
          <p:cNvCxnSpPr>
            <a:cxnSpLocks/>
          </p:cNvCxnSpPr>
          <p:nvPr/>
        </p:nvCxnSpPr>
        <p:spPr>
          <a:xfrm>
            <a:off x="2884714" y="3398184"/>
            <a:ext cx="1055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021E49F-902E-B87B-36EA-047F1B394F68}"/>
              </a:ext>
            </a:extLst>
          </p:cNvPr>
          <p:cNvCxnSpPr/>
          <p:nvPr/>
        </p:nvCxnSpPr>
        <p:spPr>
          <a:xfrm>
            <a:off x="8893628" y="3343755"/>
            <a:ext cx="9797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91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9B8-500A-D8F8-59DC-661ED7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vs STS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803183-2237-708A-929B-E81A1C3A6F09}"/>
              </a:ext>
            </a:extLst>
          </p:cNvPr>
          <p:cNvCxnSpPr>
            <a:cxnSpLocks/>
          </p:cNvCxnSpPr>
          <p:nvPr/>
        </p:nvCxnSpPr>
        <p:spPr>
          <a:xfrm>
            <a:off x="6096000" y="2346299"/>
            <a:ext cx="0" cy="21654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3B12B86-3F48-7FEE-DA62-55C858BBB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813" y="207266"/>
                <a:ext cx="11029615" cy="3678303"/>
              </a:xfrm>
            </p:spPr>
            <p:txBody>
              <a:bodyPr/>
              <a:lstStyle/>
              <a:p>
                <a:r>
                  <a:rPr lang="pt-BR" dirty="0"/>
                  <a:t>Projetando esses estados nos </a:t>
                </a:r>
                <a:r>
                  <a:rPr lang="pt-BR" dirty="0" err="1"/>
                  <a:t>kets</a:t>
                </a:r>
                <a:r>
                  <a:rPr lang="pt-B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, respectivamente</a:t>
                </a:r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03B12B86-3F48-7FEE-DA62-55C858BBB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813" y="207266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697079AD-0D2F-8764-1B6B-BF70C43E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7" y="3199816"/>
            <a:ext cx="5124929" cy="8233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8D2EA-DD7D-5048-69E6-6E9D660AF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5" y="5283731"/>
            <a:ext cx="5214818" cy="1013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DD3994-7C41-E3DE-ABD4-F6C290E59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508" y="3333583"/>
            <a:ext cx="5276782" cy="5558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80126E7-B552-24DD-42B3-EFBABF576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7" y="5230311"/>
            <a:ext cx="5520272" cy="102176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39DD73-A5C9-54C5-7B3D-8B5B9A9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28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B93F38-21E7-79DF-AD25-4560B2E88A15}"/>
              </a:ext>
            </a:extLst>
          </p:cNvPr>
          <p:cNvCxnSpPr/>
          <p:nvPr/>
        </p:nvCxnSpPr>
        <p:spPr>
          <a:xfrm>
            <a:off x="4594302" y="3838807"/>
            <a:ext cx="8056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A95C720-9683-2D68-A015-5FAE4C3EBE5F}"/>
              </a:ext>
            </a:extLst>
          </p:cNvPr>
          <p:cNvCxnSpPr/>
          <p:nvPr/>
        </p:nvCxnSpPr>
        <p:spPr>
          <a:xfrm>
            <a:off x="10660752" y="3851428"/>
            <a:ext cx="8056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278D81-AB80-ECF2-A845-A61D834EEE19}"/>
              </a:ext>
            </a:extLst>
          </p:cNvPr>
          <p:cNvSpPr txBox="1"/>
          <p:nvPr/>
        </p:nvSpPr>
        <p:spPr>
          <a:xfrm>
            <a:off x="3846023" y="381415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Autofunção de energia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D14285-C1ED-9958-56F5-3AF15D4D5D14}"/>
              </a:ext>
            </a:extLst>
          </p:cNvPr>
          <p:cNvSpPr txBox="1"/>
          <p:nvPr/>
        </p:nvSpPr>
        <p:spPr>
          <a:xfrm>
            <a:off x="9718710" y="3851428"/>
            <a:ext cx="26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Autofunção de momento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E6F4616-5242-789D-63BF-12BD8EB5E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7762" y="6002831"/>
            <a:ext cx="819150" cy="95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D81B027-2A43-93D9-B6B9-6830A7DAC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4404" y="6002831"/>
            <a:ext cx="819150" cy="9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3547D55-DDE5-CB2C-31E5-B13A70B78C58}"/>
                  </a:ext>
                </a:extLst>
              </p:cNvPr>
              <p:cNvSpPr txBox="1"/>
              <p:nvPr/>
            </p:nvSpPr>
            <p:spPr>
              <a:xfrm>
                <a:off x="3008352" y="4601043"/>
                <a:ext cx="5573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Projetando as equações de autovalor nos </a:t>
                </a:r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kets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3547D55-DDE5-CB2C-31E5-B13A70B7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52" y="4601043"/>
                <a:ext cx="5573577" cy="369332"/>
              </a:xfrm>
              <a:prstGeom prst="rect">
                <a:avLst/>
              </a:prstGeom>
              <a:blipFill>
                <a:blip r:embed="rId8"/>
                <a:stretch>
                  <a:fillRect l="-874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87A2EE0-E649-767B-856C-578CCBBD28E4}"/>
              </a:ext>
            </a:extLst>
          </p:cNvPr>
          <p:cNvCxnSpPr>
            <a:cxnSpLocks/>
          </p:cNvCxnSpPr>
          <p:nvPr/>
        </p:nvCxnSpPr>
        <p:spPr>
          <a:xfrm>
            <a:off x="6096000" y="5083629"/>
            <a:ext cx="0" cy="17743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1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9B8-500A-D8F8-59DC-661ED75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vs STS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803183-2237-708A-929B-E81A1C3A6F09}"/>
              </a:ext>
            </a:extLst>
          </p:cNvPr>
          <p:cNvCxnSpPr>
            <a:cxnSpLocks/>
          </p:cNvCxnSpPr>
          <p:nvPr/>
        </p:nvCxnSpPr>
        <p:spPr>
          <a:xfrm>
            <a:off x="6168932" y="2770837"/>
            <a:ext cx="0" cy="31047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9040ACF-6092-25F8-6455-CDA04103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87" y="4703644"/>
            <a:ext cx="5620329" cy="697696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194BF1-B946-33FC-0EE0-16C33D74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6" y="2987715"/>
            <a:ext cx="5488777" cy="1013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3A381C2-0BED-2855-553C-39B674745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33" y="2987715"/>
            <a:ext cx="5620330" cy="98373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BA3551A-8C8E-A2D4-941E-CCD130E71D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1"/>
          <a:stretch/>
        </p:blipFill>
        <p:spPr>
          <a:xfrm>
            <a:off x="6201292" y="4678089"/>
            <a:ext cx="5848771" cy="683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2B8157C-FD13-4E61-36F3-D01A1E7287A8}"/>
                  </a:ext>
                </a:extLst>
              </p:cNvPr>
              <p:cNvSpPr txBox="1"/>
              <p:nvPr/>
            </p:nvSpPr>
            <p:spPr>
              <a:xfrm>
                <a:off x="427510" y="5870550"/>
                <a:ext cx="11482844" cy="75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40000"/>
                      <a:lumOff val="60000"/>
                    </a:schemeClr>
                  </a:buClr>
                  <a:buSzPct val="110000"/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Diferente da MQ usual, onde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é independente do tempo para partículas livres, na extensão STS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)=| </m:t>
                    </m:r>
                    <m:sSup>
                      <m:sSupPr>
                        <m:ctrlP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/⟨ </m:t>
                    </m:r>
                    <m:r>
                      <a:rPr lang="pt-BR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pt-BR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pode depender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devido ao fator de normalização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pt-BR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pt-BR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2B8157C-FD13-4E61-36F3-D01A1E72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0" y="5870550"/>
                <a:ext cx="11482844" cy="758413"/>
              </a:xfrm>
              <a:prstGeom prst="rect">
                <a:avLst/>
              </a:prstGeom>
              <a:blipFill>
                <a:blip r:embed="rId6"/>
                <a:stretch>
                  <a:fillRect l="-425" t="-8065" b="-90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14B6DB6-D3DB-3A8F-E385-B85F36FE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29</a:t>
            </a:fld>
            <a:endParaRPr lang="pt-BR" noProof="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5C6023-1B4A-6DC4-866B-5835DAC992A8}"/>
              </a:ext>
            </a:extLst>
          </p:cNvPr>
          <p:cNvSpPr txBox="1"/>
          <p:nvPr/>
        </p:nvSpPr>
        <p:spPr>
          <a:xfrm>
            <a:off x="1870951" y="4084527"/>
            <a:ext cx="289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Normalização espacial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169E4D-CFD0-5DEF-39C8-84EDC81D0001}"/>
              </a:ext>
            </a:extLst>
          </p:cNvPr>
          <p:cNvSpPr txBox="1"/>
          <p:nvPr/>
        </p:nvSpPr>
        <p:spPr>
          <a:xfrm>
            <a:off x="8177217" y="414067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Normalização temporal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C47B94-DF7D-269D-F02C-891712263053}"/>
                  </a:ext>
                </a:extLst>
              </p:cNvPr>
              <p:cNvSpPr txBox="1"/>
              <p:nvPr/>
            </p:nvSpPr>
            <p:spPr>
              <a:xfrm>
                <a:off x="581192" y="1801543"/>
                <a:ext cx="10955831" cy="681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</a:rPr>
                  <a:t>Resolvendo essas equações para uma situação mais simples de partícula livre como em </a:t>
                </a:r>
                <a:r>
                  <a:rPr lang="pt-BR" dirty="0"/>
                  <a:t>Ref. (DIAS; PARISIO, 2017),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</a:rPr>
                  <a:t> se tornam respectivamente: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C47B94-DF7D-269D-F02C-89171226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801543"/>
                <a:ext cx="10955831" cy="681212"/>
              </a:xfrm>
              <a:prstGeom prst="rect">
                <a:avLst/>
              </a:prstGeom>
              <a:blipFill>
                <a:blip r:embed="rId7"/>
                <a:stretch>
                  <a:fillRect t="-5405" b="-12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have Direita 15">
            <a:extLst>
              <a:ext uri="{FF2B5EF4-FFF2-40B4-BE49-F238E27FC236}">
                <a16:creationId xmlns:a16="http://schemas.microsoft.com/office/drawing/2014/main" id="{29B2CCF4-72FD-1621-D086-490E4F0020B9}"/>
              </a:ext>
            </a:extLst>
          </p:cNvPr>
          <p:cNvSpPr/>
          <p:nvPr/>
        </p:nvSpPr>
        <p:spPr>
          <a:xfrm rot="5400000">
            <a:off x="2969249" y="1287898"/>
            <a:ext cx="357964" cy="536309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681D7104-4B70-1B61-6421-F078C2AC0C25}"/>
              </a:ext>
            </a:extLst>
          </p:cNvPr>
          <p:cNvSpPr/>
          <p:nvPr/>
        </p:nvSpPr>
        <p:spPr>
          <a:xfrm rot="5400000">
            <a:off x="9010652" y="1289907"/>
            <a:ext cx="357964" cy="536309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8771338-1493-ACAB-D2F6-E9B36FAA4063}"/>
                  </a:ext>
                </a:extLst>
              </p:cNvPr>
              <p:cNvSpPr txBox="1"/>
              <p:nvPr/>
            </p:nvSpPr>
            <p:spPr>
              <a:xfrm>
                <a:off x="427510" y="2630759"/>
                <a:ext cx="979250" cy="399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8771338-1493-ACAB-D2F6-E9B36FAA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0" y="2630759"/>
                <a:ext cx="979250" cy="399918"/>
              </a:xfrm>
              <a:prstGeom prst="rect">
                <a:avLst/>
              </a:prstGeom>
              <a:blipFill>
                <a:blip r:embed="rId8"/>
                <a:stretch>
                  <a:fillRect l="-1863" r="-6832" b="-12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D0EA5DAD-764E-134E-EC6A-BA347397D731}"/>
              </a:ext>
            </a:extLst>
          </p:cNvPr>
          <p:cNvSpPr/>
          <p:nvPr/>
        </p:nvSpPr>
        <p:spPr>
          <a:xfrm rot="5400000">
            <a:off x="819893" y="2719910"/>
            <a:ext cx="129769" cy="90090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5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FA84D-C449-BDD1-5D01-F76F53A0F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BFB66-1F76-0BE2-7343-A25E157DC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 problema do tempo na MQ e o tempo de chegada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01D5C7-9175-1CB6-9E2B-56527B6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740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9B45E-B666-B6FD-71DF-A0EDCA3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MQ </a:t>
            </a:r>
            <a:r>
              <a:rPr lang="pt-BR" dirty="0" err="1"/>
              <a:t>vs</a:t>
            </a:r>
            <a:r>
              <a:rPr lang="pt-BR" dirty="0"/>
              <a:t> STS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934" y="1715956"/>
                <a:ext cx="11029615" cy="532251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Primeiramente, vamos entender as diferenças físi</a:t>
                </a:r>
                <a:r>
                  <a:rPr lang="pt-BR" b="0" i="0" dirty="0">
                    <a:latin typeface="+mj-lt"/>
                  </a:rPr>
                  <a:t>cas entre os </a:t>
                </a:r>
                <a:r>
                  <a:rPr lang="pt-BR" b="0" i="0" dirty="0" err="1">
                    <a:latin typeface="+mj-lt"/>
                  </a:rPr>
                  <a:t>kets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Enquanto na MQ os </a:t>
                </a:r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autoestados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referem-se a uma propriedade bem definida em um tempo fixo, na STS eles referem-se à propriedade bem definida em uma posição fixa. Por exemplo, supondo que temos uma partícula tenha momento bem definido em ambas teorias, iremos representar isso como</a:t>
                </a:r>
              </a:p>
              <a:p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934" y="1715956"/>
                <a:ext cx="11029615" cy="5322510"/>
              </a:xfrm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A4532F-8A67-7091-5CBC-0F1464A7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30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4F17B9-8658-6C15-370F-80EC46C9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3" y="4629950"/>
            <a:ext cx="2612844" cy="6090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0CBB2A-CEFF-3DD5-7AD6-ACB869BC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12" y="4629950"/>
            <a:ext cx="2328811" cy="67291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16BBD00-A1B9-3082-3AEA-C73529E4E930}"/>
              </a:ext>
            </a:extLst>
          </p:cNvPr>
          <p:cNvSpPr txBox="1"/>
          <p:nvPr/>
        </p:nvSpPr>
        <p:spPr>
          <a:xfrm>
            <a:off x="5798998" y="478174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35B36E-3614-AC87-D022-91A3E91E7D20}"/>
              </a:ext>
            </a:extLst>
          </p:cNvPr>
          <p:cNvSpPr txBox="1"/>
          <p:nvPr/>
        </p:nvSpPr>
        <p:spPr>
          <a:xfrm>
            <a:off x="1302359" y="2461111"/>
            <a:ext cx="100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De posse dessas representações, vamos discutir uma interpretação do STS e compará-lo com a MQ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8C3FA4A-2E71-0566-50B6-C7BA7034D9DD}"/>
                  </a:ext>
                </a:extLst>
              </p:cNvPr>
              <p:cNvSpPr txBox="1"/>
              <p:nvPr/>
            </p:nvSpPr>
            <p:spPr>
              <a:xfrm>
                <a:off x="6698778" y="5786512"/>
                <a:ext cx="1984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2"/>
                    </a:solidFill>
                  </a:rPr>
                  <a:t>Chega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 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pt-B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8C3FA4A-2E71-0566-50B6-C7BA7034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778" y="5786512"/>
                <a:ext cx="1984069" cy="369332"/>
              </a:xfrm>
              <a:prstGeom prst="rect">
                <a:avLst/>
              </a:prstGeom>
              <a:blipFill>
                <a:blip r:embed="rId5"/>
                <a:stretch>
                  <a:fillRect l="-276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2A62117-C985-7D2F-A126-93EFA0E55D55}"/>
                  </a:ext>
                </a:extLst>
              </p:cNvPr>
              <p:cNvSpPr txBox="1"/>
              <p:nvPr/>
            </p:nvSpPr>
            <p:spPr>
              <a:xfrm>
                <a:off x="3381395" y="5786512"/>
                <a:ext cx="2111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chemeClr val="accent2"/>
                    </a:solidFill>
                  </a:rPr>
                  <a:t>Tem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 no instante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2A62117-C985-7D2F-A126-93EFA0E55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95" y="5786512"/>
                <a:ext cx="2111829" cy="369332"/>
              </a:xfrm>
              <a:prstGeom prst="rect">
                <a:avLst/>
              </a:prstGeom>
              <a:blipFill>
                <a:blip r:embed="rId6"/>
                <a:stretch>
                  <a:fillRect l="-2601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F603B53-FF44-406A-5A7F-29304D60F7F8}"/>
              </a:ext>
            </a:extLst>
          </p:cNvPr>
          <p:cNvCxnSpPr>
            <a:endCxn id="16" idx="0"/>
          </p:cNvCxnSpPr>
          <p:nvPr/>
        </p:nvCxnSpPr>
        <p:spPr>
          <a:xfrm>
            <a:off x="4437309" y="5302864"/>
            <a:ext cx="1" cy="48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B6C748C-129C-A302-DB0A-1775944A302F}"/>
              </a:ext>
            </a:extLst>
          </p:cNvPr>
          <p:cNvCxnSpPr/>
          <p:nvPr/>
        </p:nvCxnSpPr>
        <p:spPr>
          <a:xfrm>
            <a:off x="7690811" y="5302864"/>
            <a:ext cx="1" cy="48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5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54A19A-2C83-AB88-9BDD-07E5FB83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34" y="584910"/>
            <a:ext cx="3409783" cy="761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Interpretando EQ. </a:t>
            </a:r>
            <a:r>
              <a:rPr lang="pt-BR" sz="2200" dirty="0" err="1"/>
              <a:t>Schrödinger</a:t>
            </a:r>
            <a:r>
              <a:rPr lang="pt-BR" sz="2200" dirty="0"/>
              <a:t> 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1CE03-0EC3-83E6-9D5F-43E5368D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60" y="1320441"/>
            <a:ext cx="3409782" cy="57835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0329BF-7B1E-47AC-CFBE-D7B3877ED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3" b="2031"/>
          <a:stretch/>
        </p:blipFill>
        <p:spPr>
          <a:xfrm>
            <a:off x="4552102" y="128902"/>
            <a:ext cx="6891029" cy="609727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FE358-5820-1159-9E59-C57A7DA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31</a:t>
            </a:fld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2FB5CE6-E68F-E4F3-0A23-2F042F4CA58C}"/>
              </a:ext>
            </a:extLst>
          </p:cNvPr>
          <p:cNvSpPr/>
          <p:nvPr/>
        </p:nvSpPr>
        <p:spPr>
          <a:xfrm>
            <a:off x="453992" y="6192785"/>
            <a:ext cx="3683755" cy="5253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A0741D3-4489-421B-6B9B-12C88148CE53}"/>
                  </a:ext>
                </a:extLst>
              </p:cNvPr>
              <p:cNvSpPr txBox="1"/>
              <p:nvPr/>
            </p:nvSpPr>
            <p:spPr>
              <a:xfrm>
                <a:off x="559053" y="1284664"/>
                <a:ext cx="3313332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:r>
                  <a:rPr lang="pt-BR" sz="1600" dirty="0">
                    <a:solidFill>
                      <a:schemeClr val="bg1"/>
                    </a:solidFill>
                  </a:rPr>
                  <a:t>Considerando uma função de onda inicial 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- a amplitude de probabilidade de encontrar a partícula na posição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, dado que a observação ocorre no tempo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 - a solução da equação de </a:t>
                </a:r>
                <a:r>
                  <a:rPr lang="pt-BR" sz="1600" dirty="0" err="1">
                    <a:solidFill>
                      <a:schemeClr val="bg1"/>
                    </a:solidFill>
                  </a:rPr>
                  <a:t>Schrödinger</a:t>
                </a:r>
                <a:r>
                  <a:rPr lang="pt-BR" sz="16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é a amplitude de probabilidade de encontrar a partícula em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, dado que agora a observação ocorre em um momento posterior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pt-BR" sz="1600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:r>
                  <a:rPr lang="pt-BR" sz="1600" dirty="0">
                    <a:solidFill>
                      <a:schemeClr val="bg1"/>
                    </a:solidFill>
                  </a:rPr>
                  <a:t>Considerando uma função de onda EC “inicial” </a:t>
                </a:r>
                <a14:m>
                  <m:oMath xmlns:m="http://schemas.openxmlformats.org/officeDocument/2006/math">
                    <m:r>
                      <a:rPr lang="pt-BR" sz="1600" b="1" i="1" kern="12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sz="16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sz="1600" b="0" i="1" kern="12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kern="12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kern="1200" dirty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pt-BR" sz="1600" dirty="0">
                    <a:solidFill>
                      <a:schemeClr val="bg1"/>
                    </a:solidFill>
                  </a:rPr>
                  <a:t>- a amplitude de probabilidade da partícula chegar no instante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, dado que a posição “inicial” do detector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- a solução da </a:t>
                </a:r>
                <a:r>
                  <a:rPr lang="pt-BR" sz="1600" dirty="0" err="1">
                    <a:solidFill>
                      <a:schemeClr val="bg1"/>
                    </a:solidFill>
                  </a:rPr>
                  <a:t>Schrödinger</a:t>
                </a:r>
                <a:r>
                  <a:rPr lang="pt-BR" sz="1600" dirty="0">
                    <a:solidFill>
                      <a:schemeClr val="bg1"/>
                    </a:solidFill>
                  </a:rPr>
                  <a:t> EC,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, é a amplitude de probabilidade da partícula chegar no instante t, dado que se move o detector para uma nova posição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</a:rPr>
                  <a:t>. </a:t>
                </a:r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A0741D3-4489-421B-6B9B-12C88148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3" y="1284664"/>
                <a:ext cx="3313332" cy="5509200"/>
              </a:xfrm>
              <a:prstGeom prst="rect">
                <a:avLst/>
              </a:prstGeom>
              <a:blipFill>
                <a:blip r:embed="rId3"/>
                <a:stretch>
                  <a:fillRect l="-1105" t="-332" r="-921" b="-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8907ABD-C223-8B62-CA32-B0030764BC55}"/>
                  </a:ext>
                </a:extLst>
              </p:cNvPr>
              <p:cNvSpPr txBox="1"/>
              <p:nvPr/>
            </p:nvSpPr>
            <p:spPr>
              <a:xfrm>
                <a:off x="4696800" y="6200262"/>
                <a:ext cx="6863027" cy="926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dirty="0">
                    <a:solidFill>
                      <a:srgbClr val="FF0000"/>
                    </a:solidFill>
                  </a:rPr>
                  <a:t>Perceba que a condição “inicial” na extensão STS é na verdade uma condição de contorno para </a:t>
                </a:r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8907ABD-C223-8B62-CA32-B0030764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00" y="6200262"/>
                <a:ext cx="6863027" cy="926106"/>
              </a:xfrm>
              <a:prstGeom prst="rect">
                <a:avLst/>
              </a:prstGeom>
              <a:blipFill>
                <a:blip r:embed="rId4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846E763-B914-3383-18B0-2B2E5255A811}"/>
                  </a:ext>
                </a:extLst>
              </p14:cNvPr>
              <p14:cNvContentPartPr/>
              <p14:nvPr/>
            </p14:nvContentPartPr>
            <p14:xfrm>
              <a:off x="4245120" y="500091"/>
              <a:ext cx="259920" cy="122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846E763-B914-3383-18B0-2B2E5255A8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2120" y="437091"/>
                <a:ext cx="385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A75B3C30-2AD6-5A9C-BD3A-178B8661563F}"/>
                  </a:ext>
                </a:extLst>
              </p14:cNvPr>
              <p14:cNvContentPartPr/>
              <p14:nvPr/>
            </p14:nvContentPartPr>
            <p14:xfrm>
              <a:off x="11506320" y="489291"/>
              <a:ext cx="294120" cy="666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A75B3C30-2AD6-5A9C-BD3A-178B866156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43320" y="426651"/>
                <a:ext cx="419760" cy="1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24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9B45E-B666-B6FD-71DF-A0EDCA3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interpretação mais precisa da extensão 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F89396-0B98-8BA0-B30D-369F28DC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32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8A0EC2-12C6-65E8-BE9C-63C9EE6887AE}"/>
                  </a:ext>
                </a:extLst>
              </p:cNvPr>
              <p:cNvSpPr txBox="1"/>
              <p:nvPr/>
            </p:nvSpPr>
            <p:spPr>
              <a:xfrm>
                <a:off x="481621" y="2098600"/>
                <a:ext cx="11189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accent2"/>
                    </a:solidFill>
                  </a:rPr>
                  <a:t>Como a discussão acima não conecta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, vamos buscar uma relação agora representando os estados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t-B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pt-B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>
                    <a:solidFill>
                      <a:schemeClr val="accent2"/>
                    </a:solidFill>
                  </a:rPr>
                  <a:t> na mesma base</a:t>
                </a:r>
              </a:p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pt-BR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58A0EC2-12C6-65E8-BE9C-63C9EE68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1" y="2098600"/>
                <a:ext cx="11189976" cy="923330"/>
              </a:xfrm>
              <a:prstGeom prst="rect">
                <a:avLst/>
              </a:prstGeom>
              <a:blipFill>
                <a:blip r:embed="rId2"/>
                <a:stretch>
                  <a:fillRect l="-327" t="-3289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36B74DF-2454-FB08-823E-69CB93DD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3801696"/>
            <a:ext cx="5048250" cy="952500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7CD83A1-7328-768C-6AD7-2D6673FD3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15" y="3836071"/>
            <a:ext cx="5505450" cy="933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7BC13C8-3B04-4070-BF51-47BD5B5D7A0B}"/>
                  </a:ext>
                </a:extLst>
              </p14:cNvPr>
              <p14:cNvContentPartPr/>
              <p14:nvPr/>
            </p14:nvContentPartPr>
            <p14:xfrm>
              <a:off x="5523330" y="4345362"/>
              <a:ext cx="4680" cy="784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7BC13C8-3B04-4070-BF51-47BD5B5D7A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330" y="4282722"/>
                <a:ext cx="130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0DBF9B5-81BF-93BE-8AC4-C63FF3081F81}"/>
                  </a:ext>
                </a:extLst>
              </p14:cNvPr>
              <p14:cNvContentPartPr/>
              <p14:nvPr/>
            </p14:nvContentPartPr>
            <p14:xfrm>
              <a:off x="11630010" y="4273722"/>
              <a:ext cx="360" cy="113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0DBF9B5-81BF-93BE-8AC4-C63FF3081F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67370" y="4211082"/>
                <a:ext cx="126000" cy="239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57B851-2DD0-6223-BF32-4E308B0974E7}"/>
              </a:ext>
            </a:extLst>
          </p:cNvPr>
          <p:cNvCxnSpPr>
            <a:cxnSpLocks/>
          </p:cNvCxnSpPr>
          <p:nvPr/>
        </p:nvCxnSpPr>
        <p:spPr>
          <a:xfrm>
            <a:off x="6110712" y="3295980"/>
            <a:ext cx="0" cy="3381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2A3BF95-2D47-625C-846D-981C16E28014}"/>
                  </a:ext>
                </a:extLst>
              </p:cNvPr>
              <p:cNvSpPr txBox="1"/>
              <p:nvPr/>
            </p:nvSpPr>
            <p:spPr>
              <a:xfrm>
                <a:off x="6473729" y="5111828"/>
                <a:ext cx="5352836" cy="1209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prevê dados sobre o momento coletados em uma posição fixa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independentemente do tempo observado.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2A3BF95-2D47-625C-846D-981C16E28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729" y="5111828"/>
                <a:ext cx="5352836" cy="1209434"/>
              </a:xfrm>
              <a:prstGeom prst="rect">
                <a:avLst/>
              </a:prstGeom>
              <a:blipFill>
                <a:blip r:embed="rId9"/>
                <a:stretch>
                  <a:fillRect l="-797" t="-2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07490AF-BC7A-1D8F-143C-6D9D743EAB78}"/>
                  </a:ext>
                </a:extLst>
              </p:cNvPr>
              <p:cNvSpPr txBox="1"/>
              <p:nvPr/>
            </p:nvSpPr>
            <p:spPr>
              <a:xfrm>
                <a:off x="581192" y="5111828"/>
                <a:ext cx="5495417" cy="1209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prevê dados experimentais sobre o momento da partícula coletados em um instante fixo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independentemente da posição observada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07490AF-BC7A-1D8F-143C-6D9D743E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111828"/>
                <a:ext cx="5495417" cy="1209434"/>
              </a:xfrm>
              <a:prstGeom prst="rect">
                <a:avLst/>
              </a:prstGeom>
              <a:blipFill>
                <a:blip r:embed="rId10"/>
                <a:stretch>
                  <a:fillRect l="-665" t="-2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36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9B45E-B666-B6FD-71DF-A0EDCA3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interpretação mais precisa da extensão 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01523"/>
                <a:ext cx="11029615" cy="5322510"/>
              </a:xfrm>
            </p:spPr>
            <p:txBody>
              <a:bodyPr/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Mesmo escrevendo o estado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dirty="0"/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 mesma base (momento),  suas funções de onda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pt-BR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representam diferentes distribuições de probabilidade.</a:t>
                </a:r>
              </a:p>
              <a:p>
                <a:pPr lvl="1"/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Para exemplificar, tome a seguinte situação: se uma função de onda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não pode atravessar uma barreira de potencial, a partícula nunca atinge uma certa posição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lado da transmissão.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dirty="0" err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fr-F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01523"/>
                <a:ext cx="11029615" cy="532251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F89396-0B98-8BA0-B30D-369F28DC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33</a:t>
            </a:fld>
            <a:endParaRPr lang="pt-BR" noProof="0" dirty="0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F75A86D9-023C-3B42-4168-06B1F77A7C2F}"/>
              </a:ext>
            </a:extLst>
          </p:cNvPr>
          <p:cNvSpPr/>
          <p:nvPr/>
        </p:nvSpPr>
        <p:spPr>
          <a:xfrm>
            <a:off x="3253922" y="4536139"/>
            <a:ext cx="236305" cy="842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BE9F70-27DF-E3CE-A906-1621AFA3090C}"/>
              </a:ext>
            </a:extLst>
          </p:cNvPr>
          <p:cNvSpPr txBox="1"/>
          <p:nvPr/>
        </p:nvSpPr>
        <p:spPr>
          <a:xfrm>
            <a:off x="3592969" y="4772713"/>
            <a:ext cx="36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Nos fornecem estatísticas diferentes!</a:t>
            </a:r>
          </a:p>
        </p:txBody>
      </p:sp>
    </p:spTree>
    <p:extLst>
      <p:ext uri="{BB962C8B-B14F-4D97-AF65-F5344CB8AC3E}">
        <p14:creationId xmlns:p14="http://schemas.microsoft.com/office/powerpoint/2010/main" val="24367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9B45E-B666-B6FD-71DF-A0EDCA3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interpretação mais precisa da extensão 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059365"/>
                <a:ext cx="11029615" cy="5322510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Vamos considerar a situação mais básica: </a:t>
                </a:r>
                <a:r>
                  <a:rPr lang="pt-B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partícula livre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com momentos positivos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chegando no ponto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isto é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⟨ </m:t>
                    </m:r>
                    <m:r>
                      <a:rPr lang="pt-BR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pt-BR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⟩=1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lvl="1" algn="just"/>
                <a:r>
                  <a:rPr lang="pt-BR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Nessa situação, podemos esperar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pt-BR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̃"/>
                                <m:ctrlPr>
                                  <a:rPr lang="pt-BR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)|^2=</m:t>
                    </m:r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̃"/>
                                <m:ctrlPr>
                                  <a:rPr lang="pt-BR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são iguais.</a:t>
                </a:r>
              </a:p>
              <a:p>
                <a:pPr lvl="1" algn="just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 </a:t>
                </a:r>
                <a:r>
                  <a:rPr lang="pt-B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assumirmos também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que suas fases são as mesmas,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̃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pt-B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que não é uma suposição trivial,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distribuição STS equivale a distribuição de Kijowski.</a:t>
                </a:r>
              </a:p>
              <a:p>
                <a:pPr algn="just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Note que mesmo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̃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ainda representa informação complementar à MQ pois a equação de </a:t>
                </a:r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Schrödinger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EC ainda é necessária para obter a solução do tempo de chegada na base dos momentos. Assim, concluímos que se a extensão STS estiver correta, a informação do tempo ideal de chegada não está totalmente incorporada no estado </a:t>
                </a:r>
                <a:r>
                  <a:rPr lang="pt-B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intrínseco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da partícula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/>
                <a:r>
                  <a:rPr lang="pt-B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Contudo, esperamos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que as previsões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possam ser confirmadas tomando alguns limites de medidas operacionais, onde detectores bem projetados e/ou relógios acoplados à partícula registram seu TOA.</a:t>
                </a:r>
              </a:p>
              <a:p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059365"/>
                <a:ext cx="11029615" cy="5322510"/>
              </a:xfrm>
              <a:blipFill>
                <a:blip r:embed="rId3"/>
                <a:stretch>
                  <a:fillRect l="-221" t="-115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F89396-0B98-8BA0-B30D-369F28DC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34</a:t>
            </a:fld>
            <a:endParaRPr lang="pt-BR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E1D1468-2FA9-CCE8-9E16-2CE05EC89C78}"/>
                  </a:ext>
                </a:extLst>
              </p14:cNvPr>
              <p14:cNvContentPartPr/>
              <p14:nvPr/>
            </p14:nvContentPartPr>
            <p14:xfrm>
              <a:off x="9305925" y="2228550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E1D1468-2FA9-CCE8-9E16-2CE05EC89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2925" y="216591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84BDB5DE-4BBC-8903-34AB-C52F5F69D7F5}"/>
              </a:ext>
            </a:extLst>
          </p:cNvPr>
          <p:cNvSpPr txBox="1"/>
          <p:nvPr/>
        </p:nvSpPr>
        <p:spPr>
          <a:xfrm>
            <a:off x="9088331" y="2159194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73811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CA5CB-E520-1790-4E1A-F2C968BAD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Soluções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24FB669C-927B-F67F-C5BB-547CAED7E84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Vamos resolver agora a EQ. </a:t>
                </a:r>
                <a:r>
                  <a:rPr lang="pt-BR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Schrödinger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para um potencial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qualquer e aplicar a solução em uma barreira de potencial quadrada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24FB669C-927B-F67F-C5BB-547CAED7E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222" t="-61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AC0B06-8958-E4FA-7B25-42ACAD88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664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Soluções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3678303"/>
              </a:xfrm>
            </p:spPr>
            <p:txBody>
              <a:bodyPr/>
              <a:lstStyle/>
              <a:p>
                <a:r>
                  <a:rPr lang="pt-BR" dirty="0"/>
                  <a:t>Nessa seção vamos resolver a equação de </a:t>
                </a:r>
                <a:r>
                  <a:rPr lang="pt-BR" dirty="0" err="1"/>
                  <a:t>Schrödinger</a:t>
                </a:r>
                <a:r>
                  <a:rPr lang="pt-BR" dirty="0"/>
                  <a:t> EC para um potencial arbitrário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Para isso, escrevemos o estado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pt-BR" dirty="0"/>
                  <a:t> na base das energias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por motivos de simplicidade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substituímos ele na equação de </a:t>
                </a:r>
                <a:r>
                  <a:rPr lang="pt-BR" dirty="0" err="1"/>
                  <a:t>Schrödinger</a:t>
                </a:r>
                <a:r>
                  <a:rPr lang="pt-BR" dirty="0"/>
                  <a:t> EC,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3678303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4CDC590-2716-95DB-DB09-9458ACAD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89" y="4836968"/>
            <a:ext cx="4096322" cy="11145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228DF9-7E06-5755-E3FB-C171B8C07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3335521"/>
            <a:ext cx="4800600" cy="847725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1B9CE0-6D66-E2E0-B7A3-53FBD927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74177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Soluções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3678303"/>
              </a:xfrm>
            </p:spPr>
            <p:txBody>
              <a:bodyPr/>
              <a:lstStyle/>
              <a:p>
                <a:r>
                  <a:rPr lang="pt-BR" dirty="0"/>
                  <a:t>Assim,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Expandindo o operador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ℍ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</m:acc>
                      </m:e>
                    </m:rad>
                  </m:oMath>
                </a14:m>
                <a:r>
                  <a:rPr lang="pt-BR" dirty="0"/>
                  <a:t>  para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)≠0  </m:t>
                    </m:r>
                  </m:oMath>
                </a14:m>
                <a:r>
                  <a:rPr lang="pt-BR" dirty="0"/>
                  <a:t>em série de potências,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3678303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1B9CE0-6D66-E2E0-B7A3-53FBD927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37</a:t>
            </a:fld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D97807-3BA9-FEC6-8628-3D97AADC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892" y="2439748"/>
            <a:ext cx="5374213" cy="15264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D31BEC-E73D-4E0A-8816-76A1E82C1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303" y="4871893"/>
            <a:ext cx="6215393" cy="10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98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Soluções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550253"/>
                <a:ext cx="11029615" cy="4979258"/>
              </a:xfrm>
            </p:spPr>
            <p:txBody>
              <a:bodyPr/>
              <a:lstStyle/>
              <a:p>
                <a:r>
                  <a:rPr lang="pt-BR" dirty="0"/>
                  <a:t>Aplicando essa expansão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Substituindo de volta na nossa equação dinâmica de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projetando a expressão resultante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/>
                  <a:t> obtemos uma EDO para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  <m:d>
                      <m:dPr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550253"/>
                <a:ext cx="11029615" cy="4979258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1B9CE0-6D66-E2E0-B7A3-53FBD927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38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7194DB-2998-D97D-7EDB-7030335C3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37" b="4938"/>
          <a:stretch/>
        </p:blipFill>
        <p:spPr>
          <a:xfrm>
            <a:off x="3897175" y="2657442"/>
            <a:ext cx="4397650" cy="20201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27D200-4E23-7720-A589-88CAF5E5E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275" y="5410866"/>
            <a:ext cx="5297450" cy="9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8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Soluções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48234"/>
                <a:ext cx="11029615" cy="4979258"/>
              </a:xfrm>
            </p:spPr>
            <p:txBody>
              <a:bodyPr/>
              <a:lstStyle/>
              <a:p>
                <a:r>
                  <a:rPr lang="pt-BR" dirty="0"/>
                  <a:t>Cuja solução de cada componente dessa EDO é tal que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substituímos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/>
                  <a:t>. Substituindo essa expressão em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𝑑𝐸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e então projetando a equação resultante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B260CF-33EF-4CF6-FC31-59F592171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48234"/>
                <a:ext cx="11029615" cy="4979258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1B9CE0-6D66-E2E0-B7A3-53FBD927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39</a:t>
            </a:fld>
            <a:endParaRPr lang="pt-BR" noProof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21CF42-7AC5-B590-DBF8-A39A600B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36" y="3066243"/>
            <a:ext cx="6043725" cy="11299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79DAE8-BB82-B9B9-E8B1-F3F2A578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072" y="5084201"/>
            <a:ext cx="7143854" cy="10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Conceituando o problema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87D413D-B3D3-20F1-AC27-0F02C83D11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2" y="2228003"/>
                <a:ext cx="11253253" cy="4287097"/>
              </a:xfrm>
            </p:spPr>
            <p:txBody>
              <a:bodyPr/>
              <a:lstStyle/>
              <a:p>
                <a:r>
                  <a:rPr lang="en-US" dirty="0"/>
                  <a:t>Tempo: </a:t>
                </a:r>
                <a:r>
                  <a:rPr lang="en-US" dirty="0" err="1"/>
                  <a:t>variável</a:t>
                </a:r>
                <a:r>
                  <a:rPr lang="en-US" dirty="0"/>
                  <a:t> </a:t>
                </a:r>
                <a:r>
                  <a:rPr lang="en-US" dirty="0" err="1"/>
                  <a:t>dinâmica</a:t>
                </a:r>
                <a:r>
                  <a:rPr lang="en-US" dirty="0"/>
                  <a:t> </a:t>
                </a:r>
                <a:r>
                  <a:rPr lang="en-US" dirty="0" err="1"/>
                  <a:t>ou</a:t>
                </a:r>
                <a:r>
                  <a:rPr lang="en-US" dirty="0"/>
                  <a:t> </a:t>
                </a:r>
                <a:r>
                  <a:rPr lang="en-US" dirty="0" err="1"/>
                  <a:t>parâmetro</a:t>
                </a:r>
                <a:r>
                  <a:rPr lang="en-US" dirty="0"/>
                  <a:t>?</a:t>
                </a:r>
                <a:endParaRPr lang="pt-BR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pt-BR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  <a:cs typeface="Arial" panose="020B0604020202020204" pitchFamily="34" charset="0"/>
                  </a:rPr>
                  <a:t>Quantidades clássicas foram incorporadas na formulação quântica</a:t>
                </a: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P</a:t>
                </a:r>
                <a:r>
                  <a:rPr lang="pt-BR" b="0" i="0" dirty="0">
                    <a:solidFill>
                      <a:schemeClr val="bg2">
                        <a:lumMod val="50000"/>
                      </a:schemeClr>
                    </a:solidFill>
                    <a:effectLst/>
                    <a:cs typeface="Arial" panose="020B0604020202020204" pitchFamily="34" charset="0"/>
                  </a:rPr>
                  <a:t>rincípio da correspondência: diferentes regras de quantização. </a:t>
                </a:r>
              </a:p>
              <a:p>
                <a:pPr lvl="1"/>
                <a:r>
                  <a:rPr lang="pt-BR" b="0" i="0" dirty="0">
                    <a:solidFill>
                      <a:schemeClr val="bg2">
                        <a:lumMod val="50000"/>
                      </a:schemeClr>
                    </a:solidFill>
                    <a:effectLst/>
                    <a:cs typeface="Arial" panose="020B0604020202020204" pitchFamily="34" charset="0"/>
                  </a:rPr>
                  <a:t>Método de quantização canônico (substituindo os colchetes de Poisson de um par de variáveis canonicamente conjugadas pelos colchetes de comutação dos operadores correspondentes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pt-BR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pt-BR" sz="2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ℏ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ΔA</m:t>
                      </m:r>
                      <m: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ΔB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ℏ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200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87D413D-B3D3-20F1-AC27-0F02C83D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2" y="2228003"/>
                <a:ext cx="11253253" cy="4287097"/>
              </a:xfrm>
              <a:blipFill>
                <a:blip r:embed="rId3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BBCD8B-4969-FFC5-F304-2E65C945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Soluções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C9B45E-B666-B6FD-71DF-A0EDCA3D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260CF-33EF-4CF6-FC31-59F59217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0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Vale notar a semelhança dessa solução com a solução da equação de </a:t>
            </a:r>
            <a:r>
              <a:rPr lang="pt-BR" dirty="0" err="1"/>
              <a:t>Schrödinger</a:t>
            </a:r>
            <a:r>
              <a:rPr lang="pt-BR" dirty="0"/>
              <a:t> para potenciais dependentes exclusivamente do tempo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570765-49E6-DA12-70A5-70B075D54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2" b="8652"/>
          <a:stretch/>
        </p:blipFill>
        <p:spPr>
          <a:xfrm>
            <a:off x="2406016" y="4326114"/>
            <a:ext cx="7143854" cy="858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A91203C-6D31-2EB1-08C8-F86161E540A7}"/>
                  </a:ext>
                </a:extLst>
              </p:cNvPr>
              <p:cNvSpPr txBox="1"/>
              <p:nvPr/>
            </p:nvSpPr>
            <p:spPr>
              <a:xfrm>
                <a:off x="581192" y="5486525"/>
                <a:ext cx="11446341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Aqui observamos que se pode ir de uma solução para a outra através da transformação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,± 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A91203C-6D31-2EB1-08C8-F86161E5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486525"/>
                <a:ext cx="11446341" cy="404983"/>
              </a:xfrm>
              <a:prstGeom prst="rect">
                <a:avLst/>
              </a:prstGeom>
              <a:blipFill>
                <a:blip r:embed="rId4"/>
                <a:stretch>
                  <a:fillRect l="-426" t="-3030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04D65AC5-E72C-6952-087C-F6A1219237B0}"/>
                  </a:ext>
                </a:extLst>
              </p14:cNvPr>
              <p14:cNvContentPartPr/>
              <p14:nvPr/>
            </p14:nvContentPartPr>
            <p14:xfrm>
              <a:off x="10429635" y="3361665"/>
              <a:ext cx="360" cy="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04D65AC5-E72C-6952-087C-F6A1219237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66995" y="32986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79FC7E1-FA0B-37BE-DDD3-9B0491BDDC95}"/>
                  </a:ext>
                </a:extLst>
              </p14:cNvPr>
              <p14:cNvContentPartPr/>
              <p14:nvPr/>
            </p14:nvContentPartPr>
            <p14:xfrm>
              <a:off x="10134435" y="5219265"/>
              <a:ext cx="360" cy="3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79FC7E1-FA0B-37BE-DDD3-9B0491BDDC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1435" y="515626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3D5143-0D24-3336-6640-BBA2535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40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CBFCA0-A300-2DC6-805C-AB4366B11B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6016" y="3077729"/>
            <a:ext cx="7143854" cy="1054498"/>
          </a:xfrm>
          <a:prstGeom prst="rect">
            <a:avLst/>
          </a:prstGeom>
        </p:spPr>
      </p:pic>
      <p:sp>
        <p:nvSpPr>
          <p:cNvPr id="6" name="Chave Direita 5">
            <a:extLst>
              <a:ext uri="{FF2B5EF4-FFF2-40B4-BE49-F238E27FC236}">
                <a16:creationId xmlns:a16="http://schemas.microsoft.com/office/drawing/2014/main" id="{DD91CACB-659F-F89A-B068-4355CABB8CE7}"/>
              </a:ext>
            </a:extLst>
          </p:cNvPr>
          <p:cNvSpPr/>
          <p:nvPr/>
        </p:nvSpPr>
        <p:spPr>
          <a:xfrm>
            <a:off x="9630536" y="3147778"/>
            <a:ext cx="155448" cy="914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8788A-45BA-2EEE-1C46-F82B32038B43}"/>
              </a:ext>
            </a:extLst>
          </p:cNvPr>
          <p:cNvSpPr txBox="1"/>
          <p:nvPr/>
        </p:nvSpPr>
        <p:spPr>
          <a:xfrm>
            <a:off x="9917670" y="3138848"/>
            <a:ext cx="1812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accent2"/>
                </a:solidFill>
              </a:rPr>
              <a:t>Essa será nossa solução utilizada na próxima seção</a:t>
            </a:r>
          </a:p>
        </p:txBody>
      </p:sp>
    </p:spTree>
    <p:extLst>
      <p:ext uri="{BB962C8B-B14F-4D97-AF65-F5344CB8AC3E}">
        <p14:creationId xmlns:p14="http://schemas.microsoft.com/office/powerpoint/2010/main" val="3415358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623E-EC89-E7BF-5AAD-2268957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para Uma barreira quadrada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42527"/>
                <a:ext cx="11029615" cy="442274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utilizar como função de onda incidente para aplicar nossa solução o pacote gaussiano centrado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largura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e momento médio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que nosso tempo de chegada meça o tempo de travessia iremos escolher uma condição inicial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 (antes da barreira, iremos trabalhar com o tempo de travessia).</a:t>
                </a:r>
              </a:p>
              <a:p>
                <a:endParaRPr lang="pt-BR" dirty="0"/>
              </a:p>
              <a:p>
                <a:pPr algn="just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Como estamos interessados no TOA da partícula na região transmitida, onde existem apenas momentos positivos, vamos nos concentrar exclusivamente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 Voltaremos a discutir a independência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pt-B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 conclusão.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42527"/>
                <a:ext cx="11029615" cy="4422743"/>
              </a:xfrm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68D5AA2-D415-9916-6C16-101DB329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46" y="2809965"/>
            <a:ext cx="6115510" cy="945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14:cNvPr>
              <p14:cNvContentPartPr/>
              <p14:nvPr/>
            </p14:nvContentPartPr>
            <p14:xfrm>
              <a:off x="9010515" y="561922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7515" y="555658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B8575-BCD5-BCCD-1944-5FF5D02F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41</a:t>
            </a:fld>
            <a:endParaRPr lang="pt-BR" noProof="0" dirty="0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2A164D8F-3B46-F69E-0BCD-BB4C82F49592}"/>
              </a:ext>
            </a:extLst>
          </p:cNvPr>
          <p:cNvSpPr/>
          <p:nvPr/>
        </p:nvSpPr>
        <p:spPr>
          <a:xfrm>
            <a:off x="9593580" y="2642688"/>
            <a:ext cx="264160" cy="128016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723745-0263-E5D8-A508-3E58831D1A30}"/>
              </a:ext>
            </a:extLst>
          </p:cNvPr>
          <p:cNvSpPr txBox="1"/>
          <p:nvPr/>
        </p:nvSpPr>
        <p:spPr>
          <a:xfrm>
            <a:off x="9725660" y="2924574"/>
            <a:ext cx="246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Vamos aplicar a nossa interpretação para esse sistema</a:t>
            </a:r>
          </a:p>
        </p:txBody>
      </p:sp>
    </p:spTree>
    <p:extLst>
      <p:ext uri="{BB962C8B-B14F-4D97-AF65-F5344CB8AC3E}">
        <p14:creationId xmlns:p14="http://schemas.microsoft.com/office/powerpoint/2010/main" val="3985403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623E-EC89-E7BF-5AAD-2268957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para Uma barreira quadrada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3678303"/>
              </a:xfrm>
            </p:spPr>
            <p:txBody>
              <a:bodyPr/>
              <a:lstStyle/>
              <a:p>
                <a:pPr algn="just"/>
                <a:r>
                  <a:rPr lang="pt-BR" dirty="0"/>
                  <a:t>Como o pacote de onda incidente é livre e a partícula sempre passa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vamos considerar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</a:rPr>
                  <a:t>,</a:t>
                </a:r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/>
                  <a:t>onde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pt-BR" dirty="0"/>
                  <a:t> (transformada de Fourier) é a função de onda de momento do pacote inicial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Substituindo o resultado acima na nossa solução geral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3678303"/>
              </a:xfrm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14:cNvPr>
              <p14:cNvContentPartPr/>
              <p14:nvPr/>
            </p14:nvContentPartPr>
            <p14:xfrm>
              <a:off x="9010515" y="561922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7515" y="55562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14:cNvPr>
              <p14:cNvContentPartPr/>
              <p14:nvPr/>
            </p14:nvContentPartPr>
            <p14:xfrm>
              <a:off x="6257595" y="5467305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4595" y="5404305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AE2576A1-2F40-3614-C5F9-505CAF1A7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187" y="3188595"/>
            <a:ext cx="4567623" cy="998431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E6988A-CBF9-0507-36C9-AA70A2A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414" y="5956137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42</a:t>
            </a:fld>
            <a:endParaRPr lang="pt-BR" noProof="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910CB45-1CE5-804D-57AC-6C70E6C8E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448" y="5056329"/>
            <a:ext cx="7682981" cy="899808"/>
          </a:xfrm>
          <a:prstGeom prst="rect">
            <a:avLst/>
          </a:prstGeom>
        </p:spPr>
      </p:pic>
      <p:sp>
        <p:nvSpPr>
          <p:cNvPr id="7" name="Chave Direita 6">
            <a:extLst>
              <a:ext uri="{FF2B5EF4-FFF2-40B4-BE49-F238E27FC236}">
                <a16:creationId xmlns:a16="http://schemas.microsoft.com/office/drawing/2014/main" id="{CFA8345F-B968-7A29-F96B-220F4E34B79B}"/>
              </a:ext>
            </a:extLst>
          </p:cNvPr>
          <p:cNvSpPr/>
          <p:nvPr/>
        </p:nvSpPr>
        <p:spPr>
          <a:xfrm>
            <a:off x="8747760" y="3281680"/>
            <a:ext cx="262755" cy="99843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767151-D906-FE46-3524-74AC6269F75B}"/>
              </a:ext>
            </a:extLst>
          </p:cNvPr>
          <p:cNvSpPr txBox="1"/>
          <p:nvPr/>
        </p:nvSpPr>
        <p:spPr>
          <a:xfrm>
            <a:off x="9010515" y="3463651"/>
            <a:ext cx="283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Considere que o pacote só tem momento positivo</a:t>
            </a:r>
          </a:p>
        </p:txBody>
      </p:sp>
    </p:spTree>
    <p:extLst>
      <p:ext uri="{BB962C8B-B14F-4D97-AF65-F5344CB8AC3E}">
        <p14:creationId xmlns:p14="http://schemas.microsoft.com/office/powerpoint/2010/main" val="233165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623E-EC89-E7BF-5AAD-2268957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para Uma barreira quadrada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7722" y="536738"/>
                <a:ext cx="11029615" cy="367830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Nessas condições nossa condição “inicial” da função de onda EC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torna-se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722" y="536738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14:cNvPr>
              <p14:cNvContentPartPr/>
              <p14:nvPr/>
            </p14:nvContentPartPr>
            <p14:xfrm>
              <a:off x="9010515" y="561922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7515" y="55562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14:cNvPr>
              <p14:cNvContentPartPr/>
              <p14:nvPr/>
            </p14:nvContentPartPr>
            <p14:xfrm>
              <a:off x="6257595" y="5467305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4595" y="540430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E6988A-CBF9-0507-36C9-AA70A2A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414" y="5956137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43</a:t>
            </a:fld>
            <a:endParaRPr lang="pt-BR" noProof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A9DDC3-1FDC-5B4C-F700-215677EF8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025" y="3186622"/>
            <a:ext cx="5821950" cy="96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2BC4EAE-C84F-56E9-6EA1-DC97565B0079}"/>
                  </a:ext>
                </a:extLst>
              </p:cNvPr>
              <p:cNvSpPr txBox="1"/>
              <p:nvPr/>
            </p:nvSpPr>
            <p:spPr>
              <a:xfrm>
                <a:off x="910975" y="4357431"/>
                <a:ext cx="10335803" cy="20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𝑚𝐸</m:t>
                        </m:r>
                      </m:e>
                    </m:rad>
                  </m:oMath>
                </a14:m>
                <a:r>
                  <a:rPr lang="pt-BR" dirty="0"/>
                  <a:t>. Para aplicar a solução espaço condicionada da seção anterior na condição inicial acima, precisamos descobrir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/>
                      <m:t>para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essa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condi</m:t>
                    </m:r>
                    <m:r>
                      <m:rPr>
                        <m:nor/>
                      </m:rPr>
                      <a:rPr lang="pt-BR"/>
                      <m:t>çã</m:t>
                    </m:r>
                    <m:r>
                      <m:rPr>
                        <m:nor/>
                      </m:rPr>
                      <a:rPr lang="pt-BR"/>
                      <m:t>o</m:t>
                    </m:r>
                    <m:r>
                      <m:rPr>
                        <m:nor/>
                      </m:rPr>
                      <a:rPr lang="pt-BR"/>
                      <m:t> “</m:t>
                    </m:r>
                    <m:r>
                      <m:rPr>
                        <m:nor/>
                      </m:rPr>
                      <a:rPr lang="pt-BR"/>
                      <m:t>inicial</m:t>
                    </m:r>
                    <m:r>
                      <m:rPr>
                        <m:nor/>
                      </m:rPr>
                      <a:rPr lang="pt-BR"/>
                      <m:t>” </m:t>
                    </m:r>
                    <m:r>
                      <m:rPr>
                        <m:nor/>
                      </m:rPr>
                      <a:rPr lang="pt-BR"/>
                      <m:t>particular</m:t>
                    </m:r>
                    <m:r>
                      <m:rPr>
                        <m:nor/>
                      </m:rPr>
                      <a:rPr lang="pt-BR"/>
                      <m:t>.</m:t>
                    </m:r>
                  </m:oMath>
                </a14:m>
                <a:r>
                  <a:rPr lang="pt-BR" dirty="0"/>
                  <a:t> Para isso, relembre a solução geral EC</a:t>
                </a:r>
              </a:p>
              <a:p>
                <a:pPr algn="just"/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2BC4EAE-C84F-56E9-6EA1-DC97565B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5" y="4357431"/>
                <a:ext cx="10335803" cy="2061911"/>
              </a:xfrm>
              <a:prstGeom prst="rect">
                <a:avLst/>
              </a:prstGeom>
              <a:blipFill>
                <a:blip r:embed="rId7"/>
                <a:stretch>
                  <a:fillRect l="-472" t="-592" r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8F97AD65-55CB-0748-708C-BCE0CE818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668" y="5158458"/>
            <a:ext cx="7143854" cy="10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76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623E-EC89-E7BF-5AAD-2268957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para Uma barreira quadrada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531" y="2024169"/>
                <a:ext cx="11029615" cy="3678303"/>
              </a:xfrm>
            </p:spPr>
            <p:txBody>
              <a:bodyPr/>
              <a:lstStyle/>
              <a:p>
                <a:r>
                  <a:rPr lang="pt-BR" dirty="0"/>
                  <a:t>Considerando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onde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na nossa solução EC, temos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Se mudarmos a variável de integração de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para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dirty="0"/>
                  <a:t> na nossa condição “inicial” (relembre abaixo) e compararmos com a condição inicial do problema,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identificamos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531" y="2024169"/>
                <a:ext cx="11029615" cy="3678303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14:cNvPr>
              <p14:cNvContentPartPr/>
              <p14:nvPr/>
            </p14:nvContentPartPr>
            <p14:xfrm>
              <a:off x="9010515" y="561922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7515" y="55562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14:cNvPr>
              <p14:cNvContentPartPr/>
              <p14:nvPr/>
            </p14:nvContentPartPr>
            <p14:xfrm>
              <a:off x="6257595" y="5467305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4595" y="540430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E6988A-CBF9-0507-36C9-AA70A2A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44</a:t>
            </a:fld>
            <a:endParaRPr lang="pt-BR" noProof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FD1402-3932-3462-C4CF-ED6305C41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542" y="2676981"/>
            <a:ext cx="5808915" cy="9549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BDFCC6-BD5A-8AD9-BB8C-4248D8EE7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552" y="5754502"/>
            <a:ext cx="4715917" cy="7672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5BFF6A4-AED1-C777-6CAF-846D9F6D2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427" y="4404535"/>
            <a:ext cx="5821950" cy="96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A9302D-A84D-F6A4-FDED-F637C1D24FDA}"/>
                  </a:ext>
                </a:extLst>
              </p:cNvPr>
              <p:cNvSpPr txBox="1"/>
              <p:nvPr/>
            </p:nvSpPr>
            <p:spPr>
              <a:xfrm>
                <a:off x="8988992" y="5921556"/>
                <a:ext cx="1112297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A9302D-A84D-F6A4-FDED-F637C1D24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992" y="5921556"/>
                <a:ext cx="1112297" cy="372218"/>
              </a:xfrm>
              <a:prstGeom prst="rect">
                <a:avLst/>
              </a:prstGeom>
              <a:blipFill>
                <a:blip r:embed="rId9"/>
                <a:stretch>
                  <a:fillRect l="-1648" r="-3297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7AE3D44-50F9-E6E4-2F36-7B1CDFBD682C}"/>
              </a:ext>
            </a:extLst>
          </p:cNvPr>
          <p:cNvCxnSpPr/>
          <p:nvPr/>
        </p:nvCxnSpPr>
        <p:spPr>
          <a:xfrm>
            <a:off x="8435975" y="6107665"/>
            <a:ext cx="44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65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623E-EC89-E7BF-5AAD-22689573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para Uma barreira quadrada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639672"/>
                <a:ext cx="11029615" cy="3678303"/>
              </a:xfrm>
            </p:spPr>
            <p:txBody>
              <a:bodyPr/>
              <a:lstStyle/>
              <a:p>
                <a:endParaRPr lang="pt-BR" dirty="0"/>
              </a:p>
              <a:p>
                <a:r>
                  <a:rPr lang="pt-BR" dirty="0"/>
                  <a:t>Finalmente substituindo esse resultado na expressão da solução EC num regime de barreira de potencial quadrada encontrada para o regime STS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CB7D1F-95A8-8AC1-7EE7-D3C82E88B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639672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14:cNvPr>
              <p14:cNvContentPartPr/>
              <p14:nvPr/>
            </p14:nvContentPartPr>
            <p14:xfrm>
              <a:off x="9010515" y="561922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200FA93-8CF6-D33F-F3B5-1068609F57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7515" y="55562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14:cNvPr>
              <p14:cNvContentPartPr/>
              <p14:nvPr/>
            </p14:nvContentPartPr>
            <p14:xfrm>
              <a:off x="6257595" y="5467305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645C061-ACB0-CA48-12FD-A77DE2C34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4595" y="5404305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7C33E04B-2DB2-0738-51CA-A5522CB94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2612" y="4176872"/>
            <a:ext cx="6866776" cy="156427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E6988A-CBF9-0507-36C9-AA70A2A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45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F63F2DD-7556-8731-4342-4F9CF72F87F0}"/>
                  </a:ext>
                </a:extLst>
              </p:cNvPr>
              <p:cNvSpPr txBox="1"/>
              <p:nvPr/>
            </p:nvSpPr>
            <p:spPr>
              <a:xfrm>
                <a:off x="1861828" y="6042760"/>
                <a:ext cx="8468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2"/>
                    </a:solidFill>
                  </a:rPr>
                  <a:t>Esta solução nos dá a amplitude de probabilidade temporal da partícula chegar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F63F2DD-7556-8731-4342-4F9CF72F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28" y="6042760"/>
                <a:ext cx="8468344" cy="369332"/>
              </a:xfrm>
              <a:prstGeom prst="rect">
                <a:avLst/>
              </a:prstGeom>
              <a:blipFill>
                <a:blip r:embed="rId7"/>
                <a:stretch>
                  <a:fillRect l="-57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D36F4029-92DC-9ABB-854D-8EFFA10C7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073" y="2158326"/>
            <a:ext cx="7143854" cy="1054498"/>
          </a:xfrm>
          <a:prstGeom prst="rect">
            <a:avLst/>
          </a:prstGeom>
        </p:spPr>
      </p:pic>
      <p:sp>
        <p:nvSpPr>
          <p:cNvPr id="10" name="Chave Direita 9">
            <a:extLst>
              <a:ext uri="{FF2B5EF4-FFF2-40B4-BE49-F238E27FC236}">
                <a16:creationId xmlns:a16="http://schemas.microsoft.com/office/drawing/2014/main" id="{BAED31A1-E718-7C00-FAB6-114C569FFD29}"/>
              </a:ext>
            </a:extLst>
          </p:cNvPr>
          <p:cNvSpPr/>
          <p:nvPr/>
        </p:nvSpPr>
        <p:spPr>
          <a:xfrm>
            <a:off x="9672527" y="2199152"/>
            <a:ext cx="155448" cy="914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1060E9-C178-8865-927B-0F093FE83AC2}"/>
              </a:ext>
            </a:extLst>
          </p:cNvPr>
          <p:cNvSpPr txBox="1"/>
          <p:nvPr/>
        </p:nvSpPr>
        <p:spPr>
          <a:xfrm>
            <a:off x="9959661" y="2190222"/>
            <a:ext cx="1812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accent2"/>
                </a:solidFill>
              </a:rPr>
              <a:t>Relembre mais uma vez nossa solução EC</a:t>
            </a:r>
          </a:p>
        </p:txBody>
      </p:sp>
    </p:spTree>
    <p:extLst>
      <p:ext uri="{BB962C8B-B14F-4D97-AF65-F5344CB8AC3E}">
        <p14:creationId xmlns:p14="http://schemas.microsoft.com/office/powerpoint/2010/main" val="2639307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D360-3D8C-472E-B11B-AA895260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dirty="0"/>
              <a:t>Solução alternativa para Uma barreira quadrada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F66B17-8105-4F09-5200-072569B01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0" y="863465"/>
                <a:ext cx="11029615" cy="3678303"/>
              </a:xfrm>
            </p:spPr>
            <p:txBody>
              <a:bodyPr/>
              <a:lstStyle/>
              <a:p>
                <a:pPr algn="just"/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Como consideramos no inicio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bg2">
                        <a:lumMod val="25000"/>
                      </a:schemeClr>
                    </a:solidFill>
                  </a:rPr>
                  <a:t>, e a partícula transmitida (que também é uma partícula livre) sempre passa pela posição de deteção, podemos assumir também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F66B17-8105-4F09-5200-072569B01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0" y="863465"/>
                <a:ext cx="11029615" cy="3678303"/>
              </a:xfrm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2A89E2D-84EC-8909-1FA3-E491D1A7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29" y="3379690"/>
            <a:ext cx="4237882" cy="83582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4BC4F-1B14-2B7E-39C6-FE7F3290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46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03A077A-7AD6-18C1-DFE7-61648D7D96C7}"/>
                  </a:ext>
                </a:extLst>
              </p:cNvPr>
              <p:cNvSpPr txBox="1"/>
              <p:nvPr/>
            </p:nvSpPr>
            <p:spPr>
              <a:xfrm>
                <a:off x="698807" y="2852892"/>
                <a:ext cx="10794379" cy="6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Tomando então</a:t>
                </a:r>
                <a14:m>
                  <m:oMath xmlns:m="http://schemas.openxmlformats.org/officeDocument/2006/math">
                    <m:r>
                      <a:rPr lang="pt-BR" sz="1800" b="0" i="0" kern="12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lang="pt-BR" sz="1800" b="0" i="1" kern="12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1800" i="1" kern="12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pt-BR" sz="1800" b="0" i="1" kern="12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pt-BR" sz="1800" b="0" i="1" kern="12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pt-BR" sz="1800" b="0" i="1" kern="12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pt-BR" sz="1800" b="0" i="1" kern="12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d>
                    <m:r>
                      <a:rPr lang="pt-BR" sz="1800" b="0" i="1" kern="12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pt-BR" sz="1800" b="0" i="1" kern="12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lang="pt-BR" sz="1800" b="0" i="1" kern="12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pt-BR" sz="1800" b="0" i="1" kern="12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d>
                    <m:acc>
                      <m:accPr>
                        <m:chr m:val="̃"/>
                        <m:ctrlPr>
                          <a:rPr lang="pt-B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pt-B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Gill Sans MT" panose="020B0502020104020203" pitchFamily="34" charset="0"/>
                    <a:ea typeface="+mn-ea"/>
                    <a:cs typeface="+mn-cs"/>
                  </a:rPr>
                  <a:t>, como</a:t>
                </a: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 função de onda de momento do pacote transmitido, dado o coeficiente de transmissão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03A077A-7AD6-18C1-DFE7-61648D7D9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07" y="2852892"/>
                <a:ext cx="10794379" cy="655436"/>
              </a:xfrm>
              <a:prstGeom prst="rect">
                <a:avLst/>
              </a:prstGeom>
              <a:blipFill>
                <a:blip r:embed="rId4"/>
                <a:stretch>
                  <a:fillRect l="-508" t="-3704" b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71837D9-7674-898C-59AB-28A002CEF7F0}"/>
                  </a:ext>
                </a:extLst>
              </p:cNvPr>
              <p:cNvSpPr txBox="1"/>
              <p:nvPr/>
            </p:nvSpPr>
            <p:spPr>
              <a:xfrm>
                <a:off x="904572" y="4291803"/>
                <a:ext cx="10382848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 substituindo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kern="1200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1800" i="1" kern="1200">
                                <a:solidFill>
                                  <a:srgbClr val="3D3D3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pt-BR" sz="1800" b="0" i="1" kern="1200">
                                <a:solidFill>
                                  <a:srgbClr val="3D3D3D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pt-BR" sz="1800" b="0" i="1" kern="1200" smtClean="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pt-BR" sz="1800" b="0" i="1" kern="120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pt-BR" sz="1800" b="0" i="1" kern="1200">
                            <a:solidFill>
                              <a:srgbClr val="3D3D3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d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obtemos finalmente que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71837D9-7674-898C-59AB-28A002CEF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72" y="4291803"/>
                <a:ext cx="10382848" cy="381708"/>
              </a:xfrm>
              <a:prstGeom prst="rect">
                <a:avLst/>
              </a:prstGeom>
              <a:blipFill>
                <a:blip r:embed="rId5"/>
                <a:stretch>
                  <a:fillRect l="-469" t="-4762" b="-2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DDB9BED-6254-DEE7-1739-AF49DB556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560" y="4782659"/>
            <a:ext cx="6597061" cy="1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42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D360-3D8C-472E-B11B-AA895260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alternativa para Uma barreira quadrada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66B17-8105-4F09-5200-072569B0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2028414"/>
            <a:ext cx="11029615" cy="367830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209934-D614-50A5-85B1-D03C5058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71" y="2347847"/>
            <a:ext cx="6589403" cy="1729346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4BC4F-1B14-2B7E-39C6-FE7F3290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47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8F8BED6-7C18-A440-9302-3A699CC3EF9A}"/>
                  </a:ext>
                </a:extLst>
              </p:cNvPr>
              <p:cNvSpPr txBox="1"/>
              <p:nvPr/>
            </p:nvSpPr>
            <p:spPr>
              <a:xfrm>
                <a:off x="581189" y="4240414"/>
                <a:ext cx="10648786" cy="186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Note que aqui usamos que a probabilidade da partícula chegar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, independentemente do tempo 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pt-BR" b="1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pt-BR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pt-BR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igual a probabilidade da partícula ser transmitida (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). A equação acima é equivalente a distribuição </a:t>
                </a:r>
                <a:r>
                  <a:rPr lang="pt-BR" dirty="0" err="1"/>
                  <a:t>Kijowski</a:t>
                </a:r>
                <a:r>
                  <a:rPr lang="pt-BR" dirty="0"/>
                  <a:t> normalizada para o pacote transmitido. Esta equação nos fornece a densidade de probabilidade para o TOA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, dado que a partícula foi transmitida através da barreira de potencial (tempo de travessia). Essa expressão foi utilizada em Ref. (XIMENES; PARISIO; DIAS, 2018) e muitas outras que obtiveram tempos de chegada via MQ usual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8F8BED6-7C18-A440-9302-3A699CC3E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9" y="4240414"/>
                <a:ext cx="10648786" cy="1868012"/>
              </a:xfrm>
              <a:prstGeom prst="rect">
                <a:avLst/>
              </a:prstGeom>
              <a:blipFill>
                <a:blip r:embed="rId3"/>
                <a:stretch>
                  <a:fillRect l="-458" t="-10784" r="-515" b="-4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88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11BB7-873A-8BD2-408B-F11DA8FB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 dirty="0"/>
              <a:t>Comparando resultados com distribuição de kijowski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C59A2D-3325-31A9-1F4B-8AFAFFB15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255" y="1964168"/>
                <a:ext cx="3409782" cy="4036582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Distribuições de probabilidade para o tempo de chegada das partículas transmitidas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. O pacote de onda inicial,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, possui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2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=−50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 A largura da barreira é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10.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 A linha contínua (</a:t>
                </a:r>
                <a:r>
                  <a:rPr lang="pt-BR" dirty="0" err="1">
                    <a:solidFill>
                      <a:schemeClr val="bg1"/>
                    </a:solidFill>
                  </a:rPr>
                  <a:t>trecejada</a:t>
                </a:r>
                <a:r>
                  <a:rPr lang="pt-BR" dirty="0">
                    <a:solidFill>
                      <a:schemeClr val="bg1"/>
                    </a:solidFill>
                  </a:rPr>
                  <a:t>) ilustra a previsão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pt-BR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pt-BR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). Note que essas distribuições discordam no regime de tunelamento.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C59A2D-3325-31A9-1F4B-8AFAFFB15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55" y="1964168"/>
                <a:ext cx="3409782" cy="4036582"/>
              </a:xfrm>
              <a:blipFill>
                <a:blip r:embed="rId2"/>
                <a:stretch>
                  <a:fillRect l="-716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D2BBAB15-F153-4B68-6405-6C3706DF9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" b="1975"/>
          <a:stretch/>
        </p:blipFill>
        <p:spPr>
          <a:xfrm>
            <a:off x="4214854" y="702156"/>
            <a:ext cx="7654587" cy="472779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2252C0-86EA-B3E4-047E-43B433B5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48</a:t>
            </a:fld>
            <a:endParaRPr lang="pt-B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3562733-B1E0-560F-FFAB-431A87ACF5A2}"/>
                  </a:ext>
                </a:extLst>
              </p:cNvPr>
              <p:cNvSpPr txBox="1"/>
              <p:nvPr/>
            </p:nvSpPr>
            <p:spPr>
              <a:xfrm>
                <a:off x="4308732" y="5621351"/>
                <a:ext cx="8042146" cy="37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0" dirty="0">
                    <a:solidFill>
                      <a:srgbClr val="FF0000"/>
                    </a:solidFill>
                  </a:rPr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,  então há contradição na atual formulação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3562733-B1E0-560F-FFAB-431A87ACF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32" y="5621351"/>
                <a:ext cx="8042146" cy="379399"/>
              </a:xfrm>
              <a:prstGeom prst="rect">
                <a:avLst/>
              </a:prstGeom>
              <a:blipFill>
                <a:blip r:embed="rId4"/>
                <a:stretch>
                  <a:fillRect l="-682" t="-4839" b="-25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7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49AEB-83EE-0CD5-8558-5F156D61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considerações finais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7F9D3C-3091-951A-1011-2229FB056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381760"/>
                <a:ext cx="11029615" cy="522224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Recapitulando:</a:t>
                </a: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Comparamos os estados tempo condicionais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e os estados espaço condicionais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em diferentes bases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Interpretação precisa da amplitude de probabilidade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e suas particularidades em contraste com a MQ.</a:t>
                </a: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Resolvemos a Eq. 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Schrödinger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EC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e aplicamos a solução em uma barreira de potencial quadrada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Comparação entre previsões STS feitas de diferentes formas</a:t>
                </a: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Diferença observada entre essas distribuições pode vir do fato da extensão STS negligenciar a interferência entre os momentos positivos e negativos.</a:t>
                </a:r>
              </a:p>
              <a:p>
                <a:pPr lvl="1"/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Perspectivas futuras: Seria o acoplamento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suficiente para tornar o STS uma teoria completa para medição de tempos de chegada ideias?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7F9D3C-3091-951A-1011-2229FB056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381760"/>
                <a:ext cx="11029615" cy="522224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926AAD-290E-5C25-C406-95AB743C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431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995B9E0-46C5-5121-53E7-DD36CD5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Conceituando o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736C4CB-7FE2-66BB-86C4-7DA6DA75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5142044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Relações de incerteza propostas por Heisenbeg:</a:t>
                </a:r>
              </a:p>
              <a:p>
                <a:pPr marL="0" indent="0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ΔX</m:t>
                      </m:r>
                      <m: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≥ℏ/2</m:t>
                      </m:r>
                    </m:oMath>
                  </m:oMathPara>
                </a14:m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ΔH</m:t>
                      </m:r>
                      <m: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≥ℏ/2</m:t>
                      </m:r>
                    </m:oMath>
                  </m:oMathPara>
                </a14:m>
                <a:endParaRPr lang="pt-BR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ΔX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) representa o desvio padrão do resultado de repetidas medições de posição (momento) em sistemas preparados identicamente. </a:t>
                </a:r>
              </a:p>
              <a:p>
                <a:pPr marL="0" indent="0" algn="just">
                  <a:buNone/>
                </a:pP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Nesse contexto, poderia a segunda equação representar sistemas preparados identicamente com observáveis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0736C4CB-7FE2-66BB-86C4-7DA6DA75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5142044"/>
              </a:xfrm>
              <a:blipFill>
                <a:blip r:embed="rId2"/>
                <a:stretch>
                  <a:fillRect l="-442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69EB46-C149-B442-22A3-4F4C1140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5152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4654038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002060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4762" y="5777216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Ruben.esteche@ufpe.br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9D7B8B1-BDE4-B594-B419-D5AC90CA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08" y="5320711"/>
            <a:ext cx="1156954" cy="115695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AD23BA-48C9-583E-7170-C292004D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50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02E1D-074B-14F3-1D9E-265788AD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 de Pauli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FFC303-0454-F6A2-9172-C052F5C83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942" y="2180496"/>
                <a:ext cx="11029615" cy="3678303"/>
              </a:xfrm>
            </p:spPr>
            <p:txBody>
              <a:bodyPr/>
              <a:lstStyle/>
              <a:p>
                <a:pPr algn="just"/>
                <a:r>
                  <a:rPr lang="pt-BR" dirty="0">
                    <a:cs typeface="Arial" panose="020B0604020202020204" pitchFamily="34" charset="0"/>
                  </a:rPr>
                  <a:t>Argumento de Pauli:  Considerando a aplicação de um operador </a:t>
                </a:r>
                <a:r>
                  <a:rPr lang="pt-BR" dirty="0" err="1">
                    <a:cs typeface="Arial" panose="020B0604020202020204" pitchFamily="34" charset="0"/>
                  </a:rPr>
                  <a:t>hermitiano</a:t>
                </a:r>
                <a:r>
                  <a:rPr lang="pt-BR" dirty="0">
                    <a:cs typeface="Arial" panose="020B0604020202020204" pitchFamily="34" charset="0"/>
                  </a:rPr>
                  <a:t> que obedece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ℏ,</m:t>
                    </m:r>
                  </m:oMath>
                </a14:m>
                <a:r>
                  <a:rPr lang="pt-BR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exp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/ℏ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>
                    <a:cs typeface="Arial" panose="020B0604020202020204" pitchFamily="34" charset="0"/>
                  </a:rPr>
                  <a:t>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pt-BR" dirty="0">
                    <a:cs typeface="Arial" panose="020B0604020202020204" pitchFamily="34" charset="0"/>
                  </a:rPr>
                  <a:t>, no </a:t>
                </a:r>
                <a:r>
                  <a:rPr lang="pt-BR" dirty="0" err="1">
                    <a:cs typeface="Arial" panose="020B0604020202020204" pitchFamily="34" charset="0"/>
                  </a:rPr>
                  <a:t>autoestado</a:t>
                </a:r>
                <a:r>
                  <a:rPr lang="pt-BR" dirty="0">
                    <a:cs typeface="Arial" panose="020B0604020202020204" pitchFamily="34" charset="0"/>
                  </a:rPr>
                  <a:t> de energia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dirty="0">
                    <a:cs typeface="Arial" panose="020B0604020202020204" pitchFamily="34" charset="0"/>
                  </a:rPr>
                  <a:t>ele produz um novo </a:t>
                </a:r>
                <a:r>
                  <a:rPr lang="pt-BR" dirty="0" err="1">
                    <a:cs typeface="Arial" panose="020B0604020202020204" pitchFamily="34" charset="0"/>
                  </a:rPr>
                  <a:t>autoestado</a:t>
                </a:r>
                <a:r>
                  <a:rPr lang="pt-BR" dirty="0">
                    <a:cs typeface="Arial" panose="020B0604020202020204" pitchFamily="34" charset="0"/>
                  </a:rPr>
                  <a:t> de energia com autovalor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′. </m:t>
                    </m:r>
                  </m:oMath>
                </a14:m>
                <a:endParaRPr lang="pt-BR" dirty="0">
                  <a:cs typeface="Arial" panose="020B0604020202020204" pitchFamily="34" charset="0"/>
                </a:endParaRPr>
              </a:p>
              <a:p>
                <a:pPr lvl="1" algn="just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Isso implica em estender o espectro de energias do hamiltoniano continuamente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[−∞,∞]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endParaRPr lang="pt-BR" dirty="0"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>
                    <a:cs typeface="Arial" panose="020B0604020202020204" pitchFamily="34" charset="0"/>
                  </a:rPr>
                  <a:t>O problema do espectro de energias: moto-perpétuo.</a:t>
                </a:r>
              </a:p>
              <a:p>
                <a:pPr algn="just"/>
                <a:endParaRPr lang="pt-BR" dirty="0">
                  <a:cs typeface="Arial" panose="020B0604020202020204" pitchFamily="34" charset="0"/>
                </a:endParaRPr>
              </a:p>
              <a:p>
                <a:pPr algn="just"/>
                <a:r>
                  <a:rPr lang="pt-BR" dirty="0"/>
                  <a:t>Portando, a existência de um operador temporal que fosse simultaneamente </a:t>
                </a:r>
                <a:r>
                  <a:rPr lang="pt-BR" dirty="0" err="1"/>
                  <a:t>hermitiano</a:t>
                </a:r>
                <a:r>
                  <a:rPr lang="pt-BR" dirty="0"/>
                  <a:t> e canonicamente conjugado ao operador de energia foi desconsiderada por muitos anos; </a:t>
                </a:r>
              </a:p>
              <a:p>
                <a:pPr algn="just"/>
                <a:endParaRPr lang="pt-BR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FFC303-0454-F6A2-9172-C052F5C83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42" y="2180496"/>
                <a:ext cx="11029615" cy="3678303"/>
              </a:xfrm>
              <a:blipFill>
                <a:blip r:embed="rId2"/>
                <a:stretch>
                  <a:fillRect l="-221" r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B757E-8D79-F4DA-8D7B-14441BEE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722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FF3D-4995-4C9E-02DE-DCA155F6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contato com a extensão 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F70606-9388-023D-9220-F08FC93C8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076325"/>
                <a:ext cx="11029615" cy="54959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>
                  <a:cs typeface="Arial" panose="020B0604020202020204" pitchFamily="34" charset="0"/>
                </a:endParaRPr>
              </a:p>
              <a:p>
                <a:r>
                  <a:rPr lang="pt-BR" dirty="0">
                    <a:cs typeface="Arial" panose="020B0604020202020204" pitchFamily="34" charset="0"/>
                  </a:rPr>
                  <a:t>Assimetria na formulação da MQ: </a:t>
                </a:r>
              </a:p>
              <a:p>
                <a:pPr lvl="1"/>
                <a:r>
                  <a:rPr lang="pt-BR" b="1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Posição: 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operador com medição probabilística dado um arranjo experimental específico.</a:t>
                </a:r>
                <a:endParaRPr lang="pt-BR" dirty="0">
                  <a:cs typeface="Arial" panose="020B0604020202020204" pitchFamily="34" charset="0"/>
                </a:endParaRPr>
              </a:p>
              <a:p>
                <a:pPr lvl="1"/>
                <a:r>
                  <a:rPr lang="pt-BR" b="1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Tempo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: parâmetro contínuo que rotula soluções da equação de onda.</a:t>
                </a:r>
              </a:p>
              <a:p>
                <a:pPr marL="0" indent="0">
                  <a:buNone/>
                </a:pPr>
                <a:endParaRPr lang="pt-BR" dirty="0">
                  <a:cs typeface="Arial" panose="020B0604020202020204" pitchFamily="34" charset="0"/>
                </a:endParaRPr>
              </a:p>
              <a:p>
                <a:r>
                  <a:rPr lang="pt-BR" dirty="0">
                    <a:cs typeface="Arial" panose="020B0604020202020204" pitchFamily="34" charset="0"/>
                  </a:rPr>
                  <a:t>Proposta de simetrização: Teorema de Bayes e a simetria das probabilidades condicionais </a:t>
                </a:r>
              </a:p>
              <a:p>
                <a:pPr lvl="1"/>
                <a:r>
                  <a:rPr lang="pt-BR" b="0" dirty="0"/>
                  <a:t>MQ ortodoxa: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>
                    <a:cs typeface="Arial" panose="020B0604020202020204" pitchFamily="34" charset="0"/>
                  </a:rPr>
                  <a:t> 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representa a densidade de probabilidade de detectarmos a partícula na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 dado que a medição ocorreu no instante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pt-BR" b="0" dirty="0"/>
                  <a:t>Extensão STS: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representa a densidade de probabilidade de detectarmos a partícula no instante de tempo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 dado que a medição ocorreu na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F70606-9388-023D-9220-F08FC93C8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076325"/>
                <a:ext cx="11029615" cy="5495925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D8AB3A-459A-EDCB-8E57-05C9D549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51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3E29-721D-73E2-18EC-4F6DDD0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chegada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B67399-8970-FBE1-3823-073C40EA2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15956"/>
                <a:ext cx="11029615" cy="5953125"/>
              </a:xfrm>
            </p:spPr>
            <p:txBody>
              <a:bodyPr/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Impasse: Teoria quântica não lida com o tempo como um observável, mas podemos medi-lo em laboratório. Como tratamos então a questão do tempo de chegada?</a:t>
                </a:r>
              </a:p>
              <a:p>
                <a:endParaRPr lang="pt-BR" dirty="0"/>
              </a:p>
              <a:p>
                <a:r>
                  <a:rPr lang="pt-BR" dirty="0"/>
                  <a:t>Definindo o problema do tempo de chegada;</a:t>
                </a:r>
              </a:p>
              <a:p>
                <a:pPr lvl="1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Prever a distribuição de probabilidade temporal para uma partícula chegar em uma posição específica pela primeira vez.</a:t>
                </a:r>
              </a:p>
              <a:p>
                <a:pPr marL="324000" lvl="1" indent="0">
                  <a:buNone/>
                </a:pPr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pt-BR" dirty="0"/>
                  <a:t>Duas abordagens: (i) independente e (ii) dependente do dispositivo de medição (modelos operacionais):</a:t>
                </a:r>
              </a:p>
              <a:p>
                <a:pPr marL="324000" lvl="1" indent="0">
                  <a:buNone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	i) 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TOAs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independentes do aparato de medida: intrínsecas ao estado da partícula, informação contida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. São feitas de forma que exista um modelo da classe (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ii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) que recaiam sobre elas em algum regime específico. </a:t>
                </a:r>
                <a:r>
                  <a:rPr lang="pt-BR" b="1" dirty="0">
                    <a:solidFill>
                      <a:schemeClr val="bg2">
                        <a:lumMod val="50000"/>
                      </a:schemeClr>
                    </a:solidFill>
                  </a:rPr>
                  <a:t>Exemplos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: Distribuição de probabilidade axiomática de 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Kijoswiski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e a densidade de fluxo quântico</a:t>
                </a:r>
              </a:p>
              <a:p>
                <a:pPr marL="324000" lvl="1" indent="0">
                  <a:buNone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ii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) 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TOAs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dependentes do aparato de medida: consideram imperfeições relativas ao dispositivo de medição na sua modelagem. </a:t>
                </a:r>
                <a:r>
                  <a:rPr lang="pt-BR" b="1" dirty="0">
                    <a:solidFill>
                      <a:schemeClr val="bg2">
                        <a:lumMod val="50000"/>
                      </a:schemeClr>
                    </a:solidFill>
                  </a:rPr>
                  <a:t>Exemplos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: Potenciais complexos, relógios quânticos, integrais de caminho, e o formalismo de Page e 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Wooters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</a:rPr>
                  <a:t> para condições de contorno absorventes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B67399-8970-FBE1-3823-073C40EA2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15956"/>
                <a:ext cx="11029615" cy="5953125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25A735-1C11-1024-ACB8-948F3A05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87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3E29-721D-73E2-18EC-4F6DDD0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tunelamento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B67399-8970-FBE1-3823-073C40EA2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 O “tempo de tunelamento” refere-se à probabilidade de uma partícula transpor uma barreira de potencial e o objetivo é prever a duração desse evento.</a:t>
                </a:r>
              </a:p>
              <a:p>
                <a:endParaRPr lang="pt-BR" dirty="0"/>
              </a:p>
              <a:p>
                <a:r>
                  <a:rPr lang="pt-BR" dirty="0"/>
                  <a:t> O estudo começou com a descoberta do decaimento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quando se percebeu que a partícula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escapar de uma barreira intransponível classicamente;</a:t>
                </a:r>
              </a:p>
              <a:p>
                <a:endParaRPr lang="pt-BR" dirty="0"/>
              </a:p>
              <a:p>
                <a:r>
                  <a:rPr lang="pt-BR" dirty="0"/>
                  <a:t>Atualmente, existem três propostas principais para o problema do tempo de tunelamento: o </a:t>
                </a:r>
                <a:r>
                  <a:rPr lang="pt-BR" b="1" dirty="0"/>
                  <a:t>tempo de fase </a:t>
                </a:r>
                <a:r>
                  <a:rPr lang="pt-BR" dirty="0"/>
                  <a:t>introduzido por Wigner, o </a:t>
                </a:r>
                <a:r>
                  <a:rPr lang="pt-BR" b="1" dirty="0"/>
                  <a:t>tempo de travessia</a:t>
                </a:r>
                <a:r>
                  <a:rPr lang="pt-BR" dirty="0"/>
                  <a:t> proposto por Buttiker e Landauer e o </a:t>
                </a:r>
                <a:r>
                  <a:rPr lang="pt-BR" b="1" dirty="0"/>
                  <a:t>tempo de permanência</a:t>
                </a:r>
                <a:r>
                  <a:rPr lang="pt-BR" dirty="0"/>
                  <a:t>;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B67399-8970-FBE1-3823-073C40EA2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FF0312-E81E-7D47-4A92-BAFA1D31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6360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19423</TotalTime>
  <Words>3963</Words>
  <Application>Microsoft Office PowerPoint</Application>
  <PresentationFormat>Widescreen</PresentationFormat>
  <Paragraphs>376</Paragraphs>
  <Slides>50</Slides>
  <Notes>6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Gill Sans MT</vt:lpstr>
      <vt:lpstr>Wingdings</vt:lpstr>
      <vt:lpstr>Wingdings 2</vt:lpstr>
      <vt:lpstr>Dividendo</vt:lpstr>
      <vt:lpstr>Intepretação e previsões do tempo de chegada.</vt:lpstr>
      <vt:lpstr>sumário</vt:lpstr>
      <vt:lpstr>Introdução</vt:lpstr>
      <vt:lpstr>Conceituando o problema </vt:lpstr>
      <vt:lpstr>Conceituando o Problema</vt:lpstr>
      <vt:lpstr>Argumento de Pauli</vt:lpstr>
      <vt:lpstr>Primeiro contato com a extensão STS</vt:lpstr>
      <vt:lpstr>Tempo de chegada</vt:lpstr>
      <vt:lpstr>Tempo de tunelamento</vt:lpstr>
      <vt:lpstr>Tempo de tunelamento</vt:lpstr>
      <vt:lpstr>Formalismos TOA</vt:lpstr>
      <vt:lpstr>Fluxo Quântico</vt:lpstr>
      <vt:lpstr>Fluxo quântico</vt:lpstr>
      <vt:lpstr>Modelo Axiomático de Kijowski</vt:lpstr>
      <vt:lpstr>Modelo Axiomático de Kijowski</vt:lpstr>
      <vt:lpstr>Modelo Axiomático de Kijowski</vt:lpstr>
      <vt:lpstr>Extensão STS da mecânica Quântica</vt:lpstr>
      <vt:lpstr>Extensão STS da mecânica Quântica</vt:lpstr>
      <vt:lpstr>Extensão STS da mecânica Quântica</vt:lpstr>
      <vt:lpstr>MQ vs STS  Operadores e bases</vt:lpstr>
      <vt:lpstr>MQ vs STS Equação de schrödinger / STS  </vt:lpstr>
      <vt:lpstr>MQ vs STS  soluções</vt:lpstr>
      <vt:lpstr>Extensão STS da mecânica quântica</vt:lpstr>
      <vt:lpstr>Interpretação</vt:lpstr>
      <vt:lpstr>|ψ(t)⟩  "Na base da energia VS " |ϕ(x)⟩" na base de momento"</vt:lpstr>
      <vt:lpstr>MQ vs STS </vt:lpstr>
      <vt:lpstr>MQ vs STS </vt:lpstr>
      <vt:lpstr>MQ vs STS </vt:lpstr>
      <vt:lpstr>MQ vs STS </vt:lpstr>
      <vt:lpstr>MQ vs STS </vt:lpstr>
      <vt:lpstr>Interpretando EQ. Schrödinger EC</vt:lpstr>
      <vt:lpstr>Uma interpretação mais precisa da extensão STS</vt:lpstr>
      <vt:lpstr>Uma interpretação mais precisa da extensão STS</vt:lpstr>
      <vt:lpstr>Uma interpretação mais precisa da extensão STS</vt:lpstr>
      <vt:lpstr>Soluções </vt:lpstr>
      <vt:lpstr>Soluções para V=V(x)</vt:lpstr>
      <vt:lpstr>Soluções para V=V(x)</vt:lpstr>
      <vt:lpstr>Soluções para V=V(x)</vt:lpstr>
      <vt:lpstr>Soluções para V=V(x)</vt:lpstr>
      <vt:lpstr>Soluções para V=V(x)</vt:lpstr>
      <vt:lpstr>Soluções para Uma barreira quadrada</vt:lpstr>
      <vt:lpstr>Soluções para Uma barreira quadrada</vt:lpstr>
      <vt:lpstr>Soluções para Uma barreira quadrada</vt:lpstr>
      <vt:lpstr>Soluções para Uma barreira quadrada</vt:lpstr>
      <vt:lpstr>Soluções para Uma barreira quadrada</vt:lpstr>
      <vt:lpstr>Solução alternativa para Uma barreira quadrada</vt:lpstr>
      <vt:lpstr>Solução alternativa para Uma barreira quadrada</vt:lpstr>
      <vt:lpstr>Comparando resultados com distribuição de kijowski</vt:lpstr>
      <vt:lpstr>Conclusão e considerações finais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quantum Time operator</dc:title>
  <dc:creator>Ruben</dc:creator>
  <cp:lastModifiedBy>Ruben</cp:lastModifiedBy>
  <cp:revision>92</cp:revision>
  <dcterms:created xsi:type="dcterms:W3CDTF">2022-11-21T13:59:49Z</dcterms:created>
  <dcterms:modified xsi:type="dcterms:W3CDTF">2023-05-02T12:24:22Z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