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1" r:id="rId6"/>
    <p:sldId id="258" r:id="rId7"/>
    <p:sldId id="265" r:id="rId8"/>
    <p:sldId id="266" r:id="rId9"/>
    <p:sldId id="275" r:id="rId10"/>
    <p:sldId id="26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7" r:id="rId25"/>
    <p:sldId id="268" r:id="rId26"/>
    <p:sldId id="269" r:id="rId27"/>
    <p:sldId id="264" r:id="rId28"/>
    <p:sldId id="260" r:id="rId2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21E1F-EE13-42BB-A30A-F49B7BC9A888}" v="4" dt="2022-11-24T01:59:16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" userId="e384eea37abcbff7" providerId="LiveId" clId="{4EF21E1F-EE13-42BB-A30A-F49B7BC9A888}"/>
    <pc:docChg chg="undo custSel modSld">
      <pc:chgData name="Ruben" userId="e384eea37abcbff7" providerId="LiveId" clId="{4EF21E1F-EE13-42BB-A30A-F49B7BC9A888}" dt="2022-11-24T02:02:31.912" v="382" actId="1076"/>
      <pc:docMkLst>
        <pc:docMk/>
      </pc:docMkLst>
      <pc:sldChg chg="addSp delSp modSp mod">
        <pc:chgData name="Ruben" userId="e384eea37abcbff7" providerId="LiveId" clId="{4EF21E1F-EE13-42BB-A30A-F49B7BC9A888}" dt="2022-11-24T02:02:31.912" v="382" actId="1076"/>
        <pc:sldMkLst>
          <pc:docMk/>
          <pc:sldMk cId="3501347425" sldId="260"/>
        </pc:sldMkLst>
        <pc:spChg chg="mod">
          <ac:chgData name="Ruben" userId="e384eea37abcbff7" providerId="LiveId" clId="{4EF21E1F-EE13-42BB-A30A-F49B7BC9A888}" dt="2022-11-24T02:02:31.912" v="382" actId="1076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Ruben" userId="e384eea37abcbff7" providerId="LiveId" clId="{4EF21E1F-EE13-42BB-A30A-F49B7BC9A888}" dt="2022-11-24T02:02:14.884" v="379" actId="1076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Ruben" userId="e384eea37abcbff7" providerId="LiveId" clId="{4EF21E1F-EE13-42BB-A30A-F49B7BC9A888}" dt="2022-11-24T02:02:27.500" v="381" actId="1076"/>
          <ac:spMkLst>
            <pc:docMk/>
            <pc:sldMk cId="3501347425" sldId="260"/>
            <ac:spMk id="9" creationId="{EDACCCA9-9AC1-DB62-AD41-105D4E62DEDA}"/>
          </ac:spMkLst>
        </pc:spChg>
        <pc:picChg chg="del mod">
          <ac:chgData name="Ruben" userId="e384eea37abcbff7" providerId="LiveId" clId="{4EF21E1F-EE13-42BB-A30A-F49B7BC9A888}" dt="2022-11-24T01:59:14.019" v="156" actId="21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Ruben" userId="e384eea37abcbff7" providerId="LiveId" clId="{4EF21E1F-EE13-42BB-A30A-F49B7BC9A888}" dt="2022-11-24T01:59:35.321" v="162" actId="1076"/>
          <ac:picMkLst>
            <pc:docMk/>
            <pc:sldMk cId="3501347425" sldId="260"/>
            <ac:picMk id="6" creationId="{A9D7B8B1-BDE4-B594-B419-D5AC90CAD78E}"/>
          </ac:picMkLst>
        </pc:picChg>
        <pc:picChg chg="add del mod">
          <ac:chgData name="Ruben" userId="e384eea37abcbff7" providerId="LiveId" clId="{4EF21E1F-EE13-42BB-A30A-F49B7BC9A888}" dt="2022-11-24T02:00:08.219" v="164" actId="478"/>
          <ac:picMkLst>
            <pc:docMk/>
            <pc:sldMk cId="3501347425" sldId="260"/>
            <ac:picMk id="7" creationId="{0B0CEDE1-CBC3-813F-AC92-8087DE67553B}"/>
          </ac:picMkLst>
        </pc:picChg>
      </pc:sldChg>
      <pc:sldChg chg="addSp delSp modSp mod">
        <pc:chgData name="Ruben" userId="e384eea37abcbff7" providerId="LiveId" clId="{4EF21E1F-EE13-42BB-A30A-F49B7BC9A888}" dt="2022-11-23T21:28:16.798" v="132" actId="1076"/>
        <pc:sldMkLst>
          <pc:docMk/>
          <pc:sldMk cId="1219160604" sldId="269"/>
        </pc:sldMkLst>
        <pc:spChg chg="mod">
          <ac:chgData name="Ruben" userId="e384eea37abcbff7" providerId="LiveId" clId="{4EF21E1F-EE13-42BB-A30A-F49B7BC9A888}" dt="2022-11-23T21:28:16.798" v="132" actId="1076"/>
          <ac:spMkLst>
            <pc:docMk/>
            <pc:sldMk cId="1219160604" sldId="269"/>
            <ac:spMk id="3" creationId="{F4AF597F-4E06-9CCE-14F4-15FCEF4519D2}"/>
          </ac:spMkLst>
        </pc:spChg>
        <pc:spChg chg="add del mod">
          <ac:chgData name="Ruben" userId="e384eea37abcbff7" providerId="LiveId" clId="{4EF21E1F-EE13-42BB-A30A-F49B7BC9A888}" dt="2022-11-23T21:27:54.380" v="126" actId="20577"/>
          <ac:spMkLst>
            <pc:docMk/>
            <pc:sldMk cId="1219160604" sldId="269"/>
            <ac:spMk id="9" creationId="{87BA2285-EA2E-CED0-7D09-F1466639BB71}"/>
          </ac:spMkLst>
        </pc:spChg>
        <pc:spChg chg="add mod">
          <ac:chgData name="Ruben" userId="e384eea37abcbff7" providerId="LiveId" clId="{4EF21E1F-EE13-42BB-A30A-F49B7BC9A888}" dt="2022-11-23T21:27:58.175" v="129" actId="20577"/>
          <ac:spMkLst>
            <pc:docMk/>
            <pc:sldMk cId="1219160604" sldId="269"/>
            <ac:spMk id="11" creationId="{ABB9D7E4-ACAD-DD63-9DBC-7AAA73EEC81D}"/>
          </ac:spMkLst>
        </pc:spChg>
        <pc:picChg chg="add mod">
          <ac:chgData name="Ruben" userId="e384eea37abcbff7" providerId="LiveId" clId="{4EF21E1F-EE13-42BB-A30A-F49B7BC9A888}" dt="2022-11-23T21:28:03.460" v="130" actId="1076"/>
          <ac:picMkLst>
            <pc:docMk/>
            <pc:sldMk cId="1219160604" sldId="269"/>
            <ac:picMk id="5" creationId="{4B61A65E-2039-60DB-2D73-E8A33CDD250B}"/>
          </ac:picMkLst>
        </pc:picChg>
        <pc:picChg chg="add mod">
          <ac:chgData name="Ruben" userId="e384eea37abcbff7" providerId="LiveId" clId="{4EF21E1F-EE13-42BB-A30A-F49B7BC9A888}" dt="2022-11-23T21:26:35.995" v="31" actId="14100"/>
          <ac:picMkLst>
            <pc:docMk/>
            <pc:sldMk cId="1219160604" sldId="269"/>
            <ac:picMk id="7" creationId="{7580189D-D2F2-1C68-96F6-62506802FC52}"/>
          </ac:picMkLst>
        </pc:picChg>
      </pc:sldChg>
      <pc:sldChg chg="addSp delSp modSp mod">
        <pc:chgData name="Ruben" userId="e384eea37abcbff7" providerId="LiveId" clId="{4EF21E1F-EE13-42BB-A30A-F49B7BC9A888}" dt="2022-11-24T01:21:34.809" v="139" actId="14100"/>
        <pc:sldMkLst>
          <pc:docMk/>
          <pc:sldMk cId="1625370502" sldId="272"/>
        </pc:sldMkLst>
        <pc:picChg chg="del">
          <ac:chgData name="Ruben" userId="e384eea37abcbff7" providerId="LiveId" clId="{4EF21E1F-EE13-42BB-A30A-F49B7BC9A888}" dt="2022-11-24T01:21:04.186" v="133" actId="478"/>
          <ac:picMkLst>
            <pc:docMk/>
            <pc:sldMk cId="1625370502" sldId="272"/>
            <ac:picMk id="5" creationId="{F7B803F6-A569-95CC-E5AE-963CCBB94271}"/>
          </ac:picMkLst>
        </pc:picChg>
        <pc:picChg chg="add mod">
          <ac:chgData name="Ruben" userId="e384eea37abcbff7" providerId="LiveId" clId="{4EF21E1F-EE13-42BB-A30A-F49B7BC9A888}" dt="2022-11-24T01:21:34.809" v="139" actId="14100"/>
          <ac:picMkLst>
            <pc:docMk/>
            <pc:sldMk cId="1625370502" sldId="272"/>
            <ac:picMk id="6" creationId="{004D63F4-8161-EA7D-2B9E-968B045DCD61}"/>
          </ac:picMkLst>
        </pc:picChg>
      </pc:sldChg>
      <pc:sldChg chg="addSp modSp mod">
        <pc:chgData name="Ruben" userId="e384eea37abcbff7" providerId="LiveId" clId="{4EF21E1F-EE13-42BB-A30A-F49B7BC9A888}" dt="2022-11-23T21:25:29.219" v="18" actId="1076"/>
        <pc:sldMkLst>
          <pc:docMk/>
          <pc:sldMk cId="365865327" sldId="274"/>
        </pc:sldMkLst>
        <pc:picChg chg="add mod">
          <ac:chgData name="Ruben" userId="e384eea37abcbff7" providerId="LiveId" clId="{4EF21E1F-EE13-42BB-A30A-F49B7BC9A888}" dt="2022-11-23T21:25:25.021" v="17" actId="1076"/>
          <ac:picMkLst>
            <pc:docMk/>
            <pc:sldMk cId="365865327" sldId="274"/>
            <ac:picMk id="5" creationId="{45463A37-6109-8B22-8D3A-C1D30AFB37F8}"/>
          </ac:picMkLst>
        </pc:picChg>
        <pc:picChg chg="add mod">
          <ac:chgData name="Ruben" userId="e384eea37abcbff7" providerId="LiveId" clId="{4EF21E1F-EE13-42BB-A30A-F49B7BC9A888}" dt="2022-11-23T21:25:29.219" v="18" actId="1076"/>
          <ac:picMkLst>
            <pc:docMk/>
            <pc:sldMk cId="365865327" sldId="274"/>
            <ac:picMk id="7" creationId="{7E6C06C5-7FE9-9919-944C-BD23BECB3D9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pt-BR"/>
        </a:p>
      </dgm:t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Introdução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Formalismos TOA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Interpretação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00046" custScaleY="98736" custLinFactNeighborX="-33966" custLinFactNeighborY="2506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68287" custLinFactNeighborX="-65" custLinFactNeighborY="-10945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96796" custScaleY="89895" custLinFactX="8617" custLinFactNeighborX="100000" custLinFactNeighborY="17882"/>
      <dgm:spPr>
        <a:blipFill rotWithShape="1"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ScaleX="72473" custScaleY="70895" custLinFactNeighborX="-41784" custLinFactNeighborY="-24209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10082" custScaleY="107998" custLinFactNeighborX="13223" custLinFactNeighborY="17252"/>
      <dgm:spPr>
        <a:blipFill rotWithShape="1">
          <a:blip xmlns:r="http://schemas.openxmlformats.org/officeDocument/2006/relationships" r:embed="rId4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ScaleX="65697" custLinFactNeighborX="-69447" custLinFactNeighborY="-10211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690839" y="1093268"/>
          <a:ext cx="1517274" cy="1478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42935" y="2521823"/>
          <a:ext cx="15715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Introdução</a:t>
          </a:r>
        </a:p>
      </dsp:txBody>
      <dsp:txXfrm>
        <a:off x="642935" y="2521823"/>
        <a:ext cx="1571549" cy="720000"/>
      </dsp:txXfrm>
    </dsp:sp>
    <dsp:sp modelId="{CE9DF0E8-B0DE-4E1E-9FF4-6006AD8428DB}">
      <dsp:nvSpPr>
        <dsp:cNvPr id="0" name=""/>
        <dsp:cNvSpPr/>
      </dsp:nvSpPr>
      <dsp:spPr>
        <a:xfrm>
          <a:off x="6837817" y="1065552"/>
          <a:ext cx="1467986" cy="1363327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295125" y="2559493"/>
          <a:ext cx="2442464" cy="51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Formalismos TOA</a:t>
          </a:r>
        </a:p>
      </dsp:txBody>
      <dsp:txXfrm>
        <a:off x="3295125" y="2559493"/>
        <a:ext cx="2442464" cy="510443"/>
      </dsp:txXfrm>
    </dsp:sp>
    <dsp:sp modelId="{6DB1FE51-13D0-4A38-AD6E-48D4371A1AF3}">
      <dsp:nvSpPr>
        <dsp:cNvPr id="0" name=""/>
        <dsp:cNvSpPr/>
      </dsp:nvSpPr>
      <dsp:spPr>
        <a:xfrm>
          <a:off x="9250299" y="934972"/>
          <a:ext cx="1669478" cy="1637873"/>
        </a:xfrm>
        <a:prstGeom prst="rect">
          <a:avLst/>
        </a:prstGeom>
        <a:blipFill rotWithShape="1">
          <a:blip xmlns:r="http://schemas.openxmlformats.org/officeDocument/2006/relationships" r:embed="rId4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6436967" y="2571748"/>
          <a:ext cx="22141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Interpretação</a:t>
          </a:r>
        </a:p>
      </dsp:txBody>
      <dsp:txXfrm>
        <a:off x="6436967" y="2571748"/>
        <a:ext cx="221410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809520"/>
            <a:ext cx="10993546" cy="15810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Intepretação e previsões do tempo de chegada.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70" y="4567109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Extensão espaço-tempo-simétrica da mecânica quântica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C253D-263B-E535-D787-8D6E82E5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tunelamento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6B538-DA85-20C5-27D3-59414CBFC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42975"/>
            <a:ext cx="11029615" cy="6334125"/>
          </a:xfrm>
        </p:spPr>
        <p:txBody>
          <a:bodyPr/>
          <a:lstStyle/>
          <a:p>
            <a:r>
              <a:rPr lang="pt-BR" dirty="0"/>
              <a:t>Tempo de Fase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 de fase é baseado em um operador unitário que descreve a evolução temporal da função de onda da partícula. Ele é definido como a diferença entre a fase da função de onda após a interação e a fase da função de onda antes da interação. É importante destacar que o tempo de fase não tem uma interpretação clássica direta.</a:t>
            </a:r>
          </a:p>
          <a:p>
            <a:r>
              <a:rPr lang="pt-BR" dirty="0"/>
              <a:t>Tempo de Travessia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 de travessia é baseado em um modelo de barreira modulada no tempo, e é definido como o intervalo de tempo entre o momento em que a partícula entra na barreira e o momento em que emerge do outro lado da barreira. O tempo de travessia tem uma interpretação clássica direta, mas pode ser afetado por efeitos de reflexão.</a:t>
            </a:r>
          </a:p>
          <a:p>
            <a:r>
              <a:rPr lang="pt-BR" dirty="0"/>
              <a:t>Tempo de Permanência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 de permanência é baseado na precessão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Larmor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como um relógio. Ele é definido como o intervalo de tempo que a partícula passa dentro da região da barreira de potencial antes de emergir do outro lado da barreira. O tempo de permanência é importante porque ele está relacionado ao número de estados disponíveis para a interação da partícula com a barreira.</a:t>
            </a:r>
          </a:p>
        </p:txBody>
      </p:sp>
    </p:spTree>
    <p:extLst>
      <p:ext uri="{BB962C8B-B14F-4D97-AF65-F5344CB8AC3E}">
        <p14:creationId xmlns:p14="http://schemas.microsoft.com/office/powerpoint/2010/main" val="16949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9DBE-D1CB-F860-B321-7611DB0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formalismos sobre tempo de chegada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2C44B-ABD0-D4F8-E446-398D3D0E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2C67-AC55-81E9-50CE-0E3AEF40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Quântico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4CA51-96A2-1094-1D3F-C615D504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9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8EB8-46DB-6510-D607-4309CFD7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Axiomático de </a:t>
            </a:r>
            <a:r>
              <a:rPr lang="pt-BR" dirty="0" err="1"/>
              <a:t>Kijowski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A4141-FA9F-61F4-4565-DC038040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8CE6-03F3-4CB0-B4D3-934C960F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STS da mecânica Quântica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96D9B-51DA-83D9-FE9B-23B229F1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6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B06B4A7-39C3-9E7A-E047-183DB2551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Na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base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da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energia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VS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na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base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de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momento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B06B4A7-39C3-9E7A-E047-183DB2551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6975DE-FE4A-C919-8361-3C66CFD41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Na base da energia VS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na base de momento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6975DE-FE4A-C919-8361-3C66CFD41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57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A19A-2C83-AB88-9BDD-07E5FB83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interpretação mais precisa da extensão STS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1CE03-0EC3-83E6-9D5F-43E5368D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Soluções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260CF-33EF-4CF6-FC31-59F59217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7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11BB7-873A-8BD2-408B-F11DA8FB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resultados com distribuição de </a:t>
            </a:r>
            <a:r>
              <a:rPr lang="pt-BR" dirty="0" err="1"/>
              <a:t>kijowski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59A2D-3325-31A9-1F4B-8AFAFFB1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63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49AEB-83EE-0CD5-8558-5F156D61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F9D3C-3091-951A-1011-2229FB05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sumário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948924"/>
              </p:ext>
            </p:extLst>
          </p:nvPr>
        </p:nvGraphicFramePr>
        <p:xfrm>
          <a:off x="114300" y="781051"/>
          <a:ext cx="11849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6DC2E43-6F02-1A4D-A8D6-092CED459021}"/>
              </a:ext>
            </a:extLst>
          </p:cNvPr>
          <p:cNvSpPr txBox="1"/>
          <p:nvPr/>
        </p:nvSpPr>
        <p:spPr>
          <a:xfrm>
            <a:off x="9523095" y="3352799"/>
            <a:ext cx="1640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Soluções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11CE1F-269C-97EE-E0F0-052206659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5" y="1819275"/>
            <a:ext cx="1390650" cy="1390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B9AA-7E24-5A8F-D917-1E4817AE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2B8A1-0D8E-07C5-8710-CDDF0AC1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73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F8BFE-2D71-3CF3-058D-B22CA73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Nossa proposta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759916C-6CF7-B40F-1341-34025F9B3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18" r="-86"/>
          <a:stretch/>
        </p:blipFill>
        <p:spPr>
          <a:xfrm>
            <a:off x="5541066" y="2433808"/>
            <a:ext cx="5731550" cy="2468392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BE4F25-85FC-BDC6-0762-423CDD278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" b="50000"/>
          <a:stretch/>
        </p:blipFill>
        <p:spPr>
          <a:xfrm>
            <a:off x="432980" y="2433808"/>
            <a:ext cx="5832353" cy="25530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011BB6-53FF-1E9C-8084-BDE91106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75" y="5431599"/>
            <a:ext cx="2520657" cy="7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35256-8CBA-5FCF-4AA9-B54BE3C9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proposta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F6A97D1-51FA-DEB8-F33B-919D3D7D7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858" y="1463742"/>
                <a:ext cx="11029615" cy="3678303"/>
              </a:xfrm>
            </p:spPr>
            <p:txBody>
              <a:bodyPr/>
              <a:lstStyle/>
              <a:p>
                <a:r>
                  <a:rPr lang="pt-BR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Nessa formulação alternativa,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 agora será tratado como um parâmetro,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como um autovalor associado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pt-B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e as variáveis canonicamente conjugadas agora fazem com que</a:t>
                </a:r>
              </a:p>
              <a:p>
                <a:endParaRPr lang="pt-BR" dirty="0">
                  <a:solidFill>
                    <a:srgbClr val="000000"/>
                  </a:solidFill>
                  <a:latin typeface="Helvetica Neue"/>
                </a:endParaRPr>
              </a:p>
              <a:p>
                <a:endParaRPr lang="pt-BR" dirty="0">
                  <a:solidFill>
                    <a:srgbClr val="000000"/>
                  </a:solidFill>
                  <a:latin typeface="Helvetica Neue"/>
                </a:endParaRPr>
              </a:p>
              <a:p>
                <a:endParaRPr lang="pt-BR" dirty="0">
                  <a:solidFill>
                    <a:srgbClr val="000000"/>
                  </a:solidFill>
                  <a:latin typeface="Helvetica Neue"/>
                </a:endParaRPr>
              </a:p>
              <a:p>
                <a:endParaRPr lang="pt-BR" dirty="0">
                  <a:solidFill>
                    <a:srgbClr val="000000"/>
                  </a:solidFill>
                  <a:latin typeface="Helvetica Neue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F6A97D1-51FA-DEB8-F33B-919D3D7D7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858" y="1463742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09AA3A44-A339-9448-9256-E86292E1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32" y="2798568"/>
            <a:ext cx="3034136" cy="23434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6DAA90-E0AE-636F-1B35-A8A0667BD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720" y="5467759"/>
            <a:ext cx="4474560" cy="6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557E-E3BC-9175-4B8D-13B0CF7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“Space-time </a:t>
            </a:r>
            <a:r>
              <a:rPr lang="pt-BR" dirty="0" err="1"/>
              <a:t>symmetrical</a:t>
            </a:r>
            <a:r>
              <a:rPr lang="pt-BR" dirty="0"/>
              <a:t> QM”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F597F-4E06-9CCE-14F4-15FCEF45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0467"/>
            <a:ext cx="11029615" cy="3678303"/>
          </a:xfrm>
        </p:spPr>
        <p:txBody>
          <a:bodyPr/>
          <a:lstStyle/>
          <a:p>
            <a:r>
              <a:rPr lang="pt-BR" dirty="0"/>
              <a:t>Equação dinâmica de movimento e 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1A65E-2039-60DB-2D73-E8A33CDD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367409"/>
            <a:ext cx="6330765" cy="7702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80189D-D2F2-1C68-96F6-62506802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23" y="4669113"/>
            <a:ext cx="7170672" cy="12592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BA2285-EA2E-CED0-7D09-F1466639BB71}"/>
              </a:ext>
            </a:extLst>
          </p:cNvPr>
          <p:cNvSpPr txBox="1"/>
          <p:nvPr/>
        </p:nvSpPr>
        <p:spPr>
          <a:xfrm>
            <a:off x="1114425" y="275524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Equivalente a equação de </a:t>
            </a:r>
            <a:r>
              <a:rPr lang="pt-BR" dirty="0" err="1"/>
              <a:t>Schrodinger</a:t>
            </a:r>
            <a:r>
              <a:rPr lang="pt-BR" dirty="0"/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B9D7E4-ACAD-DD63-9DBC-7AAA73EEC81D}"/>
              </a:ext>
            </a:extLst>
          </p:cNvPr>
          <p:cNvSpPr txBox="1"/>
          <p:nvPr/>
        </p:nvSpPr>
        <p:spPr>
          <a:xfrm>
            <a:off x="1123217" y="41957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Solução:</a:t>
            </a:r>
          </a:p>
        </p:txBody>
      </p:sp>
    </p:spTree>
    <p:extLst>
      <p:ext uri="{BB962C8B-B14F-4D97-AF65-F5344CB8AC3E}">
        <p14:creationId xmlns:p14="http://schemas.microsoft.com/office/powerpoint/2010/main" val="121916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675E0-FA88-D736-5ADF-C0FC56D8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chegada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DDB014-FDEA-511D-24C6-95C9766F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48" y="2976435"/>
            <a:ext cx="8187269" cy="2808047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D1CD59A5-7F53-5964-3C55-FBF0D7AD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59" y="487163"/>
            <a:ext cx="11029615" cy="367830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Esclarecendo condições de contorno</a:t>
            </a:r>
          </a:p>
        </p:txBody>
      </p:sp>
    </p:spTree>
    <p:extLst>
      <p:ext uri="{BB962C8B-B14F-4D97-AF65-F5344CB8AC3E}">
        <p14:creationId xmlns:p14="http://schemas.microsoft.com/office/powerpoint/2010/main" val="273676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4740" y="1370522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4762" y="5997140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Ruben.esteche@ufpe.br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9D7B8B1-BDE4-B594-B419-D5AC90CA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08" y="5320711"/>
            <a:ext cx="1156954" cy="11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Conceituando o problema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87D413D-B3D3-20F1-AC27-0F02C83D11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2" y="2228003"/>
                <a:ext cx="11253253" cy="4287097"/>
              </a:xfrm>
            </p:spPr>
            <p:txBody>
              <a:bodyPr/>
              <a:lstStyle/>
              <a:p>
                <a:r>
                  <a:rPr lang="pt-B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Introdução do t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empo na mecânica quântica: Heisenberg Picture (1924) </a:t>
                </a:r>
              </a:p>
              <a:p>
                <a:pPr marL="0" indent="0">
                  <a:buNone/>
                </a:pPr>
                <a:endParaRPr lang="pt-BR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Quantidades clássicas na formulação quântica</a:t>
                </a:r>
              </a:p>
              <a:p>
                <a:pPr lvl="1"/>
                <a:r>
                  <a:rPr lang="pt-B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rincípio da correspondência: diferentes regras de quantização. </a:t>
                </a:r>
              </a:p>
              <a:p>
                <a:pPr lvl="1"/>
                <a:r>
                  <a:rPr lang="pt-B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Método de quantização canônico (substituindo os colchetes de Poisson de um par de variáveis canonicamente conjugadas pelos colchetes de comutação dos operadores correspondentes</a:t>
                </a:r>
                <a:r>
                  <a:rPr lang="pt-B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pt-BR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ℏ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ΔA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ΔB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ℏ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87D413D-B3D3-20F1-AC27-0F02C83D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2" y="2228003"/>
                <a:ext cx="11253253" cy="4287097"/>
              </a:xfrm>
              <a:blipFill>
                <a:blip r:embed="rId3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995B9E0-46C5-5121-53E7-DD36CD5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Conceituando o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736C4CB-7FE2-66BB-86C4-7DA6DA75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5142044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Relações de incerteza primordialmente propostas por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Heisenbeg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ΔX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≥ℏ/2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≥ℏ/2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interpretação moderna mais comum da primeira equação é a de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ΔX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) representa o desvio padrão do resultado de repetidas medições de posição (momento) em sistemas preparados identicamente. </a:t>
                </a:r>
              </a:p>
              <a:p>
                <a:pPr marL="0" indent="0" algn="just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Nesse contexto, poderia a segunda equação representar o desvio padrão do resultado de repetidas medições de alguma quantidade temporal em sistemas preparados identicamente com observáveis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736C4CB-7FE2-66BB-86C4-7DA6DA75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5142044"/>
              </a:xfrm>
              <a:blipFill>
                <a:blip r:embed="rId2"/>
                <a:stretch>
                  <a:fillRect l="-442" r="-1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15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02E1D-074B-14F3-1D9E-265788AD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 de Pauli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FFC303-0454-F6A2-9172-C052F5C83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Argumento de Pauli:  A aplicação de um operador unitário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/ℏ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no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autoestado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de energia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produz autoestado de energia com autovalor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′. 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Isso implica em estender o espectro de energias do hamiltoniano continuamente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[−∞,∞]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O problema do espectro de energias: moto-perpétuo.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FFC303-0454-F6A2-9172-C052F5C83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3E29-721D-73E2-18EC-4F6DDD0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 de Pauli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67399-8970-FBE1-3823-073C40EA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Formalmente, a existência deum operador temporal que fosse simultaneamente </a:t>
            </a:r>
            <a:r>
              <a:rPr lang="pt-BR" dirty="0" err="1"/>
              <a:t>hermitiano</a:t>
            </a:r>
            <a:r>
              <a:rPr lang="pt-BR" dirty="0"/>
              <a:t> e canonicamente conjugado ao operador de energia foi desconsiderada por muitos anos; </a:t>
            </a:r>
          </a:p>
          <a:p>
            <a:pPr algn="r"/>
            <a:endParaRPr lang="pt-BR" dirty="0"/>
          </a:p>
          <a:p>
            <a:pPr marL="0" indent="0" algn="r">
              <a:buNone/>
            </a:pPr>
            <a:r>
              <a:rPr lang="en-US" i="1" dirty="0"/>
              <a:t>"It seems significant that according to quantum physics the indestructibility of energy on one hand — which expresses its timeless existence — and the appearance of energy in space and time on the other hand correspond to two contradictory (complementary) aspects of reality.“ – Wolfgang Pauli</a:t>
            </a:r>
            <a:endParaRPr lang="pt-BR" i="1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83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FF3D-4995-4C9E-02DE-DCA155F6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contato com a extensão 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F70606-9388-023D-9220-F08FC93C8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de Bayes e a simetria de probabilidades condicionais </a:t>
                </a:r>
              </a:p>
              <a:p>
                <a:pPr lvl="1"/>
                <a:r>
                  <a:rPr lang="pt-BR" b="0" dirty="0"/>
                  <a:t>MQ ortodoxa: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representa a densidade de probabilidade de detectarmos a partícula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dado que a medição ocorreu no instante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pt-BR" b="0" dirty="0"/>
                  <a:t>Extensão STS: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representa a densidade de probabilidade de detectarmos a partícula no instante de tempo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dado que a medição ocorreu no instante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lalalalala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F70606-9388-023D-9220-F08FC93C8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7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3E29-721D-73E2-18EC-4F6DDD0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chegada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67399-8970-FBE1-3823-073C40EA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5953125"/>
          </a:xfrm>
        </p:spPr>
        <p:txBody>
          <a:bodyPr/>
          <a:lstStyle/>
          <a:p>
            <a:r>
              <a:rPr lang="pt-BR" dirty="0"/>
              <a:t>Definindo o problema do tempo de chegada;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Prever a distribuição de probabilidade temporal para uma partícula chegar em uma posição específica pela primeira vez.</a:t>
            </a:r>
          </a:p>
          <a:p>
            <a:pPr marL="324000" lvl="1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Duas classes de abordagens para esse problema: (i) independente e (</a:t>
            </a:r>
            <a:r>
              <a:rPr lang="pt-BR" dirty="0" err="1"/>
              <a:t>ii</a:t>
            </a:r>
            <a:r>
              <a:rPr lang="pt-BR" dirty="0"/>
              <a:t>) dependente do dispositivo de medição.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i) As distribuições ideais são determinadas pela decomposição espectral de um operador auto adjunto e um hamiltoniano independente do aparato de medida, mas enfrentam limitações devido à objeção de Pauli.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ii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 A classe de abordagens dependente do dispositivo de medição modela o aparato de medição em consideração e inclui várias descrições teóricas do aparato de medição.</a:t>
            </a:r>
          </a:p>
          <a:p>
            <a:pPr marL="324000" lvl="1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Abordagens alternativas: a distribuição de probabilidade axiomática de </a:t>
            </a:r>
            <a:r>
              <a:rPr lang="pt-BR" dirty="0" err="1"/>
              <a:t>Kijoswiski</a:t>
            </a:r>
            <a:r>
              <a:rPr lang="pt-BR" dirty="0"/>
              <a:t> e a densidade de fluxo quântico, mas essas formulações também não são irrestritamente válidas.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7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3E29-721D-73E2-18EC-4F6DDD0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tunelamento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B67399-8970-FBE1-3823-073C40EA2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 O “tempo de tunelamento” refere-se à probabilidade de uma partícula transpor uma barreira de potencial e o objetivo é prever a duração desse evento.</a:t>
                </a:r>
              </a:p>
              <a:p>
                <a:endParaRPr lang="pt-BR" dirty="0"/>
              </a:p>
              <a:p>
                <a:r>
                  <a:rPr lang="pt-BR" dirty="0"/>
                  <a:t> O estudo começou com a descoberta do decaimento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quando se percebeu que a partícula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escapar de uma barreira intransponível classicamente;</a:t>
                </a:r>
              </a:p>
              <a:p>
                <a:endParaRPr lang="pt-BR" dirty="0"/>
              </a:p>
              <a:p>
                <a:r>
                  <a:rPr lang="pt-BR" dirty="0"/>
                  <a:t>Atualmente, existem três propostas principais para o problema do tempo de tunelamento: o </a:t>
                </a:r>
                <a:r>
                  <a:rPr lang="pt-BR" b="1" dirty="0"/>
                  <a:t>tempo de fase </a:t>
                </a:r>
                <a:r>
                  <a:rPr lang="pt-BR" dirty="0"/>
                  <a:t>introduzido por Wigner, o </a:t>
                </a:r>
                <a:r>
                  <a:rPr lang="pt-BR" b="1" dirty="0"/>
                  <a:t>tempo de travessia</a:t>
                </a:r>
                <a:r>
                  <a:rPr lang="pt-BR" dirty="0"/>
                  <a:t> proposto por </a:t>
                </a:r>
                <a:r>
                  <a:rPr lang="pt-BR" dirty="0" err="1"/>
                  <a:t>Buttiker</a:t>
                </a:r>
                <a:r>
                  <a:rPr lang="pt-BR" dirty="0"/>
                  <a:t> e </a:t>
                </a:r>
                <a:r>
                  <a:rPr lang="pt-BR" dirty="0" err="1"/>
                  <a:t>Landauer</a:t>
                </a:r>
                <a:r>
                  <a:rPr lang="pt-BR" dirty="0"/>
                  <a:t> e o </a:t>
                </a:r>
                <a:r>
                  <a:rPr lang="pt-BR" b="1" dirty="0"/>
                  <a:t>tempo de permanência</a:t>
                </a:r>
                <a:r>
                  <a:rPr lang="pt-BR" dirty="0"/>
                  <a:t>;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B67399-8970-FBE1-3823-073C40EA2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60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893</TotalTime>
  <Words>962</Words>
  <Application>Microsoft Office PowerPoint</Application>
  <PresentationFormat>Widescreen</PresentationFormat>
  <Paragraphs>94</Paragraphs>
  <Slides>25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Helvetica Neue</vt:lpstr>
      <vt:lpstr>Wingdings 2</vt:lpstr>
      <vt:lpstr>Dividendo</vt:lpstr>
      <vt:lpstr>Intepretação e previsões do tempo de chegada.</vt:lpstr>
      <vt:lpstr>sumário</vt:lpstr>
      <vt:lpstr>Conceituando o problema </vt:lpstr>
      <vt:lpstr>Conceituando o Problema</vt:lpstr>
      <vt:lpstr>Argumento de Pauli</vt:lpstr>
      <vt:lpstr>Argumento de Pauli</vt:lpstr>
      <vt:lpstr>Primeiro contato com a extensão STS</vt:lpstr>
      <vt:lpstr>Tempo de chegada</vt:lpstr>
      <vt:lpstr>Tempo de tunelamento</vt:lpstr>
      <vt:lpstr>Tempo de tunelamento</vt:lpstr>
      <vt:lpstr>Revisando formalismos sobre tempo de chegada</vt:lpstr>
      <vt:lpstr>Fluxo Quântico</vt:lpstr>
      <vt:lpstr>Modelo Axiomático de Kijowski</vt:lpstr>
      <vt:lpstr>Extensão STS da mecânica Quântica</vt:lpstr>
      <vt:lpstr>|ψ(t)⟩  "Na base da energia VS " |ϕ(x)⟩" na base de momento"</vt:lpstr>
      <vt:lpstr>Uma interpretação mais precisa da extensão STS</vt:lpstr>
      <vt:lpstr>Soluções para V=V(x)</vt:lpstr>
      <vt:lpstr>Comparando resultados com distribuição de kijowski</vt:lpstr>
      <vt:lpstr>conclusões</vt:lpstr>
      <vt:lpstr>Considerações finais</vt:lpstr>
      <vt:lpstr>Nossa proposta</vt:lpstr>
      <vt:lpstr>Nossa proposta</vt:lpstr>
      <vt:lpstr>“Space-time symmetrical QM” </vt:lpstr>
      <vt:lpstr>Tempo de chegada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quantum Time operator</dc:title>
  <dc:creator>Ruben</dc:creator>
  <cp:lastModifiedBy>Ruben Esteche Araujo</cp:lastModifiedBy>
  <cp:revision>6</cp:revision>
  <dcterms:created xsi:type="dcterms:W3CDTF">2022-11-21T13:59:49Z</dcterms:created>
  <dcterms:modified xsi:type="dcterms:W3CDTF">2023-04-18T02:46:22Z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