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4"/>
  </p:notes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autoAdjust="0"/>
    <p:restoredTop sz="94660"/>
  </p:normalViewPr>
  <p:slideViewPr>
    <p:cSldViewPr snapToGrid="0" showGuides="1">
      <p:cViewPr>
        <p:scale>
          <a:sx n="80" d="100"/>
          <a:sy n="80" d="100"/>
        </p:scale>
        <p:origin x="1662" y="222"/>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5/11/2020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5/11/2020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9"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inscp.net/eng/index.php" TargetMode="External"/><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format-specifiers-in-c" TargetMode="External"/><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449"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odle.com/poll/za9d9akdem9w9qsm" TargetMode="External"/><Relationship Id="rId2" Type="http://schemas.openxmlformats.org/officeDocument/2006/relationships/hyperlink" Target="https://pitt.zoom.us/my/kmc51" TargetMode="External"/><Relationship Id="rId1" Type="http://schemas.openxmlformats.org/officeDocument/2006/relationships/slideLayout" Target="../slideLayouts/slideLayout7.xml"/><Relationship Id="rId4" Type="http://schemas.openxmlformats.org/officeDocument/2006/relationships/hyperlink" Target="https://sites.google.com/view/cs449su20/hom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logs.windows.com/windowsdeveloper/2016/03/30/run-bash-on-ubuntu-on-windows/"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5/12/20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02634"/>
            <a:ext cx="8607056" cy="2308324"/>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https://github.com/kc13/CS449</a:t>
            </a:r>
            <a:endParaRPr lang="en-US" sz="2400" dirty="0"/>
          </a:p>
          <a:p>
            <a:pPr lvl="1"/>
            <a:endParaRPr lang="en-US" sz="2400" dirty="0"/>
          </a:p>
          <a:p>
            <a:pPr lvl="1"/>
            <a:r>
              <a:rPr lang="en-US" sz="2400" u="sng" dirty="0"/>
              <a:t>Agenda for today</a:t>
            </a:r>
          </a:p>
          <a:p>
            <a:pPr marL="914400" lvl="1" indent="-457200">
              <a:buFont typeface="+mj-lt"/>
              <a:buAutoNum type="arabicPeriod"/>
            </a:pPr>
            <a:r>
              <a:rPr lang="en-US" sz="2400" dirty="0"/>
              <a:t>Overview of recitation / other class details</a:t>
            </a:r>
          </a:p>
          <a:p>
            <a:pPr marL="914400" lvl="1" indent="-457200">
              <a:buFont typeface="+mj-lt"/>
              <a:buAutoNum type="arabicPeriod"/>
            </a:pPr>
            <a:r>
              <a:rPr lang="en-US" sz="2400" dirty="0"/>
              <a:t>Overview of Lab #0</a:t>
            </a:r>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FBF6-45DE-416B-BA6F-605B2B57DD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2: Linux navigation</a:t>
            </a:r>
          </a:p>
        </p:txBody>
      </p:sp>
      <p:pic>
        <p:nvPicPr>
          <p:cNvPr id="3" name="Picture 2">
            <a:extLst>
              <a:ext uri="{FF2B5EF4-FFF2-40B4-BE49-F238E27FC236}">
                <a16:creationId xmlns:a16="http://schemas.microsoft.com/office/drawing/2014/main" id="{8219987D-F749-4940-A262-4F664FFE3ADA}"/>
              </a:ext>
            </a:extLst>
          </p:cNvPr>
          <p:cNvPicPr>
            <a:picLocks noChangeAspect="1"/>
          </p:cNvPicPr>
          <p:nvPr/>
        </p:nvPicPr>
        <p:blipFill>
          <a:blip r:embed="rId2"/>
          <a:stretch>
            <a:fillRect/>
          </a:stretch>
        </p:blipFill>
        <p:spPr>
          <a:xfrm>
            <a:off x="522418" y="690992"/>
            <a:ext cx="5846618" cy="2331371"/>
          </a:xfrm>
          <a:prstGeom prst="rect">
            <a:avLst/>
          </a:prstGeom>
        </p:spPr>
      </p:pic>
      <p:sp>
        <p:nvSpPr>
          <p:cNvPr id="8" name="TextBox 7">
            <a:extLst>
              <a:ext uri="{FF2B5EF4-FFF2-40B4-BE49-F238E27FC236}">
                <a16:creationId xmlns:a16="http://schemas.microsoft.com/office/drawing/2014/main" id="{262971C9-5DF9-4497-8D73-17A207B7F54E}"/>
              </a:ext>
            </a:extLst>
          </p:cNvPr>
          <p:cNvSpPr txBox="1"/>
          <p:nvPr/>
        </p:nvSpPr>
        <p:spPr>
          <a:xfrm>
            <a:off x="522418" y="3189249"/>
            <a:ext cx="7611648" cy="923330"/>
          </a:xfrm>
          <a:prstGeom prst="rect">
            <a:avLst/>
          </a:prstGeom>
          <a:noFill/>
        </p:spPr>
        <p:txBody>
          <a:bodyPr wrap="square" rtlCol="0">
            <a:spAutoFit/>
          </a:bodyPr>
          <a:lstStyle/>
          <a:p>
            <a:pPr marL="285750" indent="-285750">
              <a:buFont typeface="Wingdings" panose="05000000000000000000" pitchFamily="2" charset="2"/>
              <a:buChar char="à"/>
            </a:pPr>
            <a:r>
              <a:rPr lang="en-US" dirty="0"/>
              <a:t>This section refers to commands for specifying </a:t>
            </a:r>
            <a:r>
              <a:rPr lang="en-US" dirty="0" err="1"/>
              <a:t>filepaths</a:t>
            </a:r>
            <a:r>
              <a:rPr lang="en-US" dirty="0"/>
              <a:t> in Linux.</a:t>
            </a:r>
          </a:p>
          <a:p>
            <a:pPr marL="285750" indent="-285750">
              <a:buFont typeface="Wingdings" panose="05000000000000000000" pitchFamily="2" charset="2"/>
              <a:buChar char="à"/>
            </a:pPr>
            <a:r>
              <a:rPr lang="en-US" dirty="0"/>
              <a:t>To move around to different </a:t>
            </a:r>
            <a:r>
              <a:rPr lang="en-US" dirty="0" err="1"/>
              <a:t>filepaths</a:t>
            </a:r>
            <a:r>
              <a:rPr lang="en-US" dirty="0"/>
              <a:t>, use cd (change directory), see Wikipedia info below:</a:t>
            </a:r>
          </a:p>
        </p:txBody>
      </p:sp>
      <p:pic>
        <p:nvPicPr>
          <p:cNvPr id="10" name="Picture 9" descr="A screenshot of a computer&#10;&#10;Description automatically generated">
            <a:extLst>
              <a:ext uri="{FF2B5EF4-FFF2-40B4-BE49-F238E27FC236}">
                <a16:creationId xmlns:a16="http://schemas.microsoft.com/office/drawing/2014/main" id="{974BD0CF-0BCE-437F-B287-FEB774A21F6A}"/>
              </a:ext>
            </a:extLst>
          </p:cNvPr>
          <p:cNvPicPr>
            <a:picLocks noChangeAspect="1"/>
          </p:cNvPicPr>
          <p:nvPr/>
        </p:nvPicPr>
        <p:blipFill rotWithShape="1">
          <a:blip r:embed="rId3">
            <a:extLst>
              <a:ext uri="{28A0092B-C50C-407E-A947-70E740481C1C}">
                <a14:useLocalDpi xmlns:a14="http://schemas.microsoft.com/office/drawing/2010/main" val="0"/>
              </a:ext>
            </a:extLst>
          </a:blip>
          <a:srcRect l="11045" t="6398" r="1951" b="61812"/>
          <a:stretch/>
        </p:blipFill>
        <p:spPr>
          <a:xfrm>
            <a:off x="274320" y="4202677"/>
            <a:ext cx="8595360" cy="1702524"/>
          </a:xfrm>
          <a:prstGeom prst="rect">
            <a:avLst/>
          </a:prstGeom>
        </p:spPr>
      </p:pic>
    </p:spTree>
    <p:extLst>
      <p:ext uri="{BB962C8B-B14F-4D97-AF65-F5344CB8AC3E}">
        <p14:creationId xmlns:p14="http://schemas.microsoft.com/office/powerpoint/2010/main" val="96888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A5E57-7F69-4C4F-BF39-843C9F492D0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3: Linux commands</a:t>
            </a:r>
          </a:p>
        </p:txBody>
      </p:sp>
      <p:pic>
        <p:nvPicPr>
          <p:cNvPr id="4" name="Picture 3">
            <a:extLst>
              <a:ext uri="{FF2B5EF4-FFF2-40B4-BE49-F238E27FC236}">
                <a16:creationId xmlns:a16="http://schemas.microsoft.com/office/drawing/2014/main" id="{64AFAAF2-01CF-47A4-A432-4030A3B9D104}"/>
              </a:ext>
            </a:extLst>
          </p:cNvPr>
          <p:cNvPicPr>
            <a:picLocks noChangeAspect="1"/>
          </p:cNvPicPr>
          <p:nvPr/>
        </p:nvPicPr>
        <p:blipFill>
          <a:blip r:embed="rId2"/>
          <a:stretch>
            <a:fillRect/>
          </a:stretch>
        </p:blipFill>
        <p:spPr>
          <a:xfrm>
            <a:off x="326427" y="862006"/>
            <a:ext cx="6483927" cy="2903744"/>
          </a:xfrm>
          <a:prstGeom prst="rect">
            <a:avLst/>
          </a:prstGeom>
        </p:spPr>
      </p:pic>
      <p:sp>
        <p:nvSpPr>
          <p:cNvPr id="7" name="TextBox 6">
            <a:extLst>
              <a:ext uri="{FF2B5EF4-FFF2-40B4-BE49-F238E27FC236}">
                <a16:creationId xmlns:a16="http://schemas.microsoft.com/office/drawing/2014/main" id="{CFF6F029-89A8-4078-B81B-04B1204C748F}"/>
              </a:ext>
            </a:extLst>
          </p:cNvPr>
          <p:cNvSpPr txBox="1"/>
          <p:nvPr/>
        </p:nvSpPr>
        <p:spPr>
          <a:xfrm>
            <a:off x="326427" y="3765750"/>
            <a:ext cx="8025836" cy="2308324"/>
          </a:xfrm>
          <a:prstGeom prst="rect">
            <a:avLst/>
          </a:prstGeom>
          <a:noFill/>
        </p:spPr>
        <p:txBody>
          <a:bodyPr wrap="square" rtlCol="0">
            <a:spAutoFit/>
          </a:bodyPr>
          <a:lstStyle/>
          <a:p>
            <a:r>
              <a:rPr lang="en-US" dirty="0"/>
              <a:t>This summarizes many of the most useful Linux commands to know.</a:t>
            </a:r>
          </a:p>
          <a:p>
            <a:endParaRPr lang="en-US" dirty="0"/>
          </a:p>
          <a:p>
            <a:r>
              <a:rPr lang="en-US" dirty="0"/>
              <a:t>Note that documentation for most commands can be accessed by typing “man &lt;command&gt;” on </a:t>
            </a:r>
            <a:r>
              <a:rPr lang="en-US" dirty="0" err="1"/>
              <a:t>thoth</a:t>
            </a:r>
            <a:r>
              <a:rPr lang="en-US" dirty="0"/>
              <a:t> (e.g., try “man ls”, or “man cat”).   Man = short for manual.  It’s also easy to find this info online.</a:t>
            </a:r>
          </a:p>
          <a:p>
            <a:endParaRPr lang="en-US" dirty="0"/>
          </a:p>
          <a:p>
            <a:r>
              <a:rPr lang="en-US" dirty="0"/>
              <a:t>You must be careful with commands that delete (like ‘rm’), since that will get rid of your file for good – you can’t count on a backup or a copy in a recycle/trash bin.</a:t>
            </a:r>
          </a:p>
        </p:txBody>
      </p:sp>
    </p:spTree>
    <p:extLst>
      <p:ext uri="{BB962C8B-B14F-4D97-AF65-F5344CB8AC3E}">
        <p14:creationId xmlns:p14="http://schemas.microsoft.com/office/powerpoint/2010/main" val="193941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A5E57-7F69-4C4F-BF39-843C9F492D0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3: SCP (Secure Copy Protocol)</a:t>
            </a:r>
          </a:p>
        </p:txBody>
      </p:sp>
      <p:pic>
        <p:nvPicPr>
          <p:cNvPr id="2" name="Picture 1">
            <a:extLst>
              <a:ext uri="{FF2B5EF4-FFF2-40B4-BE49-F238E27FC236}">
                <a16:creationId xmlns:a16="http://schemas.microsoft.com/office/drawing/2014/main" id="{7AA736B0-5277-4F33-901F-389EEB7ED522}"/>
              </a:ext>
            </a:extLst>
          </p:cNvPr>
          <p:cNvPicPr>
            <a:picLocks noChangeAspect="1"/>
          </p:cNvPicPr>
          <p:nvPr/>
        </p:nvPicPr>
        <p:blipFill>
          <a:blip r:embed="rId2"/>
          <a:stretch>
            <a:fillRect/>
          </a:stretch>
        </p:blipFill>
        <p:spPr>
          <a:xfrm>
            <a:off x="312572" y="755428"/>
            <a:ext cx="6035040" cy="2062159"/>
          </a:xfrm>
          <a:prstGeom prst="rect">
            <a:avLst/>
          </a:prstGeom>
        </p:spPr>
      </p:pic>
      <p:sp>
        <p:nvSpPr>
          <p:cNvPr id="5" name="TextBox 4">
            <a:extLst>
              <a:ext uri="{FF2B5EF4-FFF2-40B4-BE49-F238E27FC236}">
                <a16:creationId xmlns:a16="http://schemas.microsoft.com/office/drawing/2014/main" id="{1E44A7C4-09CA-4E99-B436-E4D74E63192E}"/>
              </a:ext>
            </a:extLst>
          </p:cNvPr>
          <p:cNvSpPr txBox="1"/>
          <p:nvPr/>
        </p:nvSpPr>
        <p:spPr>
          <a:xfrm>
            <a:off x="557562" y="3059668"/>
            <a:ext cx="728174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Can be used to copy files between your computer and </a:t>
            </a:r>
            <a:r>
              <a:rPr lang="en-US" dirty="0" err="1"/>
              <a:t>thoth</a:t>
            </a:r>
            <a:r>
              <a:rPr lang="en-US" dirty="0"/>
              <a:t>.</a:t>
            </a:r>
          </a:p>
          <a:p>
            <a:endParaRPr lang="en-US" dirty="0"/>
          </a:p>
          <a:p>
            <a:pPr marL="285750" indent="-285750">
              <a:buFont typeface="Arial" panose="020B0604020202020204" pitchFamily="34" charset="0"/>
              <a:buChar char="•"/>
            </a:pPr>
            <a:r>
              <a:rPr lang="en-US" dirty="0"/>
              <a:t>These commands should work on Linux and Mac 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Windows, you may need to download an outside tool (which in most cases will make use of a graphical interface).</a:t>
            </a:r>
          </a:p>
          <a:p>
            <a:pPr marL="742950" lvl="1" indent="-285750">
              <a:buFont typeface="Arial" panose="020B0604020202020204" pitchFamily="34" charset="0"/>
              <a:buChar char="•"/>
            </a:pPr>
            <a:r>
              <a:rPr lang="en-US" dirty="0"/>
              <a:t>Example: WinSCP</a:t>
            </a:r>
          </a:p>
          <a:p>
            <a:pPr marL="742950" lvl="1" indent="-285750">
              <a:buFont typeface="Arial" panose="020B0604020202020204" pitchFamily="34" charset="0"/>
              <a:buChar char="•"/>
            </a:pPr>
            <a:r>
              <a:rPr lang="en-US" dirty="0">
                <a:hlinkClick r:id="rId3"/>
              </a:rPr>
              <a:t>https://winscp.net/eng/index.php</a:t>
            </a:r>
            <a:endParaRPr lang="en-US" dirty="0"/>
          </a:p>
        </p:txBody>
      </p:sp>
    </p:spTree>
    <p:extLst>
      <p:ext uri="{BB962C8B-B14F-4D97-AF65-F5344CB8AC3E}">
        <p14:creationId xmlns:p14="http://schemas.microsoft.com/office/powerpoint/2010/main" val="405249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3-4: Text Editors</a:t>
            </a:r>
          </a:p>
        </p:txBody>
      </p:sp>
      <p:pic>
        <p:nvPicPr>
          <p:cNvPr id="3" name="Picture 2">
            <a:extLst>
              <a:ext uri="{FF2B5EF4-FFF2-40B4-BE49-F238E27FC236}">
                <a16:creationId xmlns:a16="http://schemas.microsoft.com/office/drawing/2014/main" id="{15B29689-A890-4613-A6E9-41E3E23B3DF2}"/>
              </a:ext>
            </a:extLst>
          </p:cNvPr>
          <p:cNvPicPr>
            <a:picLocks noChangeAspect="1"/>
          </p:cNvPicPr>
          <p:nvPr/>
        </p:nvPicPr>
        <p:blipFill>
          <a:blip r:embed="rId2"/>
          <a:stretch>
            <a:fillRect/>
          </a:stretch>
        </p:blipFill>
        <p:spPr>
          <a:xfrm>
            <a:off x="415636" y="774676"/>
            <a:ext cx="3749040" cy="2430709"/>
          </a:xfrm>
          <a:prstGeom prst="rect">
            <a:avLst/>
          </a:prstGeom>
        </p:spPr>
      </p:pic>
      <p:pic>
        <p:nvPicPr>
          <p:cNvPr id="4" name="Picture 3">
            <a:extLst>
              <a:ext uri="{FF2B5EF4-FFF2-40B4-BE49-F238E27FC236}">
                <a16:creationId xmlns:a16="http://schemas.microsoft.com/office/drawing/2014/main" id="{813AE6FE-4A8C-4E38-A573-2EAA16958DD7}"/>
              </a:ext>
            </a:extLst>
          </p:cNvPr>
          <p:cNvPicPr>
            <a:picLocks noChangeAspect="1"/>
          </p:cNvPicPr>
          <p:nvPr/>
        </p:nvPicPr>
        <p:blipFill>
          <a:blip r:embed="rId3"/>
          <a:stretch>
            <a:fillRect/>
          </a:stretch>
        </p:blipFill>
        <p:spPr>
          <a:xfrm>
            <a:off x="274320" y="3077758"/>
            <a:ext cx="4297680" cy="2720989"/>
          </a:xfrm>
          <a:prstGeom prst="rect">
            <a:avLst/>
          </a:prstGeom>
        </p:spPr>
      </p:pic>
      <p:sp>
        <p:nvSpPr>
          <p:cNvPr id="5" name="TextBox 4">
            <a:extLst>
              <a:ext uri="{FF2B5EF4-FFF2-40B4-BE49-F238E27FC236}">
                <a16:creationId xmlns:a16="http://schemas.microsoft.com/office/drawing/2014/main" id="{71F43F3B-9A30-473E-837A-A333F03F394E}"/>
              </a:ext>
            </a:extLst>
          </p:cNvPr>
          <p:cNvSpPr txBox="1"/>
          <p:nvPr/>
        </p:nvSpPr>
        <p:spPr>
          <a:xfrm>
            <a:off x="4572000" y="769434"/>
            <a:ext cx="4460488" cy="2308324"/>
          </a:xfrm>
          <a:prstGeom prst="rect">
            <a:avLst/>
          </a:prstGeom>
          <a:noFill/>
        </p:spPr>
        <p:txBody>
          <a:bodyPr wrap="square" rtlCol="0">
            <a:spAutoFit/>
          </a:bodyPr>
          <a:lstStyle/>
          <a:p>
            <a:r>
              <a:rPr lang="en-US" dirty="0"/>
              <a:t>It can be useful to be able to use a simple command-line interface text editor that you can open directly in a shell on </a:t>
            </a:r>
            <a:r>
              <a:rPr lang="en-US" dirty="0" err="1"/>
              <a:t>thoth</a:t>
            </a:r>
            <a:r>
              <a:rPr lang="en-US" dirty="0"/>
              <a:t>; some options are listed here.</a:t>
            </a:r>
          </a:p>
          <a:p>
            <a:endParaRPr lang="en-US" dirty="0"/>
          </a:p>
          <a:p>
            <a:r>
              <a:rPr lang="en-US" i="1" dirty="0"/>
              <a:t>nano </a:t>
            </a:r>
            <a:r>
              <a:rPr lang="en-US" dirty="0"/>
              <a:t>is the most intuitive.  Type “nano &lt;filename&gt;” to edit a file; ctrl-O to save, ctrl-X to exit. </a:t>
            </a:r>
            <a:endParaRPr lang="en-US" i="1" dirty="0"/>
          </a:p>
        </p:txBody>
      </p:sp>
    </p:spTree>
    <p:extLst>
      <p:ext uri="{BB962C8B-B14F-4D97-AF65-F5344CB8AC3E}">
        <p14:creationId xmlns:p14="http://schemas.microsoft.com/office/powerpoint/2010/main" val="171012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4: GUI Text Editors</a:t>
            </a:r>
          </a:p>
        </p:txBody>
      </p:sp>
      <p:pic>
        <p:nvPicPr>
          <p:cNvPr id="6" name="Picture 5">
            <a:extLst>
              <a:ext uri="{FF2B5EF4-FFF2-40B4-BE49-F238E27FC236}">
                <a16:creationId xmlns:a16="http://schemas.microsoft.com/office/drawing/2014/main" id="{49F1C596-7830-4FCA-BD33-046221E7C18C}"/>
              </a:ext>
            </a:extLst>
          </p:cNvPr>
          <p:cNvPicPr>
            <a:picLocks noChangeAspect="1"/>
          </p:cNvPicPr>
          <p:nvPr/>
        </p:nvPicPr>
        <p:blipFill>
          <a:blip r:embed="rId2"/>
          <a:stretch>
            <a:fillRect/>
          </a:stretch>
        </p:blipFill>
        <p:spPr>
          <a:xfrm>
            <a:off x="270226" y="767433"/>
            <a:ext cx="7863840" cy="2567933"/>
          </a:xfrm>
          <a:prstGeom prst="rect">
            <a:avLst/>
          </a:prstGeom>
        </p:spPr>
      </p:pic>
      <p:sp>
        <p:nvSpPr>
          <p:cNvPr id="7" name="TextBox 6">
            <a:extLst>
              <a:ext uri="{FF2B5EF4-FFF2-40B4-BE49-F238E27FC236}">
                <a16:creationId xmlns:a16="http://schemas.microsoft.com/office/drawing/2014/main" id="{BF24080A-6D05-4E38-9D7D-0781A20AF819}"/>
              </a:ext>
            </a:extLst>
          </p:cNvPr>
          <p:cNvSpPr txBox="1"/>
          <p:nvPr/>
        </p:nvSpPr>
        <p:spPr>
          <a:xfrm>
            <a:off x="457200" y="3566427"/>
            <a:ext cx="7863840" cy="2031325"/>
          </a:xfrm>
          <a:prstGeom prst="rect">
            <a:avLst/>
          </a:prstGeom>
          <a:noFill/>
        </p:spPr>
        <p:txBody>
          <a:bodyPr wrap="square" rtlCol="0">
            <a:spAutoFit/>
          </a:bodyPr>
          <a:lstStyle/>
          <a:p>
            <a:r>
              <a:rPr lang="en-US" dirty="0"/>
              <a:t>These are some editors you can use on your own computer, and the methods you can use to get your files on to </a:t>
            </a:r>
            <a:r>
              <a:rPr lang="en-US" dirty="0" err="1"/>
              <a:t>thoth</a:t>
            </a:r>
            <a:r>
              <a:rPr lang="en-US" dirty="0"/>
              <a:t>.</a:t>
            </a:r>
          </a:p>
          <a:p>
            <a:endParaRPr lang="en-US" dirty="0"/>
          </a:p>
          <a:p>
            <a:r>
              <a:rPr lang="en-US" dirty="0"/>
              <a:t> Another option not listed in the instructions: ‘</a:t>
            </a:r>
            <a:r>
              <a:rPr lang="en-US" dirty="0" err="1"/>
              <a:t>gedit</a:t>
            </a:r>
            <a:r>
              <a:rPr lang="en-US" dirty="0"/>
              <a:t>’ is a simple GUI-based editor that is installed on </a:t>
            </a:r>
            <a:r>
              <a:rPr lang="en-US" dirty="0" err="1"/>
              <a:t>thoth</a:t>
            </a:r>
            <a:r>
              <a:rPr lang="en-US" dirty="0"/>
              <a:t>.   To view graphics from </a:t>
            </a:r>
            <a:r>
              <a:rPr lang="en-US" dirty="0" err="1"/>
              <a:t>thoth</a:t>
            </a:r>
            <a:r>
              <a:rPr lang="en-US" dirty="0"/>
              <a:t> on your own machine takes some setup (if interested, do a Google search for ‘X forwarding’; generally you have to install a program for X graphics and adjust your </a:t>
            </a:r>
            <a:r>
              <a:rPr lang="en-US" dirty="0" err="1"/>
              <a:t>ssh</a:t>
            </a:r>
            <a:r>
              <a:rPr lang="en-US" dirty="0"/>
              <a:t> configuration).</a:t>
            </a:r>
            <a:endParaRPr lang="en-US" i="1" dirty="0"/>
          </a:p>
        </p:txBody>
      </p:sp>
    </p:spTree>
    <p:extLst>
      <p:ext uri="{BB962C8B-B14F-4D97-AF65-F5344CB8AC3E}">
        <p14:creationId xmlns:p14="http://schemas.microsoft.com/office/powerpoint/2010/main" val="376821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4-5: C programming</a:t>
            </a:r>
          </a:p>
        </p:txBody>
      </p:sp>
      <p:sp>
        <p:nvSpPr>
          <p:cNvPr id="6" name="TextBox 5">
            <a:extLst>
              <a:ext uri="{FF2B5EF4-FFF2-40B4-BE49-F238E27FC236}">
                <a16:creationId xmlns:a16="http://schemas.microsoft.com/office/drawing/2014/main" id="{B75AEAE9-CC2D-48AF-97E4-BF4DEE244587}"/>
              </a:ext>
            </a:extLst>
          </p:cNvPr>
          <p:cNvSpPr txBox="1"/>
          <p:nvPr/>
        </p:nvSpPr>
        <p:spPr>
          <a:xfrm>
            <a:off x="468351" y="970156"/>
            <a:ext cx="6846849" cy="1754326"/>
          </a:xfrm>
          <a:prstGeom prst="rect">
            <a:avLst/>
          </a:prstGeom>
          <a:noFill/>
        </p:spPr>
        <p:txBody>
          <a:bodyPr wrap="square" rtlCol="0">
            <a:spAutoFit/>
          </a:bodyPr>
          <a:lstStyle/>
          <a:p>
            <a:r>
              <a:rPr lang="en-US" dirty="0"/>
              <a:t>Comment regarding textbooks: </a:t>
            </a:r>
          </a:p>
          <a:p>
            <a:endParaRPr lang="en-US" dirty="0"/>
          </a:p>
          <a:p>
            <a:r>
              <a:rPr lang="en-US" dirty="0"/>
              <a:t>For C, another good reference (in addition to the Kernighan &amp; Ritchie book listed on the website) is Practical C Programming by Steve </a:t>
            </a:r>
            <a:r>
              <a:rPr lang="en-US" dirty="0" err="1"/>
              <a:t>Oualline</a:t>
            </a:r>
            <a:r>
              <a:rPr lang="en-US" dirty="0"/>
              <a:t> (which should be available online though the Pitt library system).</a:t>
            </a:r>
          </a:p>
        </p:txBody>
      </p:sp>
    </p:spTree>
    <p:extLst>
      <p:ext uri="{BB962C8B-B14F-4D97-AF65-F5344CB8AC3E}">
        <p14:creationId xmlns:p14="http://schemas.microsoft.com/office/powerpoint/2010/main" val="54415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4-5: C programming – Hello World</a:t>
            </a:r>
          </a:p>
        </p:txBody>
      </p:sp>
      <p:pic>
        <p:nvPicPr>
          <p:cNvPr id="3" name="Picture 2">
            <a:extLst>
              <a:ext uri="{FF2B5EF4-FFF2-40B4-BE49-F238E27FC236}">
                <a16:creationId xmlns:a16="http://schemas.microsoft.com/office/drawing/2014/main" id="{E9BC03C7-579F-4CB8-867D-3478668D528C}"/>
              </a:ext>
            </a:extLst>
          </p:cNvPr>
          <p:cNvPicPr>
            <a:picLocks noChangeAspect="1"/>
          </p:cNvPicPr>
          <p:nvPr/>
        </p:nvPicPr>
        <p:blipFill>
          <a:blip r:embed="rId2"/>
          <a:stretch>
            <a:fillRect/>
          </a:stretch>
        </p:blipFill>
        <p:spPr>
          <a:xfrm>
            <a:off x="686305" y="1096437"/>
            <a:ext cx="3474720" cy="1975701"/>
          </a:xfrm>
          <a:prstGeom prst="rect">
            <a:avLst/>
          </a:prstGeom>
        </p:spPr>
      </p:pic>
      <p:pic>
        <p:nvPicPr>
          <p:cNvPr id="4" name="Picture 3">
            <a:extLst>
              <a:ext uri="{FF2B5EF4-FFF2-40B4-BE49-F238E27FC236}">
                <a16:creationId xmlns:a16="http://schemas.microsoft.com/office/drawing/2014/main" id="{6158E813-4DEE-4DFE-B21B-672544853B2F}"/>
              </a:ext>
            </a:extLst>
          </p:cNvPr>
          <p:cNvPicPr>
            <a:picLocks noChangeAspect="1"/>
          </p:cNvPicPr>
          <p:nvPr/>
        </p:nvPicPr>
        <p:blipFill>
          <a:blip r:embed="rId3"/>
          <a:stretch>
            <a:fillRect/>
          </a:stretch>
        </p:blipFill>
        <p:spPr>
          <a:xfrm>
            <a:off x="686304" y="2976165"/>
            <a:ext cx="4206240" cy="924150"/>
          </a:xfrm>
          <a:prstGeom prst="rect">
            <a:avLst/>
          </a:prstGeom>
        </p:spPr>
      </p:pic>
      <p:pic>
        <p:nvPicPr>
          <p:cNvPr id="5" name="Picture 4">
            <a:extLst>
              <a:ext uri="{FF2B5EF4-FFF2-40B4-BE49-F238E27FC236}">
                <a16:creationId xmlns:a16="http://schemas.microsoft.com/office/drawing/2014/main" id="{0795D31F-4A69-4EFE-BE8D-9771B4C03C4D}"/>
              </a:ext>
            </a:extLst>
          </p:cNvPr>
          <p:cNvPicPr>
            <a:picLocks noChangeAspect="1"/>
          </p:cNvPicPr>
          <p:nvPr/>
        </p:nvPicPr>
        <p:blipFill>
          <a:blip r:embed="rId4"/>
          <a:stretch>
            <a:fillRect/>
          </a:stretch>
        </p:blipFill>
        <p:spPr>
          <a:xfrm>
            <a:off x="2789424" y="4003758"/>
            <a:ext cx="5760720" cy="2585871"/>
          </a:xfrm>
          <a:prstGeom prst="rect">
            <a:avLst/>
          </a:prstGeom>
        </p:spPr>
      </p:pic>
    </p:spTree>
    <p:extLst>
      <p:ext uri="{BB962C8B-B14F-4D97-AF65-F5344CB8AC3E}">
        <p14:creationId xmlns:p14="http://schemas.microsoft.com/office/powerpoint/2010/main" val="428821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5: </a:t>
            </a:r>
            <a:r>
              <a:rPr lang="en-US" sz="2800" dirty="0" err="1">
                <a:solidFill>
                  <a:srgbClr val="002060"/>
                </a:solidFill>
              </a:rPr>
              <a:t>printf</a:t>
            </a:r>
            <a:endParaRPr lang="en-US" sz="2800" dirty="0">
              <a:solidFill>
                <a:srgbClr val="002060"/>
              </a:solidFill>
            </a:endParaRPr>
          </a:p>
        </p:txBody>
      </p:sp>
      <p:pic>
        <p:nvPicPr>
          <p:cNvPr id="6" name="Picture 5">
            <a:extLst>
              <a:ext uri="{FF2B5EF4-FFF2-40B4-BE49-F238E27FC236}">
                <a16:creationId xmlns:a16="http://schemas.microsoft.com/office/drawing/2014/main" id="{4E6898F1-AB6C-43B8-9BBE-C4363CD76C65}"/>
              </a:ext>
            </a:extLst>
          </p:cNvPr>
          <p:cNvPicPr>
            <a:picLocks noChangeAspect="1"/>
          </p:cNvPicPr>
          <p:nvPr/>
        </p:nvPicPr>
        <p:blipFill>
          <a:blip r:embed="rId2"/>
          <a:stretch>
            <a:fillRect/>
          </a:stretch>
        </p:blipFill>
        <p:spPr>
          <a:xfrm>
            <a:off x="208494" y="761475"/>
            <a:ext cx="7498080" cy="1839395"/>
          </a:xfrm>
          <a:prstGeom prst="rect">
            <a:avLst/>
          </a:prstGeom>
        </p:spPr>
      </p:pic>
      <p:sp>
        <p:nvSpPr>
          <p:cNvPr id="7" name="Rectangle 6">
            <a:extLst>
              <a:ext uri="{FF2B5EF4-FFF2-40B4-BE49-F238E27FC236}">
                <a16:creationId xmlns:a16="http://schemas.microsoft.com/office/drawing/2014/main" id="{18706C7D-2B4B-4A47-AF90-9FF5057A7CEF}"/>
              </a:ext>
            </a:extLst>
          </p:cNvPr>
          <p:cNvSpPr/>
          <p:nvPr/>
        </p:nvSpPr>
        <p:spPr>
          <a:xfrm>
            <a:off x="490654" y="2983172"/>
            <a:ext cx="7215920" cy="646331"/>
          </a:xfrm>
          <a:prstGeom prst="rect">
            <a:avLst/>
          </a:prstGeom>
        </p:spPr>
        <p:txBody>
          <a:bodyPr wrap="square">
            <a:spAutoFit/>
          </a:bodyPr>
          <a:lstStyle/>
          <a:p>
            <a:r>
              <a:rPr lang="en-US" dirty="0"/>
              <a:t>Reference for format specifiers:</a:t>
            </a:r>
          </a:p>
          <a:p>
            <a:r>
              <a:rPr lang="en-US" dirty="0">
                <a:hlinkClick r:id="rId3"/>
              </a:rPr>
              <a:t>https://www.tutorialspoint.com/format-specifiers-in-c</a:t>
            </a:r>
            <a:endParaRPr lang="en-US" dirty="0"/>
          </a:p>
        </p:txBody>
      </p:sp>
    </p:spTree>
    <p:extLst>
      <p:ext uri="{BB962C8B-B14F-4D97-AF65-F5344CB8AC3E}">
        <p14:creationId xmlns:p14="http://schemas.microsoft.com/office/powerpoint/2010/main" val="296924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5: Compilation/execution</a:t>
            </a:r>
          </a:p>
        </p:txBody>
      </p:sp>
      <p:pic>
        <p:nvPicPr>
          <p:cNvPr id="3" name="Picture 2">
            <a:extLst>
              <a:ext uri="{FF2B5EF4-FFF2-40B4-BE49-F238E27FC236}">
                <a16:creationId xmlns:a16="http://schemas.microsoft.com/office/drawing/2014/main" id="{A58EBD3E-C3F2-42BF-810A-74F69AB7650E}"/>
              </a:ext>
            </a:extLst>
          </p:cNvPr>
          <p:cNvPicPr>
            <a:picLocks noChangeAspect="1"/>
          </p:cNvPicPr>
          <p:nvPr/>
        </p:nvPicPr>
        <p:blipFill>
          <a:blip r:embed="rId2"/>
          <a:stretch>
            <a:fillRect/>
          </a:stretch>
        </p:blipFill>
        <p:spPr>
          <a:xfrm>
            <a:off x="512280" y="956068"/>
            <a:ext cx="7132320" cy="2742320"/>
          </a:xfrm>
          <a:prstGeom prst="rect">
            <a:avLst/>
          </a:prstGeom>
        </p:spPr>
      </p:pic>
      <p:sp>
        <p:nvSpPr>
          <p:cNvPr id="4" name="TextBox 3">
            <a:extLst>
              <a:ext uri="{FF2B5EF4-FFF2-40B4-BE49-F238E27FC236}">
                <a16:creationId xmlns:a16="http://schemas.microsoft.com/office/drawing/2014/main" id="{771082DC-CDFC-453F-9F2E-992891CCE817}"/>
              </a:ext>
            </a:extLst>
          </p:cNvPr>
          <p:cNvSpPr txBox="1"/>
          <p:nvPr/>
        </p:nvSpPr>
        <p:spPr>
          <a:xfrm>
            <a:off x="512280" y="3698388"/>
            <a:ext cx="6256510" cy="1754326"/>
          </a:xfrm>
          <a:prstGeom prst="rect">
            <a:avLst/>
          </a:prstGeom>
          <a:noFill/>
        </p:spPr>
        <p:txBody>
          <a:bodyPr wrap="square" rtlCol="0">
            <a:spAutoFit/>
          </a:bodyPr>
          <a:lstStyle/>
          <a:p>
            <a:r>
              <a:rPr lang="en-US" dirty="0">
                <a:solidFill>
                  <a:srgbClr val="0070C0"/>
                </a:solidFill>
              </a:rPr>
              <a:t>For many of the examples in this lab, you will be asked to download a file from the Internet using </a:t>
            </a:r>
            <a:r>
              <a:rPr lang="en-US" i="1" dirty="0" err="1">
                <a:solidFill>
                  <a:srgbClr val="0070C0"/>
                </a:solidFill>
              </a:rPr>
              <a:t>wget</a:t>
            </a:r>
            <a:r>
              <a:rPr lang="en-US" dirty="0">
                <a:solidFill>
                  <a:srgbClr val="0070C0"/>
                </a:solidFill>
              </a:rPr>
              <a:t>, which is a command line utility that can perform these retrievals.  For more info type ‘</a:t>
            </a:r>
            <a:r>
              <a:rPr lang="en-US" dirty="0" err="1">
                <a:solidFill>
                  <a:srgbClr val="0070C0"/>
                </a:solidFill>
              </a:rPr>
              <a:t>wget</a:t>
            </a:r>
            <a:r>
              <a:rPr lang="en-US" dirty="0">
                <a:solidFill>
                  <a:srgbClr val="0070C0"/>
                </a:solidFill>
              </a:rPr>
              <a:t> --help’.   ‘-O’ tells </a:t>
            </a:r>
            <a:r>
              <a:rPr lang="en-US" dirty="0" err="1">
                <a:solidFill>
                  <a:srgbClr val="0070C0"/>
                </a:solidFill>
              </a:rPr>
              <a:t>wget</a:t>
            </a:r>
            <a:r>
              <a:rPr lang="en-US" dirty="0">
                <a:solidFill>
                  <a:srgbClr val="0070C0"/>
                </a:solidFill>
              </a:rPr>
              <a:t> to write the retrieved contents to a file named </a:t>
            </a:r>
            <a:r>
              <a:rPr lang="en-US" dirty="0" err="1">
                <a:solidFill>
                  <a:srgbClr val="0070C0"/>
                </a:solidFill>
              </a:rPr>
              <a:t>hello.c</a:t>
            </a:r>
            <a:r>
              <a:rPr lang="en-US" dirty="0">
                <a:solidFill>
                  <a:srgbClr val="0070C0"/>
                </a:solidFill>
              </a:rPr>
              <a:t> in your current working directory.</a:t>
            </a:r>
          </a:p>
        </p:txBody>
      </p:sp>
    </p:spTree>
    <p:extLst>
      <p:ext uri="{BB962C8B-B14F-4D97-AF65-F5344CB8AC3E}">
        <p14:creationId xmlns:p14="http://schemas.microsoft.com/office/powerpoint/2010/main" val="638338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6: Compilation/execution</a:t>
            </a:r>
          </a:p>
        </p:txBody>
      </p:sp>
      <p:pic>
        <p:nvPicPr>
          <p:cNvPr id="3" name="Picture 2">
            <a:extLst>
              <a:ext uri="{FF2B5EF4-FFF2-40B4-BE49-F238E27FC236}">
                <a16:creationId xmlns:a16="http://schemas.microsoft.com/office/drawing/2014/main" id="{A58EBD3E-C3F2-42BF-810A-74F69AB7650E}"/>
              </a:ext>
            </a:extLst>
          </p:cNvPr>
          <p:cNvPicPr>
            <a:picLocks noChangeAspect="1"/>
          </p:cNvPicPr>
          <p:nvPr/>
        </p:nvPicPr>
        <p:blipFill rotWithShape="1">
          <a:blip r:embed="rId2"/>
          <a:srcRect t="69642"/>
          <a:stretch/>
        </p:blipFill>
        <p:spPr>
          <a:xfrm>
            <a:off x="300407" y="624467"/>
            <a:ext cx="7132320" cy="832525"/>
          </a:xfrm>
          <a:prstGeom prst="rect">
            <a:avLst/>
          </a:prstGeom>
        </p:spPr>
      </p:pic>
      <p:pic>
        <p:nvPicPr>
          <p:cNvPr id="5" name="Picture 4">
            <a:extLst>
              <a:ext uri="{FF2B5EF4-FFF2-40B4-BE49-F238E27FC236}">
                <a16:creationId xmlns:a16="http://schemas.microsoft.com/office/drawing/2014/main" id="{F9CC5EFE-EEC0-4D9C-8E8B-9363682A4450}"/>
              </a:ext>
            </a:extLst>
          </p:cNvPr>
          <p:cNvPicPr>
            <a:picLocks noChangeAspect="1"/>
          </p:cNvPicPr>
          <p:nvPr/>
        </p:nvPicPr>
        <p:blipFill>
          <a:blip r:embed="rId3"/>
          <a:stretch>
            <a:fillRect/>
          </a:stretch>
        </p:blipFill>
        <p:spPr>
          <a:xfrm>
            <a:off x="464634" y="1456988"/>
            <a:ext cx="5852160" cy="3870782"/>
          </a:xfrm>
          <a:prstGeom prst="rect">
            <a:avLst/>
          </a:prstGeom>
        </p:spPr>
      </p:pic>
      <p:sp>
        <p:nvSpPr>
          <p:cNvPr id="6" name="TextBox 5">
            <a:extLst>
              <a:ext uri="{FF2B5EF4-FFF2-40B4-BE49-F238E27FC236}">
                <a16:creationId xmlns:a16="http://schemas.microsoft.com/office/drawing/2014/main" id="{0BF612B2-0E16-49B3-9F4E-B7E6E80453F4}"/>
              </a:ext>
            </a:extLst>
          </p:cNvPr>
          <p:cNvSpPr txBox="1"/>
          <p:nvPr/>
        </p:nvSpPr>
        <p:spPr>
          <a:xfrm>
            <a:off x="557561" y="5441795"/>
            <a:ext cx="5932449" cy="646331"/>
          </a:xfrm>
          <a:prstGeom prst="rect">
            <a:avLst/>
          </a:prstGeom>
          <a:noFill/>
        </p:spPr>
        <p:txBody>
          <a:bodyPr wrap="square" rtlCol="0">
            <a:spAutoFit/>
          </a:bodyPr>
          <a:lstStyle/>
          <a:p>
            <a:r>
              <a:rPr lang="en-US" dirty="0"/>
              <a:t>Note: Although you might not always need to use all the flags listed here, for this lab, it will be helpful to include them all.</a:t>
            </a:r>
          </a:p>
        </p:txBody>
      </p:sp>
    </p:spTree>
    <p:extLst>
      <p:ext uri="{BB962C8B-B14F-4D97-AF65-F5344CB8AC3E}">
        <p14:creationId xmlns:p14="http://schemas.microsoft.com/office/powerpoint/2010/main" val="361788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Basic info</a:t>
            </a:r>
          </a:p>
        </p:txBody>
      </p:sp>
      <p:sp>
        <p:nvSpPr>
          <p:cNvPr id="3" name="TextBox 2">
            <a:extLst>
              <a:ext uri="{FF2B5EF4-FFF2-40B4-BE49-F238E27FC236}">
                <a16:creationId xmlns:a16="http://schemas.microsoft.com/office/drawing/2014/main" id="{3B32FFFA-18F6-4673-9D1D-497DD54E35DA}"/>
              </a:ext>
            </a:extLst>
          </p:cNvPr>
          <p:cNvSpPr txBox="1"/>
          <p:nvPr/>
        </p:nvSpPr>
        <p:spPr>
          <a:xfrm>
            <a:off x="-148856" y="702634"/>
            <a:ext cx="8607056" cy="2800767"/>
          </a:xfrm>
          <a:prstGeom prst="rect">
            <a:avLst/>
          </a:prstGeom>
        </p:spPr>
        <p:txBody>
          <a:bodyPr wrap="square" rtlCol="0">
            <a:spAutoFit/>
          </a:bodyPr>
          <a:lstStyle/>
          <a:p>
            <a:pPr lvl="1"/>
            <a:r>
              <a:rPr lang="en-US" sz="2200" dirty="0">
                <a:sym typeface="Wingdings" panose="05000000000000000000" pitchFamily="2" charset="2"/>
              </a:rPr>
              <a:t>TA: Karin Cox (also the recitation TA for CS447)</a:t>
            </a:r>
          </a:p>
          <a:p>
            <a:pPr lvl="1"/>
            <a:r>
              <a:rPr lang="en-US" sz="2200" dirty="0">
                <a:sym typeface="Wingdings" panose="05000000000000000000" pitchFamily="2" charset="2"/>
              </a:rPr>
              <a:t>Email: kmc51@pitt.edu</a:t>
            </a:r>
          </a:p>
          <a:p>
            <a:pPr lvl="1"/>
            <a:endParaRPr lang="en-US" sz="2200" dirty="0">
              <a:sym typeface="Wingdings" panose="05000000000000000000" pitchFamily="2" charset="2"/>
            </a:endParaRPr>
          </a:p>
          <a:p>
            <a:pPr lvl="1"/>
            <a:r>
              <a:rPr lang="en-US" sz="2200" dirty="0">
                <a:sym typeface="Wingdings" panose="05000000000000000000" pitchFamily="2" charset="2"/>
              </a:rPr>
              <a:t>The repository from the previous slide:</a:t>
            </a:r>
          </a:p>
          <a:p>
            <a:pPr lvl="1"/>
            <a:r>
              <a:rPr lang="en-US" sz="2200" dirty="0">
                <a:hlinkClick r:id="rId2"/>
              </a:rPr>
              <a:t>https://github.com/kc13/CS449</a:t>
            </a:r>
            <a:endParaRPr lang="en-US" sz="2200" dirty="0"/>
          </a:p>
          <a:p>
            <a:pPr lvl="1"/>
            <a:endParaRPr lang="en-US" sz="2200" dirty="0">
              <a:sym typeface="Wingdings" panose="05000000000000000000" pitchFamily="2" charset="2"/>
            </a:endParaRPr>
          </a:p>
          <a:p>
            <a:pPr marL="800100" lvl="1" indent="-342900">
              <a:buFont typeface="Wingdings" panose="05000000000000000000" pitchFamily="2" charset="2"/>
              <a:buChar char="à"/>
            </a:pPr>
            <a:r>
              <a:rPr lang="en-US" sz="2200" dirty="0">
                <a:sym typeface="Wingdings" panose="05000000000000000000" pitchFamily="2" charset="2"/>
              </a:rPr>
              <a:t>Slides will always be posted there.</a:t>
            </a:r>
          </a:p>
          <a:p>
            <a:pPr marL="800100" lvl="1" indent="-342900">
              <a:buFont typeface="Wingdings" panose="05000000000000000000" pitchFamily="2" charset="2"/>
              <a:buChar char="à"/>
            </a:pPr>
            <a:r>
              <a:rPr lang="en-US" sz="2200" dirty="0">
                <a:sym typeface="Wingdings" panose="05000000000000000000" pitchFamily="2" charset="2"/>
              </a:rPr>
              <a:t>Accessing these is optional.</a:t>
            </a:r>
          </a:p>
        </p:txBody>
      </p:sp>
    </p:spTree>
    <p:extLst>
      <p:ext uri="{BB962C8B-B14F-4D97-AF65-F5344CB8AC3E}">
        <p14:creationId xmlns:p14="http://schemas.microsoft.com/office/powerpoint/2010/main" val="118958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6-7: </a:t>
            </a:r>
            <a:r>
              <a:rPr lang="en-US" sz="2800" dirty="0" err="1">
                <a:solidFill>
                  <a:srgbClr val="002060"/>
                </a:solidFill>
              </a:rPr>
              <a:t>gdb</a:t>
            </a:r>
            <a:r>
              <a:rPr lang="en-US" sz="2800" dirty="0">
                <a:solidFill>
                  <a:srgbClr val="002060"/>
                </a:solidFill>
              </a:rPr>
              <a:t> – debugging tool</a:t>
            </a:r>
          </a:p>
        </p:txBody>
      </p:sp>
      <p:pic>
        <p:nvPicPr>
          <p:cNvPr id="4" name="Picture 3">
            <a:extLst>
              <a:ext uri="{FF2B5EF4-FFF2-40B4-BE49-F238E27FC236}">
                <a16:creationId xmlns:a16="http://schemas.microsoft.com/office/drawing/2014/main" id="{CAF522FC-C007-4D3A-93A5-C60563E31D27}"/>
              </a:ext>
            </a:extLst>
          </p:cNvPr>
          <p:cNvPicPr>
            <a:picLocks noChangeAspect="1"/>
          </p:cNvPicPr>
          <p:nvPr/>
        </p:nvPicPr>
        <p:blipFill>
          <a:blip r:embed="rId2"/>
          <a:stretch>
            <a:fillRect/>
          </a:stretch>
        </p:blipFill>
        <p:spPr>
          <a:xfrm>
            <a:off x="348053" y="804718"/>
            <a:ext cx="5347855" cy="3085227"/>
          </a:xfrm>
          <a:prstGeom prst="rect">
            <a:avLst/>
          </a:prstGeom>
        </p:spPr>
      </p:pic>
      <p:pic>
        <p:nvPicPr>
          <p:cNvPr id="7" name="Picture 6">
            <a:extLst>
              <a:ext uri="{FF2B5EF4-FFF2-40B4-BE49-F238E27FC236}">
                <a16:creationId xmlns:a16="http://schemas.microsoft.com/office/drawing/2014/main" id="{F336316D-81FC-431C-BA07-5E060FA90085}"/>
              </a:ext>
            </a:extLst>
          </p:cNvPr>
          <p:cNvPicPr>
            <a:picLocks noChangeAspect="1"/>
          </p:cNvPicPr>
          <p:nvPr/>
        </p:nvPicPr>
        <p:blipFill>
          <a:blip r:embed="rId3"/>
          <a:stretch>
            <a:fillRect/>
          </a:stretch>
        </p:blipFill>
        <p:spPr>
          <a:xfrm>
            <a:off x="283849" y="3752640"/>
            <a:ext cx="4405745" cy="1493753"/>
          </a:xfrm>
          <a:prstGeom prst="rect">
            <a:avLst/>
          </a:prstGeom>
        </p:spPr>
      </p:pic>
      <p:sp>
        <p:nvSpPr>
          <p:cNvPr id="8" name="TextBox 7">
            <a:extLst>
              <a:ext uri="{FF2B5EF4-FFF2-40B4-BE49-F238E27FC236}">
                <a16:creationId xmlns:a16="http://schemas.microsoft.com/office/drawing/2014/main" id="{D410C33F-0EDE-4AC5-9B1B-A7E0BEE22387}"/>
              </a:ext>
            </a:extLst>
          </p:cNvPr>
          <p:cNvSpPr txBox="1"/>
          <p:nvPr/>
        </p:nvSpPr>
        <p:spPr>
          <a:xfrm>
            <a:off x="4689594" y="4237463"/>
            <a:ext cx="4052962" cy="1754326"/>
          </a:xfrm>
          <a:prstGeom prst="rect">
            <a:avLst/>
          </a:prstGeom>
          <a:noFill/>
        </p:spPr>
        <p:txBody>
          <a:bodyPr wrap="square" rtlCol="0">
            <a:spAutoFit/>
          </a:bodyPr>
          <a:lstStyle/>
          <a:p>
            <a:r>
              <a:rPr lang="en-US" dirty="0"/>
              <a:t>GDB won’t be used in this lab, but keep this around for reference for future labs.</a:t>
            </a:r>
          </a:p>
          <a:p>
            <a:endParaRPr lang="en-US" dirty="0"/>
          </a:p>
          <a:p>
            <a:r>
              <a:rPr lang="en-US" dirty="0"/>
              <a:t>GDB can do things like show you the underlying assembly instructions, and set breakpoints in execution. </a:t>
            </a:r>
          </a:p>
        </p:txBody>
      </p:sp>
    </p:spTree>
    <p:extLst>
      <p:ext uri="{BB962C8B-B14F-4D97-AF65-F5344CB8AC3E}">
        <p14:creationId xmlns:p14="http://schemas.microsoft.com/office/powerpoint/2010/main" val="183723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ED700-C714-47BC-BA93-26B863ED15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7-8: </a:t>
            </a:r>
            <a:r>
              <a:rPr lang="en-US" sz="2800" dirty="0" err="1">
                <a:solidFill>
                  <a:srgbClr val="002060"/>
                </a:solidFill>
              </a:rPr>
              <a:t>Valgrind</a:t>
            </a:r>
            <a:endParaRPr lang="en-US" sz="2800" dirty="0">
              <a:solidFill>
                <a:srgbClr val="002060"/>
              </a:solidFill>
            </a:endParaRPr>
          </a:p>
        </p:txBody>
      </p:sp>
      <p:sp>
        <p:nvSpPr>
          <p:cNvPr id="3" name="TextBox 2">
            <a:extLst>
              <a:ext uri="{FF2B5EF4-FFF2-40B4-BE49-F238E27FC236}">
                <a16:creationId xmlns:a16="http://schemas.microsoft.com/office/drawing/2014/main" id="{CA0D5CE7-9322-491A-8ED0-2F336FFC341C}"/>
              </a:ext>
            </a:extLst>
          </p:cNvPr>
          <p:cNvSpPr txBox="1"/>
          <p:nvPr/>
        </p:nvSpPr>
        <p:spPr>
          <a:xfrm>
            <a:off x="446049" y="970156"/>
            <a:ext cx="7688017" cy="1785104"/>
          </a:xfrm>
          <a:prstGeom prst="rect">
            <a:avLst/>
          </a:prstGeom>
          <a:noFill/>
        </p:spPr>
        <p:txBody>
          <a:bodyPr wrap="square" rtlCol="0">
            <a:spAutoFit/>
          </a:bodyPr>
          <a:lstStyle/>
          <a:p>
            <a:r>
              <a:rPr lang="en-US" sz="2200" dirty="0"/>
              <a:t>The functionality of this program will be easier to understand after covering some concepts that will come later in the course.</a:t>
            </a:r>
          </a:p>
          <a:p>
            <a:endParaRPr lang="en-US" sz="2200" dirty="0"/>
          </a:p>
          <a:p>
            <a:r>
              <a:rPr lang="en-US" sz="2200" dirty="0"/>
              <a:t>It is relevant for this lab assignment, however, so a brief introduction is provided here.</a:t>
            </a:r>
          </a:p>
        </p:txBody>
      </p:sp>
    </p:spTree>
    <p:extLst>
      <p:ext uri="{BB962C8B-B14F-4D97-AF65-F5344CB8AC3E}">
        <p14:creationId xmlns:p14="http://schemas.microsoft.com/office/powerpoint/2010/main" val="74019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2474F-A833-460F-8D1F-EE202FEF52E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7-8: </a:t>
            </a:r>
            <a:r>
              <a:rPr lang="en-US" sz="2800" dirty="0" err="1">
                <a:solidFill>
                  <a:srgbClr val="002060"/>
                </a:solidFill>
              </a:rPr>
              <a:t>Valgrind</a:t>
            </a:r>
            <a:endParaRPr lang="en-US" sz="2800" dirty="0">
              <a:solidFill>
                <a:srgbClr val="002060"/>
              </a:solidFill>
            </a:endParaRPr>
          </a:p>
        </p:txBody>
      </p:sp>
      <p:pic>
        <p:nvPicPr>
          <p:cNvPr id="3" name="Picture 2">
            <a:extLst>
              <a:ext uri="{FF2B5EF4-FFF2-40B4-BE49-F238E27FC236}">
                <a16:creationId xmlns:a16="http://schemas.microsoft.com/office/drawing/2014/main" id="{F39608D8-CCBA-4E38-95DC-D9EB76CC9F3C}"/>
              </a:ext>
            </a:extLst>
          </p:cNvPr>
          <p:cNvPicPr>
            <a:picLocks noChangeAspect="1"/>
          </p:cNvPicPr>
          <p:nvPr/>
        </p:nvPicPr>
        <p:blipFill>
          <a:blip r:embed="rId2"/>
          <a:stretch>
            <a:fillRect/>
          </a:stretch>
        </p:blipFill>
        <p:spPr>
          <a:xfrm>
            <a:off x="235865" y="761560"/>
            <a:ext cx="5212080" cy="4925399"/>
          </a:xfrm>
          <a:prstGeom prst="rect">
            <a:avLst/>
          </a:prstGeom>
        </p:spPr>
      </p:pic>
      <p:sp>
        <p:nvSpPr>
          <p:cNvPr id="4" name="TextBox 3">
            <a:extLst>
              <a:ext uri="{FF2B5EF4-FFF2-40B4-BE49-F238E27FC236}">
                <a16:creationId xmlns:a16="http://schemas.microsoft.com/office/drawing/2014/main" id="{B8CEDF8B-7A7A-4316-AC81-DB80976358C8}"/>
              </a:ext>
            </a:extLst>
          </p:cNvPr>
          <p:cNvSpPr txBox="1"/>
          <p:nvPr/>
        </p:nvSpPr>
        <p:spPr>
          <a:xfrm>
            <a:off x="4711897" y="3133492"/>
            <a:ext cx="4052962" cy="2862322"/>
          </a:xfrm>
          <a:prstGeom prst="rect">
            <a:avLst/>
          </a:prstGeom>
          <a:noFill/>
        </p:spPr>
        <p:txBody>
          <a:bodyPr wrap="square" rtlCol="0">
            <a:spAutoFit/>
          </a:bodyPr>
          <a:lstStyle/>
          <a:p>
            <a:r>
              <a:rPr lang="en-US" dirty="0" err="1">
                <a:solidFill>
                  <a:srgbClr val="0070C0"/>
                </a:solidFill>
              </a:rPr>
              <a:t>Valgrind</a:t>
            </a:r>
            <a:r>
              <a:rPr lang="en-US" dirty="0">
                <a:solidFill>
                  <a:srgbClr val="0070C0"/>
                </a:solidFill>
              </a:rPr>
              <a:t> helps in identifying issues with memory management.</a:t>
            </a:r>
          </a:p>
          <a:p>
            <a:endParaRPr lang="en-US" dirty="0">
              <a:solidFill>
                <a:srgbClr val="0070C0"/>
              </a:solidFill>
            </a:endParaRPr>
          </a:p>
          <a:p>
            <a:r>
              <a:rPr lang="en-US" dirty="0">
                <a:solidFill>
                  <a:srgbClr val="0070C0"/>
                </a:solidFill>
              </a:rPr>
              <a:t>This initial exercise (not part of the assignment you will submit) asks you to first compile and run two small C programs, only one of which causes a “segmentation fault” error (which happens when you try to access an illegal memory address).</a:t>
            </a:r>
          </a:p>
        </p:txBody>
      </p:sp>
    </p:spTree>
    <p:extLst>
      <p:ext uri="{BB962C8B-B14F-4D97-AF65-F5344CB8AC3E}">
        <p14:creationId xmlns:p14="http://schemas.microsoft.com/office/powerpoint/2010/main" val="413879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2474F-A833-460F-8D1F-EE202FEF52E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7-8: </a:t>
            </a:r>
            <a:r>
              <a:rPr lang="en-US" sz="2800" dirty="0" err="1">
                <a:solidFill>
                  <a:srgbClr val="002060"/>
                </a:solidFill>
              </a:rPr>
              <a:t>Valgrind</a:t>
            </a:r>
            <a:endParaRPr lang="en-US" sz="2800" dirty="0">
              <a:solidFill>
                <a:srgbClr val="002060"/>
              </a:solidFill>
            </a:endParaRPr>
          </a:p>
        </p:txBody>
      </p:sp>
      <p:sp>
        <p:nvSpPr>
          <p:cNvPr id="4" name="TextBox 3">
            <a:extLst>
              <a:ext uri="{FF2B5EF4-FFF2-40B4-BE49-F238E27FC236}">
                <a16:creationId xmlns:a16="http://schemas.microsoft.com/office/drawing/2014/main" id="{B8CEDF8B-7A7A-4316-AC81-DB80976358C8}"/>
              </a:ext>
            </a:extLst>
          </p:cNvPr>
          <p:cNvSpPr txBox="1"/>
          <p:nvPr/>
        </p:nvSpPr>
        <p:spPr>
          <a:xfrm>
            <a:off x="95293" y="646771"/>
            <a:ext cx="4052962" cy="2862322"/>
          </a:xfrm>
          <a:prstGeom prst="rect">
            <a:avLst/>
          </a:prstGeom>
          <a:noFill/>
        </p:spPr>
        <p:txBody>
          <a:bodyPr wrap="square" rtlCol="0">
            <a:spAutoFit/>
          </a:bodyPr>
          <a:lstStyle/>
          <a:p>
            <a:r>
              <a:rPr lang="en-US" dirty="0"/>
              <a:t>The program which does cause a segmentation fault (</a:t>
            </a:r>
            <a:r>
              <a:rPr lang="en-US" dirty="0" err="1"/>
              <a:t>segfault_ex.c</a:t>
            </a:r>
            <a:r>
              <a:rPr lang="en-US" dirty="0"/>
              <a:t>) does not include a termination condition in the for loop, so the program attempts to access memory locations beyond those allocated to the original integer array.</a:t>
            </a:r>
          </a:p>
          <a:p>
            <a:endParaRPr lang="en-US" dirty="0"/>
          </a:p>
          <a:p>
            <a:r>
              <a:rPr lang="en-US" dirty="0"/>
              <a:t>We can also use </a:t>
            </a:r>
            <a:r>
              <a:rPr lang="en-US" dirty="0" err="1"/>
              <a:t>Valgrind</a:t>
            </a:r>
            <a:r>
              <a:rPr lang="en-US" dirty="0"/>
              <a:t> to simulate the execution of this program, and provide information regarding memory issues.</a:t>
            </a:r>
          </a:p>
        </p:txBody>
      </p:sp>
      <p:pic>
        <p:nvPicPr>
          <p:cNvPr id="8" name="Picture 7" descr="A screenshot of a computer screen&#10;&#10;Description automatically generated">
            <a:extLst>
              <a:ext uri="{FF2B5EF4-FFF2-40B4-BE49-F238E27FC236}">
                <a16:creationId xmlns:a16="http://schemas.microsoft.com/office/drawing/2014/main" id="{0843B409-70E3-4EBF-BC62-7F376784FB37}"/>
              </a:ext>
            </a:extLst>
          </p:cNvPr>
          <p:cNvPicPr>
            <a:picLocks noChangeAspect="1"/>
          </p:cNvPicPr>
          <p:nvPr/>
        </p:nvPicPr>
        <p:blipFill rotWithShape="1">
          <a:blip r:embed="rId2">
            <a:extLst>
              <a:ext uri="{28A0092B-C50C-407E-A947-70E740481C1C}">
                <a14:useLocalDpi xmlns:a14="http://schemas.microsoft.com/office/drawing/2010/main" val="0"/>
              </a:ext>
            </a:extLst>
          </a:blip>
          <a:srcRect l="4407" t="22850" r="16445" b="37039"/>
          <a:stretch/>
        </p:blipFill>
        <p:spPr>
          <a:xfrm>
            <a:off x="4335291" y="1293102"/>
            <a:ext cx="3445727" cy="1639229"/>
          </a:xfrm>
          <a:prstGeom prst="rect">
            <a:avLst/>
          </a:prstGeom>
        </p:spPr>
      </p:pic>
    </p:spTree>
    <p:extLst>
      <p:ext uri="{BB962C8B-B14F-4D97-AF65-F5344CB8AC3E}">
        <p14:creationId xmlns:p14="http://schemas.microsoft.com/office/powerpoint/2010/main" val="304869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2474F-A833-460F-8D1F-EE202FEF52E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7-8: </a:t>
            </a:r>
            <a:r>
              <a:rPr lang="en-US" sz="2800" dirty="0" err="1">
                <a:solidFill>
                  <a:srgbClr val="002060"/>
                </a:solidFill>
              </a:rPr>
              <a:t>Valgrind</a:t>
            </a:r>
            <a:r>
              <a:rPr lang="en-US" sz="2800" dirty="0">
                <a:solidFill>
                  <a:srgbClr val="002060"/>
                </a:solidFill>
              </a:rPr>
              <a:t> output on </a:t>
            </a:r>
            <a:r>
              <a:rPr lang="en-US" sz="2800" dirty="0" err="1">
                <a:solidFill>
                  <a:srgbClr val="002060"/>
                </a:solidFill>
              </a:rPr>
              <a:t>segfault_ex</a:t>
            </a:r>
            <a:endParaRPr lang="en-US" sz="2800" dirty="0">
              <a:solidFill>
                <a:srgbClr val="002060"/>
              </a:solidFill>
            </a:endParaRPr>
          </a:p>
        </p:txBody>
      </p:sp>
      <p:pic>
        <p:nvPicPr>
          <p:cNvPr id="5" name="Picture 4" descr="A screenshot of a cell phone&#10;&#10;Description automatically generated">
            <a:extLst>
              <a:ext uri="{FF2B5EF4-FFF2-40B4-BE49-F238E27FC236}">
                <a16:creationId xmlns:a16="http://schemas.microsoft.com/office/drawing/2014/main" id="{F81F5E18-CE80-410C-9BC2-B22E71F118C1}"/>
              </a:ext>
            </a:extLst>
          </p:cNvPr>
          <p:cNvPicPr>
            <a:picLocks noChangeAspect="1"/>
          </p:cNvPicPr>
          <p:nvPr/>
        </p:nvPicPr>
        <p:blipFill rotWithShape="1">
          <a:blip r:embed="rId2">
            <a:extLst>
              <a:ext uri="{28A0092B-C50C-407E-A947-70E740481C1C}">
                <a14:useLocalDpi xmlns:a14="http://schemas.microsoft.com/office/drawing/2010/main" val="0"/>
              </a:ext>
            </a:extLst>
          </a:blip>
          <a:srcRect l="-167" r="11953" b="12507"/>
          <a:stretch/>
        </p:blipFill>
        <p:spPr>
          <a:xfrm>
            <a:off x="334536" y="700153"/>
            <a:ext cx="6411951" cy="5009272"/>
          </a:xfrm>
          <a:prstGeom prst="rect">
            <a:avLst/>
          </a:prstGeom>
        </p:spPr>
      </p:pic>
      <p:sp>
        <p:nvSpPr>
          <p:cNvPr id="6" name="Rectangle 5">
            <a:extLst>
              <a:ext uri="{FF2B5EF4-FFF2-40B4-BE49-F238E27FC236}">
                <a16:creationId xmlns:a16="http://schemas.microsoft.com/office/drawing/2014/main" id="{5B8A2529-74F8-4D9C-BBC8-3C7F2D9D087E}"/>
              </a:ext>
            </a:extLst>
          </p:cNvPr>
          <p:cNvSpPr/>
          <p:nvPr/>
        </p:nvSpPr>
        <p:spPr>
          <a:xfrm>
            <a:off x="412596" y="1933550"/>
            <a:ext cx="6055112" cy="124893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353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2474F-A833-460F-8D1F-EE202FEF52EA}"/>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Lab #0 page 7-8: Program with an issue that does not cause segmentation fault</a:t>
            </a:r>
          </a:p>
        </p:txBody>
      </p:sp>
      <p:pic>
        <p:nvPicPr>
          <p:cNvPr id="4" name="Picture 3" descr="A screenshot of a computer&#10;&#10;Description automatically generated">
            <a:extLst>
              <a:ext uri="{FF2B5EF4-FFF2-40B4-BE49-F238E27FC236}">
                <a16:creationId xmlns:a16="http://schemas.microsoft.com/office/drawing/2014/main" id="{C1EE378F-221F-47D4-987C-720413166F87}"/>
              </a:ext>
            </a:extLst>
          </p:cNvPr>
          <p:cNvPicPr>
            <a:picLocks noChangeAspect="1"/>
          </p:cNvPicPr>
          <p:nvPr/>
        </p:nvPicPr>
        <p:blipFill rotWithShape="1">
          <a:blip r:embed="rId2">
            <a:extLst>
              <a:ext uri="{28A0092B-C50C-407E-A947-70E740481C1C}">
                <a14:useLocalDpi xmlns:a14="http://schemas.microsoft.com/office/drawing/2010/main" val="0"/>
              </a:ext>
            </a:extLst>
          </a:blip>
          <a:srcRect l="1602" t="23769" r="7453" b="14064"/>
          <a:stretch/>
        </p:blipFill>
        <p:spPr>
          <a:xfrm>
            <a:off x="178418" y="1143000"/>
            <a:ext cx="4505093" cy="22860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71246EB-D48B-4395-8192-1CAFA2CDF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18" y="3757754"/>
            <a:ext cx="4753638" cy="1305107"/>
          </a:xfrm>
          <a:prstGeom prst="rect">
            <a:avLst/>
          </a:prstGeom>
        </p:spPr>
      </p:pic>
    </p:spTree>
    <p:extLst>
      <p:ext uri="{BB962C8B-B14F-4D97-AF65-F5344CB8AC3E}">
        <p14:creationId xmlns:p14="http://schemas.microsoft.com/office/powerpoint/2010/main" val="377584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2474F-A833-460F-8D1F-EE202FEF52E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7-8: same program in </a:t>
            </a:r>
            <a:r>
              <a:rPr lang="en-US" sz="2800" dirty="0" err="1">
                <a:solidFill>
                  <a:srgbClr val="002060"/>
                </a:solidFill>
              </a:rPr>
              <a:t>valgrind</a:t>
            </a:r>
            <a:endParaRPr lang="en-US" sz="2800" dirty="0">
              <a:solidFill>
                <a:srgbClr val="002060"/>
              </a:solidFill>
            </a:endParaRPr>
          </a:p>
        </p:txBody>
      </p:sp>
      <p:pic>
        <p:nvPicPr>
          <p:cNvPr id="4" name="Picture 3" descr="A screenshot of a computer&#10;&#10;Description automatically generated">
            <a:extLst>
              <a:ext uri="{FF2B5EF4-FFF2-40B4-BE49-F238E27FC236}">
                <a16:creationId xmlns:a16="http://schemas.microsoft.com/office/drawing/2014/main" id="{C1EE378F-221F-47D4-987C-720413166F87}"/>
              </a:ext>
            </a:extLst>
          </p:cNvPr>
          <p:cNvPicPr>
            <a:picLocks noChangeAspect="1"/>
          </p:cNvPicPr>
          <p:nvPr/>
        </p:nvPicPr>
        <p:blipFill rotWithShape="1">
          <a:blip r:embed="rId2">
            <a:extLst>
              <a:ext uri="{28A0092B-C50C-407E-A947-70E740481C1C}">
                <a14:useLocalDpi xmlns:a14="http://schemas.microsoft.com/office/drawing/2010/main" val="0"/>
              </a:ext>
            </a:extLst>
          </a:blip>
          <a:srcRect l="1602" t="23769" r="7453" b="14064"/>
          <a:stretch/>
        </p:blipFill>
        <p:spPr>
          <a:xfrm>
            <a:off x="5687120" y="523220"/>
            <a:ext cx="3383280" cy="1716763"/>
          </a:xfrm>
          <a:prstGeom prst="rect">
            <a:avLst/>
          </a:prstGeom>
        </p:spPr>
      </p:pic>
      <p:sp>
        <p:nvSpPr>
          <p:cNvPr id="6" name="TextBox 5">
            <a:extLst>
              <a:ext uri="{FF2B5EF4-FFF2-40B4-BE49-F238E27FC236}">
                <a16:creationId xmlns:a16="http://schemas.microsoft.com/office/drawing/2014/main" id="{A35BA50A-A184-434C-A6C2-2C43E76301C5}"/>
              </a:ext>
            </a:extLst>
          </p:cNvPr>
          <p:cNvSpPr txBox="1"/>
          <p:nvPr/>
        </p:nvSpPr>
        <p:spPr>
          <a:xfrm>
            <a:off x="5886450" y="2495550"/>
            <a:ext cx="2673350" cy="2462213"/>
          </a:xfrm>
          <a:prstGeom prst="rect">
            <a:avLst/>
          </a:prstGeom>
          <a:noFill/>
        </p:spPr>
        <p:txBody>
          <a:bodyPr wrap="square" rtlCol="0">
            <a:spAutoFit/>
          </a:bodyPr>
          <a:lstStyle/>
          <a:p>
            <a:r>
              <a:rPr lang="en-US" sz="1400" dirty="0"/>
              <a:t>The issue is that </a:t>
            </a:r>
            <a:r>
              <a:rPr lang="en-US" sz="1400" dirty="0" err="1"/>
              <a:t>sizeof</a:t>
            </a:r>
            <a:r>
              <a:rPr lang="en-US" sz="1400" dirty="0"/>
              <a:t>(a) will return the number of bytes in the array (20) rather than the number of integer elements (5).  So the loop runs too many times (resulting in overflow, which creates the negative output).</a:t>
            </a:r>
          </a:p>
          <a:p>
            <a:endParaRPr lang="en-US" sz="1400" dirty="0"/>
          </a:p>
          <a:p>
            <a:r>
              <a:rPr lang="en-US" sz="1400" dirty="0" err="1"/>
              <a:t>Valgrind</a:t>
            </a:r>
            <a:r>
              <a:rPr lang="en-US" sz="1400" dirty="0"/>
              <a:t> does not tell us this exactly but does give us some hints.</a:t>
            </a:r>
          </a:p>
        </p:txBody>
      </p:sp>
      <p:pic>
        <p:nvPicPr>
          <p:cNvPr id="11" name="Picture 10" descr="A screenshot of a cell phone&#10;&#10;Description automatically generated">
            <a:extLst>
              <a:ext uri="{FF2B5EF4-FFF2-40B4-BE49-F238E27FC236}">
                <a16:creationId xmlns:a16="http://schemas.microsoft.com/office/drawing/2014/main" id="{0FDE2407-2938-41C6-A52D-3433750977C4}"/>
              </a:ext>
            </a:extLst>
          </p:cNvPr>
          <p:cNvPicPr>
            <a:picLocks noChangeAspect="1"/>
          </p:cNvPicPr>
          <p:nvPr/>
        </p:nvPicPr>
        <p:blipFill rotWithShape="1">
          <a:blip r:embed="rId3">
            <a:extLst>
              <a:ext uri="{28A0092B-C50C-407E-A947-70E740481C1C}">
                <a14:useLocalDpi xmlns:a14="http://schemas.microsoft.com/office/drawing/2010/main" val="0"/>
              </a:ext>
            </a:extLst>
          </a:blip>
          <a:srcRect b="13173"/>
          <a:stretch/>
        </p:blipFill>
        <p:spPr>
          <a:xfrm>
            <a:off x="140275" y="523220"/>
            <a:ext cx="5486400" cy="4563947"/>
          </a:xfrm>
          <a:prstGeom prst="rect">
            <a:avLst/>
          </a:prstGeom>
        </p:spPr>
      </p:pic>
    </p:spTree>
    <p:extLst>
      <p:ext uri="{BB962C8B-B14F-4D97-AF65-F5344CB8AC3E}">
        <p14:creationId xmlns:p14="http://schemas.microsoft.com/office/powerpoint/2010/main" val="221875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36B3F-137A-4E2B-9F0C-BE78B142201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9-10: Lab Assignment </a:t>
            </a:r>
          </a:p>
        </p:txBody>
      </p:sp>
      <p:pic>
        <p:nvPicPr>
          <p:cNvPr id="4" name="Picture 3">
            <a:extLst>
              <a:ext uri="{FF2B5EF4-FFF2-40B4-BE49-F238E27FC236}">
                <a16:creationId xmlns:a16="http://schemas.microsoft.com/office/drawing/2014/main" id="{433FDF5C-2B59-4439-B4F3-A184CD09DA1F}"/>
              </a:ext>
            </a:extLst>
          </p:cNvPr>
          <p:cNvPicPr>
            <a:picLocks noChangeAspect="1"/>
          </p:cNvPicPr>
          <p:nvPr/>
        </p:nvPicPr>
        <p:blipFill>
          <a:blip r:embed="rId2"/>
          <a:stretch>
            <a:fillRect/>
          </a:stretch>
        </p:blipFill>
        <p:spPr>
          <a:xfrm>
            <a:off x="168801" y="672648"/>
            <a:ext cx="8412480" cy="1668981"/>
          </a:xfrm>
          <a:prstGeom prst="rect">
            <a:avLst/>
          </a:prstGeom>
        </p:spPr>
      </p:pic>
      <p:sp>
        <p:nvSpPr>
          <p:cNvPr id="5" name="Rectangle 4">
            <a:extLst>
              <a:ext uri="{FF2B5EF4-FFF2-40B4-BE49-F238E27FC236}">
                <a16:creationId xmlns:a16="http://schemas.microsoft.com/office/drawing/2014/main" id="{C7BA35E2-7789-468E-AC0A-2BB291E6A301}"/>
              </a:ext>
            </a:extLst>
          </p:cNvPr>
          <p:cNvSpPr/>
          <p:nvPr/>
        </p:nvSpPr>
        <p:spPr>
          <a:xfrm>
            <a:off x="180474" y="1756611"/>
            <a:ext cx="8337884" cy="52322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 name="TextBox 5">
            <a:extLst>
              <a:ext uri="{FF2B5EF4-FFF2-40B4-BE49-F238E27FC236}">
                <a16:creationId xmlns:a16="http://schemas.microsoft.com/office/drawing/2014/main" id="{21BF6621-96B7-4AF9-9F08-535332EC1D32}"/>
              </a:ext>
            </a:extLst>
          </p:cNvPr>
          <p:cNvSpPr txBox="1"/>
          <p:nvPr/>
        </p:nvSpPr>
        <p:spPr>
          <a:xfrm>
            <a:off x="589546" y="2776687"/>
            <a:ext cx="7640053" cy="923330"/>
          </a:xfrm>
          <a:prstGeom prst="rect">
            <a:avLst/>
          </a:prstGeom>
          <a:noFill/>
        </p:spPr>
        <p:txBody>
          <a:bodyPr wrap="square" rtlCol="0">
            <a:spAutoFit/>
          </a:bodyPr>
          <a:lstStyle/>
          <a:p>
            <a:r>
              <a:rPr lang="en-US" dirty="0"/>
              <a:t>This part will involve making edits to source code that is provided to you, and using the output of the modified program to answer questions on the quiz in </a:t>
            </a:r>
            <a:r>
              <a:rPr lang="en-US" dirty="0" err="1"/>
              <a:t>Gradescope</a:t>
            </a:r>
            <a:r>
              <a:rPr lang="en-US" dirty="0"/>
              <a:t>.  Don’t worry if some things don’t make complete sense yet!</a:t>
            </a:r>
          </a:p>
        </p:txBody>
      </p:sp>
    </p:spTree>
    <p:extLst>
      <p:ext uri="{BB962C8B-B14F-4D97-AF65-F5344CB8AC3E}">
        <p14:creationId xmlns:p14="http://schemas.microsoft.com/office/powerpoint/2010/main" val="766689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36B3F-137A-4E2B-9F0C-BE78B142201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9-10: Lab Assignment </a:t>
            </a:r>
          </a:p>
        </p:txBody>
      </p:sp>
      <p:pic>
        <p:nvPicPr>
          <p:cNvPr id="4" name="Picture 3">
            <a:extLst>
              <a:ext uri="{FF2B5EF4-FFF2-40B4-BE49-F238E27FC236}">
                <a16:creationId xmlns:a16="http://schemas.microsoft.com/office/drawing/2014/main" id="{433FDF5C-2B59-4439-B4F3-A184CD09DA1F}"/>
              </a:ext>
            </a:extLst>
          </p:cNvPr>
          <p:cNvPicPr>
            <a:picLocks noChangeAspect="1"/>
          </p:cNvPicPr>
          <p:nvPr/>
        </p:nvPicPr>
        <p:blipFill>
          <a:blip r:embed="rId2"/>
          <a:stretch>
            <a:fillRect/>
          </a:stretch>
        </p:blipFill>
        <p:spPr>
          <a:xfrm>
            <a:off x="168801" y="672648"/>
            <a:ext cx="8412480" cy="1668981"/>
          </a:xfrm>
          <a:prstGeom prst="rect">
            <a:avLst/>
          </a:prstGeom>
        </p:spPr>
      </p:pic>
      <p:sp>
        <p:nvSpPr>
          <p:cNvPr id="5" name="Rectangle 4">
            <a:extLst>
              <a:ext uri="{FF2B5EF4-FFF2-40B4-BE49-F238E27FC236}">
                <a16:creationId xmlns:a16="http://schemas.microsoft.com/office/drawing/2014/main" id="{C7BA35E2-7789-468E-AC0A-2BB291E6A301}"/>
              </a:ext>
            </a:extLst>
          </p:cNvPr>
          <p:cNvSpPr/>
          <p:nvPr/>
        </p:nvSpPr>
        <p:spPr>
          <a:xfrm>
            <a:off x="180474" y="1756611"/>
            <a:ext cx="8337884" cy="52322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 name="TextBox 5">
            <a:extLst>
              <a:ext uri="{FF2B5EF4-FFF2-40B4-BE49-F238E27FC236}">
                <a16:creationId xmlns:a16="http://schemas.microsoft.com/office/drawing/2014/main" id="{21BF6621-96B7-4AF9-9F08-535332EC1D32}"/>
              </a:ext>
            </a:extLst>
          </p:cNvPr>
          <p:cNvSpPr txBox="1"/>
          <p:nvPr/>
        </p:nvSpPr>
        <p:spPr>
          <a:xfrm>
            <a:off x="589546" y="2776687"/>
            <a:ext cx="7640053" cy="923330"/>
          </a:xfrm>
          <a:prstGeom prst="rect">
            <a:avLst/>
          </a:prstGeom>
          <a:noFill/>
        </p:spPr>
        <p:txBody>
          <a:bodyPr wrap="square" rtlCol="0">
            <a:spAutoFit/>
          </a:bodyPr>
          <a:lstStyle/>
          <a:p>
            <a:r>
              <a:rPr lang="en-US" dirty="0"/>
              <a:t>This part will involve making edits to source code that is provided to you, and using the output of the modified program to answer questions on the quiz in </a:t>
            </a:r>
            <a:r>
              <a:rPr lang="en-US" dirty="0" err="1"/>
              <a:t>Gradescope</a:t>
            </a:r>
            <a:r>
              <a:rPr lang="en-US" dirty="0"/>
              <a:t>.  Don’t worry if some things don’t make complete sense yet!</a:t>
            </a:r>
          </a:p>
        </p:txBody>
      </p:sp>
    </p:spTree>
    <p:extLst>
      <p:ext uri="{BB962C8B-B14F-4D97-AF65-F5344CB8AC3E}">
        <p14:creationId xmlns:p14="http://schemas.microsoft.com/office/powerpoint/2010/main" val="1982197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A9700-2584-4BB0-8CB3-F39464E3037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9-10: Lab Assignment </a:t>
            </a:r>
          </a:p>
        </p:txBody>
      </p:sp>
      <p:pic>
        <p:nvPicPr>
          <p:cNvPr id="3" name="Picture 2">
            <a:extLst>
              <a:ext uri="{FF2B5EF4-FFF2-40B4-BE49-F238E27FC236}">
                <a16:creationId xmlns:a16="http://schemas.microsoft.com/office/drawing/2014/main" id="{12BE05BB-C992-4692-9584-162A241FE064}"/>
              </a:ext>
            </a:extLst>
          </p:cNvPr>
          <p:cNvPicPr>
            <a:picLocks noChangeAspect="1"/>
          </p:cNvPicPr>
          <p:nvPr/>
        </p:nvPicPr>
        <p:blipFill>
          <a:blip r:embed="rId2"/>
          <a:stretch>
            <a:fillRect/>
          </a:stretch>
        </p:blipFill>
        <p:spPr>
          <a:xfrm>
            <a:off x="284747" y="605436"/>
            <a:ext cx="7040880" cy="4932090"/>
          </a:xfrm>
          <a:prstGeom prst="rect">
            <a:avLst/>
          </a:prstGeom>
        </p:spPr>
      </p:pic>
      <p:sp>
        <p:nvSpPr>
          <p:cNvPr id="4" name="TextBox 3">
            <a:extLst>
              <a:ext uri="{FF2B5EF4-FFF2-40B4-BE49-F238E27FC236}">
                <a16:creationId xmlns:a16="http://schemas.microsoft.com/office/drawing/2014/main" id="{8E7994B9-3CAD-40B5-A2FE-D85ABF9C4C55}"/>
              </a:ext>
            </a:extLst>
          </p:cNvPr>
          <p:cNvSpPr txBox="1"/>
          <p:nvPr/>
        </p:nvSpPr>
        <p:spPr>
          <a:xfrm>
            <a:off x="284747" y="5790899"/>
            <a:ext cx="7640053" cy="646331"/>
          </a:xfrm>
          <a:prstGeom prst="rect">
            <a:avLst/>
          </a:prstGeom>
          <a:noFill/>
        </p:spPr>
        <p:txBody>
          <a:bodyPr wrap="square" rtlCol="0">
            <a:spAutoFit/>
          </a:bodyPr>
          <a:lstStyle/>
          <a:p>
            <a:r>
              <a:rPr lang="en-US" dirty="0">
                <a:solidFill>
                  <a:srgbClr val="0070C0"/>
                </a:solidFill>
              </a:rPr>
              <a:t>This section tells you how to access the lab0.c file using </a:t>
            </a:r>
            <a:r>
              <a:rPr lang="en-US" dirty="0" err="1">
                <a:solidFill>
                  <a:srgbClr val="0070C0"/>
                </a:solidFill>
              </a:rPr>
              <a:t>wget</a:t>
            </a:r>
            <a:r>
              <a:rPr lang="en-US" dirty="0">
                <a:solidFill>
                  <a:srgbClr val="0070C0"/>
                </a:solidFill>
              </a:rPr>
              <a:t>, and reminds you how to compile a program with </a:t>
            </a:r>
            <a:r>
              <a:rPr lang="en-US" dirty="0" err="1">
                <a:solidFill>
                  <a:srgbClr val="0070C0"/>
                </a:solidFill>
              </a:rPr>
              <a:t>gcc</a:t>
            </a:r>
            <a:r>
              <a:rPr lang="en-US" dirty="0">
                <a:solidFill>
                  <a:srgbClr val="0070C0"/>
                </a:solidFill>
              </a:rPr>
              <a:t>.</a:t>
            </a:r>
          </a:p>
        </p:txBody>
      </p:sp>
    </p:spTree>
    <p:extLst>
      <p:ext uri="{BB962C8B-B14F-4D97-AF65-F5344CB8AC3E}">
        <p14:creationId xmlns:p14="http://schemas.microsoft.com/office/powerpoint/2010/main" val="248968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Basic info</a:t>
            </a:r>
          </a:p>
        </p:txBody>
      </p:sp>
      <p:sp>
        <p:nvSpPr>
          <p:cNvPr id="3" name="TextBox 2">
            <a:extLst>
              <a:ext uri="{FF2B5EF4-FFF2-40B4-BE49-F238E27FC236}">
                <a16:creationId xmlns:a16="http://schemas.microsoft.com/office/drawing/2014/main" id="{3B32FFFA-18F6-4673-9D1D-497DD54E35DA}"/>
              </a:ext>
            </a:extLst>
          </p:cNvPr>
          <p:cNvSpPr txBox="1"/>
          <p:nvPr/>
        </p:nvSpPr>
        <p:spPr>
          <a:xfrm>
            <a:off x="39030" y="736087"/>
            <a:ext cx="8982308" cy="6217087"/>
          </a:xfrm>
          <a:prstGeom prst="rect">
            <a:avLst/>
          </a:prstGeom>
        </p:spPr>
        <p:txBody>
          <a:bodyPr wrap="square" rtlCol="0">
            <a:spAutoFit/>
          </a:bodyPr>
          <a:lstStyle/>
          <a:p>
            <a:pPr lvl="1"/>
            <a:r>
              <a:rPr lang="en-US" sz="2200" dirty="0">
                <a:sym typeface="Wingdings" panose="05000000000000000000" pitchFamily="2" charset="2"/>
              </a:rPr>
              <a:t>Zoom URL: </a:t>
            </a:r>
            <a:r>
              <a:rPr lang="en-US" sz="2200" dirty="0"/>
              <a:t> </a:t>
            </a:r>
          </a:p>
          <a:p>
            <a:pPr lvl="1"/>
            <a:r>
              <a:rPr lang="en-US" sz="2200" dirty="0">
                <a:hlinkClick r:id="rId2"/>
              </a:rPr>
              <a:t>https://pitt.zoom.us/my/kmc51</a:t>
            </a:r>
            <a:endParaRPr lang="en-US" sz="2200" dirty="0"/>
          </a:p>
          <a:p>
            <a:pPr lvl="1"/>
            <a:r>
              <a:rPr lang="en-US" sz="2200" dirty="0"/>
              <a:t>Meeting ID # </a:t>
            </a:r>
            <a:r>
              <a:rPr lang="en-US" sz="2400" dirty="0"/>
              <a:t>8361144966</a:t>
            </a:r>
            <a:endParaRPr lang="en-US" sz="2200" dirty="0"/>
          </a:p>
          <a:p>
            <a:pPr lvl="1"/>
            <a:endParaRPr lang="en-US" sz="2200" dirty="0"/>
          </a:p>
          <a:p>
            <a:pPr marL="800100" lvl="1" indent="-342900">
              <a:buFont typeface="Wingdings" panose="05000000000000000000" pitchFamily="2" charset="2"/>
              <a:buChar char="à"/>
            </a:pPr>
            <a:r>
              <a:rPr lang="en-US" sz="2200" dirty="0">
                <a:sym typeface="Wingdings" panose="05000000000000000000" pitchFamily="2" charset="2"/>
              </a:rPr>
              <a:t>This will be used for all recitations</a:t>
            </a:r>
          </a:p>
          <a:p>
            <a:pPr marL="800100" lvl="1" indent="-342900">
              <a:buFont typeface="Wingdings" panose="05000000000000000000" pitchFamily="2" charset="2"/>
              <a:buChar char="à"/>
            </a:pPr>
            <a:r>
              <a:rPr lang="en-US" sz="2200" dirty="0">
                <a:sym typeface="Wingdings" panose="05000000000000000000" pitchFamily="2" charset="2"/>
              </a:rPr>
              <a:t>And also for office hours</a:t>
            </a:r>
          </a:p>
          <a:p>
            <a:pPr lvl="1"/>
            <a:endParaRPr lang="en-US" sz="2200" dirty="0">
              <a:sym typeface="Wingdings" panose="05000000000000000000" pitchFamily="2" charset="2"/>
            </a:endParaRPr>
          </a:p>
          <a:p>
            <a:pPr lvl="1"/>
            <a:r>
              <a:rPr lang="en-US" sz="2200" u="sng" dirty="0">
                <a:sym typeface="Wingdings" panose="05000000000000000000" pitchFamily="2" charset="2"/>
              </a:rPr>
              <a:t>Office hours</a:t>
            </a:r>
            <a:r>
              <a:rPr lang="en-US" sz="2200" dirty="0">
                <a:sym typeface="Wingdings" panose="05000000000000000000" pitchFamily="2" charset="2"/>
              </a:rPr>
              <a:t>:</a:t>
            </a:r>
          </a:p>
          <a:p>
            <a:pPr lvl="1"/>
            <a:r>
              <a:rPr lang="en-US" sz="2200" dirty="0">
                <a:sym typeface="Wingdings" panose="05000000000000000000" pitchFamily="2" charset="2"/>
              </a:rPr>
              <a:t>Optional Doodle poll to determine what times work best: </a:t>
            </a:r>
            <a:r>
              <a:rPr lang="en-US" sz="2200" dirty="0">
                <a:hlinkClick r:id="rId3"/>
              </a:rPr>
              <a:t>https://doodle.com/poll/za9d9akdem9w9qsm</a:t>
            </a:r>
            <a:endParaRPr lang="en-US" sz="2200" dirty="0"/>
          </a:p>
          <a:p>
            <a:pPr marL="800100" lvl="1" indent="-342900">
              <a:buFont typeface="Wingdings" panose="05000000000000000000" pitchFamily="2" charset="2"/>
              <a:buChar char="à"/>
            </a:pPr>
            <a:r>
              <a:rPr lang="en-US" sz="2200" dirty="0">
                <a:solidFill>
                  <a:srgbClr val="002060"/>
                </a:solidFill>
                <a:sym typeface="Wingdings" panose="05000000000000000000" pitchFamily="2" charset="2"/>
              </a:rPr>
              <a:t>If you choose to respond, please try to do so within the next few days.</a:t>
            </a:r>
          </a:p>
          <a:p>
            <a:pPr marL="800100" lvl="1" indent="-342900">
              <a:buFont typeface="Wingdings" panose="05000000000000000000" pitchFamily="2" charset="2"/>
              <a:buChar char="à"/>
            </a:pPr>
            <a:r>
              <a:rPr lang="en-US" sz="2200" dirty="0">
                <a:solidFill>
                  <a:srgbClr val="002060"/>
                </a:solidFill>
                <a:sym typeface="Wingdings" panose="05000000000000000000" pitchFamily="2" charset="2"/>
              </a:rPr>
              <a:t>Office hours will use the same Zoom URL.</a:t>
            </a:r>
          </a:p>
          <a:p>
            <a:pPr marL="800100" lvl="1" indent="-342900">
              <a:buFont typeface="Wingdings" panose="05000000000000000000" pitchFamily="2" charset="2"/>
              <a:buChar char="à"/>
            </a:pPr>
            <a:r>
              <a:rPr lang="en-US" sz="2200" dirty="0">
                <a:solidFill>
                  <a:srgbClr val="002060"/>
                </a:solidFill>
                <a:sym typeface="Wingdings" panose="05000000000000000000" pitchFamily="2" charset="2"/>
              </a:rPr>
              <a:t>These will be used for both general questions and “check-off” meetings (see website: </a:t>
            </a:r>
            <a:r>
              <a:rPr lang="en-US" sz="2200" dirty="0">
                <a:solidFill>
                  <a:srgbClr val="002060"/>
                </a:solidFill>
                <a:sym typeface="Wingdings" panose="05000000000000000000" pitchFamily="2" charset="2"/>
                <a:hlinkClick r:id="rId4"/>
              </a:rPr>
              <a:t>https://sites.google.com/view/cs449su20/home</a:t>
            </a:r>
            <a:r>
              <a:rPr lang="en-US" sz="2200" dirty="0">
                <a:solidFill>
                  <a:srgbClr val="002060"/>
                </a:solidFill>
                <a:sym typeface="Wingdings" panose="05000000000000000000" pitchFamily="2" charset="2"/>
              </a:rPr>
              <a:t>); more information will be provided in the future (no check-offs will be required for this week’s lab).</a:t>
            </a:r>
          </a:p>
          <a:p>
            <a:pPr marL="800100" lvl="1" indent="-342900">
              <a:buFont typeface="Wingdings" panose="05000000000000000000" pitchFamily="2" charset="2"/>
              <a:buChar char="à"/>
            </a:pPr>
            <a:endParaRPr lang="en-US" sz="2200" dirty="0">
              <a:sym typeface="Wingdings" panose="05000000000000000000" pitchFamily="2" charset="2"/>
            </a:endParaRPr>
          </a:p>
        </p:txBody>
      </p:sp>
    </p:spTree>
    <p:extLst>
      <p:ext uri="{BB962C8B-B14F-4D97-AF65-F5344CB8AC3E}">
        <p14:creationId xmlns:p14="http://schemas.microsoft.com/office/powerpoint/2010/main" val="625855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21620-DD4F-4FA1-BAAD-6EC80A28A11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9-10: Lab Assignment </a:t>
            </a:r>
          </a:p>
        </p:txBody>
      </p:sp>
      <p:pic>
        <p:nvPicPr>
          <p:cNvPr id="4" name="Picture 3">
            <a:extLst>
              <a:ext uri="{FF2B5EF4-FFF2-40B4-BE49-F238E27FC236}">
                <a16:creationId xmlns:a16="http://schemas.microsoft.com/office/drawing/2014/main" id="{5CF723F8-2FB5-4808-B1C6-9AA470F23A0F}"/>
              </a:ext>
            </a:extLst>
          </p:cNvPr>
          <p:cNvPicPr>
            <a:picLocks noChangeAspect="1"/>
          </p:cNvPicPr>
          <p:nvPr/>
        </p:nvPicPr>
        <p:blipFill>
          <a:blip r:embed="rId2"/>
          <a:stretch>
            <a:fillRect/>
          </a:stretch>
        </p:blipFill>
        <p:spPr>
          <a:xfrm>
            <a:off x="391573" y="741733"/>
            <a:ext cx="6483927" cy="1933502"/>
          </a:xfrm>
          <a:prstGeom prst="rect">
            <a:avLst/>
          </a:prstGeom>
        </p:spPr>
      </p:pic>
      <p:pic>
        <p:nvPicPr>
          <p:cNvPr id="5" name="Picture 4">
            <a:extLst>
              <a:ext uri="{FF2B5EF4-FFF2-40B4-BE49-F238E27FC236}">
                <a16:creationId xmlns:a16="http://schemas.microsoft.com/office/drawing/2014/main" id="{67A9F218-24A9-4A4B-9532-1BDD3D59F12B}"/>
              </a:ext>
            </a:extLst>
          </p:cNvPr>
          <p:cNvPicPr>
            <a:picLocks noChangeAspect="1"/>
          </p:cNvPicPr>
          <p:nvPr/>
        </p:nvPicPr>
        <p:blipFill>
          <a:blip r:embed="rId3"/>
          <a:stretch>
            <a:fillRect/>
          </a:stretch>
        </p:blipFill>
        <p:spPr>
          <a:xfrm>
            <a:off x="391573" y="2833590"/>
            <a:ext cx="2105891" cy="1060983"/>
          </a:xfrm>
          <a:prstGeom prst="rect">
            <a:avLst/>
          </a:prstGeom>
        </p:spPr>
      </p:pic>
      <p:cxnSp>
        <p:nvCxnSpPr>
          <p:cNvPr id="7" name="Straight Connector 6">
            <a:extLst>
              <a:ext uri="{FF2B5EF4-FFF2-40B4-BE49-F238E27FC236}">
                <a16:creationId xmlns:a16="http://schemas.microsoft.com/office/drawing/2014/main" id="{F8224269-2788-4273-B5B1-56860CC82669}"/>
              </a:ext>
            </a:extLst>
          </p:cNvPr>
          <p:cNvCxnSpPr/>
          <p:nvPr/>
        </p:nvCxnSpPr>
        <p:spPr>
          <a:xfrm>
            <a:off x="1167063" y="2093495"/>
            <a:ext cx="219456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1215584B-3A25-4A0E-A3EE-463815C7B1C0}"/>
              </a:ext>
            </a:extLst>
          </p:cNvPr>
          <p:cNvSpPr txBox="1"/>
          <p:nvPr/>
        </p:nvSpPr>
        <p:spPr>
          <a:xfrm>
            <a:off x="247006" y="4052928"/>
            <a:ext cx="7640053" cy="923330"/>
          </a:xfrm>
          <a:prstGeom prst="rect">
            <a:avLst/>
          </a:prstGeom>
          <a:noFill/>
        </p:spPr>
        <p:txBody>
          <a:bodyPr wrap="square" rtlCol="0">
            <a:spAutoFit/>
          </a:bodyPr>
          <a:lstStyle/>
          <a:p>
            <a:r>
              <a:rPr lang="en-US" dirty="0">
                <a:solidFill>
                  <a:schemeClr val="accent1">
                    <a:lumMod val="75000"/>
                  </a:schemeClr>
                </a:solidFill>
              </a:rPr>
              <a:t>This shows you how to execute the program.</a:t>
            </a:r>
          </a:p>
          <a:p>
            <a:r>
              <a:rPr lang="en-US" dirty="0">
                <a:solidFill>
                  <a:schemeClr val="accent1">
                    <a:lumMod val="75000"/>
                  </a:schemeClr>
                </a:solidFill>
              </a:rPr>
              <a:t>Arguments 1-4 run different sections, which correspond to different parts of the </a:t>
            </a:r>
            <a:r>
              <a:rPr lang="en-US" dirty="0" err="1">
                <a:solidFill>
                  <a:schemeClr val="accent1">
                    <a:lumMod val="75000"/>
                  </a:schemeClr>
                </a:solidFill>
              </a:rPr>
              <a:t>Gradescope</a:t>
            </a:r>
            <a:r>
              <a:rPr lang="en-US" dirty="0">
                <a:solidFill>
                  <a:schemeClr val="accent1">
                    <a:lumMod val="75000"/>
                  </a:schemeClr>
                </a:solidFill>
              </a:rPr>
              <a:t> quiz. </a:t>
            </a:r>
          </a:p>
        </p:txBody>
      </p:sp>
    </p:spTree>
    <p:extLst>
      <p:ext uri="{BB962C8B-B14F-4D97-AF65-F5344CB8AC3E}">
        <p14:creationId xmlns:p14="http://schemas.microsoft.com/office/powerpoint/2010/main" val="3847981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E11B3-F656-4008-A396-50EE6669E86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Pages 9-10: Lab Assignment </a:t>
            </a:r>
          </a:p>
        </p:txBody>
      </p:sp>
      <p:pic>
        <p:nvPicPr>
          <p:cNvPr id="3" name="Picture 2">
            <a:extLst>
              <a:ext uri="{FF2B5EF4-FFF2-40B4-BE49-F238E27FC236}">
                <a16:creationId xmlns:a16="http://schemas.microsoft.com/office/drawing/2014/main" id="{D071E19A-CCEC-4613-817E-BE9498DFE893}"/>
              </a:ext>
            </a:extLst>
          </p:cNvPr>
          <p:cNvPicPr>
            <a:picLocks noChangeAspect="1"/>
          </p:cNvPicPr>
          <p:nvPr/>
        </p:nvPicPr>
        <p:blipFill>
          <a:blip r:embed="rId2"/>
          <a:stretch>
            <a:fillRect/>
          </a:stretch>
        </p:blipFill>
        <p:spPr>
          <a:xfrm>
            <a:off x="324853" y="824661"/>
            <a:ext cx="7772400" cy="2000311"/>
          </a:xfrm>
          <a:prstGeom prst="rect">
            <a:avLst/>
          </a:prstGeom>
        </p:spPr>
      </p:pic>
      <p:pic>
        <p:nvPicPr>
          <p:cNvPr id="4" name="Picture 3">
            <a:extLst>
              <a:ext uri="{FF2B5EF4-FFF2-40B4-BE49-F238E27FC236}">
                <a16:creationId xmlns:a16="http://schemas.microsoft.com/office/drawing/2014/main" id="{3B92153F-BDE0-4A04-AD3C-2E0E7EA5911A}"/>
              </a:ext>
            </a:extLst>
          </p:cNvPr>
          <p:cNvPicPr>
            <a:picLocks noChangeAspect="1"/>
          </p:cNvPicPr>
          <p:nvPr/>
        </p:nvPicPr>
        <p:blipFill>
          <a:blip r:embed="rId3"/>
          <a:stretch>
            <a:fillRect/>
          </a:stretch>
        </p:blipFill>
        <p:spPr>
          <a:xfrm>
            <a:off x="440794" y="2982453"/>
            <a:ext cx="6650182" cy="1326229"/>
          </a:xfrm>
          <a:prstGeom prst="rect">
            <a:avLst/>
          </a:prstGeom>
        </p:spPr>
      </p:pic>
    </p:spTree>
    <p:extLst>
      <p:ext uri="{BB962C8B-B14F-4D97-AF65-F5344CB8AC3E}">
        <p14:creationId xmlns:p14="http://schemas.microsoft.com/office/powerpoint/2010/main" val="1134697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E11B3-F656-4008-A396-50EE6669E86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a:t>
            </a:r>
            <a:r>
              <a:rPr lang="en-US" sz="2800" dirty="0" err="1">
                <a:solidFill>
                  <a:srgbClr val="002060"/>
                </a:solidFill>
              </a:rPr>
              <a:t>Gradescope</a:t>
            </a:r>
            <a:r>
              <a:rPr lang="en-US" sz="2800" dirty="0">
                <a:solidFill>
                  <a:srgbClr val="002060"/>
                </a:solidFill>
              </a:rPr>
              <a:t> questions – a few comments </a:t>
            </a:r>
          </a:p>
        </p:txBody>
      </p:sp>
      <p:sp>
        <p:nvSpPr>
          <p:cNvPr id="5" name="TextBox 4">
            <a:extLst>
              <a:ext uri="{FF2B5EF4-FFF2-40B4-BE49-F238E27FC236}">
                <a16:creationId xmlns:a16="http://schemas.microsoft.com/office/drawing/2014/main" id="{277A37DD-5DE2-43A9-90C1-5835DCCB81E9}"/>
              </a:ext>
            </a:extLst>
          </p:cNvPr>
          <p:cNvSpPr txBox="1"/>
          <p:nvPr/>
        </p:nvSpPr>
        <p:spPr>
          <a:xfrm>
            <a:off x="336884" y="806116"/>
            <a:ext cx="7339263" cy="1754326"/>
          </a:xfrm>
          <a:prstGeom prst="rect">
            <a:avLst/>
          </a:prstGeom>
          <a:noFill/>
        </p:spPr>
        <p:txBody>
          <a:bodyPr wrap="square" rtlCol="0">
            <a:spAutoFit/>
          </a:bodyPr>
          <a:lstStyle/>
          <a:p>
            <a:r>
              <a:rPr lang="en-US" dirty="0"/>
              <a:t>For Q1:</a:t>
            </a:r>
          </a:p>
          <a:p>
            <a:endParaRPr lang="en-US" dirty="0"/>
          </a:p>
          <a:p>
            <a:r>
              <a:rPr lang="en-US" dirty="0"/>
              <a:t>This is a multipart question.  For each part, you’ll be asked to add some statements to designated sections in the part1 function in the code.  As you add new statements for each subpart, you should leave (and not delete) the new lines that you have already added.</a:t>
            </a:r>
          </a:p>
        </p:txBody>
      </p:sp>
      <p:sp>
        <p:nvSpPr>
          <p:cNvPr id="6" name="TextBox 5">
            <a:extLst>
              <a:ext uri="{FF2B5EF4-FFF2-40B4-BE49-F238E27FC236}">
                <a16:creationId xmlns:a16="http://schemas.microsoft.com/office/drawing/2014/main" id="{FAAE8DAE-25B5-4AC6-A94C-CF7C4DD87CBF}"/>
              </a:ext>
            </a:extLst>
          </p:cNvPr>
          <p:cNvSpPr txBox="1"/>
          <p:nvPr/>
        </p:nvSpPr>
        <p:spPr>
          <a:xfrm>
            <a:off x="336883" y="2843338"/>
            <a:ext cx="7339263" cy="3139321"/>
          </a:xfrm>
          <a:prstGeom prst="rect">
            <a:avLst/>
          </a:prstGeom>
          <a:noFill/>
        </p:spPr>
        <p:txBody>
          <a:bodyPr wrap="square" rtlCol="0">
            <a:spAutoFit/>
          </a:bodyPr>
          <a:lstStyle/>
          <a:p>
            <a:r>
              <a:rPr lang="en-US" dirty="0"/>
              <a:t>For Q3:</a:t>
            </a:r>
          </a:p>
          <a:p>
            <a:r>
              <a:rPr lang="en-US" dirty="0"/>
              <a:t>The line you need to uncomment and modify is :</a:t>
            </a:r>
          </a:p>
          <a:p>
            <a:r>
              <a:rPr lang="en-US" dirty="0"/>
              <a:t>// assert( student == 8 );</a:t>
            </a:r>
          </a:p>
          <a:p>
            <a:endParaRPr lang="en-US" dirty="0"/>
          </a:p>
          <a:p>
            <a:endParaRPr lang="en-US" dirty="0"/>
          </a:p>
          <a:p>
            <a:r>
              <a:rPr lang="en-US" dirty="0"/>
              <a:t>The correct answer will add some text both before and after ‘student’.  Nothing is deleted.  Read the preceding comments in part3, and think about how the technique demonstrated on “</a:t>
            </a:r>
            <a:r>
              <a:rPr lang="en-US" dirty="0" err="1"/>
              <a:t>fillArray</a:t>
            </a:r>
            <a:r>
              <a:rPr lang="en-US" dirty="0"/>
              <a:t>” could apply here.  Also keep in mind that </a:t>
            </a:r>
            <a:r>
              <a:rPr lang="en-US" dirty="0" err="1"/>
              <a:t>Gradescope</a:t>
            </a:r>
            <a:r>
              <a:rPr lang="en-US" dirty="0"/>
              <a:t> should ultimately reveal the correct answer.</a:t>
            </a:r>
          </a:p>
          <a:p>
            <a:endParaRPr lang="en-US" dirty="0"/>
          </a:p>
          <a:p>
            <a:endParaRPr lang="en-US" dirty="0"/>
          </a:p>
        </p:txBody>
      </p:sp>
      <p:cxnSp>
        <p:nvCxnSpPr>
          <p:cNvPr id="10" name="Straight Arrow Connector 9">
            <a:extLst>
              <a:ext uri="{FF2B5EF4-FFF2-40B4-BE49-F238E27FC236}">
                <a16:creationId xmlns:a16="http://schemas.microsoft.com/office/drawing/2014/main" id="{89447D9C-7208-48AE-BE3F-9DBDC241ADEA}"/>
              </a:ext>
            </a:extLst>
          </p:cNvPr>
          <p:cNvCxnSpPr/>
          <p:nvPr/>
        </p:nvCxnSpPr>
        <p:spPr>
          <a:xfrm flipV="1">
            <a:off x="1323474" y="3726334"/>
            <a:ext cx="0" cy="365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845CD4-C4CF-4405-8A30-E7EF5CF93647}"/>
              </a:ext>
            </a:extLst>
          </p:cNvPr>
          <p:cNvCxnSpPr/>
          <p:nvPr/>
        </p:nvCxnSpPr>
        <p:spPr>
          <a:xfrm flipV="1">
            <a:off x="2041362" y="3735349"/>
            <a:ext cx="0" cy="365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09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(“Hello Lab”)</a:t>
            </a:r>
          </a:p>
        </p:txBody>
      </p:sp>
      <p:sp>
        <p:nvSpPr>
          <p:cNvPr id="4" name="TextBox 3">
            <a:extLst>
              <a:ext uri="{FF2B5EF4-FFF2-40B4-BE49-F238E27FC236}">
                <a16:creationId xmlns:a16="http://schemas.microsoft.com/office/drawing/2014/main" id="{A04A90CA-F749-48EB-A842-28C2CDCA1C29}"/>
              </a:ext>
            </a:extLst>
          </p:cNvPr>
          <p:cNvSpPr txBox="1"/>
          <p:nvPr/>
        </p:nvSpPr>
        <p:spPr>
          <a:xfrm>
            <a:off x="39030" y="736087"/>
            <a:ext cx="8982308" cy="2800767"/>
          </a:xfrm>
          <a:prstGeom prst="rect">
            <a:avLst/>
          </a:prstGeom>
        </p:spPr>
        <p:txBody>
          <a:bodyPr wrap="square" rtlCol="0">
            <a:spAutoFit/>
          </a:bodyPr>
          <a:lstStyle/>
          <a:p>
            <a:pPr marL="800100" lvl="1" indent="-342900">
              <a:buFont typeface="Arial" panose="020B0604020202020204" pitchFamily="34" charset="0"/>
              <a:buChar char="•"/>
            </a:pPr>
            <a:r>
              <a:rPr lang="en-US" sz="2200" dirty="0">
                <a:sym typeface="Wingdings" panose="05000000000000000000" pitchFamily="2" charset="2"/>
              </a:rPr>
              <a:t>The instructions can be downloaded from </a:t>
            </a:r>
            <a:r>
              <a:rPr lang="en-US" sz="2200" dirty="0" err="1">
                <a:sym typeface="Wingdings" panose="05000000000000000000" pitchFamily="2" charset="2"/>
              </a:rPr>
              <a:t>Gradescope</a:t>
            </a:r>
            <a:r>
              <a:rPr lang="en-US" sz="2200" dirty="0">
                <a:sym typeface="Wingdings" panose="05000000000000000000" pitchFamily="2" charset="2"/>
              </a:rPr>
              <a:t>.</a:t>
            </a:r>
          </a:p>
          <a:p>
            <a:pPr lvl="1"/>
            <a:endParaRPr lang="en-US" sz="2200" dirty="0">
              <a:sym typeface="Wingdings" panose="05000000000000000000" pitchFamily="2" charset="2"/>
            </a:endParaRPr>
          </a:p>
          <a:p>
            <a:pPr marL="800100" lvl="1" indent="-342900">
              <a:buFont typeface="Arial" panose="020B0604020202020204" pitchFamily="34" charset="0"/>
              <a:buChar char="•"/>
            </a:pPr>
            <a:r>
              <a:rPr lang="en-US" sz="2200" dirty="0">
                <a:sym typeface="Wingdings" panose="05000000000000000000" pitchFamily="2" charset="2"/>
              </a:rPr>
              <a:t>The first several pages discuss background information.</a:t>
            </a:r>
          </a:p>
          <a:p>
            <a:pPr marL="800100" lvl="1" indent="-342900">
              <a:buFont typeface="Arial" panose="020B0604020202020204" pitchFamily="34" charset="0"/>
              <a:buChar char="•"/>
            </a:pPr>
            <a:endParaRPr lang="en-US" sz="2200" dirty="0">
              <a:sym typeface="Wingdings" panose="05000000000000000000" pitchFamily="2" charset="2"/>
            </a:endParaRPr>
          </a:p>
          <a:p>
            <a:pPr marL="800100" lvl="1" indent="-342900">
              <a:buFont typeface="Arial" panose="020B0604020202020204" pitchFamily="34" charset="0"/>
              <a:buChar char="•"/>
            </a:pPr>
            <a:r>
              <a:rPr lang="en-US" sz="2200" dirty="0">
                <a:sym typeface="Wingdings" panose="05000000000000000000" pitchFamily="2" charset="2"/>
              </a:rPr>
              <a:t>Pages 9-10 discuss the lab assignment itself.</a:t>
            </a:r>
          </a:p>
          <a:p>
            <a:pPr marL="800100" lvl="1" indent="-342900">
              <a:buFont typeface="Arial" panose="020B0604020202020204" pitchFamily="34" charset="0"/>
              <a:buChar char="•"/>
            </a:pPr>
            <a:endParaRPr lang="en-US" sz="2200" dirty="0">
              <a:sym typeface="Wingdings" panose="05000000000000000000" pitchFamily="2" charset="2"/>
            </a:endParaRPr>
          </a:p>
          <a:p>
            <a:pPr marL="800100" lvl="1" indent="-342900">
              <a:buFont typeface="Arial" panose="020B0604020202020204" pitchFamily="34" charset="0"/>
              <a:buChar char="•"/>
            </a:pPr>
            <a:r>
              <a:rPr lang="en-US" sz="2200" dirty="0">
                <a:sym typeface="Wingdings" panose="05000000000000000000" pitchFamily="2" charset="2"/>
              </a:rPr>
              <a:t>These slides will provide a quick walk-through of this document.</a:t>
            </a:r>
          </a:p>
          <a:p>
            <a:pPr marL="800100" lvl="1" indent="-342900">
              <a:buFont typeface="Arial" panose="020B0604020202020204" pitchFamily="34" charset="0"/>
              <a:buChar char="•"/>
            </a:pPr>
            <a:endParaRPr lang="en-US" sz="2200" dirty="0">
              <a:sym typeface="Wingdings" panose="05000000000000000000" pitchFamily="2" charset="2"/>
            </a:endParaRPr>
          </a:p>
        </p:txBody>
      </p:sp>
    </p:spTree>
    <p:extLst>
      <p:ext uri="{BB962C8B-B14F-4D97-AF65-F5344CB8AC3E}">
        <p14:creationId xmlns:p14="http://schemas.microsoft.com/office/powerpoint/2010/main" val="178174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FBF6-45DE-416B-BA6F-605B2B57DD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(“Hello Lab”)</a:t>
            </a:r>
          </a:p>
        </p:txBody>
      </p:sp>
      <p:sp>
        <p:nvSpPr>
          <p:cNvPr id="4" name="TextBox 3">
            <a:extLst>
              <a:ext uri="{FF2B5EF4-FFF2-40B4-BE49-F238E27FC236}">
                <a16:creationId xmlns:a16="http://schemas.microsoft.com/office/drawing/2014/main" id="{D025ADA6-5B55-4E69-B3E5-5C7724C52FAD}"/>
              </a:ext>
            </a:extLst>
          </p:cNvPr>
          <p:cNvSpPr txBox="1"/>
          <p:nvPr/>
        </p:nvSpPr>
        <p:spPr>
          <a:xfrm>
            <a:off x="403472" y="4616605"/>
            <a:ext cx="7045543" cy="646331"/>
          </a:xfrm>
          <a:prstGeom prst="rect">
            <a:avLst/>
          </a:prstGeom>
          <a:noFill/>
        </p:spPr>
        <p:txBody>
          <a:bodyPr wrap="square" rtlCol="0">
            <a:spAutoFit/>
          </a:bodyPr>
          <a:lstStyle/>
          <a:p>
            <a:r>
              <a:rPr lang="en-US" dirty="0"/>
              <a:t>Summary: The main goal of this lab is to make sure you are able to edit, compile, and execute C programs on a </a:t>
            </a:r>
            <a:r>
              <a:rPr lang="en-US" dirty="0" err="1"/>
              <a:t>linux</a:t>
            </a:r>
            <a:r>
              <a:rPr lang="en-US" dirty="0"/>
              <a:t> machine.</a:t>
            </a:r>
          </a:p>
        </p:txBody>
      </p:sp>
      <p:pic>
        <p:nvPicPr>
          <p:cNvPr id="5" name="Picture 4">
            <a:extLst>
              <a:ext uri="{FF2B5EF4-FFF2-40B4-BE49-F238E27FC236}">
                <a16:creationId xmlns:a16="http://schemas.microsoft.com/office/drawing/2014/main" id="{50C3EDD1-8E35-469A-ACED-ADCA83F3D76C}"/>
              </a:ext>
            </a:extLst>
          </p:cNvPr>
          <p:cNvPicPr>
            <a:picLocks noChangeAspect="1"/>
          </p:cNvPicPr>
          <p:nvPr/>
        </p:nvPicPr>
        <p:blipFill>
          <a:blip r:embed="rId2"/>
          <a:stretch>
            <a:fillRect/>
          </a:stretch>
        </p:blipFill>
        <p:spPr>
          <a:xfrm>
            <a:off x="192611" y="622450"/>
            <a:ext cx="5569527" cy="3894925"/>
          </a:xfrm>
          <a:prstGeom prst="rect">
            <a:avLst/>
          </a:prstGeom>
        </p:spPr>
      </p:pic>
      <p:sp>
        <p:nvSpPr>
          <p:cNvPr id="6" name="TextBox 5">
            <a:extLst>
              <a:ext uri="{FF2B5EF4-FFF2-40B4-BE49-F238E27FC236}">
                <a16:creationId xmlns:a16="http://schemas.microsoft.com/office/drawing/2014/main" id="{8A50DBE7-9AAC-422F-81B0-4D25D3B6C6B9}"/>
              </a:ext>
            </a:extLst>
          </p:cNvPr>
          <p:cNvSpPr txBox="1"/>
          <p:nvPr/>
        </p:nvSpPr>
        <p:spPr>
          <a:xfrm>
            <a:off x="403472" y="5362166"/>
            <a:ext cx="7045543" cy="646331"/>
          </a:xfrm>
          <a:prstGeom prst="rect">
            <a:avLst/>
          </a:prstGeom>
          <a:noFill/>
        </p:spPr>
        <p:txBody>
          <a:bodyPr wrap="square" rtlCol="0">
            <a:spAutoFit/>
          </a:bodyPr>
          <a:lstStyle/>
          <a:p>
            <a:r>
              <a:rPr lang="en-US" dirty="0"/>
              <a:t>If you are not able to access </a:t>
            </a:r>
            <a:r>
              <a:rPr lang="en-US" dirty="0" err="1"/>
              <a:t>thoth</a:t>
            </a:r>
            <a:r>
              <a:rPr lang="en-US" dirty="0"/>
              <a:t> with your Pitt username/password, contact Prof. </a:t>
            </a:r>
            <a:r>
              <a:rPr lang="en-US" dirty="0" err="1"/>
              <a:t>Sherif</a:t>
            </a:r>
            <a:r>
              <a:rPr lang="en-US" dirty="0"/>
              <a:t> Khattab at skhattab@cs.pitt.edu.</a:t>
            </a:r>
          </a:p>
        </p:txBody>
      </p:sp>
    </p:spTree>
    <p:extLst>
      <p:ext uri="{BB962C8B-B14F-4D97-AF65-F5344CB8AC3E}">
        <p14:creationId xmlns:p14="http://schemas.microsoft.com/office/powerpoint/2010/main" val="83851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FBF6-45DE-416B-BA6F-605B2B57DDA1}"/>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Lab #0 (“Hello Lab”): Accessing </a:t>
            </a:r>
            <a:r>
              <a:rPr lang="en-US" sz="2800" dirty="0" err="1">
                <a:solidFill>
                  <a:srgbClr val="002060"/>
                </a:solidFill>
              </a:rPr>
              <a:t>thoth</a:t>
            </a:r>
            <a:r>
              <a:rPr lang="en-US" sz="2800" dirty="0">
                <a:solidFill>
                  <a:srgbClr val="002060"/>
                </a:solidFill>
              </a:rPr>
              <a:t> using </a:t>
            </a:r>
            <a:r>
              <a:rPr lang="en-US" sz="2800" dirty="0" err="1">
                <a:solidFill>
                  <a:srgbClr val="002060"/>
                </a:solidFill>
              </a:rPr>
              <a:t>ssh</a:t>
            </a:r>
            <a:r>
              <a:rPr lang="en-US" sz="2800" dirty="0">
                <a:solidFill>
                  <a:srgbClr val="002060"/>
                </a:solidFill>
              </a:rPr>
              <a:t> (secure shell protocol)</a:t>
            </a:r>
          </a:p>
        </p:txBody>
      </p:sp>
      <p:pic>
        <p:nvPicPr>
          <p:cNvPr id="8" name="Picture 7">
            <a:extLst>
              <a:ext uri="{FF2B5EF4-FFF2-40B4-BE49-F238E27FC236}">
                <a16:creationId xmlns:a16="http://schemas.microsoft.com/office/drawing/2014/main" id="{E13B72B4-E62F-45CE-96E8-DA01610FF5D0}"/>
              </a:ext>
            </a:extLst>
          </p:cNvPr>
          <p:cNvPicPr>
            <a:picLocks noChangeAspect="1"/>
          </p:cNvPicPr>
          <p:nvPr/>
        </p:nvPicPr>
        <p:blipFill>
          <a:blip r:embed="rId2"/>
          <a:stretch>
            <a:fillRect/>
          </a:stretch>
        </p:blipFill>
        <p:spPr>
          <a:xfrm>
            <a:off x="217618" y="1055408"/>
            <a:ext cx="5760720" cy="218610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004046-788C-41CA-8797-FDB2BA1CC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12" y="3202483"/>
            <a:ext cx="3566160" cy="3433212"/>
          </a:xfrm>
          <a:prstGeom prst="rect">
            <a:avLst/>
          </a:prstGeom>
        </p:spPr>
      </p:pic>
      <p:sp>
        <p:nvSpPr>
          <p:cNvPr id="12" name="TextBox 11">
            <a:extLst>
              <a:ext uri="{FF2B5EF4-FFF2-40B4-BE49-F238E27FC236}">
                <a16:creationId xmlns:a16="http://schemas.microsoft.com/office/drawing/2014/main" id="{DFE86C57-5C6D-4FEA-94D8-9863E484A0BC}"/>
              </a:ext>
            </a:extLst>
          </p:cNvPr>
          <p:cNvSpPr txBox="1"/>
          <p:nvPr/>
        </p:nvSpPr>
        <p:spPr>
          <a:xfrm>
            <a:off x="4474984" y="3202483"/>
            <a:ext cx="4451398" cy="2031325"/>
          </a:xfrm>
          <a:prstGeom prst="rect">
            <a:avLst/>
          </a:prstGeom>
          <a:noFill/>
        </p:spPr>
        <p:txBody>
          <a:bodyPr wrap="square" rtlCol="0">
            <a:spAutoFit/>
          </a:bodyPr>
          <a:lstStyle/>
          <a:p>
            <a:r>
              <a:rPr lang="en-US" dirty="0"/>
              <a:t>PuTTY is a popular choice for SSH on Windows.</a:t>
            </a:r>
          </a:p>
          <a:p>
            <a:endParaRPr lang="en-US" dirty="0"/>
          </a:p>
          <a:p>
            <a:r>
              <a:rPr lang="en-US" dirty="0"/>
              <a:t>Note that you can save the Host Name (along with any other settings) for future use; just type a name under “Saved Sessions” and click “Save”.</a:t>
            </a:r>
          </a:p>
        </p:txBody>
      </p:sp>
    </p:spTree>
    <p:extLst>
      <p:ext uri="{BB962C8B-B14F-4D97-AF65-F5344CB8AC3E}">
        <p14:creationId xmlns:p14="http://schemas.microsoft.com/office/powerpoint/2010/main" val="338574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FBF6-45DE-416B-BA6F-605B2B57DD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2: Other </a:t>
            </a:r>
            <a:r>
              <a:rPr lang="en-US" sz="2800" dirty="0" err="1">
                <a:solidFill>
                  <a:srgbClr val="002060"/>
                </a:solidFill>
              </a:rPr>
              <a:t>ssh</a:t>
            </a:r>
            <a:r>
              <a:rPr lang="en-US" sz="2800" dirty="0">
                <a:solidFill>
                  <a:srgbClr val="002060"/>
                </a:solidFill>
              </a:rPr>
              <a:t> options for Windows</a:t>
            </a:r>
          </a:p>
        </p:txBody>
      </p:sp>
      <p:pic>
        <p:nvPicPr>
          <p:cNvPr id="13" name="Picture 12">
            <a:extLst>
              <a:ext uri="{FF2B5EF4-FFF2-40B4-BE49-F238E27FC236}">
                <a16:creationId xmlns:a16="http://schemas.microsoft.com/office/drawing/2014/main" id="{5BC632F6-2A16-4AA0-87BD-702850945739}"/>
              </a:ext>
            </a:extLst>
          </p:cNvPr>
          <p:cNvPicPr>
            <a:picLocks noChangeAspect="1"/>
          </p:cNvPicPr>
          <p:nvPr/>
        </p:nvPicPr>
        <p:blipFill>
          <a:blip r:embed="rId2"/>
          <a:stretch>
            <a:fillRect/>
          </a:stretch>
        </p:blipFill>
        <p:spPr>
          <a:xfrm>
            <a:off x="246002" y="878690"/>
            <a:ext cx="4793673" cy="2045185"/>
          </a:xfrm>
          <a:prstGeom prst="rect">
            <a:avLst/>
          </a:prstGeom>
        </p:spPr>
      </p:pic>
      <p:sp>
        <p:nvSpPr>
          <p:cNvPr id="14" name="TextBox 13">
            <a:extLst>
              <a:ext uri="{FF2B5EF4-FFF2-40B4-BE49-F238E27FC236}">
                <a16:creationId xmlns:a16="http://schemas.microsoft.com/office/drawing/2014/main" id="{22B78EE3-1A2F-4D6E-B520-9405320353FA}"/>
              </a:ext>
            </a:extLst>
          </p:cNvPr>
          <p:cNvSpPr txBox="1"/>
          <p:nvPr/>
        </p:nvSpPr>
        <p:spPr>
          <a:xfrm>
            <a:off x="246002" y="3244334"/>
            <a:ext cx="5608388" cy="2585323"/>
          </a:xfrm>
          <a:prstGeom prst="rect">
            <a:avLst/>
          </a:prstGeom>
          <a:noFill/>
        </p:spPr>
        <p:txBody>
          <a:bodyPr wrap="square" rtlCol="0">
            <a:spAutoFit/>
          </a:bodyPr>
          <a:lstStyle/>
          <a:p>
            <a:r>
              <a:rPr lang="en-US" dirty="0"/>
              <a:t>In Windows 10, you also have the option of accessing </a:t>
            </a:r>
            <a:r>
              <a:rPr lang="en-US" dirty="0" err="1"/>
              <a:t>ssh</a:t>
            </a:r>
            <a:r>
              <a:rPr lang="en-US" dirty="0"/>
              <a:t> through Windows’ own applications.</a:t>
            </a:r>
          </a:p>
          <a:p>
            <a:endParaRPr lang="en-US" dirty="0"/>
          </a:p>
          <a:p>
            <a:r>
              <a:rPr lang="en-US" dirty="0"/>
              <a:t>For the second option (enabling Bash), see </a:t>
            </a:r>
            <a:r>
              <a:rPr lang="en-US" dirty="0">
                <a:hlinkClick r:id="rId3"/>
              </a:rPr>
              <a:t>https://blogs.windows.com/windowsdeveloper/2016/03/30/run-bash-on-ubuntu-on-windows/</a:t>
            </a:r>
            <a:endParaRPr lang="en-US" dirty="0"/>
          </a:p>
          <a:p>
            <a:endParaRPr lang="en-US" dirty="0"/>
          </a:p>
          <a:p>
            <a:r>
              <a:rPr lang="en-US" dirty="0"/>
              <a:t>If you prefer to stick with PuTTY, that is also OK.</a:t>
            </a:r>
          </a:p>
          <a:p>
            <a:endParaRPr lang="en-US" dirty="0"/>
          </a:p>
        </p:txBody>
      </p:sp>
    </p:spTree>
    <p:extLst>
      <p:ext uri="{BB962C8B-B14F-4D97-AF65-F5344CB8AC3E}">
        <p14:creationId xmlns:p14="http://schemas.microsoft.com/office/powerpoint/2010/main" val="137824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FBF6-45DE-416B-BA6F-605B2B57DD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2: Mac/Linux </a:t>
            </a:r>
            <a:r>
              <a:rPr lang="en-US" sz="2800" dirty="0" err="1">
                <a:solidFill>
                  <a:srgbClr val="002060"/>
                </a:solidFill>
              </a:rPr>
              <a:t>ssh</a:t>
            </a:r>
            <a:endParaRPr lang="en-US" sz="2800" dirty="0">
              <a:solidFill>
                <a:srgbClr val="002060"/>
              </a:solidFill>
            </a:endParaRPr>
          </a:p>
        </p:txBody>
      </p:sp>
      <p:pic>
        <p:nvPicPr>
          <p:cNvPr id="3" name="Picture 2">
            <a:extLst>
              <a:ext uri="{FF2B5EF4-FFF2-40B4-BE49-F238E27FC236}">
                <a16:creationId xmlns:a16="http://schemas.microsoft.com/office/drawing/2014/main" id="{B1AF1FF9-6E68-429D-9B6B-C4833B53DC91}"/>
              </a:ext>
            </a:extLst>
          </p:cNvPr>
          <p:cNvPicPr>
            <a:picLocks noChangeAspect="1"/>
          </p:cNvPicPr>
          <p:nvPr/>
        </p:nvPicPr>
        <p:blipFill>
          <a:blip r:embed="rId2"/>
          <a:stretch>
            <a:fillRect/>
          </a:stretch>
        </p:blipFill>
        <p:spPr>
          <a:xfrm>
            <a:off x="424084" y="836747"/>
            <a:ext cx="5852160" cy="1308471"/>
          </a:xfrm>
          <a:prstGeom prst="rect">
            <a:avLst/>
          </a:prstGeom>
        </p:spPr>
      </p:pic>
    </p:spTree>
    <p:extLst>
      <p:ext uri="{BB962C8B-B14F-4D97-AF65-F5344CB8AC3E}">
        <p14:creationId xmlns:p14="http://schemas.microsoft.com/office/powerpoint/2010/main" val="290124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FBF6-45DE-416B-BA6F-605B2B57DD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#0 page 2: increase space on </a:t>
            </a:r>
            <a:r>
              <a:rPr lang="en-US" sz="2800" dirty="0" err="1">
                <a:solidFill>
                  <a:srgbClr val="002060"/>
                </a:solidFill>
              </a:rPr>
              <a:t>thoth</a:t>
            </a:r>
            <a:endParaRPr lang="en-US" sz="2800" dirty="0">
              <a:solidFill>
                <a:srgbClr val="002060"/>
              </a:solidFill>
            </a:endParaRPr>
          </a:p>
        </p:txBody>
      </p:sp>
      <p:pic>
        <p:nvPicPr>
          <p:cNvPr id="4" name="Picture 3">
            <a:extLst>
              <a:ext uri="{FF2B5EF4-FFF2-40B4-BE49-F238E27FC236}">
                <a16:creationId xmlns:a16="http://schemas.microsoft.com/office/drawing/2014/main" id="{5998DF9D-7602-4F36-9015-60C1FD4B3F0A}"/>
              </a:ext>
            </a:extLst>
          </p:cNvPr>
          <p:cNvPicPr>
            <a:picLocks noChangeAspect="1"/>
          </p:cNvPicPr>
          <p:nvPr/>
        </p:nvPicPr>
        <p:blipFill>
          <a:blip r:embed="rId2"/>
          <a:stretch>
            <a:fillRect/>
          </a:stretch>
        </p:blipFill>
        <p:spPr>
          <a:xfrm>
            <a:off x="211873" y="737385"/>
            <a:ext cx="6400800" cy="181484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60A8884-9FF2-4288-8040-85CC65B01771}"/>
              </a:ext>
            </a:extLst>
          </p:cNvPr>
          <p:cNvPicPr>
            <a:picLocks noChangeAspect="1"/>
          </p:cNvPicPr>
          <p:nvPr/>
        </p:nvPicPr>
        <p:blipFill rotWithShape="1">
          <a:blip r:embed="rId3">
            <a:extLst>
              <a:ext uri="{28A0092B-C50C-407E-A947-70E740481C1C}">
                <a14:useLocalDpi xmlns:a14="http://schemas.microsoft.com/office/drawing/2010/main" val="0"/>
              </a:ext>
            </a:extLst>
          </a:blip>
          <a:srcRect t="3544" r="25610"/>
          <a:stretch/>
        </p:blipFill>
        <p:spPr>
          <a:xfrm>
            <a:off x="2313878" y="2548706"/>
            <a:ext cx="5943600" cy="4177593"/>
          </a:xfrm>
          <a:prstGeom prst="rect">
            <a:avLst/>
          </a:prstGeom>
        </p:spPr>
      </p:pic>
      <p:sp>
        <p:nvSpPr>
          <p:cNvPr id="6" name="TextBox 5">
            <a:extLst>
              <a:ext uri="{FF2B5EF4-FFF2-40B4-BE49-F238E27FC236}">
                <a16:creationId xmlns:a16="http://schemas.microsoft.com/office/drawing/2014/main" id="{FEF6419A-E31E-4FE8-8D9B-B11ADBC8D6F1}"/>
              </a:ext>
            </a:extLst>
          </p:cNvPr>
          <p:cNvSpPr txBox="1"/>
          <p:nvPr/>
        </p:nvSpPr>
        <p:spPr>
          <a:xfrm>
            <a:off x="724829" y="3741905"/>
            <a:ext cx="1505415" cy="369332"/>
          </a:xfrm>
          <a:prstGeom prst="rect">
            <a:avLst/>
          </a:prstGeom>
          <a:noFill/>
        </p:spPr>
        <p:txBody>
          <a:bodyPr wrap="square" rtlCol="0">
            <a:spAutoFit/>
          </a:bodyPr>
          <a:lstStyle/>
          <a:p>
            <a:r>
              <a:rPr lang="en-US" dirty="0"/>
              <a:t>Result:</a:t>
            </a:r>
          </a:p>
        </p:txBody>
      </p:sp>
      <p:sp>
        <p:nvSpPr>
          <p:cNvPr id="7" name="TextBox 6">
            <a:extLst>
              <a:ext uri="{FF2B5EF4-FFF2-40B4-BE49-F238E27FC236}">
                <a16:creationId xmlns:a16="http://schemas.microsoft.com/office/drawing/2014/main" id="{1E6A104F-9F8F-4478-8B96-BB2092699661}"/>
              </a:ext>
            </a:extLst>
          </p:cNvPr>
          <p:cNvSpPr txBox="1"/>
          <p:nvPr/>
        </p:nvSpPr>
        <p:spPr>
          <a:xfrm>
            <a:off x="4244898" y="1225262"/>
            <a:ext cx="3694770" cy="923330"/>
          </a:xfrm>
          <a:prstGeom prst="rect">
            <a:avLst/>
          </a:prstGeom>
          <a:noFill/>
        </p:spPr>
        <p:txBody>
          <a:bodyPr wrap="square" rtlCol="0">
            <a:spAutoFit/>
          </a:bodyPr>
          <a:lstStyle/>
          <a:p>
            <a:r>
              <a:rPr lang="en-US" dirty="0"/>
              <a:t>The default available storage space will be tiny; this is how you correct for that.</a:t>
            </a:r>
          </a:p>
        </p:txBody>
      </p:sp>
    </p:spTree>
    <p:extLst>
      <p:ext uri="{BB962C8B-B14F-4D97-AF65-F5344CB8AC3E}">
        <p14:creationId xmlns:p14="http://schemas.microsoft.com/office/powerpoint/2010/main" val="20453355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1171</TotalTime>
  <Words>1711</Words>
  <Application>Microsoft Office PowerPoint</Application>
  <PresentationFormat>On-screen Show (4:3)</PresentationFormat>
  <Paragraphs>133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47</cp:revision>
  <dcterms:created xsi:type="dcterms:W3CDTF">2020-05-11T15:02:49Z</dcterms:created>
  <dcterms:modified xsi:type="dcterms:W3CDTF">2020-05-12T10:37:50Z</dcterms:modified>
</cp:coreProperties>
</file>