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926" r:id="rId1"/>
  </p:sldMasterIdLst>
  <p:notesMasterIdLst>
    <p:notesMasterId r:id="rId30"/>
  </p:notesMasterIdLst>
  <p:handoutMasterIdLst>
    <p:handoutMasterId r:id="rId31"/>
  </p:handoutMasterIdLst>
  <p:sldIdLst>
    <p:sldId id="1054" r:id="rId2"/>
    <p:sldId id="1056" r:id="rId3"/>
    <p:sldId id="1057" r:id="rId4"/>
    <p:sldId id="1058" r:id="rId5"/>
    <p:sldId id="1059" r:id="rId6"/>
    <p:sldId id="1060" r:id="rId7"/>
    <p:sldId id="1062" r:id="rId8"/>
    <p:sldId id="1091" r:id="rId9"/>
    <p:sldId id="1089" r:id="rId10"/>
    <p:sldId id="1088" r:id="rId11"/>
    <p:sldId id="1090" r:id="rId12"/>
    <p:sldId id="1063" r:id="rId13"/>
    <p:sldId id="1075" r:id="rId14"/>
    <p:sldId id="1076" r:id="rId15"/>
    <p:sldId id="1077" r:id="rId16"/>
    <p:sldId id="1078" r:id="rId17"/>
    <p:sldId id="1079" r:id="rId18"/>
    <p:sldId id="1080" r:id="rId19"/>
    <p:sldId id="1072" r:id="rId20"/>
    <p:sldId id="1081" r:id="rId21"/>
    <p:sldId id="1073" r:id="rId22"/>
    <p:sldId id="1001" r:id="rId23"/>
    <p:sldId id="1092" r:id="rId24"/>
    <p:sldId id="1082" r:id="rId25"/>
    <p:sldId id="1083" r:id="rId26"/>
    <p:sldId id="1084" r:id="rId27"/>
    <p:sldId id="1085" r:id="rId28"/>
    <p:sldId id="1086" r:id="rId29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C1A04D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orient="horz" pos="2391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3162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4309">
          <p15:clr>
            <a:srgbClr val="A4A3A4"/>
          </p15:clr>
        </p15:guide>
        <p15:guide id="7" pos="113">
          <p15:clr>
            <a:srgbClr val="A4A3A4"/>
          </p15:clr>
        </p15:guide>
        <p15:guide id="8" pos="4967">
          <p15:clr>
            <a:srgbClr val="A4A3A4"/>
          </p15:clr>
        </p15:guide>
        <p15:guide id="9" pos="2880">
          <p15:clr>
            <a:srgbClr val="A4A3A4"/>
          </p15:clr>
        </p15:guide>
        <p15:guide id="10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95B"/>
    <a:srgbClr val="00365B"/>
    <a:srgbClr val="000000"/>
    <a:srgbClr val="FFFFFF"/>
    <a:srgbClr val="C1A04D"/>
    <a:srgbClr val="D3BB80"/>
    <a:srgbClr val="E4D6B3"/>
    <a:srgbClr val="008000"/>
    <a:srgbClr val="720C27"/>
    <a:srgbClr val="CCB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5231" autoAdjust="0"/>
  </p:normalViewPr>
  <p:slideViewPr>
    <p:cSldViewPr>
      <p:cViewPr varScale="1">
        <p:scale>
          <a:sx n="145" d="100"/>
          <a:sy n="145" d="100"/>
        </p:scale>
        <p:origin x="1014" y="126"/>
      </p:cViewPr>
      <p:guideLst>
        <p:guide orient="horz" pos="3239"/>
        <p:guide orient="horz" pos="2391"/>
        <p:guide orient="horz" pos="713"/>
        <p:guide orient="horz" pos="3162"/>
        <p:guide orient="horz" pos="1620"/>
        <p:guide pos="4309"/>
        <p:guide pos="113"/>
        <p:guide pos="4967"/>
        <p:guide pos="2880"/>
        <p:guide pos="56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912"/>
    </p:cViewPr>
  </p:sorterViewPr>
  <p:notesViewPr>
    <p:cSldViewPr>
      <p:cViewPr>
        <p:scale>
          <a:sx n="100" d="100"/>
          <a:sy n="100" d="100"/>
        </p:scale>
        <p:origin x="-1500" y="210"/>
      </p:cViewPr>
      <p:guideLst>
        <p:guide orient="horz" pos="2928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232401" y="8893175"/>
            <a:ext cx="1429173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fld id="{407C86B4-CF36-4933-BB87-165DDE03C5D9}" type="slidenum">
              <a:rPr lang="en-US" sz="10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0" descr="labels_restric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894" y="8836000"/>
            <a:ext cx="2214880" cy="34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 txBox="1">
            <a:spLocks noChangeArrowheads="1"/>
          </p:cNvSpPr>
          <p:nvPr/>
        </p:nvSpPr>
        <p:spPr bwMode="auto">
          <a:xfrm>
            <a:off x="408858" y="8875173"/>
            <a:ext cx="1809411" cy="27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 algn="l" defTabSz="914266">
              <a:defRPr/>
            </a:pPr>
            <a:fld id="{A70C7DA9-C9E7-4821-A67E-0C7734CBE601}" type="datetime8">
              <a:rPr lang="en-US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914266">
                <a:defRPr/>
              </a:pPr>
              <a:t>6/19/2018 7:26 AM</a:t>
            </a:fld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232401" y="8893175"/>
            <a:ext cx="1429173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fld id="{407C86B4-CF36-4933-BB87-165DDE03C5D9}" type="slidenum">
              <a:rPr lang="en-US" sz="10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1"/>
          <p:cNvSpPr txBox="1">
            <a:spLocks noChangeArrowheads="1"/>
          </p:cNvSpPr>
          <p:nvPr/>
        </p:nvSpPr>
        <p:spPr bwMode="auto">
          <a:xfrm>
            <a:off x="408858" y="8875173"/>
            <a:ext cx="1809411" cy="27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 marL="0" marR="0" lvl="0" indent="0" algn="l" defTabSz="914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0C7DA9-C9E7-4821-A67E-0C7734CBE601}" type="datetime8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2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6/19/2018 7:26 AM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363538"/>
            <a:ext cx="6390530" cy="359545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 dirty="0"/>
          </a:p>
        </p:txBody>
      </p:sp>
      <p:pic>
        <p:nvPicPr>
          <p:cNvPr id="10" name="Picture 9" descr="labels_confident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17" y="8824665"/>
            <a:ext cx="2080768" cy="325119"/>
          </a:xfrm>
          <a:prstGeom prst="rect">
            <a:avLst/>
          </a:prstGeom>
        </p:spPr>
      </p:pic>
      <p:sp>
        <p:nvSpPr>
          <p:cNvPr id="17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408857" y="4360168"/>
            <a:ext cx="6408712" cy="4356484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b="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71450" indent="-1143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85750" indent="-1143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400050" indent="-1143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tabLst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14350" indent="-1143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Coefficient estimates</a:t>
            </a:r>
            <a:r>
              <a:rPr lang="en-US" baseline="0" dirty="0"/>
              <a:t> are maximum likelihood estimates</a:t>
            </a:r>
          </a:p>
          <a:p>
            <a:pPr>
              <a:buNone/>
            </a:pPr>
            <a:r>
              <a:rPr lang="en-US" baseline="0" dirty="0"/>
              <a:t>Problem = can’t use Least Squares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dirty="0"/>
              <a:t>φ</a:t>
            </a:r>
            <a:r>
              <a:rPr lang="en-US" dirty="0"/>
              <a:t> = scale (dispersion) parameter</a:t>
            </a:r>
          </a:p>
          <a:p>
            <a:pPr>
              <a:buNone/>
            </a:pPr>
            <a:r>
              <a:rPr lang="el-GR" dirty="0"/>
              <a:t>μ</a:t>
            </a:r>
            <a:r>
              <a:rPr lang="en-US" dirty="0"/>
              <a:t> = b'(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(Y) = b''(</a:t>
            </a:r>
            <a:r>
              <a:rPr lang="el-GR" dirty="0"/>
              <a:t>θ</a:t>
            </a:r>
            <a:r>
              <a:rPr lang="en-US" dirty="0"/>
              <a:t>)a(</a:t>
            </a:r>
            <a:r>
              <a:rPr lang="el-GR" dirty="0"/>
              <a:t>φ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l-GR" dirty="0"/>
              <a:t>θ</a:t>
            </a:r>
            <a:r>
              <a:rPr lang="en-US" dirty="0"/>
              <a:t> = the natural parameter [a</a:t>
            </a:r>
            <a:r>
              <a:rPr lang="en-US" baseline="0" dirty="0"/>
              <a:t> function of the mean, c(</a:t>
            </a:r>
            <a:r>
              <a:rPr lang="el-GR" dirty="0"/>
              <a:t>μ</a:t>
            </a:r>
            <a:r>
              <a:rPr lang="en-US" dirty="0"/>
              <a:t>)]</a:t>
            </a:r>
          </a:p>
          <a:p>
            <a:pPr>
              <a:buNone/>
            </a:pPr>
            <a:r>
              <a:rPr lang="en-US" dirty="0"/>
              <a:t>The canonical link transforms the mean to the natural parameter [c is the canonical link function]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400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7"/>
            <a:ext cx="5943600" cy="334400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Tweedie</a:t>
            </a:r>
            <a:r>
              <a:rPr lang="en-US" dirty="0"/>
              <a:t> is</a:t>
            </a:r>
            <a:r>
              <a:rPr lang="en-US" baseline="0" dirty="0"/>
              <a:t> appropriate for modeling raw pure premium, not appropriate for modeling modeled pure premium.</a:t>
            </a:r>
          </a:p>
          <a:p>
            <a:pPr>
              <a:buNone/>
            </a:pPr>
            <a:r>
              <a:rPr lang="en-US" baseline="0" dirty="0"/>
              <a:t>Use gamma to model modeled </a:t>
            </a:r>
            <a:r>
              <a:rPr lang="en-US" baseline="0"/>
              <a:t>pure premium.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β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 = 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+ 2) / 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 + 1)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^(1-p) × 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)^(2-p)] / (2-p)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400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Note probability</a:t>
            </a:r>
            <a:r>
              <a:rPr lang="en-US" baseline="0" dirty="0"/>
              <a:t> mass at </a:t>
            </a:r>
            <a:r>
              <a:rPr lang="en-US" baseline="0"/>
              <a:t>0 for p &lt; 2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7"/>
            <a:ext cx="5943600" cy="334400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dirty="0"/>
              <a:t>φ</a:t>
            </a:r>
            <a:r>
              <a:rPr lang="en-US" dirty="0"/>
              <a:t> = scale (dispersion) parameter</a:t>
            </a:r>
          </a:p>
          <a:p>
            <a:pPr>
              <a:buNone/>
            </a:pPr>
            <a:r>
              <a:rPr lang="el-GR" dirty="0"/>
              <a:t>μ</a:t>
            </a:r>
            <a:r>
              <a:rPr lang="en-US" dirty="0"/>
              <a:t> = b'(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(Y) = b''(</a:t>
            </a:r>
            <a:r>
              <a:rPr lang="el-GR" dirty="0"/>
              <a:t>θ</a:t>
            </a:r>
            <a:r>
              <a:rPr lang="en-US" dirty="0"/>
              <a:t>)a(</a:t>
            </a:r>
            <a:r>
              <a:rPr lang="el-GR" dirty="0"/>
              <a:t>φ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l-GR" dirty="0"/>
              <a:t>θ</a:t>
            </a:r>
            <a:r>
              <a:rPr lang="en-US" dirty="0"/>
              <a:t> = the natural parameter [a</a:t>
            </a:r>
            <a:r>
              <a:rPr lang="en-US" baseline="0" dirty="0"/>
              <a:t> function of the mean, c(</a:t>
            </a:r>
            <a:r>
              <a:rPr lang="el-GR" dirty="0"/>
              <a:t>μ</a:t>
            </a:r>
            <a:r>
              <a:rPr lang="en-US" dirty="0"/>
              <a:t>)]</a:t>
            </a:r>
          </a:p>
          <a:p>
            <a:pPr>
              <a:buNone/>
            </a:pPr>
            <a:r>
              <a:rPr lang="en-US" dirty="0"/>
              <a:t>The canonical link transforms the mean to the natural parameter [c is the canonical link function]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400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7"/>
            <a:ext cx="5943600" cy="334400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Factors</a:t>
            </a:r>
            <a:r>
              <a:rPr lang="en-US" baseline="0" dirty="0"/>
              <a:t> are represented by dummy variables.  Need to make category numeric for fitting in model.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Emphasize</a:t>
            </a:r>
            <a:r>
              <a:rPr lang="en-US" baseline="0" dirty="0"/>
              <a:t> that dummy variables will be used for factors.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400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Assumptions:</a:t>
            </a:r>
          </a:p>
          <a:p>
            <a:pPr>
              <a:buNone/>
            </a:pPr>
            <a:r>
              <a:rPr lang="en-US" baseline="0" dirty="0"/>
              <a:t>•   Linearity</a:t>
            </a:r>
          </a:p>
          <a:p>
            <a:pPr>
              <a:buNone/>
            </a:pPr>
            <a:r>
              <a:rPr lang="en-US" baseline="0" dirty="0"/>
              <a:t>•   Independence</a:t>
            </a:r>
          </a:p>
          <a:p>
            <a:pPr>
              <a:buNone/>
            </a:pPr>
            <a:r>
              <a:rPr lang="en-US" baseline="0" dirty="0"/>
              <a:t>•   </a:t>
            </a:r>
            <a:r>
              <a:rPr lang="en-US" baseline="0" dirty="0" err="1"/>
              <a:t>Homoscedasticity</a:t>
            </a:r>
            <a:endParaRPr lang="en-US" baseline="0" dirty="0"/>
          </a:p>
          <a:p>
            <a:pPr>
              <a:buNone/>
            </a:pPr>
            <a:r>
              <a:rPr lang="en-US" dirty="0"/>
              <a:t>•   Normality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363537"/>
            <a:ext cx="5943600" cy="3344001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Properties</a:t>
            </a:r>
            <a:r>
              <a:rPr lang="en-US" baseline="0" dirty="0"/>
              <a:t> of maximum likelihood estimators:</a:t>
            </a:r>
          </a:p>
          <a:p>
            <a:pPr>
              <a:buNone/>
            </a:pPr>
            <a:r>
              <a:rPr lang="en-US" baseline="0" dirty="0"/>
              <a:t>•   Consistent – MLE converges in probability to the value being estimated</a:t>
            </a:r>
          </a:p>
          <a:p>
            <a:pPr>
              <a:buNone/>
            </a:pPr>
            <a:r>
              <a:rPr lang="en-US" baseline="0" dirty="0"/>
              <a:t>•   Asymptotically Normal – as the sample size increases, the distribution of the MLE tends to normal with covariance matrix equal to the inverse of the Fisher information matrix.</a:t>
            </a:r>
          </a:p>
          <a:p>
            <a:pPr>
              <a:buNone/>
            </a:pPr>
            <a:r>
              <a:rPr lang="en-US" baseline="0" dirty="0"/>
              <a:t>•   Efficient – achieves Cramer-</a:t>
            </a:r>
            <a:r>
              <a:rPr lang="en-US" baseline="0" dirty="0" err="1"/>
              <a:t>Rao</a:t>
            </a:r>
            <a:r>
              <a:rPr lang="en-US" baseline="0" dirty="0"/>
              <a:t> lower bound when sample size tends to infinity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baseline="0" dirty="0"/>
              <a:t>Gauss- Markov theorem assumptions:</a:t>
            </a:r>
          </a:p>
          <a:p>
            <a:pPr>
              <a:buNone/>
            </a:pPr>
            <a:r>
              <a:rPr lang="en-US" baseline="0" dirty="0"/>
              <a:t>•   errors are </a:t>
            </a:r>
            <a:r>
              <a:rPr lang="en-US" baseline="0" dirty="0" err="1"/>
              <a:t>homoscedastic</a:t>
            </a:r>
            <a:endParaRPr lang="en-US" baseline="0" dirty="0"/>
          </a:p>
          <a:p>
            <a:pPr>
              <a:buNone/>
            </a:pPr>
            <a:r>
              <a:rPr lang="en-US" baseline="0" dirty="0"/>
              <a:t>•   errors are uncorrelated</a:t>
            </a:r>
          </a:p>
          <a:p>
            <a:pPr>
              <a:buNone/>
            </a:pPr>
            <a:r>
              <a:rPr lang="en-US" baseline="0" dirty="0"/>
              <a:t>•   Normality, independence, identically distributed – not needed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3"/>
          <p:cNvSpPr>
            <a:spLocks noGrp="1"/>
          </p:cNvSpPr>
          <p:nvPr>
            <p:ph type="title"/>
          </p:nvPr>
        </p:nvSpPr>
        <p:spPr>
          <a:xfrm>
            <a:off x="133382" y="87474"/>
            <a:ext cx="8229600" cy="62106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0111" y="987425"/>
            <a:ext cx="7315200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tx1"/>
                </a:solidFill>
              </a:defRPr>
            </a:lvl1pPr>
            <a:lvl2pPr marL="463550" indent="-463550">
              <a:defRPr/>
            </a:lvl2pPr>
            <a:lvl3pPr marL="914400" indent="-450850">
              <a:defRPr/>
            </a:lvl3pPr>
            <a:lvl4pPr marL="914400" indent="-450850">
              <a:defRPr/>
            </a:lvl4pPr>
            <a:lvl5pPr marL="914400" indent="-45085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9553" y="925116"/>
            <a:ext cx="8064698" cy="380687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marR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2pPr>
            <a:lvl3pPr marL="685800" marR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3pPr>
            <a:lvl5pPr marL="914400" marR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»"/>
              <a:tabLst/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4" name="Title Placeholder 23"/>
          <p:cNvSpPr>
            <a:spLocks noGrp="1"/>
          </p:cNvSpPr>
          <p:nvPr>
            <p:ph type="title"/>
          </p:nvPr>
        </p:nvSpPr>
        <p:spPr>
          <a:xfrm>
            <a:off x="133382" y="87474"/>
            <a:ext cx="8229600" cy="62106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3"/>
          <p:cNvSpPr>
            <a:spLocks noGrp="1"/>
          </p:cNvSpPr>
          <p:nvPr>
            <p:ph type="title"/>
          </p:nvPr>
        </p:nvSpPr>
        <p:spPr>
          <a:xfrm>
            <a:off x="133382" y="87474"/>
            <a:ext cx="8229600" cy="62106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3"/>
          <p:cNvSpPr>
            <a:spLocks noGrp="1"/>
          </p:cNvSpPr>
          <p:nvPr>
            <p:ph type="title"/>
          </p:nvPr>
        </p:nvSpPr>
        <p:spPr>
          <a:xfrm>
            <a:off x="133382" y="87474"/>
            <a:ext cx="8229600" cy="62106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179388" y="2823778"/>
            <a:ext cx="8785225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 rot="5400000">
            <a:off x="2609782" y="2841780"/>
            <a:ext cx="3924436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003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07950" y="100013"/>
            <a:ext cx="8915400" cy="4892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5" name="Picture 9" descr="Bootom_Gold"/>
          <p:cNvPicPr>
            <a:picLocks noChangeAspect="1" noChangeArrowheads="1"/>
          </p:cNvPicPr>
          <p:nvPr/>
        </p:nvPicPr>
        <p:blipFill>
          <a:blip r:embed="rId2" cstate="print"/>
          <a:srcRect t="24590" r="987" b="3186"/>
          <a:stretch>
            <a:fillRect/>
          </a:stretch>
        </p:blipFill>
        <p:spPr bwMode="auto">
          <a:xfrm>
            <a:off x="1465263" y="2895600"/>
            <a:ext cx="75612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74675" y="2895600"/>
            <a:ext cx="8426450" cy="0"/>
          </a:xfrm>
          <a:prstGeom prst="line">
            <a:avLst/>
          </a:prstGeom>
          <a:noFill/>
          <a:ln w="12700">
            <a:solidFill>
              <a:srgbClr val="C1A04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8" name="Picture 44" descr="USAA_Logo08_NewBlue_RGB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924050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7592" y="1749889"/>
            <a:ext cx="6550025" cy="1102519"/>
          </a:xfrm>
          <a:prstGeom prst="rect">
            <a:avLst/>
          </a:prstGeom>
        </p:spPr>
        <p:txBody>
          <a:bodyPr lIns="0" rIns="0"/>
          <a:lstStyle>
            <a:lvl1pPr>
              <a:defRPr sz="2800" b="1">
                <a:solidFill>
                  <a:srgbClr val="00365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5714" y="2913868"/>
            <a:ext cx="6400800" cy="216694"/>
          </a:xfrm>
          <a:prstGeom prst="rect">
            <a:avLst/>
          </a:prstGeom>
        </p:spPr>
        <p:txBody>
          <a:bodyPr lIns="0"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4948014"/>
            <a:ext cx="9144000" cy="195486"/>
          </a:xfrm>
          <a:prstGeom prst="rect">
            <a:avLst/>
          </a:prstGeom>
          <a:solidFill>
            <a:srgbClr val="0036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0" bIns="0"/>
          <a:lstStyle/>
          <a:p>
            <a:pPr algn="ctr">
              <a:defRPr/>
            </a:pPr>
            <a:r>
              <a:rPr lang="en-US" sz="7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INTERNAL USE ONLY: May be shared with USAA employees</a:t>
            </a:r>
            <a:r>
              <a:rPr lang="en-US" sz="700" b="1" kern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only.</a:t>
            </a:r>
            <a:endParaRPr lang="en-US" sz="18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solidFill>
            <a:srgbClr val="0036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 </a:t>
            </a:r>
          </a:p>
        </p:txBody>
      </p:sp>
      <p:sp>
        <p:nvSpPr>
          <p:cNvPr id="6153" name="Title Placeholder 23"/>
          <p:cNvSpPr>
            <a:spLocks noGrp="1"/>
          </p:cNvSpPr>
          <p:nvPr>
            <p:ph type="title"/>
          </p:nvPr>
        </p:nvSpPr>
        <p:spPr bwMode="auto">
          <a:xfrm>
            <a:off x="133350" y="87313"/>
            <a:ext cx="82296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0" y="4959350"/>
            <a:ext cx="9144000" cy="196850"/>
          </a:xfrm>
          <a:prstGeom prst="rect">
            <a:avLst/>
          </a:prstGeom>
          <a:solidFill>
            <a:srgbClr val="0036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0" bIns="0"/>
          <a:lstStyle/>
          <a:p>
            <a:pPr algn="ctr">
              <a:defRPr/>
            </a:pPr>
            <a:r>
              <a:rPr lang="en-US" sz="7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INTERNAL USE ONLY: May be shared with USAA employees</a:t>
            </a:r>
            <a:r>
              <a:rPr lang="en-US" sz="700" b="1" kern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only.</a:t>
            </a:r>
            <a:endParaRPr lang="en-US" sz="18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0" y="4956175"/>
            <a:ext cx="9144000" cy="0"/>
          </a:xfrm>
          <a:prstGeom prst="line">
            <a:avLst/>
          </a:prstGeom>
          <a:noFill/>
          <a:ln w="12700">
            <a:solidFill>
              <a:srgbClr val="C1A04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0" y="708025"/>
            <a:ext cx="9144000" cy="0"/>
          </a:xfrm>
          <a:prstGeom prst="line">
            <a:avLst/>
          </a:prstGeom>
          <a:noFill/>
          <a:ln w="12700">
            <a:solidFill>
              <a:srgbClr val="C1A04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9" name="Picture 15" descr="USAA_Logo08_Black_RGB.gif"/>
          <p:cNvPicPr>
            <a:picLocks noChangeAspect="1"/>
          </p:cNvPicPr>
          <p:nvPr/>
        </p:nvPicPr>
        <p:blipFill>
          <a:blip r:embed="rId7" cstate="print">
            <a:lum bright="100000"/>
          </a:blip>
          <a:srcRect/>
          <a:stretch>
            <a:fillRect/>
          </a:stretch>
        </p:blipFill>
        <p:spPr bwMode="auto">
          <a:xfrm>
            <a:off x="8654880" y="159079"/>
            <a:ext cx="406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90" r:id="rId1"/>
    <p:sldLayoutId id="2147485994" r:id="rId2"/>
    <p:sldLayoutId id="2147485995" r:id="rId3"/>
    <p:sldLayoutId id="2147485996" r:id="rId4"/>
    <p:sldLayoutId id="2147485997" r:id="rId5"/>
  </p:sldLayoutIdLst>
  <p:transition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000" b="1">
          <a:solidFill>
            <a:schemeClr val="bg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365B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365B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365B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365B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5000"/>
        </a:spcBef>
        <a:spcAft>
          <a:spcPct val="25000"/>
        </a:spcAft>
        <a:defRPr sz="2000" b="1">
          <a:solidFill>
            <a:srgbClr val="00365B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lnSpc>
          <a:spcPct val="110000"/>
        </a:lnSpc>
        <a:spcBef>
          <a:spcPct val="0"/>
        </a:spcBef>
        <a:spcAft>
          <a:spcPct val="25000"/>
        </a:spcAft>
        <a:buClr>
          <a:srgbClr val="C1A04D"/>
        </a:buClr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398463" indent="-169863" algn="l" rtl="0" eaLnBrk="0" fontAlgn="base" hangingPunct="0">
        <a:lnSpc>
          <a:spcPct val="110000"/>
        </a:lnSpc>
        <a:spcBef>
          <a:spcPct val="0"/>
        </a:spcBef>
        <a:spcAft>
          <a:spcPct val="25000"/>
        </a:spcAft>
        <a:buClr>
          <a:srgbClr val="C1A04D"/>
        </a:buClr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00100" indent="-287338" algn="l" rtl="0" eaLnBrk="0" fontAlgn="base" hangingPunct="0">
        <a:lnSpc>
          <a:spcPct val="110000"/>
        </a:lnSpc>
        <a:spcBef>
          <a:spcPct val="0"/>
        </a:spcBef>
        <a:spcAft>
          <a:spcPct val="15000"/>
        </a:spcAft>
        <a:buClr>
          <a:srgbClr val="C1A04D"/>
        </a:buClr>
        <a:buFont typeface="Arial" pitchFamily="34" charset="0"/>
        <a:buChar char="−"/>
        <a:defRPr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800100" indent="-2857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9.emf"/><Relationship Id="rId7" Type="http://schemas.openxmlformats.org/officeDocument/2006/relationships/image" Target="../media/image3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2.png"/><Relationship Id="rId7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27.png"/><Relationship Id="rId5" Type="http://schemas.openxmlformats.org/officeDocument/2006/relationships/image" Target="../media/image44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43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emf"/><Relationship Id="rId7" Type="http://schemas.openxmlformats.org/officeDocument/2006/relationships/image" Target="../media/image2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11" Type="http://schemas.openxmlformats.org/officeDocument/2006/relationships/image" Target="../media/image32.png"/><Relationship Id="rId5" Type="http://schemas.openxmlformats.org/officeDocument/2006/relationships/image" Target="../media/image16.emf"/><Relationship Id="rId10" Type="http://schemas.openxmlformats.org/officeDocument/2006/relationships/image" Target="../media/image31.png"/><Relationship Id="rId4" Type="http://schemas.openxmlformats.org/officeDocument/2006/relationships/image" Target="../media/image15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GLM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19 June 2018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718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3038" y="2778998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3038" y="2778998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297266-1CCC-4ED6-A916-D057CA52C687}"/>
                  </a:ext>
                </a:extLst>
              </p:cNvPr>
              <p:cNvSpPr txBox="1"/>
              <p:nvPr/>
            </p:nvSpPr>
            <p:spPr>
              <a:xfrm>
                <a:off x="360699" y="3111810"/>
                <a:ext cx="15033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297266-1CCC-4ED6-A916-D057CA52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9" y="3111810"/>
                <a:ext cx="1503360" cy="307777"/>
              </a:xfrm>
              <a:prstGeom prst="rect">
                <a:avLst/>
              </a:prstGeom>
              <a:blipFill>
                <a:blip r:embed="rId7"/>
                <a:stretch>
                  <a:fillRect l="-242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CFFDD9-5C50-48D8-8DC8-7916978F3691}"/>
                  </a:ext>
                </a:extLst>
              </p:cNvPr>
              <p:cNvSpPr txBox="1"/>
              <p:nvPr/>
            </p:nvSpPr>
            <p:spPr>
              <a:xfrm>
                <a:off x="348247" y="3603922"/>
                <a:ext cx="11165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CFFDD9-5C50-48D8-8DC8-7916978F3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" y="3603922"/>
                <a:ext cx="1116588" cy="307777"/>
              </a:xfrm>
              <a:prstGeom prst="rect">
                <a:avLst/>
              </a:prstGeom>
              <a:blipFill>
                <a:blip r:embed="rId8"/>
                <a:stretch>
                  <a:fillRect l="-2186" r="-273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705834-006F-441D-B946-450A29A48079}"/>
                  </a:ext>
                </a:extLst>
              </p:cNvPr>
              <p:cNvSpPr txBox="1"/>
              <p:nvPr/>
            </p:nvSpPr>
            <p:spPr>
              <a:xfrm>
                <a:off x="343311" y="4096034"/>
                <a:ext cx="1355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705834-006F-441D-B946-450A29A48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" y="4096034"/>
                <a:ext cx="1355884" cy="307777"/>
              </a:xfrm>
              <a:prstGeom prst="rect">
                <a:avLst/>
              </a:prstGeom>
              <a:blipFill>
                <a:blip r:embed="rId9"/>
                <a:stretch>
                  <a:fillRect r="-89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B9581-3255-4CE5-9B30-CFBF4F648AE4}"/>
                  </a:ext>
                </a:extLst>
              </p:cNvPr>
              <p:cNvSpPr txBox="1"/>
              <p:nvPr/>
            </p:nvSpPr>
            <p:spPr>
              <a:xfrm>
                <a:off x="505718" y="3594386"/>
                <a:ext cx="12963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𝛼𝛽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B9581-3255-4CE5-9B30-CFBF4F64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8" y="3594386"/>
                <a:ext cx="1296317" cy="307777"/>
              </a:xfrm>
              <a:prstGeom prst="rect">
                <a:avLst/>
              </a:prstGeom>
              <a:blipFill>
                <a:blip r:embed="rId2"/>
                <a:stretch>
                  <a:fillRect l="-2347" r="-3286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FCF36-9EFD-46C8-B659-52B0D3D442DE}"/>
                  </a:ext>
                </a:extLst>
              </p:cNvPr>
              <p:cNvSpPr txBox="1"/>
              <p:nvPr/>
            </p:nvSpPr>
            <p:spPr>
              <a:xfrm>
                <a:off x="505718" y="4077272"/>
                <a:ext cx="16140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FCF36-9EFD-46C8-B659-52B0D3D4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8" y="4077272"/>
                <a:ext cx="1614096" cy="307777"/>
              </a:xfrm>
              <a:prstGeom prst="rect">
                <a:avLst/>
              </a:prstGeom>
              <a:blipFill>
                <a:blip r:embed="rId3"/>
                <a:stretch>
                  <a:fillRect l="-1132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0DF956-B61E-4AED-810F-01F2EDFD714E}"/>
                  </a:ext>
                </a:extLst>
              </p:cNvPr>
              <p:cNvSpPr txBox="1"/>
              <p:nvPr/>
            </p:nvSpPr>
            <p:spPr>
              <a:xfrm>
                <a:off x="505718" y="3111500"/>
                <a:ext cx="1291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0DF956-B61E-4AED-810F-01F2EDFD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8" y="3111500"/>
                <a:ext cx="1291507" cy="307777"/>
              </a:xfrm>
              <a:prstGeom prst="rect">
                <a:avLst/>
              </a:prstGeom>
              <a:blipFill>
                <a:blip r:embed="rId4"/>
                <a:stretch>
                  <a:fillRect l="-3302" r="-141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34581-9219-4CAB-B64F-B95F1341DB7B}"/>
                  </a:ext>
                </a:extLst>
              </p:cNvPr>
              <p:cNvSpPr txBox="1"/>
              <p:nvPr/>
            </p:nvSpPr>
            <p:spPr>
              <a:xfrm>
                <a:off x="2591607" y="3111499"/>
                <a:ext cx="24601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34581-9219-4CAB-B64F-B95F134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607" y="3111499"/>
                <a:ext cx="2460161" cy="307777"/>
              </a:xfrm>
              <a:prstGeom prst="rect">
                <a:avLst/>
              </a:prstGeom>
              <a:blipFill>
                <a:blip r:embed="rId5"/>
                <a:stretch>
                  <a:fillRect l="-248" r="-123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4C5FB-2F97-4171-86B3-08C640C3CCBA}"/>
                  </a:ext>
                </a:extLst>
              </p:cNvPr>
              <p:cNvSpPr txBox="1"/>
              <p:nvPr/>
            </p:nvSpPr>
            <p:spPr>
              <a:xfrm>
                <a:off x="2591607" y="3594386"/>
                <a:ext cx="22357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Parmeter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4C5FB-2F97-4171-86B3-08C640C3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607" y="3594386"/>
                <a:ext cx="2235740" cy="307777"/>
              </a:xfrm>
              <a:prstGeom prst="rect">
                <a:avLst/>
              </a:prstGeom>
              <a:blipFill>
                <a:blip r:embed="rId6"/>
                <a:stretch>
                  <a:fillRect l="-2725" r="-163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440" name="Picture 146439">
            <a:extLst>
              <a:ext uri="{FF2B5EF4-FFF2-40B4-BE49-F238E27FC236}">
                <a16:creationId xmlns:a16="http://schemas.microsoft.com/office/drawing/2014/main" id="{7535EB2E-AE8F-49A0-8B20-FB0E24B460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831262"/>
            <a:ext cx="2841955" cy="2029968"/>
          </a:xfrm>
          <a:prstGeom prst="rect">
            <a:avLst/>
          </a:prstGeom>
        </p:spPr>
      </p:pic>
      <p:pic>
        <p:nvPicPr>
          <p:cNvPr id="146442" name="Picture 146441">
            <a:extLst>
              <a:ext uri="{FF2B5EF4-FFF2-40B4-BE49-F238E27FC236}">
                <a16:creationId xmlns:a16="http://schemas.microsoft.com/office/drawing/2014/main" id="{C00B4057-7F74-43FE-AB2C-F3E4F7BA8D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49" y="831262"/>
            <a:ext cx="2841955" cy="2029968"/>
          </a:xfrm>
          <a:prstGeom prst="rect">
            <a:avLst/>
          </a:prstGeom>
        </p:spPr>
      </p:pic>
      <p:pic>
        <p:nvPicPr>
          <p:cNvPr id="146444" name="Picture 146443">
            <a:extLst>
              <a:ext uri="{FF2B5EF4-FFF2-40B4-BE49-F238E27FC236}">
                <a16:creationId xmlns:a16="http://schemas.microsoft.com/office/drawing/2014/main" id="{C859DA9B-4E6D-4829-81AD-F79A342CCD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28" y="816825"/>
            <a:ext cx="2841955" cy="2029968"/>
          </a:xfrm>
          <a:prstGeom prst="rect">
            <a:avLst/>
          </a:prstGeom>
        </p:spPr>
      </p:pic>
      <p:pic>
        <p:nvPicPr>
          <p:cNvPr id="146446" name="Picture 146445">
            <a:extLst>
              <a:ext uri="{FF2B5EF4-FFF2-40B4-BE49-F238E27FC236}">
                <a16:creationId xmlns:a16="http://schemas.microsoft.com/office/drawing/2014/main" id="{34496447-5CD1-440D-AB5B-590EDB330B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27" y="2878848"/>
            <a:ext cx="2841955" cy="2029968"/>
          </a:xfrm>
          <a:prstGeom prst="rect">
            <a:avLst/>
          </a:prstGeom>
        </p:spPr>
      </p:pic>
      <p:pic>
        <p:nvPicPr>
          <p:cNvPr id="146448" name="Picture 146447">
            <a:extLst>
              <a:ext uri="{FF2B5EF4-FFF2-40B4-BE49-F238E27FC236}">
                <a16:creationId xmlns:a16="http://schemas.microsoft.com/office/drawing/2014/main" id="{D1E28ABB-3660-414E-B956-C9E337BBEC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2880360"/>
            <a:ext cx="2841955" cy="20299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206240" cy="43549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Assumptions: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57200" y="2751770"/>
            <a:ext cx="4222812" cy="4680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5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Alternate specification: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365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46505-B978-4B4E-AD0F-2EF7CED41A98}"/>
                  </a:ext>
                </a:extLst>
              </p:cNvPr>
              <p:cNvSpPr txBox="1"/>
              <p:nvPr/>
            </p:nvSpPr>
            <p:spPr>
              <a:xfrm>
                <a:off x="1511660" y="1660978"/>
                <a:ext cx="2904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𝑖𝑛𝑑𝑒𝑝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46505-B978-4B4E-AD0F-2EF7CED4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1660978"/>
                <a:ext cx="2904641" cy="307777"/>
              </a:xfrm>
              <a:prstGeom prst="rect">
                <a:avLst/>
              </a:prstGeom>
              <a:blipFill>
                <a:blip r:embed="rId3"/>
                <a:stretch>
                  <a:fillRect l="-105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2F3B78-CAED-45B0-8D3F-0CC091CBABC8}"/>
                  </a:ext>
                </a:extLst>
              </p:cNvPr>
              <p:cNvSpPr txBox="1"/>
              <p:nvPr/>
            </p:nvSpPr>
            <p:spPr>
              <a:xfrm>
                <a:off x="2013471" y="2127254"/>
                <a:ext cx="1099147" cy="322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00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2F3B78-CAED-45B0-8D3F-0CC091CB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71" y="2127254"/>
                <a:ext cx="1099147" cy="322332"/>
              </a:xfrm>
              <a:prstGeom prst="rect">
                <a:avLst/>
              </a:prstGeom>
              <a:blipFill>
                <a:blip r:embed="rId4"/>
                <a:stretch>
                  <a:fillRect l="-3315" r="-6630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66D3B-6BD3-458F-B881-9034C9EEA29B}"/>
                  </a:ext>
                </a:extLst>
              </p:cNvPr>
              <p:cNvSpPr txBox="1"/>
              <p:nvPr/>
            </p:nvSpPr>
            <p:spPr>
              <a:xfrm>
                <a:off x="1511660" y="3243378"/>
                <a:ext cx="2183738" cy="324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66D3B-6BD3-458F-B881-9034C9EE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3243378"/>
                <a:ext cx="2183738" cy="324641"/>
              </a:xfrm>
              <a:prstGeom prst="rect">
                <a:avLst/>
              </a:prstGeom>
              <a:blipFill>
                <a:blip r:embed="rId5"/>
                <a:stretch>
                  <a:fillRect l="-1676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D134BB-D848-4B28-98C0-1F2F9B322A38}"/>
                  </a:ext>
                </a:extLst>
              </p:cNvPr>
              <p:cNvSpPr txBox="1"/>
              <p:nvPr/>
            </p:nvSpPr>
            <p:spPr>
              <a:xfrm>
                <a:off x="2013471" y="3701776"/>
                <a:ext cx="23627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𝑖𝑛𝑑𝑒𝑝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D134BB-D848-4B28-98C0-1F2F9B32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71" y="3701776"/>
                <a:ext cx="2362763" cy="307777"/>
              </a:xfrm>
              <a:prstGeom prst="rect">
                <a:avLst/>
              </a:prstGeom>
              <a:blipFill>
                <a:blip r:embed="rId6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Maximum Likelihood Estimate (MLE)</a:t>
            </a:r>
          </a:p>
          <a:p>
            <a:pPr lvl="1" indent="-223838"/>
            <a:r>
              <a:rPr lang="en-US" dirty="0"/>
              <a:t>Select parameter values that are “most likely” to produce the observed data</a:t>
            </a:r>
          </a:p>
          <a:p>
            <a:endParaRPr lang="en-US" dirty="0"/>
          </a:p>
          <a:p>
            <a:r>
              <a:rPr lang="en-US" b="1" dirty="0"/>
              <a:t>Least Squares Estimate (LSE)</a:t>
            </a:r>
          </a:p>
          <a:p>
            <a:pPr lvl="1" indent="-223838"/>
            <a:r>
              <a:rPr lang="en-US" dirty="0"/>
              <a:t>Under the normality assumption, LSE = MLE</a:t>
            </a:r>
          </a:p>
          <a:p>
            <a:pPr lvl="1" indent="-223838"/>
            <a:r>
              <a:rPr lang="en-US" dirty="0"/>
              <a:t>Even without normality, LSE has the lowest variance among all possible linear unbiased estimators.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Linear Model – Solving for coefficients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 indent="-223838"/>
            <a:r>
              <a:rPr lang="en-US" dirty="0"/>
              <a:t>Exponential Family</a:t>
            </a:r>
          </a:p>
          <a:p>
            <a:pPr lvl="1" indent="-223838"/>
            <a:r>
              <a:rPr lang="en-US" dirty="0"/>
              <a:t>Link function</a:t>
            </a:r>
          </a:p>
          <a:p>
            <a:pPr lvl="1" indent="-223838"/>
            <a:r>
              <a:rPr lang="en-US" dirty="0"/>
              <a:t>Linear predictor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EC3EA6-C571-45FB-9488-E91A781B06FE}"/>
                  </a:ext>
                </a:extLst>
              </p:cNvPr>
              <p:cNvSpPr txBox="1"/>
              <p:nvPr/>
            </p:nvSpPr>
            <p:spPr>
              <a:xfrm>
                <a:off x="1187624" y="1495173"/>
                <a:ext cx="29330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𝑖𝑛𝑑𝑒𝑝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𝐸𝐹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EC3EA6-C571-45FB-9488-E91A781B0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495173"/>
                <a:ext cx="2933047" cy="307777"/>
              </a:xfrm>
              <a:prstGeom prst="rect">
                <a:avLst/>
              </a:prstGeom>
              <a:blipFill>
                <a:blip r:embed="rId3"/>
                <a:stretch>
                  <a:fillRect l="-104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AD605-B289-4D06-8479-A2C38AD195F9}"/>
                  </a:ext>
                </a:extLst>
              </p:cNvPr>
              <p:cNvSpPr txBox="1"/>
              <p:nvPr/>
            </p:nvSpPr>
            <p:spPr>
              <a:xfrm>
                <a:off x="1763688" y="2019523"/>
                <a:ext cx="1491434" cy="324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lit/>
                            </m:r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00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AD605-B289-4D06-8479-A2C38AD1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019523"/>
                <a:ext cx="1491434" cy="324641"/>
              </a:xfrm>
              <a:prstGeom prst="rect">
                <a:avLst/>
              </a:prstGeom>
              <a:blipFill>
                <a:blip r:embed="rId4"/>
                <a:stretch>
                  <a:fillRect l="-2041" r="-4082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GLM: Exponential Family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9750" y="1887674"/>
            <a:ext cx="2268054" cy="21686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Examples:</a:t>
            </a:r>
          </a:p>
          <a:p>
            <a:pPr marL="457200" marR="0" lvl="1" indent="-2238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Normal</a:t>
            </a:r>
          </a:p>
          <a:p>
            <a:pPr marL="457200" marR="0" lvl="1" indent="-2238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Gamma</a:t>
            </a:r>
          </a:p>
          <a:p>
            <a:pPr marL="457200" marR="0" lvl="1" indent="-2238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Poisson</a:t>
            </a:r>
          </a:p>
          <a:p>
            <a:pPr marL="457200" marR="0" lvl="1" indent="-2238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9C73C2-D0D3-43A4-AF37-E43552E4DD34}"/>
                  </a:ext>
                </a:extLst>
              </p:cNvPr>
              <p:cNvSpPr txBox="1"/>
              <p:nvPr/>
            </p:nvSpPr>
            <p:spPr>
              <a:xfrm>
                <a:off x="1711405" y="951570"/>
                <a:ext cx="4696799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9C73C2-D0D3-43A4-AF37-E43552E4D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05" y="951570"/>
                <a:ext cx="4696799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E293D-8E4F-44A3-B075-CE9E28DEDE7D}"/>
                  </a:ext>
                </a:extLst>
              </p:cNvPr>
              <p:cNvSpPr txBox="1"/>
              <p:nvPr/>
            </p:nvSpPr>
            <p:spPr>
              <a:xfrm>
                <a:off x="3187314" y="2146220"/>
                <a:ext cx="212173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E293D-8E4F-44A3-B075-CE9E28DED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14" y="2146220"/>
                <a:ext cx="2121735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1CBE4A-1C23-4EE8-845E-ABA6C33E06ED}"/>
                  </a:ext>
                </a:extLst>
              </p:cNvPr>
              <p:cNvSpPr txBox="1"/>
              <p:nvPr/>
            </p:nvSpPr>
            <p:spPr>
              <a:xfrm>
                <a:off x="4139554" y="2948049"/>
                <a:ext cx="3312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1CBE4A-1C23-4EE8-845E-ABA6C33E0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54" y="2948049"/>
                <a:ext cx="3312766" cy="307777"/>
              </a:xfrm>
              <a:prstGeom prst="rect">
                <a:avLst/>
              </a:prstGeom>
              <a:blipFill>
                <a:blip r:embed="rId5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7FF03E-1DC0-4FDC-82BC-D99B43AF9F24}"/>
                  </a:ext>
                </a:extLst>
              </p:cNvPr>
              <p:cNvSpPr txBox="1"/>
              <p:nvPr/>
            </p:nvSpPr>
            <p:spPr>
              <a:xfrm>
                <a:off x="4139554" y="3521583"/>
                <a:ext cx="3118033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7FF03E-1DC0-4FDC-82BC-D99B43AF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54" y="3521583"/>
                <a:ext cx="3118033" cy="708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Required Properties:</a:t>
            </a:r>
          </a:p>
          <a:p>
            <a:pPr lvl="1" indent="-223838"/>
            <a:r>
              <a:rPr lang="en-US" dirty="0"/>
              <a:t>Monotonic</a:t>
            </a:r>
          </a:p>
          <a:p>
            <a:pPr lvl="1" indent="-223838"/>
            <a:r>
              <a:rPr lang="en-US" dirty="0"/>
              <a:t>Differentiable</a:t>
            </a:r>
          </a:p>
          <a:p>
            <a:r>
              <a:rPr lang="en-US" b="1" dirty="0"/>
              <a:t>Choosing a link:</a:t>
            </a:r>
          </a:p>
          <a:p>
            <a:pPr lvl="1" indent="-223838"/>
            <a:r>
              <a:rPr lang="en-US" dirty="0"/>
              <a:t>No need to stabilize variance or produce normality</a:t>
            </a:r>
          </a:p>
          <a:p>
            <a:pPr lvl="1" indent="-223838"/>
            <a:r>
              <a:rPr lang="en-US" dirty="0"/>
              <a:t>Canonical link – some computational advantages</a:t>
            </a:r>
          </a:p>
          <a:p>
            <a:pPr lvl="1" indent="-223838"/>
            <a:r>
              <a:rPr lang="en-US" dirty="0"/>
              <a:t>Choose the link that’s </a:t>
            </a:r>
            <a:r>
              <a:rPr lang="en-US" u="sng" dirty="0"/>
              <a:t>useful</a:t>
            </a:r>
            <a:r>
              <a:rPr lang="en-US" dirty="0"/>
              <a:t> for your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GLM: Link function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Maximum Likelihood Estimates</a:t>
            </a:r>
          </a:p>
          <a:p>
            <a:pPr lvl="1" indent="-223838"/>
            <a:r>
              <a:rPr lang="en-US" dirty="0"/>
              <a:t>A single algorithm can be used for any GLM</a:t>
            </a:r>
          </a:p>
          <a:p>
            <a:pPr lvl="1" indent="-223838"/>
            <a:r>
              <a:rPr lang="en-US" dirty="0"/>
              <a:t>Iterative re-weighted least squares</a:t>
            </a:r>
          </a:p>
          <a:p>
            <a:r>
              <a:rPr lang="en-US" b="1" dirty="0"/>
              <a:t>Avoid transforming Y</a:t>
            </a:r>
          </a:p>
          <a:p>
            <a:pPr lvl="1" indent="-223838"/>
            <a:r>
              <a:rPr lang="en-US" dirty="0"/>
              <a:t>Transformations to correct both non-normality and </a:t>
            </a:r>
            <a:r>
              <a:rPr lang="en-US" dirty="0" err="1"/>
              <a:t>heteroscedasticity</a:t>
            </a:r>
            <a:r>
              <a:rPr lang="en-US" dirty="0"/>
              <a:t> are hard to find.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GLMs?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Frequency Models</a:t>
            </a:r>
          </a:p>
          <a:p>
            <a:pPr lvl="1" indent="-223838"/>
            <a:r>
              <a:rPr lang="en-US" dirty="0"/>
              <a:t>Exponential family = Poisson</a:t>
            </a:r>
          </a:p>
          <a:p>
            <a:pPr lvl="1" indent="-223838"/>
            <a:r>
              <a:rPr lang="en-US" dirty="0"/>
              <a:t>Link Function = log</a:t>
            </a:r>
          </a:p>
          <a:p>
            <a:r>
              <a:rPr lang="en-US" b="1" dirty="0"/>
              <a:t>Severity Models</a:t>
            </a:r>
          </a:p>
          <a:p>
            <a:pPr lvl="1" indent="-223838"/>
            <a:r>
              <a:rPr lang="en-US" dirty="0"/>
              <a:t>Exponential family = Gamma</a:t>
            </a:r>
          </a:p>
          <a:p>
            <a:pPr lvl="1" indent="-223838"/>
            <a:r>
              <a:rPr lang="en-US" dirty="0"/>
              <a:t>Link Function = log</a:t>
            </a:r>
          </a:p>
          <a:p>
            <a:r>
              <a:rPr lang="en-US" b="1" dirty="0"/>
              <a:t>Pure Premium Models</a:t>
            </a:r>
          </a:p>
          <a:p>
            <a:pPr lvl="1" indent="-223838"/>
            <a:r>
              <a:rPr lang="en-US" dirty="0"/>
              <a:t>Exponential family = </a:t>
            </a:r>
            <a:r>
              <a:rPr lang="en-US" dirty="0" err="1"/>
              <a:t>Tweedie</a:t>
            </a:r>
            <a:endParaRPr lang="en-US" dirty="0"/>
          </a:p>
          <a:p>
            <a:pPr lvl="1" indent="-223838"/>
            <a:r>
              <a:rPr lang="en-US" dirty="0"/>
              <a:t>Link Function = 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GLM on insurance data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Tweedie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5567"/>
            <a:ext cx="8229600" cy="5400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Compound Gamma-Poisson Process</a:t>
            </a:r>
          </a:p>
          <a:p>
            <a:pPr lvl="3" indent="-223838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2319722"/>
            <a:ext cx="8229600" cy="1908212"/>
          </a:xfrm>
          <a:prstGeom prst="rect">
            <a:avLst/>
          </a:prstGeom>
        </p:spPr>
        <p:txBody>
          <a:bodyPr/>
          <a:lstStyle/>
          <a:p>
            <a:pPr marL="457200" marR="0" lvl="1" indent="-22383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Tweedie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parameters (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μ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φ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p ) are determined by parameters of underlying Poisson and Gamma distributions</a:t>
            </a:r>
          </a:p>
          <a:p>
            <a:pPr marL="457200" marR="0" lvl="1" indent="-22383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lr>
                <a:srgbClr val="C1A04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 = the index parameter</a:t>
            </a:r>
          </a:p>
          <a:p>
            <a:pPr marL="800100" marR="0" lvl="3" indent="-22383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>
                <a:srgbClr val="C1A04D"/>
              </a:buClr>
              <a:buSzTx/>
              <a:buFont typeface="Arial" pitchFamily="34" charset="0"/>
              <a:buChar char="−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 p → 1,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Tweedie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approaches over-dispersed Poisson</a:t>
            </a:r>
          </a:p>
          <a:p>
            <a:pPr marL="800100" marR="0" lvl="3" indent="-22383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>
                <a:srgbClr val="C1A04D"/>
              </a:buClr>
              <a:buSzTx/>
              <a:buFont typeface="Arial" pitchFamily="34" charset="0"/>
              <a:buChar char="−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 p → 2,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Tweedie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approaches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E0037-0C9D-4D87-99E5-BE0DE769847F}"/>
                  </a:ext>
                </a:extLst>
              </p:cNvPr>
              <p:cNvSpPr txBox="1"/>
              <p:nvPr/>
            </p:nvSpPr>
            <p:spPr>
              <a:xfrm>
                <a:off x="3038888" y="1498232"/>
                <a:ext cx="1533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</m:oMath>
                  </m:oMathPara>
                </a14:m>
                <a:endParaRPr lang="en-US" sz="200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E0037-0C9D-4D87-99E5-BE0DE769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888" y="1498232"/>
                <a:ext cx="1533112" cy="307777"/>
              </a:xfrm>
              <a:prstGeom prst="rect">
                <a:avLst/>
              </a:prstGeom>
              <a:blipFill>
                <a:blip r:embed="rId3"/>
                <a:stretch>
                  <a:fillRect l="-2789" r="-1992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B065A4-8CA8-4879-9CDE-FF434CCC591A}"/>
                  </a:ext>
                </a:extLst>
              </p:cNvPr>
              <p:cNvSpPr txBox="1"/>
              <p:nvPr/>
            </p:nvSpPr>
            <p:spPr>
              <a:xfrm>
                <a:off x="5004048" y="1498232"/>
                <a:ext cx="1509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𝑃𝑜𝑖𝑠𝑠𝑜𝑛</m:t>
                      </m:r>
                    </m:oMath>
                  </m:oMathPara>
                </a14:m>
                <a:endParaRPr lang="en-US" sz="200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B065A4-8CA8-4879-9CDE-FF434CCC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498232"/>
                <a:ext cx="1509259" cy="307777"/>
              </a:xfrm>
              <a:prstGeom prst="rect">
                <a:avLst/>
              </a:prstGeom>
              <a:blipFill>
                <a:blip r:embed="rId4"/>
                <a:stretch>
                  <a:fillRect l="-2834" r="-20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1BA39-CABA-43F9-877A-354D56083EF9}"/>
                  </a:ext>
                </a:extLst>
              </p:cNvPr>
              <p:cNvSpPr txBox="1"/>
              <p:nvPr/>
            </p:nvSpPr>
            <p:spPr>
              <a:xfrm>
                <a:off x="1151620" y="1229904"/>
                <a:ext cx="1366080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1BA39-CABA-43F9-877A-354D560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1229904"/>
                <a:ext cx="1366080" cy="865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/>
              <a:t>Understanding</a:t>
            </a:r>
            <a:r>
              <a:rPr lang="en-US" dirty="0"/>
              <a:t> the relationships between variables</a:t>
            </a:r>
          </a:p>
          <a:p>
            <a:endParaRPr lang="en-US" dirty="0"/>
          </a:p>
          <a:p>
            <a:r>
              <a:rPr lang="en-US" i="1" u="sng" dirty="0"/>
              <a:t>Estimating</a:t>
            </a:r>
            <a:r>
              <a:rPr lang="en-US" dirty="0"/>
              <a:t> unknown parameters.</a:t>
            </a:r>
          </a:p>
          <a:p>
            <a:endParaRPr lang="en-US" dirty="0"/>
          </a:p>
          <a:p>
            <a:r>
              <a:rPr lang="en-US" i="1" u="sng" dirty="0"/>
              <a:t>Predicting</a:t>
            </a:r>
            <a:r>
              <a:rPr lang="en-US" dirty="0"/>
              <a:t> the value of one variable, given a set of known predictor values.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Modeling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Tweedie</a:t>
            </a:r>
            <a:r>
              <a:rPr lang="en-US" dirty="0"/>
              <a:t> density look like?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8702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9022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508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3" name="Picture 1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823778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Generalizations of the 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Quasi-Likelihood</a:t>
            </a:r>
          </a:p>
          <a:p>
            <a:pPr lvl="1"/>
            <a:r>
              <a:rPr lang="en-US" dirty="0"/>
              <a:t>Drop the distributional assumption</a:t>
            </a:r>
          </a:p>
          <a:p>
            <a:pPr lvl="1"/>
            <a:r>
              <a:rPr lang="en-US" dirty="0"/>
              <a:t>Assume only that</a:t>
            </a:r>
          </a:p>
          <a:p>
            <a:pPr lvl="1"/>
            <a:endParaRPr lang="en-US" dirty="0"/>
          </a:p>
          <a:p>
            <a:r>
              <a:rPr lang="en-US" dirty="0"/>
              <a:t>Generalized Additive Model</a:t>
            </a:r>
          </a:p>
          <a:p>
            <a:pPr lvl="1"/>
            <a:r>
              <a:rPr lang="en-US" dirty="0"/>
              <a:t>Replaces the linear predictor with a smooth function of the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06296-2094-4121-A283-EFA0DFF91F97}"/>
                  </a:ext>
                </a:extLst>
              </p:cNvPr>
              <p:cNvSpPr txBox="1"/>
              <p:nvPr/>
            </p:nvSpPr>
            <p:spPr>
              <a:xfrm>
                <a:off x="2591780" y="2355726"/>
                <a:ext cx="1821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06296-2094-4121-A283-EFA0DFF91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2355726"/>
                <a:ext cx="1821203" cy="307777"/>
              </a:xfrm>
              <a:prstGeom prst="rect">
                <a:avLst/>
              </a:prstGeom>
              <a:blipFill>
                <a:blip r:embed="rId3"/>
                <a:stretch>
                  <a:fillRect r="-26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16130" y="1671650"/>
            <a:ext cx="8906256" cy="1720850"/>
            <a:chOff x="116130" y="1671650"/>
            <a:chExt cx="8906256" cy="1720850"/>
          </a:xfrm>
        </p:grpSpPr>
        <p:sp>
          <p:nvSpPr>
            <p:cNvPr id="4" name="Rectangle 3"/>
            <p:cNvSpPr/>
            <p:nvPr/>
          </p:nvSpPr>
          <p:spPr>
            <a:xfrm>
              <a:off x="116130" y="1707654"/>
              <a:ext cx="8906256" cy="1512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 descr="USAA_SigLock_2010_RGB_Blue_300dpi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9705" y="1671650"/>
              <a:ext cx="5467350" cy="17208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Exponential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CE01E4-44B7-4398-B1D0-21B261D75574}"/>
                  </a:ext>
                </a:extLst>
              </p:cNvPr>
              <p:cNvSpPr txBox="1"/>
              <p:nvPr/>
            </p:nvSpPr>
            <p:spPr>
              <a:xfrm>
                <a:off x="1691680" y="1058727"/>
                <a:ext cx="4696799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solidFill>
                                            <a:srgbClr val="1239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CE01E4-44B7-4398-B1D0-21B261D7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058727"/>
                <a:ext cx="4696799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2C784D-7344-4DE4-A651-D9BD8574C4FA}"/>
                  </a:ext>
                </a:extLst>
              </p:cNvPr>
              <p:cNvSpPr txBox="1"/>
              <p:nvPr/>
            </p:nvSpPr>
            <p:spPr>
              <a:xfrm>
                <a:off x="395536" y="2247714"/>
                <a:ext cx="42336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>
                    <a:solidFill>
                      <a:srgbClr val="12395B"/>
                    </a:solidFill>
                  </a:rPr>
                  <a:t> </a:t>
                </a:r>
                <a:r>
                  <a:rPr lang="en-US" sz="2000" b="0" u="sng">
                    <a:solidFill>
                      <a:srgbClr val="12395B"/>
                    </a:solidFill>
                  </a:rPr>
                  <a:t>dispersion</a:t>
                </a:r>
                <a:r>
                  <a:rPr lang="en-US" sz="2000" b="0">
                    <a:solidFill>
                      <a:srgbClr val="12395B"/>
                    </a:solidFill>
                  </a:rPr>
                  <a:t> (scale) parameter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2C784D-7344-4DE4-A651-D9BD8574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47714"/>
                <a:ext cx="4233659" cy="307777"/>
              </a:xfrm>
              <a:prstGeom prst="rect">
                <a:avLst/>
              </a:prstGeom>
              <a:blipFill>
                <a:blip r:embed="rId4"/>
                <a:stretch>
                  <a:fillRect l="-2738" t="-26000" r="-288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DB3D6-9421-4782-B4A2-98D73D86406A}"/>
                  </a:ext>
                </a:extLst>
              </p:cNvPr>
              <p:cNvSpPr txBox="1"/>
              <p:nvPr/>
            </p:nvSpPr>
            <p:spPr>
              <a:xfrm>
                <a:off x="431540" y="2607754"/>
                <a:ext cx="3402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>
                    <a:solidFill>
                      <a:srgbClr val="12395B"/>
                    </a:solidFill>
                  </a:rPr>
                  <a:t> The </a:t>
                </a:r>
                <a:r>
                  <a:rPr lang="en-US" sz="2000" b="0" u="sng">
                    <a:solidFill>
                      <a:srgbClr val="12395B"/>
                    </a:solidFill>
                  </a:rPr>
                  <a:t>natural parameter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7DB3D6-9421-4782-B4A2-98D73D864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2607754"/>
                <a:ext cx="3402406" cy="307777"/>
              </a:xfrm>
              <a:prstGeom prst="rect">
                <a:avLst/>
              </a:prstGeom>
              <a:blipFill>
                <a:blip r:embed="rId5"/>
                <a:stretch>
                  <a:fillRect l="-2688" t="-26000" r="-376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7AF32-4ED0-4831-94C1-88E1602FDA74}"/>
                  </a:ext>
                </a:extLst>
              </p:cNvPr>
              <p:cNvSpPr txBox="1"/>
              <p:nvPr/>
            </p:nvSpPr>
            <p:spPr>
              <a:xfrm>
                <a:off x="647564" y="2931790"/>
                <a:ext cx="2566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>
                    <a:solidFill>
                      <a:srgbClr val="12395B"/>
                    </a:solidFill>
                  </a:rPr>
                  <a:t>= A function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7AF32-4ED0-4831-94C1-88E1602F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931790"/>
                <a:ext cx="2566665" cy="307777"/>
              </a:xfrm>
              <a:prstGeom prst="rect">
                <a:avLst/>
              </a:prstGeom>
              <a:blipFill>
                <a:blip r:embed="rId6"/>
                <a:stretch>
                  <a:fillRect l="-5938" t="-26000" r="-38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28924E-9620-45B4-855F-1422620B969B}"/>
                  </a:ext>
                </a:extLst>
              </p:cNvPr>
              <p:cNvSpPr txBox="1"/>
              <p:nvPr/>
            </p:nvSpPr>
            <p:spPr>
              <a:xfrm>
                <a:off x="5413357" y="2263973"/>
                <a:ext cx="15349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28924E-9620-45B4-855F-1422620B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57" y="2263973"/>
                <a:ext cx="1534907" cy="307777"/>
              </a:xfrm>
              <a:prstGeom prst="rect">
                <a:avLst/>
              </a:prstGeom>
              <a:blipFill>
                <a:blip r:embed="rId7"/>
                <a:stretch>
                  <a:fillRect l="-2381" r="-4365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0BD5-8383-49E0-B7EF-FD9B03FA3076}"/>
                  </a:ext>
                </a:extLst>
              </p:cNvPr>
              <p:cNvSpPr txBox="1"/>
              <p:nvPr/>
            </p:nvSpPr>
            <p:spPr>
              <a:xfrm>
                <a:off x="5192345" y="2643758"/>
                <a:ext cx="2403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A0BD5-8383-49E0-B7EF-FD9B03FA3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345" y="2643758"/>
                <a:ext cx="2403991" cy="307777"/>
              </a:xfrm>
              <a:prstGeom prst="rect">
                <a:avLst/>
              </a:prstGeom>
              <a:blipFill>
                <a:blip r:embed="rId8"/>
                <a:stretch>
                  <a:fillRect l="-508" r="-279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F7EEEA-9883-4200-A93F-A8DCA035337F}"/>
                  </a:ext>
                </a:extLst>
              </p:cNvPr>
              <p:cNvSpPr txBox="1"/>
              <p:nvPr/>
            </p:nvSpPr>
            <p:spPr>
              <a:xfrm>
                <a:off x="323529" y="3723878"/>
                <a:ext cx="78128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u="sng">
                    <a:solidFill>
                      <a:srgbClr val="12395B"/>
                    </a:solidFill>
                  </a:rPr>
                  <a:t>Canonical link</a:t>
                </a:r>
                <a:r>
                  <a:rPr lang="en-US" sz="2000" b="0">
                    <a:solidFill>
                      <a:srgbClr val="12395B"/>
                    </a:solidFill>
                  </a:rPr>
                  <a:t> = the function that transforms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rgbClr val="12395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>
                    <a:solidFill>
                      <a:srgbClr val="12395B"/>
                    </a:solidFill>
                  </a:rPr>
                  <a:t> to the natural parameter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F7EEEA-9883-4200-A93F-A8DCA0353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3723878"/>
                <a:ext cx="7812868" cy="615553"/>
              </a:xfrm>
              <a:prstGeom prst="rect">
                <a:avLst/>
              </a:prstGeom>
              <a:blipFill>
                <a:blip r:embed="rId9"/>
                <a:stretch>
                  <a:fillRect l="-1950" t="-128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9750" y="950913"/>
          <a:ext cx="19288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1" name="Equation" r:id="rId3" imgW="2603160" imgH="431640" progId="Equation.3">
                  <p:embed/>
                </p:oleObj>
              </mc:Choice>
              <mc:Fallback>
                <p:oleObj name="Equation" r:id="rId3" imgW="2603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50913"/>
                        <a:ext cx="192881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5796" y="987574"/>
          <a:ext cx="8509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2" name="Equation" r:id="rId5" imgW="1143000" imgH="355320" progId="Equation.3">
                  <p:embed/>
                </p:oleObj>
              </mc:Choice>
              <mc:Fallback>
                <p:oleObj name="Equation" r:id="rId5" imgW="114300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96" y="987574"/>
                        <a:ext cx="850900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23928" y="987574"/>
          <a:ext cx="1544637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3" name="Equation" r:id="rId7" imgW="2070000" imgH="355320" progId="Equation.3">
                  <p:embed/>
                </p:oleObj>
              </mc:Choice>
              <mc:Fallback>
                <p:oleObj name="Equation" r:id="rId7" imgW="207000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987574"/>
                        <a:ext cx="1544637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2116138" y="1658938"/>
          <a:ext cx="400367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4" name="Equation" r:id="rId9" imgW="5346360" imgH="1752480" progId="Equation.3">
                  <p:embed/>
                </p:oleObj>
              </mc:Choice>
              <mc:Fallback>
                <p:oleObj name="Equation" r:id="rId9" imgW="5346360" imgH="1752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658938"/>
                        <a:ext cx="4003675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390488" y="3255826"/>
          <a:ext cx="2273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5" name="Equation" r:id="rId11" imgW="3047760" imgH="723600" progId="Equation.3">
                  <p:embed/>
                </p:oleObj>
              </mc:Choice>
              <mc:Fallback>
                <p:oleObj name="Equation" r:id="rId11" imgW="3047760" imgH="723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88" y="3255826"/>
                        <a:ext cx="22733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431540" y="3903898"/>
          <a:ext cx="15351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6" name="Equation" r:id="rId13" imgW="2057400" imgH="406080" progId="Equation.3">
                  <p:embed/>
                </p:oleObj>
              </mc:Choice>
              <mc:Fallback>
                <p:oleObj name="Equation" r:id="rId13" imgW="2057400" imgH="40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3903898"/>
                        <a:ext cx="1535112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431540" y="4250853"/>
          <a:ext cx="709612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7" name="Equation" r:id="rId15" imgW="952200" imgH="355320" progId="Equation.3">
                  <p:embed/>
                </p:oleObj>
              </mc:Choice>
              <mc:Fallback>
                <p:oleObj name="Equation" r:id="rId15" imgW="952200" imgH="355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4250853"/>
                        <a:ext cx="709612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Proportion Distribution</a:t>
            </a: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467544" y="1155774"/>
          <a:ext cx="27193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8" name="Equation" r:id="rId3" imgW="3644640" imgH="838080" progId="Equation.3">
                  <p:embed/>
                </p:oleObj>
              </mc:Choice>
              <mc:Fallback>
                <p:oleObj name="Equation" r:id="rId3" imgW="364464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55774"/>
                        <a:ext cx="2719388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503548" y="879562"/>
          <a:ext cx="13065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9" name="Equation" r:id="rId5" imgW="1752480" imgH="355320" progId="Equation.3">
                  <p:embed/>
                </p:oleObj>
              </mc:Choice>
              <mc:Fallback>
                <p:oleObj name="Equation" r:id="rId5" imgW="175248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48" y="879562"/>
                        <a:ext cx="1306513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3541080" y="1311610"/>
          <a:ext cx="8509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0" name="Equation" r:id="rId7" imgW="1143000" imgH="355320" progId="Equation.3">
                  <p:embed/>
                </p:oleObj>
              </mc:Choice>
              <mc:Fallback>
                <p:oleObj name="Equation" r:id="rId7" imgW="114300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080" y="1311610"/>
                        <a:ext cx="850900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427163" y="1931988"/>
          <a:ext cx="5741987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1" name="Equation" r:id="rId9" imgW="7696080" imgH="1828800" progId="Equation.3">
                  <p:embed/>
                </p:oleObj>
              </mc:Choice>
              <mc:Fallback>
                <p:oleObj name="Equation" r:id="rId9" imgW="7696080" imgH="1828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931988"/>
                        <a:ext cx="5741987" cy="136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611188" y="3400152"/>
          <a:ext cx="2273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2" name="Equation" r:id="rId11" imgW="3047760" imgH="723600" progId="Equation.3">
                  <p:embed/>
                </p:oleObj>
              </mc:Choice>
              <mc:Fallback>
                <p:oleObj name="Equation" r:id="rId11" imgW="3047760" imgH="723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00152"/>
                        <a:ext cx="22733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623888" y="4047914"/>
          <a:ext cx="15351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3" name="Equation" r:id="rId13" imgW="2057400" imgH="406080" progId="Equation.3">
                  <p:embed/>
                </p:oleObj>
              </mc:Choice>
              <mc:Fallback>
                <p:oleObj name="Equation" r:id="rId13" imgW="2057400" imgH="40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047914"/>
                        <a:ext cx="1535112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639614" y="4443958"/>
          <a:ext cx="908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4" name="Equation" r:id="rId15" imgW="1218960" imgH="368280" progId="Equation.3">
                  <p:embed/>
                </p:oleObj>
              </mc:Choice>
              <mc:Fallback>
                <p:oleObj name="Equation" r:id="rId15" imgW="121896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14" y="4443958"/>
                        <a:ext cx="90805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4602163" y="1174750"/>
          <a:ext cx="15636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5" name="Equation" r:id="rId17" imgW="2095200" imgH="723600" progId="Equation.3">
                  <p:embed/>
                </p:oleObj>
              </mc:Choice>
              <mc:Fallback>
                <p:oleObj name="Equation" r:id="rId17" imgW="2095200" imgH="723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174750"/>
                        <a:ext cx="156368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588963" y="922338"/>
          <a:ext cx="14382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9" name="Equation" r:id="rId3" imgW="1917360" imgH="825480" progId="Equation.3">
                  <p:embed/>
                </p:oleObj>
              </mc:Choice>
              <mc:Fallback>
                <p:oleObj name="Equation" r:id="rId3" imgW="1917360" imgH="825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922338"/>
                        <a:ext cx="14382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646363" y="1095375"/>
          <a:ext cx="841375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0" name="Equation" r:id="rId5" imgW="1130040" imgH="355320" progId="Equation.3">
                  <p:embed/>
                </p:oleObj>
              </mc:Choice>
              <mc:Fallback>
                <p:oleObj name="Equation" r:id="rId5" imgW="113004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095375"/>
                        <a:ext cx="841375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736975" y="1095375"/>
          <a:ext cx="97313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1" name="Equation" r:id="rId7" imgW="1307880" imgH="355320" progId="Equation.3">
                  <p:embed/>
                </p:oleObj>
              </mc:Choice>
              <mc:Fallback>
                <p:oleObj name="Equation" r:id="rId7" imgW="130788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095375"/>
                        <a:ext cx="973138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2847578" y="1735956"/>
          <a:ext cx="28765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2" name="Equation" r:id="rId9" imgW="3835080" imgH="1777680" progId="Equation.3">
                  <p:embed/>
                </p:oleObj>
              </mc:Choice>
              <mc:Fallback>
                <p:oleObj name="Equation" r:id="rId9" imgW="3835080" imgH="1777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578" y="1735956"/>
                        <a:ext cx="287655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534988" y="3541713"/>
          <a:ext cx="197961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3" name="Equation" r:id="rId11" imgW="2654280" imgH="342720" progId="Equation.3">
                  <p:embed/>
                </p:oleObj>
              </mc:Choice>
              <mc:Fallback>
                <p:oleObj name="Equation" r:id="rId11" imgW="265428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541713"/>
                        <a:ext cx="1979612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579736" y="3831890"/>
          <a:ext cx="8239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4" name="Equation" r:id="rId13" imgW="1104840" imgH="393480" progId="Equation.3">
                  <p:embed/>
                </p:oleObj>
              </mc:Choice>
              <mc:Fallback>
                <p:oleObj name="Equation" r:id="rId13" imgW="11048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36" y="3831890"/>
                        <a:ext cx="823912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575556" y="4214850"/>
          <a:ext cx="70961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5" name="Equation" r:id="rId15" imgW="952200" imgH="355320" progId="Equation.3">
                  <p:embed/>
                </p:oleObj>
              </mc:Choice>
              <mc:Fallback>
                <p:oleObj name="Equation" r:id="rId15" imgW="952200" imgH="355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4214850"/>
                        <a:ext cx="709612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</a:t>
            </a: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601663" y="936625"/>
          <a:ext cx="2743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3" name="Equation" r:id="rId3" imgW="3657600" imgH="787320" progId="Equation.3">
                  <p:embed/>
                </p:oleObj>
              </mc:Choice>
              <mc:Fallback>
                <p:oleObj name="Equation" r:id="rId3" imgW="365760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936625"/>
                        <a:ext cx="27432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3660775" y="1082675"/>
          <a:ext cx="98266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4" name="Equation" r:id="rId5" imgW="1320480" imgH="355320" progId="Equation.3">
                  <p:embed/>
                </p:oleObj>
              </mc:Choice>
              <mc:Fallback>
                <p:oleObj name="Equation" r:id="rId5" imgW="132048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1082675"/>
                        <a:ext cx="982663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4886325" y="1068388"/>
          <a:ext cx="12001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5" name="Equation" r:id="rId7" imgW="1612800" imgH="393480" progId="Equation.3">
                  <p:embed/>
                </p:oleObj>
              </mc:Choice>
              <mc:Fallback>
                <p:oleObj name="Equation" r:id="rId7" imgW="1612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068388"/>
                        <a:ext cx="12001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760351" y="1726667"/>
          <a:ext cx="70961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6" name="Equation" r:id="rId9" imgW="9461160" imgH="3555720" progId="Equation.3">
                  <p:embed/>
                </p:oleObj>
              </mc:Choice>
              <mc:Fallback>
                <p:oleObj name="Equation" r:id="rId9" imgW="9461160" imgH="3555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351" y="1726667"/>
                        <a:ext cx="7096125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395536" y="3075806"/>
          <a:ext cx="1979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7" name="Equation" r:id="rId11" imgW="2654280" imgH="787320" progId="Equation.3">
                  <p:embed/>
                </p:oleObj>
              </mc:Choice>
              <mc:Fallback>
                <p:oleObj name="Equation" r:id="rId11" imgW="2654280" imgH="787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75806"/>
                        <a:ext cx="1979613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395536" y="3687763"/>
          <a:ext cx="1516063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8" name="Equation" r:id="rId13" imgW="2031840" imgH="368280" progId="Equation.3">
                  <p:embed/>
                </p:oleObj>
              </mc:Choice>
              <mc:Fallback>
                <p:oleObj name="Equation" r:id="rId13" imgW="203184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87763"/>
                        <a:ext cx="1516063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395536" y="4047914"/>
          <a:ext cx="9461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9" name="Equation" r:id="rId15" imgW="1269720" imgH="368280" progId="Equation.3">
                  <p:embed/>
                </p:oleObj>
              </mc:Choice>
              <mc:Fallback>
                <p:oleObj name="Equation" r:id="rId15" imgW="126972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47914"/>
                        <a:ext cx="94615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357200" y="929717"/>
          <a:ext cx="33147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7" name="Equation" r:id="rId3" imgW="4419360" imgH="888840" progId="Equation.3">
                  <p:embed/>
                </p:oleObj>
              </mc:Choice>
              <mc:Fallback>
                <p:oleObj name="Equation" r:id="rId3" imgW="44193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00" y="929717"/>
                        <a:ext cx="33147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4086225" y="1119188"/>
          <a:ext cx="8509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8" name="Equation" r:id="rId5" imgW="1143000" imgH="355320" progId="Equation.3">
                  <p:embed/>
                </p:oleObj>
              </mc:Choice>
              <mc:Fallback>
                <p:oleObj name="Equation" r:id="rId5" imgW="114300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1119188"/>
                        <a:ext cx="850900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5337175" y="1117600"/>
          <a:ext cx="10779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Equation" r:id="rId7" imgW="1447560" imgH="393480" progId="Equation.3">
                  <p:embed/>
                </p:oleObj>
              </mc:Choice>
              <mc:Fallback>
                <p:oleObj name="Equation" r:id="rId7" imgW="14475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1117600"/>
                        <a:ext cx="107791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579587" y="1652761"/>
          <a:ext cx="580072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0" name="Equation" r:id="rId9" imgW="7734240" imgH="2844720" progId="Equation.3">
                  <p:embed/>
                </p:oleObj>
              </mc:Choice>
              <mc:Fallback>
                <p:oleObj name="Equation" r:id="rId9" imgW="7734240" imgH="2844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87" y="1652761"/>
                        <a:ext cx="5800725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546100" y="3246438"/>
          <a:ext cx="16764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Equation" r:id="rId11" imgW="2247840" imgH="330120" progId="Equation.3">
                  <p:embed/>
                </p:oleObj>
              </mc:Choice>
              <mc:Fallback>
                <p:oleObj name="Equation" r:id="rId11" imgW="2247840" imgH="330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246438"/>
                        <a:ext cx="167640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595226" y="3673475"/>
          <a:ext cx="10604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Equation" r:id="rId13" imgW="1422360" imgH="406080" progId="Equation.3">
                  <p:embed/>
                </p:oleObj>
              </mc:Choice>
              <mc:Fallback>
                <p:oleObj name="Equation" r:id="rId13" imgW="1422360" imgH="40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26" y="3673475"/>
                        <a:ext cx="106045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575556" y="4078262"/>
          <a:ext cx="879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3" name="Equation" r:id="rId15" imgW="1180800" imgH="393480" progId="Equation.3">
                  <p:embed/>
                </p:oleObj>
              </mc:Choice>
              <mc:Fallback>
                <p:oleObj name="Equation" r:id="rId15" imgW="11808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4078262"/>
                        <a:ext cx="879475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 = Response Variable </a:t>
            </a:r>
          </a:p>
          <a:p>
            <a:pPr lvl="1" indent="-223838"/>
            <a:r>
              <a:rPr lang="en-US" dirty="0"/>
              <a:t>aka Target Variable, Dependent Variable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= Predictor Variables </a:t>
            </a:r>
          </a:p>
          <a:p>
            <a:pPr lvl="1" indent="-223838"/>
            <a:r>
              <a:rPr lang="en-US" dirty="0"/>
              <a:t>aka Explanatory Variable, Independent Variable</a:t>
            </a:r>
          </a:p>
          <a:p>
            <a:pPr lvl="1" indent="-223838"/>
            <a:r>
              <a:rPr lang="en-US" dirty="0"/>
              <a:t>Factor – a categorical predictor</a:t>
            </a:r>
          </a:p>
          <a:p>
            <a:pPr lvl="3" indent="-223838"/>
            <a:r>
              <a:rPr lang="en-US" dirty="0"/>
              <a:t>Dummy variable – an indicator to represent the presence/absence of a categorical variable</a:t>
            </a:r>
          </a:p>
          <a:p>
            <a:pPr lvl="1" indent="-223838"/>
            <a:r>
              <a:rPr lang="en-US" dirty="0"/>
              <a:t>Covariate / </a:t>
            </a:r>
            <a:r>
              <a:rPr lang="en-US" dirty="0" err="1"/>
              <a:t>Variate</a:t>
            </a:r>
            <a:r>
              <a:rPr lang="en-US" dirty="0"/>
              <a:t> – a continuous predictor</a:t>
            </a:r>
          </a:p>
          <a:p>
            <a:r>
              <a:rPr lang="en-US" dirty="0"/>
              <a:t>Covariate Profile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2607754"/>
            <a:ext cx="2278596" cy="39604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Mean functions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028701"/>
            <a:ext cx="3200400" cy="170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800351"/>
            <a:ext cx="3200400" cy="170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564" y="113159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365B"/>
                </a:solidFill>
                <a:latin typeface="+mn-lt"/>
              </a:rPr>
              <a:t>Scatterplots</a:t>
            </a:r>
            <a:endParaRPr lang="en-US" sz="2000" dirty="0">
              <a:solidFill>
                <a:srgbClr val="00365B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7564" y="1887674"/>
                <a:ext cx="3708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rgbClr val="00365B"/>
                    </a:solidFill>
                    <a:latin typeface="+mn-lt"/>
                  </a:rPr>
                  <a:t>Correlation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b="1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𝟕𝟒𝟓𝟐</m:t>
                    </m:r>
                    <m:r>
                      <m:rPr>
                        <m:lit/>
                      </m:rPr>
                      <a:rPr lang="en-US" sz="2000" b="1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365B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887674"/>
                <a:ext cx="3708412" cy="400110"/>
              </a:xfrm>
              <a:prstGeom prst="rect">
                <a:avLst/>
              </a:prstGeom>
              <a:blipFill>
                <a:blip r:embed="rId5"/>
                <a:stretch>
                  <a:fillRect l="-1642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A7E4D8-C93A-4AF1-A610-E454697F4A3E}"/>
                  </a:ext>
                </a:extLst>
              </p:cNvPr>
              <p:cNvSpPr txBox="1"/>
              <p:nvPr/>
            </p:nvSpPr>
            <p:spPr>
              <a:xfrm>
                <a:off x="1242128" y="3075806"/>
                <a:ext cx="22137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A7E4D8-C93A-4AF1-A610-E454697F4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28" y="3075806"/>
                <a:ext cx="2213748" cy="307777"/>
              </a:xfrm>
              <a:prstGeom prst="rect">
                <a:avLst/>
              </a:prstGeom>
              <a:blipFill>
                <a:blip r:embed="rId6"/>
                <a:stretch>
                  <a:fillRect l="-1377" t="-174000" b="-2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791C09-EC36-4C78-B063-08723B9E83D4}"/>
                  </a:ext>
                </a:extLst>
              </p:cNvPr>
              <p:cNvSpPr txBox="1"/>
              <p:nvPr/>
            </p:nvSpPr>
            <p:spPr>
              <a:xfrm>
                <a:off x="2590429" y="3471850"/>
                <a:ext cx="17655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365B"/>
                          </a:solidFill>
                          <a:latin typeface="Cambria Math" panose="02040503050406030204" pitchFamily="18" charset="0"/>
                        </a:rPr>
                        <m:t>=2.32−1.86</m:t>
                      </m:r>
                      <m:r>
                        <a:rPr lang="en-US" sz="2000" b="0" i="1" smtClean="0">
                          <a:solidFill>
                            <a:srgbClr val="00365B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>
                  <a:solidFill>
                    <a:srgbClr val="00365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791C09-EC36-4C78-B063-08723B9E8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429" y="3471850"/>
                <a:ext cx="1765547" cy="307777"/>
              </a:xfrm>
              <a:prstGeom prst="rect">
                <a:avLst/>
              </a:prstGeom>
              <a:blipFill>
                <a:blip r:embed="rId7"/>
                <a:stretch>
                  <a:fillRect l="-345" r="-137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491630"/>
            <a:ext cx="3412126" cy="243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359532" y="951570"/>
            <a:ext cx="8229600" cy="540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5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Minimize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rgbClr val="00365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total squared error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365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CC6960-C983-438E-8A98-B6BBA2DC23E2}"/>
                  </a:ext>
                </a:extLst>
              </p:cNvPr>
              <p:cNvSpPr txBox="1"/>
              <p:nvPr/>
            </p:nvSpPr>
            <p:spPr>
              <a:xfrm>
                <a:off x="888350" y="1491630"/>
                <a:ext cx="2819554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36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rgbClr val="0036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365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365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>
                  <a:solidFill>
                    <a:srgbClr val="00365B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CC6960-C983-438E-8A98-B6BBA2DC2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50" y="1491630"/>
                <a:ext cx="2819554" cy="60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9B1C7-7BAE-4D4F-ADED-CD35F6B4A59F}"/>
                  </a:ext>
                </a:extLst>
              </p:cNvPr>
              <p:cNvSpPr txBox="1"/>
              <p:nvPr/>
            </p:nvSpPr>
            <p:spPr>
              <a:xfrm>
                <a:off x="1484533" y="2391730"/>
                <a:ext cx="2054922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36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36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36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rgbClr val="0036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365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365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365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365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>
                  <a:solidFill>
                    <a:srgbClr val="00365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9B1C7-7BAE-4D4F-ADED-CD35F6B4A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33" y="2391730"/>
                <a:ext cx="2054922" cy="60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models are linear?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Generic Linear Model: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2D39AD-5E86-4BFE-85B6-4842F777F28B}"/>
                  </a:ext>
                </a:extLst>
              </p:cNvPr>
              <p:cNvSpPr txBox="1"/>
              <p:nvPr/>
            </p:nvSpPr>
            <p:spPr>
              <a:xfrm>
                <a:off x="3419872" y="1239602"/>
                <a:ext cx="309488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2D39AD-5E86-4BFE-85B6-4842F777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239602"/>
                <a:ext cx="3094885" cy="331437"/>
              </a:xfrm>
              <a:prstGeom prst="rect">
                <a:avLst/>
              </a:prstGeom>
              <a:blipFill>
                <a:blip r:embed="rId10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5921-F3A9-4F3D-92D8-D312EF0032E8}"/>
                  </a:ext>
                </a:extLst>
              </p:cNvPr>
              <p:cNvSpPr txBox="1"/>
              <p:nvPr/>
            </p:nvSpPr>
            <p:spPr>
              <a:xfrm>
                <a:off x="723299" y="2513975"/>
                <a:ext cx="23705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365B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36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>
                    <a:solidFill>
                      <a:srgbClr val="00365B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5921-F3A9-4F3D-92D8-D312EF003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9" y="2513975"/>
                <a:ext cx="2370521" cy="307777"/>
              </a:xfrm>
              <a:prstGeom prst="rect">
                <a:avLst/>
              </a:prstGeom>
              <a:blipFill>
                <a:blip r:embed="rId11"/>
                <a:stretch>
                  <a:fillRect l="-385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3DD78D-2A91-4044-94EB-E6BA4FB6EBAC}"/>
                  </a:ext>
                </a:extLst>
              </p:cNvPr>
              <p:cNvSpPr txBox="1"/>
              <p:nvPr/>
            </p:nvSpPr>
            <p:spPr>
              <a:xfrm>
                <a:off x="682849" y="2919891"/>
                <a:ext cx="1611274" cy="34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3DD78D-2A91-4044-94EB-E6BA4FB6E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9" y="2919891"/>
                <a:ext cx="1611274" cy="341247"/>
              </a:xfrm>
              <a:prstGeom prst="rect">
                <a:avLst/>
              </a:prstGeom>
              <a:blipFill>
                <a:blip r:embed="rId12"/>
                <a:stretch>
                  <a:fillRect l="-2652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1F6DC-E267-4704-90BE-A1276E22C5B8}"/>
                  </a:ext>
                </a:extLst>
              </p:cNvPr>
              <p:cNvSpPr txBox="1"/>
              <p:nvPr/>
            </p:nvSpPr>
            <p:spPr>
              <a:xfrm>
                <a:off x="2519772" y="2919891"/>
                <a:ext cx="37283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1F6DC-E267-4704-90BE-A1276E22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2919891"/>
                <a:ext cx="3728393" cy="307777"/>
              </a:xfrm>
              <a:prstGeom prst="rect">
                <a:avLst/>
              </a:prstGeom>
              <a:blipFill>
                <a:blip r:embed="rId13"/>
                <a:stretch>
                  <a:fillRect l="-327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CAC37-4498-4324-A136-B88DC9761208}"/>
                  </a:ext>
                </a:extLst>
              </p:cNvPr>
              <p:cNvSpPr txBox="1"/>
              <p:nvPr/>
            </p:nvSpPr>
            <p:spPr>
              <a:xfrm>
                <a:off x="657522" y="3344093"/>
                <a:ext cx="33384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12395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CAC37-4498-4324-A136-B88DC9761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22" y="3344093"/>
                <a:ext cx="3338414" cy="307777"/>
              </a:xfrm>
              <a:prstGeom prst="rect">
                <a:avLst/>
              </a:prstGeom>
              <a:blipFill>
                <a:blip r:embed="rId14"/>
                <a:stretch>
                  <a:fillRect l="-365" r="-109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3C1704-4148-4C60-BCB1-1685506EBD87}"/>
                  </a:ext>
                </a:extLst>
              </p:cNvPr>
              <p:cNvSpPr txBox="1"/>
              <p:nvPr/>
            </p:nvSpPr>
            <p:spPr>
              <a:xfrm>
                <a:off x="4113430" y="3344093"/>
                <a:ext cx="15386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3C1704-4148-4C60-BCB1-1685506E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30" y="3344093"/>
                <a:ext cx="1538690" cy="307777"/>
              </a:xfrm>
              <a:prstGeom prst="rect">
                <a:avLst/>
              </a:prstGeom>
              <a:blipFill>
                <a:blip r:embed="rId15"/>
                <a:stretch>
                  <a:fillRect l="-1587" r="-238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C1EE0-30D6-46DF-9566-9B37CE34F769}"/>
                  </a:ext>
                </a:extLst>
              </p:cNvPr>
              <p:cNvSpPr txBox="1"/>
              <p:nvPr/>
            </p:nvSpPr>
            <p:spPr>
              <a:xfrm>
                <a:off x="395536" y="4155926"/>
                <a:ext cx="76178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𝑃𝑢𝑟𝑒</m:t>
                              </m:r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12395B"/>
                                  </a:solidFill>
                                  <a:latin typeface="Cambria Math" panose="02040503050406030204" pitchFamily="18" charset="0"/>
                                </a:rPr>
                                <m:t>𝑃𝑟𝑒𝑚𝑖𝑢𝑚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𝐶𝑜𝑣𝐴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𝐷𝑒𝑑𝑢𝑐𝑡𝑖𝑏𝑙𝑒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𝑇𝑖𝑒𝑟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C1EE0-30D6-46DF-9566-9B37CE34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55926"/>
                <a:ext cx="7617855" cy="307777"/>
              </a:xfrm>
              <a:prstGeom prst="rect">
                <a:avLst/>
              </a:prstGeom>
              <a:blipFill>
                <a:blip r:embed="rId16"/>
                <a:stretch>
                  <a:fillRect l="-16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C528E3-06D1-4943-8920-30FD49716CCE}"/>
                  </a:ext>
                </a:extLst>
              </p:cNvPr>
              <p:cNvSpPr txBox="1"/>
              <p:nvPr/>
            </p:nvSpPr>
            <p:spPr>
              <a:xfrm>
                <a:off x="3713417" y="1659306"/>
                <a:ext cx="800026" cy="328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00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C528E3-06D1-4943-8920-30FD49716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17" y="1659306"/>
                <a:ext cx="800026" cy="328551"/>
              </a:xfrm>
              <a:prstGeom prst="rect">
                <a:avLst/>
              </a:prstGeom>
              <a:blipFill>
                <a:blip r:embed="rId17"/>
                <a:stretch>
                  <a:fillRect l="-1527" r="-9924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 indent="-223838"/>
            <a:r>
              <a:rPr lang="en-US" dirty="0"/>
              <a:t>Only one assumption – The mean model has a known linear form.</a:t>
            </a:r>
          </a:p>
          <a:p>
            <a:pPr lvl="1" indent="-223838"/>
            <a:r>
              <a:rPr lang="en-US" dirty="0"/>
              <a:t>Solve for parameters using calculus methods</a:t>
            </a:r>
          </a:p>
          <a:p>
            <a:pPr lvl="1" indent="-223838"/>
            <a:r>
              <a:rPr lang="en-US" dirty="0"/>
              <a:t>Simple, closed form solution</a:t>
            </a:r>
          </a:p>
          <a:p>
            <a:r>
              <a:rPr lang="en-US" dirty="0"/>
              <a:t>Disadvantages:</a:t>
            </a:r>
          </a:p>
          <a:p>
            <a:pPr lvl="1" indent="-223838"/>
            <a:r>
              <a:rPr lang="en-US" dirty="0"/>
              <a:t>A mathematical method, not a statistical method</a:t>
            </a:r>
          </a:p>
          <a:p>
            <a:pPr lvl="1" indent="-223838"/>
            <a:r>
              <a:rPr lang="en-US" dirty="0"/>
              <a:t>Can’t make inferences without a probability assumption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1413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02" y="1338838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836" y="1338838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2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3038" y="1338838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Proportion</a:t>
            </a: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6714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026" y="771550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05026" y="2851006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5026" y="2851006"/>
            <a:ext cx="2843438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4731D6-9EB7-4AFE-93F9-5F39FE6C9ABC}"/>
                  </a:ext>
                </a:extLst>
              </p:cNvPr>
              <p:cNvSpPr txBox="1"/>
              <p:nvPr/>
            </p:nvSpPr>
            <p:spPr>
              <a:xfrm>
                <a:off x="235127" y="2968925"/>
                <a:ext cx="167725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,⋯,1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4731D6-9EB7-4AFE-93F9-5F39FE6C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7" y="2968925"/>
                <a:ext cx="1677254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284FCB-799C-4BCA-9266-6AF2A4E80DF8}"/>
                  </a:ext>
                </a:extLst>
              </p:cNvPr>
              <p:cNvSpPr txBox="1"/>
              <p:nvPr/>
            </p:nvSpPr>
            <p:spPr>
              <a:xfrm>
                <a:off x="235127" y="3719535"/>
                <a:ext cx="1136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284FCB-799C-4BCA-9266-6AF2A4E8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7" y="3719535"/>
                <a:ext cx="1136978" cy="307777"/>
              </a:xfrm>
              <a:prstGeom prst="rect">
                <a:avLst/>
              </a:prstGeom>
              <a:blipFill>
                <a:blip r:embed="rId8"/>
                <a:stretch>
                  <a:fillRect l="-268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71502-B6F2-4A5D-9785-7447EACAE33A}"/>
                  </a:ext>
                </a:extLst>
              </p:cNvPr>
              <p:cNvSpPr txBox="1"/>
              <p:nvPr/>
            </p:nvSpPr>
            <p:spPr>
              <a:xfrm>
                <a:off x="210893" y="4199687"/>
                <a:ext cx="2145780" cy="58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1239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71502-B6F2-4A5D-9785-7447EACAE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" y="4199687"/>
                <a:ext cx="2145780" cy="5862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44F91C-DDC6-4651-AA7E-2C54B6A648BB}"/>
                  </a:ext>
                </a:extLst>
              </p:cNvPr>
              <p:cNvSpPr txBox="1"/>
              <p:nvPr/>
            </p:nvSpPr>
            <p:spPr>
              <a:xfrm>
                <a:off x="2714017" y="3552099"/>
                <a:ext cx="18490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Success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44F91C-DDC6-4651-AA7E-2C54B6A64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7" y="3552099"/>
                <a:ext cx="1849096" cy="307777"/>
              </a:xfrm>
              <a:prstGeom prst="rect">
                <a:avLst/>
              </a:prstGeom>
              <a:blipFill>
                <a:blip r:embed="rId10"/>
                <a:stretch>
                  <a:fillRect r="-197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D5E4CF-90D4-495C-A376-749312C3DFF6}"/>
                  </a:ext>
                </a:extLst>
              </p:cNvPr>
              <p:cNvSpPr txBox="1"/>
              <p:nvPr/>
            </p:nvSpPr>
            <p:spPr>
              <a:xfrm>
                <a:off x="2716987" y="3104153"/>
                <a:ext cx="2370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2395B"/>
                          </a:solidFill>
                          <a:latin typeface="Cambria Math" panose="02040503050406030204" pitchFamily="18" charset="0"/>
                        </a:rPr>
                        <m:t>trials</m:t>
                      </m:r>
                    </m:oMath>
                  </m:oMathPara>
                </a14:m>
                <a:endParaRPr lang="en-US" sz="2000" b="0">
                  <a:solidFill>
                    <a:srgbClr val="12395B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D5E4CF-90D4-495C-A376-749312C3D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987" y="3104153"/>
                <a:ext cx="2370201" cy="307777"/>
              </a:xfrm>
              <a:prstGeom prst="rect">
                <a:avLst/>
              </a:prstGeom>
              <a:blipFill>
                <a:blip r:embed="rId11"/>
                <a:stretch>
                  <a:fillRect l="-514" r="-154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1 Master_no page number">
  <a:themeElements>
    <a:clrScheme name="1:1">
      <a:dk1>
        <a:srgbClr val="00365B"/>
      </a:dk1>
      <a:lt1>
        <a:srgbClr val="FFFFFF"/>
      </a:lt1>
      <a:dk2>
        <a:srgbClr val="000000"/>
      </a:dk2>
      <a:lt2>
        <a:srgbClr val="A0A3A6"/>
      </a:lt2>
      <a:accent1>
        <a:srgbClr val="00365B"/>
      </a:accent1>
      <a:accent2>
        <a:srgbClr val="C1A04D"/>
      </a:accent2>
      <a:accent3>
        <a:srgbClr val="3687BA"/>
      </a:accent3>
      <a:accent4>
        <a:srgbClr val="808A54"/>
      </a:accent4>
      <a:accent5>
        <a:srgbClr val="770D29"/>
      </a:accent5>
      <a:accent6>
        <a:srgbClr val="65696E"/>
      </a:accent6>
      <a:hlink>
        <a:srgbClr val="0000E5"/>
      </a:hlink>
      <a:folHlink>
        <a:srgbClr val="AF67FF"/>
      </a:folHlink>
    </a:clrScheme>
    <a:fontScheme name="Custom 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2060"/>
          </a:solidFill>
        </a:ln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C1A04D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SAA_PPT_Template_2008_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A_PPT_Template_2008_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A_PPT_Template_2008_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A_PPT_Template_2008_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A_PPT_Template_2008_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A_PPT_Template_2008_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A_PPT_Template_2008_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A_PPT_Template_2008_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A_PPT_Template_2008_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A_PPT_Template_2008_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A_PPT_Template_2008_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A_PPT_Template_2008_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36707</TotalTime>
  <Words>1073</Words>
  <Application>Microsoft Office PowerPoint</Application>
  <PresentationFormat>On-screen Show (16:9)</PresentationFormat>
  <Paragraphs>190</Paragraphs>
  <Slides>28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Times New Roman</vt:lpstr>
      <vt:lpstr>Verdana</vt:lpstr>
      <vt:lpstr>Wingdings</vt:lpstr>
      <vt:lpstr>1_1 Master_no page number</vt:lpstr>
      <vt:lpstr>Equation</vt:lpstr>
      <vt:lpstr>An Introduction to GLM Theory</vt:lpstr>
      <vt:lpstr>Goals of Modeling</vt:lpstr>
      <vt:lpstr>Definitions</vt:lpstr>
      <vt:lpstr>Understanding Dependence</vt:lpstr>
      <vt:lpstr>Ordinary Least Squares</vt:lpstr>
      <vt:lpstr>What kind of models are linear?</vt:lpstr>
      <vt:lpstr>Ordinary Least Squares</vt:lpstr>
      <vt:lpstr>Normal Distribution</vt:lpstr>
      <vt:lpstr>Binomial Proportion</vt:lpstr>
      <vt:lpstr>Poisson Distribution</vt:lpstr>
      <vt:lpstr>Gamma Distribution</vt:lpstr>
      <vt:lpstr>Normal Linear Model</vt:lpstr>
      <vt:lpstr>Normal Linear Model – Solving for coefficients</vt:lpstr>
      <vt:lpstr>Generalized Linear Model</vt:lpstr>
      <vt:lpstr>GLM: Exponential Family</vt:lpstr>
      <vt:lpstr>GLM: Link function</vt:lpstr>
      <vt:lpstr>Why GLMs?</vt:lpstr>
      <vt:lpstr>Using GLM on insurance data</vt:lpstr>
      <vt:lpstr>Tweedie Distribution</vt:lpstr>
      <vt:lpstr>What does a Tweedie density look like?</vt:lpstr>
      <vt:lpstr>Further Generalizations of the GLM</vt:lpstr>
      <vt:lpstr>PowerPoint Presentation</vt:lpstr>
      <vt:lpstr>Appendix: Exponential Family</vt:lpstr>
      <vt:lpstr>Bernoulli Distribution</vt:lpstr>
      <vt:lpstr>Binomial Proportion Distribution</vt:lpstr>
      <vt:lpstr>Poisson Distribution</vt:lpstr>
      <vt:lpstr>Gamma Distribution</vt:lpstr>
      <vt:lpstr>Normal Distribution</vt:lpstr>
    </vt:vector>
  </TitlesOfParts>
  <Company>USAA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60145</dc:creator>
  <cp:lastModifiedBy>Nielsen, Michael</cp:lastModifiedBy>
  <cp:revision>2275</cp:revision>
  <dcterms:created xsi:type="dcterms:W3CDTF">2008-02-27T00:00:16Z</dcterms:created>
  <dcterms:modified xsi:type="dcterms:W3CDTF">2018-06-19T12:36:25Z</dcterms:modified>
</cp:coreProperties>
</file>