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38" r:id="rId2"/>
  </p:sldMasterIdLst>
  <p:notesMasterIdLst>
    <p:notesMasterId r:id="rId47"/>
  </p:notesMasterIdLst>
  <p:sldIdLst>
    <p:sldId id="442" r:id="rId3"/>
    <p:sldId id="258" r:id="rId4"/>
    <p:sldId id="345" r:id="rId5"/>
    <p:sldId id="398" r:id="rId6"/>
    <p:sldId id="399" r:id="rId7"/>
    <p:sldId id="403" r:id="rId8"/>
    <p:sldId id="404" r:id="rId9"/>
    <p:sldId id="400" r:id="rId10"/>
    <p:sldId id="405" r:id="rId11"/>
    <p:sldId id="406" r:id="rId12"/>
    <p:sldId id="401" r:id="rId13"/>
    <p:sldId id="444" r:id="rId14"/>
    <p:sldId id="407" r:id="rId15"/>
    <p:sldId id="408" r:id="rId16"/>
    <p:sldId id="414" r:id="rId17"/>
    <p:sldId id="410" r:id="rId18"/>
    <p:sldId id="443" r:id="rId19"/>
    <p:sldId id="427" r:id="rId20"/>
    <p:sldId id="425" r:id="rId21"/>
    <p:sldId id="428" r:id="rId22"/>
    <p:sldId id="429" r:id="rId23"/>
    <p:sldId id="411" r:id="rId24"/>
    <p:sldId id="431" r:id="rId25"/>
    <p:sldId id="430" r:id="rId26"/>
    <p:sldId id="434" r:id="rId27"/>
    <p:sldId id="433" r:id="rId28"/>
    <p:sldId id="432" r:id="rId29"/>
    <p:sldId id="412" r:id="rId30"/>
    <p:sldId id="426" r:id="rId31"/>
    <p:sldId id="445" r:id="rId32"/>
    <p:sldId id="435" r:id="rId33"/>
    <p:sldId id="437" r:id="rId34"/>
    <p:sldId id="436" r:id="rId35"/>
    <p:sldId id="438" r:id="rId36"/>
    <p:sldId id="439" r:id="rId37"/>
    <p:sldId id="440" r:id="rId38"/>
    <p:sldId id="441" r:id="rId39"/>
    <p:sldId id="415" r:id="rId40"/>
    <p:sldId id="416" r:id="rId41"/>
    <p:sldId id="418" r:id="rId42"/>
    <p:sldId id="419" r:id="rId43"/>
    <p:sldId id="420" r:id="rId44"/>
    <p:sldId id="423" r:id="rId45"/>
    <p:sldId id="421" r:id="rId46"/>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83392" autoAdjust="0"/>
  </p:normalViewPr>
  <p:slideViewPr>
    <p:cSldViewPr snapToGrid="0" snapToObjects="1">
      <p:cViewPr varScale="1">
        <p:scale>
          <a:sx n="123" d="100"/>
          <a:sy n="123" d="100"/>
        </p:scale>
        <p:origin x="390" y="96"/>
      </p:cViewPr>
      <p:guideLst>
        <p:guide orient="horz" pos="2160"/>
        <p:guide pos="2880"/>
        <p:guide orient="horz" pos="162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Sheet1!$A$2</c:f>
              <c:strCache>
                <c:ptCount val="1"/>
                <c:pt idx="0">
                  <c:v>061399</c:v>
                </c:pt>
              </c:strCache>
            </c:strRef>
          </c:tx>
          <c:spPr>
            <a:solidFill>
              <a:schemeClr val="accent1"/>
            </a:solidFill>
            <a:ln>
              <a:noFill/>
            </a:ln>
            <a:effectLst/>
          </c:spPr>
          <c:invertIfNegative val="0"/>
          <c:cat>
            <c:strRef>
              <c:f>Sheet1!$B$1:$Y$1</c:f>
              <c:strCache>
                <c:ptCount val="24"/>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strCache>
            </c:strRef>
          </c:cat>
          <c:val>
            <c:numRef>
              <c:f>Sheet1!$B$2:$Y$2</c:f>
              <c:numCache>
                <c:formatCode>0.00E+00</c:formatCode>
                <c:ptCount val="24"/>
                <c:pt idx="0">
                  <c:v>4.8E-8</c:v>
                </c:pt>
                <c:pt idx="1">
                  <c:v>6.0299999999999999E-7</c:v>
                </c:pt>
                <c:pt idx="2">
                  <c:v>2.9299999999999999E-6</c:v>
                </c:pt>
                <c:pt idx="3">
                  <c:v>1.2499999999999999E-7</c:v>
                </c:pt>
                <c:pt idx="4" formatCode="General">
                  <c:v>3.15E-5</c:v>
                </c:pt>
                <c:pt idx="5">
                  <c:v>2.0899999999999999E-6</c:v>
                </c:pt>
                <c:pt idx="6" formatCode="General">
                  <c:v>1.43E-5</c:v>
                </c:pt>
                <c:pt idx="7">
                  <c:v>3.8299999999999998E-7</c:v>
                </c:pt>
                <c:pt idx="8">
                  <c:v>1.88E-6</c:v>
                </c:pt>
                <c:pt idx="9">
                  <c:v>3.4200000000000002E-9</c:v>
                </c:pt>
                <c:pt idx="10">
                  <c:v>3.0699999999999998E-7</c:v>
                </c:pt>
                <c:pt idx="11">
                  <c:v>1.31E-7</c:v>
                </c:pt>
                <c:pt idx="12">
                  <c:v>2.9299999999999999E-7</c:v>
                </c:pt>
                <c:pt idx="13">
                  <c:v>3.45E-6</c:v>
                </c:pt>
                <c:pt idx="14">
                  <c:v>1.74E-7</c:v>
                </c:pt>
                <c:pt idx="15">
                  <c:v>2.5100000000000001E-7</c:v>
                </c:pt>
                <c:pt idx="16" formatCode="General">
                  <c:v>0.99992550000000002</c:v>
                </c:pt>
                <c:pt idx="17">
                  <c:v>2.8100000000000002E-6</c:v>
                </c:pt>
                <c:pt idx="18">
                  <c:v>4.6999999999999999E-6</c:v>
                </c:pt>
                <c:pt idx="19">
                  <c:v>3.9500000000000003E-6</c:v>
                </c:pt>
                <c:pt idx="20">
                  <c:v>3.9499999999999998E-7</c:v>
                </c:pt>
                <c:pt idx="21">
                  <c:v>1.15E-9</c:v>
                </c:pt>
                <c:pt idx="22">
                  <c:v>3.54E-6</c:v>
                </c:pt>
                <c:pt idx="23">
                  <c:v>5.9999999999999997E-7</c:v>
                </c:pt>
              </c:numCache>
            </c:numRef>
          </c:val>
          <c:extLst>
            <c:ext xmlns:c16="http://schemas.microsoft.com/office/drawing/2014/chart" uri="{C3380CC4-5D6E-409C-BE32-E72D297353CC}">
              <c16:uniqueId val="{00000000-5425-429A-A9A3-B9E3A98EEBEC}"/>
            </c:ext>
          </c:extLst>
        </c:ser>
        <c:ser>
          <c:idx val="1"/>
          <c:order val="1"/>
          <c:tx>
            <c:strRef>
              <c:f>Sheet1!$A$3</c:f>
              <c:strCache>
                <c:ptCount val="1"/>
                <c:pt idx="0">
                  <c:v>average</c:v>
                </c:pt>
              </c:strCache>
            </c:strRef>
          </c:tx>
          <c:spPr>
            <a:solidFill>
              <a:schemeClr val="accent2"/>
            </a:solidFill>
            <a:ln>
              <a:noFill/>
            </a:ln>
            <a:effectLst/>
          </c:spPr>
          <c:invertIfNegative val="0"/>
          <c:cat>
            <c:strRef>
              <c:f>Sheet1!$B$1:$Y$1</c:f>
              <c:strCache>
                <c:ptCount val="24"/>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strCache>
            </c:strRef>
          </c:cat>
          <c:val>
            <c:numRef>
              <c:f>Sheet1!$B$3:$Y$3</c:f>
              <c:numCache>
                <c:formatCode>General</c:formatCode>
                <c:ptCount val="24"/>
                <c:pt idx="0">
                  <c:v>1.6313500000000002E-2</c:v>
                </c:pt>
                <c:pt idx="1">
                  <c:v>3.5328E-3</c:v>
                </c:pt>
                <c:pt idx="2">
                  <c:v>2.8880300000000001E-2</c:v>
                </c:pt>
                <c:pt idx="3">
                  <c:v>1.9115400000000001E-2</c:v>
                </c:pt>
                <c:pt idx="4">
                  <c:v>0.1927507</c:v>
                </c:pt>
                <c:pt idx="5">
                  <c:v>8.5353299999999993E-2</c:v>
                </c:pt>
                <c:pt idx="6">
                  <c:v>0.1403739</c:v>
                </c:pt>
                <c:pt idx="7">
                  <c:v>9.5431999999999999E-3</c:v>
                </c:pt>
                <c:pt idx="8">
                  <c:v>2.9839299999999999E-2</c:v>
                </c:pt>
                <c:pt idx="9">
                  <c:v>4.6258800000000003E-2</c:v>
                </c:pt>
                <c:pt idx="10">
                  <c:v>3.2948000000000001E-3</c:v>
                </c:pt>
                <c:pt idx="11">
                  <c:v>2.8683899999999998E-2</c:v>
                </c:pt>
                <c:pt idx="12">
                  <c:v>8.9531999999999997E-3</c:v>
                </c:pt>
                <c:pt idx="13">
                  <c:v>4.8327200000000001E-2</c:v>
                </c:pt>
                <c:pt idx="14">
                  <c:v>3.7121700000000001E-2</c:v>
                </c:pt>
                <c:pt idx="15">
                  <c:v>3.0334099999999999E-2</c:v>
                </c:pt>
                <c:pt idx="16">
                  <c:v>3.8676799999999997E-2</c:v>
                </c:pt>
                <c:pt idx="17">
                  <c:v>1.3850899999999999E-2</c:v>
                </c:pt>
                <c:pt idx="18">
                  <c:v>3.4340500000000003E-2</c:v>
                </c:pt>
                <c:pt idx="19">
                  <c:v>9.3132599999999996E-2</c:v>
                </c:pt>
                <c:pt idx="20">
                  <c:v>2.86608E-2</c:v>
                </c:pt>
                <c:pt idx="21">
                  <c:v>1.00409E-2</c:v>
                </c:pt>
                <c:pt idx="22">
                  <c:v>3.6704599999999997E-2</c:v>
                </c:pt>
                <c:pt idx="23">
                  <c:v>1.59171E-2</c:v>
                </c:pt>
              </c:numCache>
            </c:numRef>
          </c:val>
          <c:extLst>
            <c:ext xmlns:c16="http://schemas.microsoft.com/office/drawing/2014/chart" uri="{C3380CC4-5D6E-409C-BE32-E72D297353CC}">
              <c16:uniqueId val="{00000001-5425-429A-A9A3-B9E3A98EEBEC}"/>
            </c:ext>
          </c:extLst>
        </c:ser>
        <c:dLbls>
          <c:showLegendKey val="0"/>
          <c:showVal val="0"/>
          <c:showCatName val="0"/>
          <c:showSerName val="0"/>
          <c:showPercent val="0"/>
          <c:showBubbleSize val="0"/>
        </c:dLbls>
        <c:gapWidth val="219"/>
        <c:overlap val="-27"/>
        <c:axId val="287175136"/>
        <c:axId val="287176800"/>
      </c:barChart>
      <c:catAx>
        <c:axId val="28717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6800"/>
        <c:crosses val="autoZero"/>
        <c:auto val="1"/>
        <c:lblAlgn val="ctr"/>
        <c:lblOffset val="100"/>
        <c:noMultiLvlLbl val="0"/>
      </c:catAx>
      <c:valAx>
        <c:axId val="287176800"/>
        <c:scaling>
          <c:orientation val="minMax"/>
          <c:max val="1"/>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 (2)'!$A$2</c:f>
              <c:strCache>
                <c:ptCount val="1"/>
                <c:pt idx="0">
                  <c:v>061399</c:v>
                </c:pt>
              </c:strCache>
            </c:strRef>
          </c:tx>
          <c:spPr>
            <a:solidFill>
              <a:schemeClr val="accent1"/>
            </a:solidFill>
            <a:ln>
              <a:noFill/>
            </a:ln>
            <a:effectLst/>
          </c:spPr>
          <c:invertIfNegative val="0"/>
          <c:cat>
            <c:strRef>
              <c:f>'Sheet1 (2)'!$B$1:$AD$1</c:f>
              <c:strCache>
                <c:ptCount val="29"/>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pt idx="24">
                  <c:v>topic25</c:v>
                </c:pt>
                <c:pt idx="25">
                  <c:v>topic26</c:v>
                </c:pt>
                <c:pt idx="26">
                  <c:v>topic27</c:v>
                </c:pt>
                <c:pt idx="27">
                  <c:v>topic28</c:v>
                </c:pt>
                <c:pt idx="28">
                  <c:v>topic29</c:v>
                </c:pt>
              </c:strCache>
            </c:strRef>
          </c:cat>
          <c:val>
            <c:numRef>
              <c:f>'Sheet1 (2)'!$B$2:$AD$2</c:f>
              <c:numCache>
                <c:formatCode>0.00E+00</c:formatCode>
                <c:ptCount val="29"/>
                <c:pt idx="0">
                  <c:v>1.91E-5</c:v>
                </c:pt>
                <c:pt idx="1">
                  <c:v>2.33E-4</c:v>
                </c:pt>
                <c:pt idx="2">
                  <c:v>7.3295299999999994E-2</c:v>
                </c:pt>
                <c:pt idx="3">
                  <c:v>3.19E-6</c:v>
                </c:pt>
                <c:pt idx="4">
                  <c:v>9.0399999999999998E-6</c:v>
                </c:pt>
                <c:pt idx="5">
                  <c:v>9.5900000000000005E-8</c:v>
                </c:pt>
                <c:pt idx="6">
                  <c:v>1.6400000000000001E-7</c:v>
                </c:pt>
                <c:pt idx="7">
                  <c:v>2.0570000000000001E-4</c:v>
                </c:pt>
                <c:pt idx="8">
                  <c:v>1.807E-4</c:v>
                </c:pt>
                <c:pt idx="9">
                  <c:v>2.3200000000000001E-5</c:v>
                </c:pt>
                <c:pt idx="10">
                  <c:v>9.3300000000000005E-6</c:v>
                </c:pt>
                <c:pt idx="11">
                  <c:v>5.2200000000000002E-5</c:v>
                </c:pt>
                <c:pt idx="12">
                  <c:v>6.2489999999999996E-4</c:v>
                </c:pt>
                <c:pt idx="13">
                  <c:v>6.7000000000000004E-7</c:v>
                </c:pt>
                <c:pt idx="14">
                  <c:v>1.8369999999999999E-4</c:v>
                </c:pt>
                <c:pt idx="15">
                  <c:v>9.3800000000000003E-5</c:v>
                </c:pt>
                <c:pt idx="16" formatCode="General">
                  <c:v>1.086E-4</c:v>
                </c:pt>
                <c:pt idx="17">
                  <c:v>1.2579999999999999E-4</c:v>
                </c:pt>
                <c:pt idx="18">
                  <c:v>4.0500000000000002E-5</c:v>
                </c:pt>
                <c:pt idx="19">
                  <c:v>3.6300000000000001E-8</c:v>
                </c:pt>
                <c:pt idx="20">
                  <c:v>6.19E-6</c:v>
                </c:pt>
                <c:pt idx="21">
                  <c:v>7.1899999999999999E-5</c:v>
                </c:pt>
                <c:pt idx="22">
                  <c:v>7.0699999999999997E-5</c:v>
                </c:pt>
                <c:pt idx="23">
                  <c:v>1.9230000000000001E-4</c:v>
                </c:pt>
                <c:pt idx="24" formatCode="General">
                  <c:v>0.91769350000000005</c:v>
                </c:pt>
                <c:pt idx="25">
                  <c:v>7.34E-6</c:v>
                </c:pt>
                <c:pt idx="26" formatCode="General">
                  <c:v>2.252E-4</c:v>
                </c:pt>
                <c:pt idx="27" formatCode="General">
                  <c:v>2.475E-4</c:v>
                </c:pt>
                <c:pt idx="28" formatCode="General">
                  <c:v>6.2763999999999997E-3</c:v>
                </c:pt>
              </c:numCache>
            </c:numRef>
          </c:val>
          <c:extLst>
            <c:ext xmlns:c16="http://schemas.microsoft.com/office/drawing/2014/chart" uri="{C3380CC4-5D6E-409C-BE32-E72D297353CC}">
              <c16:uniqueId val="{00000000-A35A-4EEC-8BC0-CFD35A699808}"/>
            </c:ext>
          </c:extLst>
        </c:ser>
        <c:ser>
          <c:idx val="1"/>
          <c:order val="1"/>
          <c:tx>
            <c:strRef>
              <c:f>'Sheet1 (2)'!$A$3</c:f>
              <c:strCache>
                <c:ptCount val="1"/>
                <c:pt idx="0">
                  <c:v>average</c:v>
                </c:pt>
              </c:strCache>
            </c:strRef>
          </c:tx>
          <c:spPr>
            <a:solidFill>
              <a:schemeClr val="accent2"/>
            </a:solidFill>
            <a:ln>
              <a:noFill/>
            </a:ln>
            <a:effectLst/>
          </c:spPr>
          <c:invertIfNegative val="0"/>
          <c:cat>
            <c:strRef>
              <c:f>'Sheet1 (2)'!$B$1:$AD$1</c:f>
              <c:strCache>
                <c:ptCount val="29"/>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pt idx="24">
                  <c:v>topic25</c:v>
                </c:pt>
                <c:pt idx="25">
                  <c:v>topic26</c:v>
                </c:pt>
                <c:pt idx="26">
                  <c:v>topic27</c:v>
                </c:pt>
                <c:pt idx="27">
                  <c:v>topic28</c:v>
                </c:pt>
                <c:pt idx="28">
                  <c:v>topic29</c:v>
                </c:pt>
              </c:strCache>
            </c:strRef>
          </c:cat>
          <c:val>
            <c:numRef>
              <c:f>'Sheet1 (2)'!$B$3:$AD$3</c:f>
              <c:numCache>
                <c:formatCode>General</c:formatCode>
                <c:ptCount val="29"/>
                <c:pt idx="0">
                  <c:v>2.8858600000000002E-2</c:v>
                </c:pt>
                <c:pt idx="1">
                  <c:v>3.9744999999999997E-3</c:v>
                </c:pt>
                <c:pt idx="2">
                  <c:v>0.13488349999999999</c:v>
                </c:pt>
                <c:pt idx="3">
                  <c:v>2.5669000000000001E-2</c:v>
                </c:pt>
                <c:pt idx="4">
                  <c:v>4.0118999999999997E-3</c:v>
                </c:pt>
                <c:pt idx="5">
                  <c:v>1.11941E-2</c:v>
                </c:pt>
                <c:pt idx="6">
                  <c:v>2.2498600000000001E-2</c:v>
                </c:pt>
                <c:pt idx="7">
                  <c:v>5.9125400000000002E-2</c:v>
                </c:pt>
                <c:pt idx="8">
                  <c:v>3.6409499999999997E-2</c:v>
                </c:pt>
                <c:pt idx="9">
                  <c:v>2.97007E-2</c:v>
                </c:pt>
                <c:pt idx="10">
                  <c:v>1.3247200000000001E-2</c:v>
                </c:pt>
                <c:pt idx="11">
                  <c:v>1.33338E-2</c:v>
                </c:pt>
                <c:pt idx="12">
                  <c:v>9.9760999999999999E-3</c:v>
                </c:pt>
                <c:pt idx="13">
                  <c:v>2.1526900000000002E-2</c:v>
                </c:pt>
                <c:pt idx="14">
                  <c:v>3.7272600000000003E-2</c:v>
                </c:pt>
                <c:pt idx="15">
                  <c:v>0.1218302</c:v>
                </c:pt>
                <c:pt idx="16">
                  <c:v>2.1747499999999999E-2</c:v>
                </c:pt>
                <c:pt idx="17">
                  <c:v>1.9395900000000001E-2</c:v>
                </c:pt>
                <c:pt idx="18">
                  <c:v>9.1269900000000001E-2</c:v>
                </c:pt>
                <c:pt idx="19">
                  <c:v>9.3398999999999999E-3</c:v>
                </c:pt>
                <c:pt idx="20">
                  <c:v>1.0587600000000001E-2</c:v>
                </c:pt>
                <c:pt idx="21">
                  <c:v>1.3179E-2</c:v>
                </c:pt>
                <c:pt idx="22">
                  <c:v>2.3025799999999999E-2</c:v>
                </c:pt>
                <c:pt idx="23">
                  <c:v>1.2807499999999999E-2</c:v>
                </c:pt>
                <c:pt idx="24">
                  <c:v>1.46801E-2</c:v>
                </c:pt>
                <c:pt idx="25">
                  <c:v>9.9062999999999998E-3</c:v>
                </c:pt>
                <c:pt idx="26">
                  <c:v>3.3401E-2</c:v>
                </c:pt>
                <c:pt idx="27">
                  <c:v>0.14186489999999999</c:v>
                </c:pt>
                <c:pt idx="28">
                  <c:v>2.5282200000000001E-2</c:v>
                </c:pt>
              </c:numCache>
            </c:numRef>
          </c:val>
          <c:extLst>
            <c:ext xmlns:c16="http://schemas.microsoft.com/office/drawing/2014/chart" uri="{C3380CC4-5D6E-409C-BE32-E72D297353CC}">
              <c16:uniqueId val="{00000001-A35A-4EEC-8BC0-CFD35A699808}"/>
            </c:ext>
          </c:extLst>
        </c:ser>
        <c:dLbls>
          <c:showLegendKey val="0"/>
          <c:showVal val="0"/>
          <c:showCatName val="0"/>
          <c:showSerName val="0"/>
          <c:showPercent val="0"/>
          <c:showBubbleSize val="0"/>
        </c:dLbls>
        <c:gapWidth val="219"/>
        <c:overlap val="-27"/>
        <c:axId val="287175136"/>
        <c:axId val="287176800"/>
      </c:barChart>
      <c:catAx>
        <c:axId val="28717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6800"/>
        <c:crosses val="autoZero"/>
        <c:auto val="1"/>
        <c:lblAlgn val="ctr"/>
        <c:lblOffset val="100"/>
        <c:noMultiLvlLbl val="0"/>
      </c:catAx>
      <c:valAx>
        <c:axId val="287176800"/>
        <c:scaling>
          <c:orientation val="minMax"/>
          <c:max val="1"/>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88427-736F-48E5-AB0B-6B2DE6C7E3F9}" type="datetimeFigureOut">
              <a:rPr lang="en-GB" smtClean="0"/>
              <a:pPr/>
              <a:t>28/04/2022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BB00A-71ED-40C6-A1CF-164C43AE5CE4}" type="slidenum">
              <a:rPr lang="en-GB" smtClean="0"/>
              <a:pPr/>
              <a:t>‹#›</a:t>
            </a:fld>
            <a:endParaRPr lang="en-GB"/>
          </a:p>
        </p:txBody>
      </p:sp>
    </p:spTree>
    <p:extLst>
      <p:ext uri="{BB962C8B-B14F-4D97-AF65-F5344CB8AC3E}">
        <p14:creationId xmlns:p14="http://schemas.microsoft.com/office/powerpoint/2010/main" val="264247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2BB00A-71ED-40C6-A1CF-164C43AE5CE4}"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0395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12</a:t>
            </a:fld>
            <a:endParaRPr lang="nl-NL"/>
          </a:p>
        </p:txBody>
      </p:sp>
    </p:spTree>
    <p:extLst>
      <p:ext uri="{BB962C8B-B14F-4D97-AF65-F5344CB8AC3E}">
        <p14:creationId xmlns:p14="http://schemas.microsoft.com/office/powerpoint/2010/main" val="725567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14</a:t>
            </a:fld>
            <a:endParaRPr lang="nl-NL"/>
          </a:p>
        </p:txBody>
      </p:sp>
    </p:spTree>
    <p:extLst>
      <p:ext uri="{BB962C8B-B14F-4D97-AF65-F5344CB8AC3E}">
        <p14:creationId xmlns:p14="http://schemas.microsoft.com/office/powerpoint/2010/main" val="1575993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15</a:t>
            </a:fld>
            <a:endParaRPr lang="nl-NL"/>
          </a:p>
        </p:txBody>
      </p:sp>
    </p:spTree>
    <p:extLst>
      <p:ext uri="{BB962C8B-B14F-4D97-AF65-F5344CB8AC3E}">
        <p14:creationId xmlns:p14="http://schemas.microsoft.com/office/powerpoint/2010/main" val="197344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16</a:t>
            </a:fld>
            <a:endParaRPr lang="nl-NL"/>
          </a:p>
        </p:txBody>
      </p:sp>
    </p:spTree>
    <p:extLst>
      <p:ext uri="{BB962C8B-B14F-4D97-AF65-F5344CB8AC3E}">
        <p14:creationId xmlns:p14="http://schemas.microsoft.com/office/powerpoint/2010/main" val="235369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17</a:t>
            </a:fld>
            <a:endParaRPr lang="nl-NL"/>
          </a:p>
        </p:txBody>
      </p:sp>
    </p:spTree>
    <p:extLst>
      <p:ext uri="{BB962C8B-B14F-4D97-AF65-F5344CB8AC3E}">
        <p14:creationId xmlns:p14="http://schemas.microsoft.com/office/powerpoint/2010/main" val="3042674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18</a:t>
            </a:fld>
            <a:endParaRPr lang="nl-NL"/>
          </a:p>
        </p:txBody>
      </p:sp>
    </p:spTree>
    <p:extLst>
      <p:ext uri="{BB962C8B-B14F-4D97-AF65-F5344CB8AC3E}">
        <p14:creationId xmlns:p14="http://schemas.microsoft.com/office/powerpoint/2010/main" val="3720017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19</a:t>
            </a:fld>
            <a:endParaRPr lang="nl-NL"/>
          </a:p>
        </p:txBody>
      </p:sp>
    </p:spTree>
    <p:extLst>
      <p:ext uri="{BB962C8B-B14F-4D97-AF65-F5344CB8AC3E}">
        <p14:creationId xmlns:p14="http://schemas.microsoft.com/office/powerpoint/2010/main" val="4005877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20</a:t>
            </a:fld>
            <a:endParaRPr lang="nl-NL"/>
          </a:p>
        </p:txBody>
      </p:sp>
    </p:spTree>
    <p:extLst>
      <p:ext uri="{BB962C8B-B14F-4D97-AF65-F5344CB8AC3E}">
        <p14:creationId xmlns:p14="http://schemas.microsoft.com/office/powerpoint/2010/main" val="128579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21</a:t>
            </a:fld>
            <a:endParaRPr lang="nl-NL"/>
          </a:p>
        </p:txBody>
      </p:sp>
    </p:spTree>
    <p:extLst>
      <p:ext uri="{BB962C8B-B14F-4D97-AF65-F5344CB8AC3E}">
        <p14:creationId xmlns:p14="http://schemas.microsoft.com/office/powerpoint/2010/main" val="2362443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22</a:t>
            </a:fld>
            <a:endParaRPr lang="nl-NL"/>
          </a:p>
        </p:txBody>
      </p:sp>
    </p:spTree>
    <p:extLst>
      <p:ext uri="{BB962C8B-B14F-4D97-AF65-F5344CB8AC3E}">
        <p14:creationId xmlns:p14="http://schemas.microsoft.com/office/powerpoint/2010/main" val="77481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a:t>
            </a:fld>
            <a:endParaRPr lang="nl-NL"/>
          </a:p>
        </p:txBody>
      </p:sp>
    </p:spTree>
    <p:extLst>
      <p:ext uri="{BB962C8B-B14F-4D97-AF65-F5344CB8AC3E}">
        <p14:creationId xmlns:p14="http://schemas.microsoft.com/office/powerpoint/2010/main" val="349443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23</a:t>
            </a:fld>
            <a:endParaRPr lang="nl-NL"/>
          </a:p>
        </p:txBody>
      </p:sp>
    </p:spTree>
    <p:extLst>
      <p:ext uri="{BB962C8B-B14F-4D97-AF65-F5344CB8AC3E}">
        <p14:creationId xmlns:p14="http://schemas.microsoft.com/office/powerpoint/2010/main" val="3186099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24</a:t>
            </a:fld>
            <a:endParaRPr lang="nl-NL"/>
          </a:p>
        </p:txBody>
      </p:sp>
    </p:spTree>
    <p:extLst>
      <p:ext uri="{BB962C8B-B14F-4D97-AF65-F5344CB8AC3E}">
        <p14:creationId xmlns:p14="http://schemas.microsoft.com/office/powerpoint/2010/main" val="1398163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25</a:t>
            </a:fld>
            <a:endParaRPr lang="nl-NL"/>
          </a:p>
        </p:txBody>
      </p:sp>
    </p:spTree>
    <p:extLst>
      <p:ext uri="{BB962C8B-B14F-4D97-AF65-F5344CB8AC3E}">
        <p14:creationId xmlns:p14="http://schemas.microsoft.com/office/powerpoint/2010/main" val="1796285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26</a:t>
            </a:fld>
            <a:endParaRPr lang="nl-NL"/>
          </a:p>
        </p:txBody>
      </p:sp>
    </p:spTree>
    <p:extLst>
      <p:ext uri="{BB962C8B-B14F-4D97-AF65-F5344CB8AC3E}">
        <p14:creationId xmlns:p14="http://schemas.microsoft.com/office/powerpoint/2010/main" val="4163991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27</a:t>
            </a:fld>
            <a:endParaRPr lang="nl-NL"/>
          </a:p>
        </p:txBody>
      </p:sp>
    </p:spTree>
    <p:extLst>
      <p:ext uri="{BB962C8B-B14F-4D97-AF65-F5344CB8AC3E}">
        <p14:creationId xmlns:p14="http://schemas.microsoft.com/office/powerpoint/2010/main" val="3429210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28</a:t>
            </a:fld>
            <a:endParaRPr lang="nl-NL"/>
          </a:p>
        </p:txBody>
      </p:sp>
    </p:spTree>
    <p:extLst>
      <p:ext uri="{BB962C8B-B14F-4D97-AF65-F5344CB8AC3E}">
        <p14:creationId xmlns:p14="http://schemas.microsoft.com/office/powerpoint/2010/main" val="2244362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29</a:t>
            </a:fld>
            <a:endParaRPr lang="nl-NL"/>
          </a:p>
        </p:txBody>
      </p:sp>
    </p:spTree>
    <p:extLst>
      <p:ext uri="{BB962C8B-B14F-4D97-AF65-F5344CB8AC3E}">
        <p14:creationId xmlns:p14="http://schemas.microsoft.com/office/powerpoint/2010/main" val="3921296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30</a:t>
            </a:fld>
            <a:endParaRPr lang="nl-NL"/>
          </a:p>
        </p:txBody>
      </p:sp>
    </p:spTree>
    <p:extLst>
      <p:ext uri="{BB962C8B-B14F-4D97-AF65-F5344CB8AC3E}">
        <p14:creationId xmlns:p14="http://schemas.microsoft.com/office/powerpoint/2010/main" val="3987600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31</a:t>
            </a:fld>
            <a:endParaRPr lang="nl-NL"/>
          </a:p>
        </p:txBody>
      </p:sp>
    </p:spTree>
    <p:extLst>
      <p:ext uri="{BB962C8B-B14F-4D97-AF65-F5344CB8AC3E}">
        <p14:creationId xmlns:p14="http://schemas.microsoft.com/office/powerpoint/2010/main" val="3635526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32</a:t>
            </a:fld>
            <a:endParaRPr lang="nl-NL"/>
          </a:p>
        </p:txBody>
      </p:sp>
    </p:spTree>
    <p:extLst>
      <p:ext uri="{BB962C8B-B14F-4D97-AF65-F5344CB8AC3E}">
        <p14:creationId xmlns:p14="http://schemas.microsoft.com/office/powerpoint/2010/main" val="4014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5</a:t>
            </a:fld>
            <a:endParaRPr lang="nl-NL"/>
          </a:p>
        </p:txBody>
      </p:sp>
    </p:spTree>
    <p:extLst>
      <p:ext uri="{BB962C8B-B14F-4D97-AF65-F5344CB8AC3E}">
        <p14:creationId xmlns:p14="http://schemas.microsoft.com/office/powerpoint/2010/main" val="1209346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33</a:t>
            </a:fld>
            <a:endParaRPr lang="nl-NL"/>
          </a:p>
        </p:txBody>
      </p:sp>
    </p:spTree>
    <p:extLst>
      <p:ext uri="{BB962C8B-B14F-4D97-AF65-F5344CB8AC3E}">
        <p14:creationId xmlns:p14="http://schemas.microsoft.com/office/powerpoint/2010/main" val="3140751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34</a:t>
            </a:fld>
            <a:endParaRPr lang="nl-NL"/>
          </a:p>
        </p:txBody>
      </p:sp>
    </p:spTree>
    <p:extLst>
      <p:ext uri="{BB962C8B-B14F-4D97-AF65-F5344CB8AC3E}">
        <p14:creationId xmlns:p14="http://schemas.microsoft.com/office/powerpoint/2010/main" val="1861939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35</a:t>
            </a:fld>
            <a:endParaRPr lang="nl-NL"/>
          </a:p>
        </p:txBody>
      </p:sp>
    </p:spTree>
    <p:extLst>
      <p:ext uri="{BB962C8B-B14F-4D97-AF65-F5344CB8AC3E}">
        <p14:creationId xmlns:p14="http://schemas.microsoft.com/office/powerpoint/2010/main" val="645609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36</a:t>
            </a:fld>
            <a:endParaRPr lang="nl-NL"/>
          </a:p>
        </p:txBody>
      </p:sp>
    </p:spTree>
    <p:extLst>
      <p:ext uri="{BB962C8B-B14F-4D97-AF65-F5344CB8AC3E}">
        <p14:creationId xmlns:p14="http://schemas.microsoft.com/office/powerpoint/2010/main" val="4133391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37</a:t>
            </a:fld>
            <a:endParaRPr lang="nl-NL"/>
          </a:p>
        </p:txBody>
      </p:sp>
    </p:spTree>
    <p:extLst>
      <p:ext uri="{BB962C8B-B14F-4D97-AF65-F5344CB8AC3E}">
        <p14:creationId xmlns:p14="http://schemas.microsoft.com/office/powerpoint/2010/main" val="4282997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39</a:t>
            </a:fld>
            <a:endParaRPr lang="nl-NL"/>
          </a:p>
        </p:txBody>
      </p:sp>
    </p:spTree>
    <p:extLst>
      <p:ext uri="{BB962C8B-B14F-4D97-AF65-F5344CB8AC3E}">
        <p14:creationId xmlns:p14="http://schemas.microsoft.com/office/powerpoint/2010/main" val="4074034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40</a:t>
            </a:fld>
            <a:endParaRPr lang="nl-NL"/>
          </a:p>
        </p:txBody>
      </p:sp>
    </p:spTree>
    <p:extLst>
      <p:ext uri="{BB962C8B-B14F-4D97-AF65-F5344CB8AC3E}">
        <p14:creationId xmlns:p14="http://schemas.microsoft.com/office/powerpoint/2010/main" val="28454948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41</a:t>
            </a:fld>
            <a:endParaRPr lang="nl-NL"/>
          </a:p>
        </p:txBody>
      </p:sp>
    </p:spTree>
    <p:extLst>
      <p:ext uri="{BB962C8B-B14F-4D97-AF65-F5344CB8AC3E}">
        <p14:creationId xmlns:p14="http://schemas.microsoft.com/office/powerpoint/2010/main" val="4208528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42</a:t>
            </a:fld>
            <a:endParaRPr lang="nl-NL"/>
          </a:p>
        </p:txBody>
      </p:sp>
    </p:spTree>
    <p:extLst>
      <p:ext uri="{BB962C8B-B14F-4D97-AF65-F5344CB8AC3E}">
        <p14:creationId xmlns:p14="http://schemas.microsoft.com/office/powerpoint/2010/main" val="3219117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43</a:t>
            </a:fld>
            <a:endParaRPr lang="nl-NL"/>
          </a:p>
        </p:txBody>
      </p:sp>
    </p:spTree>
    <p:extLst>
      <p:ext uri="{BB962C8B-B14F-4D97-AF65-F5344CB8AC3E}">
        <p14:creationId xmlns:p14="http://schemas.microsoft.com/office/powerpoint/2010/main" val="2147811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6</a:t>
            </a:fld>
            <a:endParaRPr lang="nl-NL"/>
          </a:p>
        </p:txBody>
      </p:sp>
    </p:spTree>
    <p:extLst>
      <p:ext uri="{BB962C8B-B14F-4D97-AF65-F5344CB8AC3E}">
        <p14:creationId xmlns:p14="http://schemas.microsoft.com/office/powerpoint/2010/main" val="396034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7</a:t>
            </a:fld>
            <a:endParaRPr lang="nl-NL"/>
          </a:p>
        </p:txBody>
      </p:sp>
    </p:spTree>
    <p:extLst>
      <p:ext uri="{BB962C8B-B14F-4D97-AF65-F5344CB8AC3E}">
        <p14:creationId xmlns:p14="http://schemas.microsoft.com/office/powerpoint/2010/main" val="193349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8</a:t>
            </a:fld>
            <a:endParaRPr lang="nl-NL"/>
          </a:p>
        </p:txBody>
      </p:sp>
    </p:spTree>
    <p:extLst>
      <p:ext uri="{BB962C8B-B14F-4D97-AF65-F5344CB8AC3E}">
        <p14:creationId xmlns:p14="http://schemas.microsoft.com/office/powerpoint/2010/main" val="301337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9</a:t>
            </a:fld>
            <a:endParaRPr lang="nl-NL"/>
          </a:p>
        </p:txBody>
      </p:sp>
    </p:spTree>
    <p:extLst>
      <p:ext uri="{BB962C8B-B14F-4D97-AF65-F5344CB8AC3E}">
        <p14:creationId xmlns:p14="http://schemas.microsoft.com/office/powerpoint/2010/main" val="145513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10</a:t>
            </a:fld>
            <a:endParaRPr lang="nl-NL"/>
          </a:p>
        </p:txBody>
      </p:sp>
    </p:spTree>
    <p:extLst>
      <p:ext uri="{BB962C8B-B14F-4D97-AF65-F5344CB8AC3E}">
        <p14:creationId xmlns:p14="http://schemas.microsoft.com/office/powerpoint/2010/main" val="3817673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11</a:t>
            </a:fld>
            <a:endParaRPr lang="nl-NL"/>
          </a:p>
        </p:txBody>
      </p:sp>
    </p:spTree>
    <p:extLst>
      <p:ext uri="{BB962C8B-B14F-4D97-AF65-F5344CB8AC3E}">
        <p14:creationId xmlns:p14="http://schemas.microsoft.com/office/powerpoint/2010/main" val="157702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1526" y="396000"/>
            <a:ext cx="5941025" cy="1476000"/>
          </a:xfrm>
        </p:spPr>
        <p:txBody>
          <a:bodyPr/>
          <a:lstStyle>
            <a:lvl1pPr>
              <a:lnSpc>
                <a:spcPts val="5600"/>
              </a:lnSpc>
              <a:defRPr sz="6400" baseline="0">
                <a:solidFill>
                  <a:schemeClr val="bg1"/>
                </a:solidFill>
              </a:defRPr>
            </a:lvl1pPr>
          </a:lstStyle>
          <a:p>
            <a:r>
              <a:rPr lang="nl-NL" dirty="0"/>
              <a:t>Titel </a:t>
            </a:r>
            <a:br>
              <a:rPr lang="nl-NL" dirty="0"/>
            </a:br>
            <a:r>
              <a:rPr lang="nl-NL" dirty="0"/>
              <a:t>bewerken</a:t>
            </a:r>
          </a:p>
        </p:txBody>
      </p:sp>
      <p:sp>
        <p:nvSpPr>
          <p:cNvPr id="3" name="Subtitel 2"/>
          <p:cNvSpPr>
            <a:spLocks noGrp="1"/>
          </p:cNvSpPr>
          <p:nvPr>
            <p:ph type="subTitle" idx="1" hasCustomPrompt="1"/>
          </p:nvPr>
        </p:nvSpPr>
        <p:spPr>
          <a:xfrm>
            <a:off x="491526" y="1872000"/>
            <a:ext cx="5941025" cy="81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Subtitel bewerken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10973AC-957D-C346-BA56-D82065FA2AEB}" type="datetimeFigureOut">
              <a:rPr lang="nl-NL" smtClean="0"/>
              <a:pPr/>
              <a:t>28-4-2022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491525" y="792000"/>
            <a:ext cx="8172000" cy="3418613"/>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
        <p:nvSpPr>
          <p:cNvPr id="2" name="Titel 1"/>
          <p:cNvSpPr>
            <a:spLocks noGrp="1"/>
          </p:cNvSpPr>
          <p:nvPr>
            <p:ph type="title" hasCustomPrompt="1"/>
          </p:nvPr>
        </p:nvSpPr>
        <p:spPr>
          <a:xfrm>
            <a:off x="491525" y="396000"/>
            <a:ext cx="8172000" cy="396000"/>
          </a:xfrm>
        </p:spPr>
        <p:txBody>
          <a:bodyPr anchor="t" anchorCtr="0"/>
          <a:lstStyle>
            <a:lvl1pPr algn="l">
              <a:lnSpc>
                <a:spcPts val="2500"/>
              </a:lnSpc>
              <a:defRPr sz="2000" b="1">
                <a:solidFill>
                  <a:schemeClr val="tx1"/>
                </a:solidFill>
                <a:latin typeface="+mj-lt"/>
              </a:defRPr>
            </a:lvl1pPr>
          </a:lstStyle>
          <a:p>
            <a:r>
              <a:rPr lang="nl-NL" dirty="0"/>
              <a:t>Titel bewerken</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28-4-2022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el en object">
    <p:spTree>
      <p:nvGrpSpPr>
        <p:cNvPr id="1" name=""/>
        <p:cNvGrpSpPr/>
        <p:nvPr/>
      </p:nvGrpSpPr>
      <p:grpSpPr>
        <a:xfrm>
          <a:off x="0" y="0"/>
          <a:ext cx="0" cy="0"/>
          <a:chOff x="0" y="0"/>
          <a:chExt cx="0" cy="0"/>
        </a:xfrm>
      </p:grpSpPr>
      <p:pic>
        <p:nvPicPr>
          <p:cNvPr id="24" name="Afbeelding 23" descr="Afbeelding17.jpg"/>
          <p:cNvPicPr>
            <a:picLocks noChangeAspect="1"/>
          </p:cNvPicPr>
          <p:nvPr userDrawn="1"/>
        </p:nvPicPr>
        <p:blipFill>
          <a:blip r:embed="rId2" cstate="print"/>
          <a:stretch>
            <a:fillRect/>
          </a:stretch>
        </p:blipFill>
        <p:spPr>
          <a:xfrm>
            <a:off x="218045" y="339844"/>
            <a:ext cx="703719" cy="563960"/>
          </a:xfrm>
          <a:prstGeom prst="rect">
            <a:avLst/>
          </a:prstGeom>
        </p:spPr>
      </p:pic>
      <p:sp>
        <p:nvSpPr>
          <p:cNvPr id="19"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
        <p:nvSpPr>
          <p:cNvPr id="2" name="Titel 1"/>
          <p:cNvSpPr>
            <a:spLocks noGrp="1"/>
          </p:cNvSpPr>
          <p:nvPr>
            <p:ph type="title"/>
          </p:nvPr>
        </p:nvSpPr>
        <p:spPr>
          <a:xfrm>
            <a:off x="1578731" y="190583"/>
            <a:ext cx="7186183" cy="437357"/>
          </a:xfrm>
        </p:spPr>
        <p:txBody>
          <a:bodyPr lIns="0" tIns="0" rIns="0" bIns="0" anchor="b" anchorCtr="0">
            <a:noAutofit/>
          </a:bodyPr>
          <a:lstStyle>
            <a:lvl1pPr algn="l">
              <a:defRPr sz="1360" cap="all" baseline="0">
                <a:solidFill>
                  <a:srgbClr val="00275D"/>
                </a:solidFill>
                <a:latin typeface="Arial" pitchFamily="34" charset="0"/>
                <a:cs typeface="Arial" pitchFamily="34" charset="0"/>
              </a:defRPr>
            </a:lvl1pPr>
          </a:lstStyle>
          <a:p>
            <a:r>
              <a:rPr lang="en-US"/>
              <a:t>Click to edit Master title style</a:t>
            </a:r>
            <a:endParaRPr lang="nl-NL" dirty="0"/>
          </a:p>
        </p:txBody>
      </p:sp>
      <p:sp>
        <p:nvSpPr>
          <p:cNvPr id="3" name="Tijdelijke aanduiding voor inhoud 2"/>
          <p:cNvSpPr>
            <a:spLocks noGrp="1"/>
          </p:cNvSpPr>
          <p:nvPr>
            <p:ph idx="1"/>
          </p:nvPr>
        </p:nvSpPr>
        <p:spPr>
          <a:xfrm>
            <a:off x="1578731" y="1016702"/>
            <a:ext cx="7208281" cy="3401666"/>
          </a:xfrm>
        </p:spPr>
        <p:txBody>
          <a:bodyPr lIns="0" tIns="0" rIns="0" bIns="0">
            <a:noAutofit/>
          </a:bodyPr>
          <a:lstStyle>
            <a:lvl1pPr>
              <a:defRPr sz="1224">
                <a:solidFill>
                  <a:srgbClr val="00275D"/>
                </a:solidFill>
                <a:latin typeface="Arial" pitchFamily="34" charset="0"/>
                <a:cs typeface="Arial" pitchFamily="34" charset="0"/>
              </a:defRPr>
            </a:lvl1pPr>
            <a:lvl2pPr>
              <a:defRPr sz="1224">
                <a:solidFill>
                  <a:srgbClr val="00275D"/>
                </a:solidFill>
                <a:latin typeface="Arial" pitchFamily="34" charset="0"/>
                <a:cs typeface="Arial" pitchFamily="34" charset="0"/>
              </a:defRPr>
            </a:lvl2pPr>
            <a:lvl3pPr>
              <a:defRPr sz="1224">
                <a:solidFill>
                  <a:srgbClr val="00275D"/>
                </a:solidFill>
                <a:latin typeface="Arial" pitchFamily="34" charset="0"/>
                <a:cs typeface="Arial" pitchFamily="34" charset="0"/>
              </a:defRPr>
            </a:lvl3pPr>
            <a:lvl4pPr>
              <a:defRPr sz="1224">
                <a:solidFill>
                  <a:srgbClr val="00275D"/>
                </a:solidFill>
                <a:latin typeface="Arial" pitchFamily="34" charset="0"/>
                <a:cs typeface="Arial" pitchFamily="34" charset="0"/>
              </a:defRPr>
            </a:lvl4pPr>
            <a:lvl5pPr>
              <a:defRPr sz="1224">
                <a:solidFill>
                  <a:srgbClr val="00275D"/>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Rechthoek 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1" name="Rechthoek 1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3" name="Rechthoek 12"/>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4" name="Rechthoek 13"/>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15" name="Rechthoek 14"/>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16" name="Rechthoek 15"/>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7" name="Rechthoek 16"/>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pic>
        <p:nvPicPr>
          <p:cNvPr id="18" name="Afbeelding 17" descr="RSM-logo.png"/>
          <p:cNvPicPr>
            <a:picLocks noChangeAspect="1"/>
          </p:cNvPicPr>
          <p:nvPr userDrawn="1"/>
        </p:nvPicPr>
        <p:blipFill>
          <a:blip r:embed="rId3" cstate="print"/>
          <a:stretch>
            <a:fillRect/>
          </a:stretch>
        </p:blipFill>
        <p:spPr>
          <a:xfrm>
            <a:off x="7776337" y="4597533"/>
            <a:ext cx="1016530" cy="319550"/>
          </a:xfrm>
          <a:prstGeom prst="rect">
            <a:avLst/>
          </a:prstGeom>
        </p:spPr>
      </p:pic>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650DC8C4-EF59-419B-A1AF-94B1F83F3C0C}" type="datetime1">
              <a:rPr lang="nl-NL" smtClean="0"/>
              <a:t>28-4-2022</a:t>
            </a:fld>
            <a:endParaRPr lang="nl-NL" dirty="0"/>
          </a:p>
        </p:txBody>
      </p:sp>
      <p:sp>
        <p:nvSpPr>
          <p:cNvPr id="22"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3"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spTree>
    <p:extLst>
      <p:ext uri="{BB962C8B-B14F-4D97-AF65-F5344CB8AC3E}">
        <p14:creationId xmlns:p14="http://schemas.microsoft.com/office/powerpoint/2010/main" val="33858682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Leeg">
    <p:spTree>
      <p:nvGrpSpPr>
        <p:cNvPr id="1" name=""/>
        <p:cNvGrpSpPr/>
        <p:nvPr/>
      </p:nvGrpSpPr>
      <p:grpSpPr>
        <a:xfrm>
          <a:off x="0" y="0"/>
          <a:ext cx="0" cy="0"/>
          <a:chOff x="0" y="0"/>
          <a:chExt cx="0" cy="0"/>
        </a:xfrm>
      </p:grpSpPr>
      <p:pic>
        <p:nvPicPr>
          <p:cNvPr id="15" name="Afbeelding 14" descr="RSM-logo.png"/>
          <p:cNvPicPr>
            <a:picLocks noChangeAspect="1"/>
          </p:cNvPicPr>
          <p:nvPr userDrawn="1"/>
        </p:nvPicPr>
        <p:blipFill>
          <a:blip r:embed="rId2" cstate="print"/>
          <a:stretch>
            <a:fillRect/>
          </a:stretch>
        </p:blipFill>
        <p:spPr>
          <a:xfrm>
            <a:off x="7776337" y="4597533"/>
            <a:ext cx="1016530" cy="319550"/>
          </a:xfrm>
          <a:prstGeom prst="rect">
            <a:avLst/>
          </a:prstGeom>
        </p:spPr>
      </p:pic>
      <p:sp>
        <p:nvSpPr>
          <p:cNvPr id="21" name="Rechthoek 20"/>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2" name="Rechthoek 21"/>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23" name="Rechthoek 22"/>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24" name="Rechthoek 23"/>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5" name="Rechthoek 24"/>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0" name="Rechthoek 2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1" name="Rechthoek 3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4D77FD98-EA80-4BA3-AA58-EFB30BD51CD7}" type="datetime1">
              <a:rPr lang="nl-NL" smtClean="0"/>
              <a:t>28-4-2022</a:t>
            </a:fld>
            <a:endParaRPr lang="nl-NL" dirty="0"/>
          </a:p>
        </p:txBody>
      </p:sp>
      <p:sp>
        <p:nvSpPr>
          <p:cNvPr id="26"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7"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pic>
        <p:nvPicPr>
          <p:cNvPr id="17" name="Afbeelding 16" descr="Afbeelding17.jpg"/>
          <p:cNvPicPr>
            <a:picLocks noChangeAspect="1"/>
          </p:cNvPicPr>
          <p:nvPr userDrawn="1"/>
        </p:nvPicPr>
        <p:blipFill>
          <a:blip r:embed="rId3" cstate="print"/>
          <a:stretch>
            <a:fillRect/>
          </a:stretch>
        </p:blipFill>
        <p:spPr>
          <a:xfrm>
            <a:off x="218045" y="339844"/>
            <a:ext cx="703719" cy="563960"/>
          </a:xfrm>
          <a:prstGeom prst="rect">
            <a:avLst/>
          </a:prstGeom>
        </p:spPr>
      </p:pic>
      <p:sp>
        <p:nvSpPr>
          <p:cNvPr id="18"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Tree>
    <p:extLst>
      <p:ext uri="{BB962C8B-B14F-4D97-AF65-F5344CB8AC3E}">
        <p14:creationId xmlns:p14="http://schemas.microsoft.com/office/powerpoint/2010/main" val="33591535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1526" y="396000"/>
            <a:ext cx="5941025" cy="1476000"/>
          </a:xfrm>
        </p:spPr>
        <p:txBody>
          <a:bodyPr/>
          <a:lstStyle>
            <a:lvl1pPr>
              <a:lnSpc>
                <a:spcPts val="5600"/>
              </a:lnSpc>
              <a:defRPr sz="6400" baseline="0">
                <a:solidFill>
                  <a:schemeClr val="bg1"/>
                </a:solidFill>
              </a:defRPr>
            </a:lvl1pPr>
          </a:lstStyle>
          <a:p>
            <a:r>
              <a:rPr lang="nl-NL" dirty="0"/>
              <a:t>Titel </a:t>
            </a:r>
            <a:br>
              <a:rPr lang="nl-NL" dirty="0"/>
            </a:br>
            <a:r>
              <a:rPr lang="nl-NL" dirty="0"/>
              <a:t>bewerken</a:t>
            </a:r>
          </a:p>
        </p:txBody>
      </p:sp>
      <p:sp>
        <p:nvSpPr>
          <p:cNvPr id="3" name="Subtitel 2"/>
          <p:cNvSpPr>
            <a:spLocks noGrp="1"/>
          </p:cNvSpPr>
          <p:nvPr>
            <p:ph type="subTitle" idx="1" hasCustomPrompt="1"/>
          </p:nvPr>
        </p:nvSpPr>
        <p:spPr>
          <a:xfrm>
            <a:off x="491526" y="1872000"/>
            <a:ext cx="5941025" cy="81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Subtitel bewerken</a:t>
            </a:r>
          </a:p>
        </p:txBody>
      </p:sp>
    </p:spTree>
    <p:extLst>
      <p:ext uri="{BB962C8B-B14F-4D97-AF65-F5344CB8AC3E}">
        <p14:creationId xmlns:p14="http://schemas.microsoft.com/office/powerpoint/2010/main" val="596427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dia Afbeelding">
    <p:bg>
      <p:bgRef idx="1001">
        <a:schemeClr val="bg1"/>
      </p:bgRef>
    </p:bg>
    <p:spTree>
      <p:nvGrpSpPr>
        <p:cNvPr id="1" name=""/>
        <p:cNvGrpSpPr/>
        <p:nvPr/>
      </p:nvGrpSpPr>
      <p:grpSpPr>
        <a:xfrm>
          <a:off x="0" y="0"/>
          <a:ext cx="0" cy="0"/>
          <a:chOff x="0" y="0"/>
          <a:chExt cx="0" cy="0"/>
        </a:xfrm>
      </p:grpSpPr>
      <p:sp>
        <p:nvSpPr>
          <p:cNvPr id="4" name="Tijdelijke aanduiding voor tekst 2">
            <a:extLst>
              <a:ext uri="{FF2B5EF4-FFF2-40B4-BE49-F238E27FC236}">
                <a16:creationId xmlns:a16="http://schemas.microsoft.com/office/drawing/2014/main" id="{C9FC708F-D49C-484C-B7DE-166D5B6CC9E0}"/>
              </a:ext>
            </a:extLst>
          </p:cNvPr>
          <p:cNvSpPr>
            <a:spLocks noGrp="1"/>
          </p:cNvSpPr>
          <p:nvPr>
            <p:ph type="body" idx="10" hasCustomPrompt="1"/>
          </p:nvPr>
        </p:nvSpPr>
        <p:spPr>
          <a:xfrm>
            <a:off x="0" y="0"/>
            <a:ext cx="8640000" cy="4932000"/>
          </a:xfrm>
          <a:blipFill>
            <a:blip r:embed="rId2"/>
            <a:stretch>
              <a:fillRect/>
            </a:stretch>
          </a:blipFill>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 </a:t>
            </a:r>
          </a:p>
        </p:txBody>
      </p:sp>
      <p:sp>
        <p:nvSpPr>
          <p:cNvPr id="2" name="Titel 1"/>
          <p:cNvSpPr>
            <a:spLocks noGrp="1"/>
          </p:cNvSpPr>
          <p:nvPr>
            <p:ph type="ctrTitle" hasCustomPrompt="1"/>
          </p:nvPr>
        </p:nvSpPr>
        <p:spPr>
          <a:xfrm>
            <a:off x="491526" y="396000"/>
            <a:ext cx="4874225" cy="1476000"/>
          </a:xfrm>
        </p:spPr>
        <p:txBody>
          <a:bodyPr/>
          <a:lstStyle>
            <a:lvl1pPr>
              <a:lnSpc>
                <a:spcPts val="5600"/>
              </a:lnSpc>
              <a:defRPr sz="6400" baseline="0">
                <a:solidFill>
                  <a:schemeClr val="bg1"/>
                </a:solidFill>
              </a:defRPr>
            </a:lvl1pPr>
          </a:lstStyle>
          <a:p>
            <a:r>
              <a:rPr lang="nl-NL" dirty="0"/>
              <a:t>Titel  bewerken</a:t>
            </a:r>
          </a:p>
        </p:txBody>
      </p:sp>
      <p:sp>
        <p:nvSpPr>
          <p:cNvPr id="3" name="Subtitel 2"/>
          <p:cNvSpPr>
            <a:spLocks noGrp="1"/>
          </p:cNvSpPr>
          <p:nvPr>
            <p:ph type="subTitle" idx="1" hasCustomPrompt="1"/>
          </p:nvPr>
        </p:nvSpPr>
        <p:spPr>
          <a:xfrm>
            <a:off x="491526" y="1872000"/>
            <a:ext cx="4874225" cy="108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Plaats een foto en zet die op de achtergrond met rechtermuisknop</a:t>
            </a:r>
            <a:br>
              <a:rPr lang="nl-NL" dirty="0"/>
            </a:br>
            <a:r>
              <a:rPr lang="nl-NL" dirty="0"/>
              <a:t> &gt; </a:t>
            </a:r>
            <a:r>
              <a:rPr lang="nl-NL" dirty="0" err="1"/>
              <a:t>send</a:t>
            </a:r>
            <a:r>
              <a:rPr lang="nl-NL" dirty="0"/>
              <a:t> to back</a:t>
            </a:r>
          </a:p>
        </p:txBody>
      </p:sp>
    </p:spTree>
    <p:extLst>
      <p:ext uri="{BB962C8B-B14F-4D97-AF65-F5344CB8AC3E}">
        <p14:creationId xmlns:p14="http://schemas.microsoft.com/office/powerpoint/2010/main" val="335542419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5" y="396000"/>
            <a:ext cx="8172000" cy="576000"/>
          </a:xfrm>
        </p:spPr>
        <p:txBody>
          <a:bodyPr/>
          <a:lstStyle/>
          <a:p>
            <a:r>
              <a:rPr lang="nl-NL" dirty="0"/>
              <a:t>Titel bewerken</a:t>
            </a:r>
            <a:br>
              <a:rPr lang="nl-NL" dirty="0"/>
            </a:br>
            <a:endParaRPr lang="nl-NL" dirty="0"/>
          </a:p>
        </p:txBody>
      </p:sp>
      <p:sp>
        <p:nvSpPr>
          <p:cNvPr id="3" name="Tijdelijke aanduiding voor inhoud 2"/>
          <p:cNvSpPr>
            <a:spLocks noGrp="1"/>
          </p:cNvSpPr>
          <p:nvPr>
            <p:ph idx="1" hasCustomPrompt="1"/>
          </p:nvPr>
        </p:nvSpPr>
        <p:spPr/>
        <p:txBody>
          <a:bodyPr/>
          <a:lstStyle>
            <a:lvl1pPr>
              <a:defRPr baseline="0"/>
            </a:lvl1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28-4-2022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665162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en object 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idx="1" hasCustomPrompt="1"/>
          </p:nvPr>
        </p:nvSpPr>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baseline="0"/>
            </a:lvl5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28-4-2022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71711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ee objecten">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sz="half" idx="1" hasCustomPrompt="1"/>
          </p:nvPr>
        </p:nvSpPr>
        <p:spPr>
          <a:xfrm>
            <a:off x="493200" y="972000"/>
            <a:ext cx="4014000"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inhoud 3"/>
          <p:cNvSpPr>
            <a:spLocks noGrp="1"/>
          </p:cNvSpPr>
          <p:nvPr>
            <p:ph sz="half" idx="2" hasCustomPrompt="1"/>
          </p:nvPr>
        </p:nvSpPr>
        <p:spPr>
          <a:xfrm>
            <a:off x="4648201" y="971999"/>
            <a:ext cx="4015325"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28-4-2022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173511176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elijk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tekst 4"/>
          <p:cNvSpPr>
            <a:spLocks noGrp="1"/>
          </p:cNvSpPr>
          <p:nvPr>
            <p:ph type="body" sz="quarter" idx="3" hasCustomPrompt="1"/>
          </p:nvPr>
        </p:nvSpPr>
        <p:spPr>
          <a:xfrm>
            <a:off x="4645026" y="972000"/>
            <a:ext cx="4014000"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6" name="Tijdelijke aanduiding voor inhoud 5"/>
          <p:cNvSpPr>
            <a:spLocks noGrp="1"/>
          </p:cNvSpPr>
          <p:nvPr>
            <p:ph sz="quarter" idx="4" hasCustomPrompt="1"/>
          </p:nvPr>
        </p:nvSpPr>
        <p:spPr>
          <a:xfrm>
            <a:off x="4645025" y="1296000"/>
            <a:ext cx="40140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11355717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Afbeelding">
    <p:spTree>
      <p:nvGrpSpPr>
        <p:cNvPr id="1" name=""/>
        <p:cNvGrpSpPr/>
        <p:nvPr/>
      </p:nvGrpSpPr>
      <p:grpSpPr>
        <a:xfrm>
          <a:off x="0" y="0"/>
          <a:ext cx="0" cy="0"/>
          <a:chOff x="0" y="0"/>
          <a:chExt cx="0" cy="0"/>
        </a:xfrm>
      </p:grpSpPr>
      <p:sp>
        <p:nvSpPr>
          <p:cNvPr id="4" name="Tijdelijke aanduiding voor tekst 2">
            <a:extLst>
              <a:ext uri="{FF2B5EF4-FFF2-40B4-BE49-F238E27FC236}">
                <a16:creationId xmlns:a16="http://schemas.microsoft.com/office/drawing/2014/main" id="{C9FC708F-D49C-484C-B7DE-166D5B6CC9E0}"/>
              </a:ext>
            </a:extLst>
          </p:cNvPr>
          <p:cNvSpPr>
            <a:spLocks noGrp="1"/>
          </p:cNvSpPr>
          <p:nvPr>
            <p:ph type="body" idx="10" hasCustomPrompt="1"/>
          </p:nvPr>
        </p:nvSpPr>
        <p:spPr>
          <a:xfrm>
            <a:off x="0" y="0"/>
            <a:ext cx="8640000" cy="4932000"/>
          </a:xfrm>
          <a:blipFill>
            <a:blip r:embed="rId2"/>
            <a:stretch>
              <a:fillRect/>
            </a:stretch>
          </a:blipFill>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 </a:t>
            </a:r>
          </a:p>
        </p:txBody>
      </p:sp>
      <p:sp>
        <p:nvSpPr>
          <p:cNvPr id="2" name="Titel 1"/>
          <p:cNvSpPr>
            <a:spLocks noGrp="1"/>
          </p:cNvSpPr>
          <p:nvPr>
            <p:ph type="ctrTitle" hasCustomPrompt="1"/>
          </p:nvPr>
        </p:nvSpPr>
        <p:spPr>
          <a:xfrm>
            <a:off x="491526" y="396000"/>
            <a:ext cx="4874225" cy="1476000"/>
          </a:xfrm>
        </p:spPr>
        <p:txBody>
          <a:bodyPr/>
          <a:lstStyle>
            <a:lvl1pPr>
              <a:lnSpc>
                <a:spcPts val="5600"/>
              </a:lnSpc>
              <a:defRPr sz="6400" baseline="0">
                <a:solidFill>
                  <a:schemeClr val="bg1"/>
                </a:solidFill>
              </a:defRPr>
            </a:lvl1pPr>
          </a:lstStyle>
          <a:p>
            <a:r>
              <a:rPr lang="nl-NL" dirty="0"/>
              <a:t>Titel  bewerken</a:t>
            </a:r>
          </a:p>
        </p:txBody>
      </p:sp>
      <p:sp>
        <p:nvSpPr>
          <p:cNvPr id="3" name="Subtitel 2"/>
          <p:cNvSpPr>
            <a:spLocks noGrp="1"/>
          </p:cNvSpPr>
          <p:nvPr>
            <p:ph type="subTitle" idx="1" hasCustomPrompt="1"/>
          </p:nvPr>
        </p:nvSpPr>
        <p:spPr>
          <a:xfrm>
            <a:off x="491526" y="1872000"/>
            <a:ext cx="4874225" cy="108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Plaats een foto en zet die op de achtergrond met rechtermuisknop</a:t>
            </a:r>
            <a:br>
              <a:rPr lang="nl-NL" dirty="0"/>
            </a:br>
            <a:r>
              <a:rPr lang="nl-NL" dirty="0"/>
              <a:t> &gt; </a:t>
            </a:r>
            <a:r>
              <a:rPr lang="nl-NL" dirty="0" err="1"/>
              <a:t>send</a:t>
            </a:r>
            <a:r>
              <a:rPr lang="nl-NL" dirty="0"/>
              <a:t> to back</a:t>
            </a: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 en afbeeld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381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extLst>
      <p:ext uri="{BB962C8B-B14F-4D97-AF65-F5344CB8AC3E}">
        <p14:creationId xmlns:p14="http://schemas.microsoft.com/office/powerpoint/2010/main" val="228961777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2 afbeeldingen">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1524" y="972000"/>
            <a:ext cx="3999600" cy="324000"/>
          </a:xfrm>
        </p:spPr>
        <p:txBody>
          <a:bodyPr anchor="t" anchorCtr="0"/>
          <a:lstStyle>
            <a:lvl1pPr marL="0" indent="0">
              <a:buNone/>
              <a:defRPr sz="1800" b="0" i="0">
                <a:solidFill>
                  <a:schemeClr val="tx1"/>
                </a:solidFill>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183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a:p>
            <a:endParaRPr lang="nl-NL" dirty="0"/>
          </a:p>
        </p:txBody>
      </p:sp>
      <p:sp>
        <p:nvSpPr>
          <p:cNvPr id="11" name="Tijdelijke aanduiding voor afbeelding 2"/>
          <p:cNvSpPr>
            <a:spLocks noGrp="1"/>
          </p:cNvSpPr>
          <p:nvPr>
            <p:ph type="pic" idx="14" hasCustomPrompt="1"/>
          </p:nvPr>
        </p:nvSpPr>
        <p:spPr>
          <a:xfrm>
            <a:off x="4643999" y="2376000"/>
            <a:ext cx="4014000" cy="1836000"/>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extLst>
      <p:ext uri="{BB962C8B-B14F-4D97-AF65-F5344CB8AC3E}">
        <p14:creationId xmlns:p14="http://schemas.microsoft.com/office/powerpoint/2010/main" val="40824719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datum 2"/>
          <p:cNvSpPr>
            <a:spLocks noGrp="1"/>
          </p:cNvSpPr>
          <p:nvPr>
            <p:ph type="dt" sz="half" idx="10"/>
          </p:nvPr>
        </p:nvSpPr>
        <p:spPr/>
        <p:txBody>
          <a:bodyPr/>
          <a:lstStyle/>
          <a:p>
            <a:fld id="{F10973AC-957D-C346-BA56-D82065FA2AEB}" type="datetimeFigureOut">
              <a:rPr lang="nl-NL" smtClean="0"/>
              <a:pPr/>
              <a:t>28-4-2022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089127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10973AC-957D-C346-BA56-D82065FA2AEB}" type="datetimeFigureOut">
              <a:rPr lang="nl-NL" smtClean="0"/>
              <a:pPr/>
              <a:t>28-4-2022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1266148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fbeelding met bijschrift">
    <p:bg>
      <p:bgRef idx="1001">
        <a:schemeClr val="bg1"/>
      </p:bgRef>
    </p:bg>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491525" y="792000"/>
            <a:ext cx="8172000" cy="3418613"/>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
        <p:nvSpPr>
          <p:cNvPr id="2" name="Titel 1"/>
          <p:cNvSpPr>
            <a:spLocks noGrp="1"/>
          </p:cNvSpPr>
          <p:nvPr>
            <p:ph type="title" hasCustomPrompt="1"/>
          </p:nvPr>
        </p:nvSpPr>
        <p:spPr>
          <a:xfrm>
            <a:off x="491525" y="396000"/>
            <a:ext cx="8172000" cy="396000"/>
          </a:xfrm>
        </p:spPr>
        <p:txBody>
          <a:bodyPr anchor="t" anchorCtr="0"/>
          <a:lstStyle>
            <a:lvl1pPr algn="l">
              <a:lnSpc>
                <a:spcPts val="2500"/>
              </a:lnSpc>
              <a:defRPr sz="2000" b="1">
                <a:solidFill>
                  <a:schemeClr val="tx1"/>
                </a:solidFill>
                <a:latin typeface="+mj-lt"/>
              </a:defRPr>
            </a:lvl1pPr>
          </a:lstStyle>
          <a:p>
            <a:r>
              <a:rPr lang="nl-NL" dirty="0"/>
              <a:t>Titel bewerken</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28-4-2022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13348038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el en object">
    <p:spTree>
      <p:nvGrpSpPr>
        <p:cNvPr id="1" name=""/>
        <p:cNvGrpSpPr/>
        <p:nvPr/>
      </p:nvGrpSpPr>
      <p:grpSpPr>
        <a:xfrm>
          <a:off x="0" y="0"/>
          <a:ext cx="0" cy="0"/>
          <a:chOff x="0" y="0"/>
          <a:chExt cx="0" cy="0"/>
        </a:xfrm>
      </p:grpSpPr>
      <p:pic>
        <p:nvPicPr>
          <p:cNvPr id="24" name="Afbeelding 23" descr="Afbeelding17.jpg"/>
          <p:cNvPicPr>
            <a:picLocks noChangeAspect="1"/>
          </p:cNvPicPr>
          <p:nvPr userDrawn="1"/>
        </p:nvPicPr>
        <p:blipFill>
          <a:blip r:embed="rId2" cstate="print"/>
          <a:stretch>
            <a:fillRect/>
          </a:stretch>
        </p:blipFill>
        <p:spPr>
          <a:xfrm>
            <a:off x="218045" y="339844"/>
            <a:ext cx="703719" cy="563960"/>
          </a:xfrm>
          <a:prstGeom prst="rect">
            <a:avLst/>
          </a:prstGeom>
        </p:spPr>
      </p:pic>
      <p:sp>
        <p:nvSpPr>
          <p:cNvPr id="19"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
        <p:nvSpPr>
          <p:cNvPr id="2" name="Titel 1"/>
          <p:cNvSpPr>
            <a:spLocks noGrp="1"/>
          </p:cNvSpPr>
          <p:nvPr>
            <p:ph type="title"/>
          </p:nvPr>
        </p:nvSpPr>
        <p:spPr>
          <a:xfrm>
            <a:off x="1578731" y="190583"/>
            <a:ext cx="7186183" cy="437357"/>
          </a:xfrm>
        </p:spPr>
        <p:txBody>
          <a:bodyPr lIns="0" tIns="0" rIns="0" bIns="0" anchor="b" anchorCtr="0">
            <a:noAutofit/>
          </a:bodyPr>
          <a:lstStyle>
            <a:lvl1pPr algn="l">
              <a:defRPr sz="1360" cap="all" baseline="0">
                <a:solidFill>
                  <a:srgbClr val="00275D"/>
                </a:solidFill>
                <a:latin typeface="Arial" pitchFamily="34" charset="0"/>
                <a:cs typeface="Arial" pitchFamily="34" charset="0"/>
              </a:defRPr>
            </a:lvl1pPr>
          </a:lstStyle>
          <a:p>
            <a:r>
              <a:rPr lang="en-US"/>
              <a:t>Click to edit Master title style</a:t>
            </a:r>
            <a:endParaRPr lang="nl-NL" dirty="0"/>
          </a:p>
        </p:txBody>
      </p:sp>
      <p:sp>
        <p:nvSpPr>
          <p:cNvPr id="3" name="Tijdelijke aanduiding voor inhoud 2"/>
          <p:cNvSpPr>
            <a:spLocks noGrp="1"/>
          </p:cNvSpPr>
          <p:nvPr>
            <p:ph idx="1"/>
          </p:nvPr>
        </p:nvSpPr>
        <p:spPr>
          <a:xfrm>
            <a:off x="1578731" y="1016702"/>
            <a:ext cx="7208281" cy="3401666"/>
          </a:xfrm>
        </p:spPr>
        <p:txBody>
          <a:bodyPr lIns="0" tIns="0" rIns="0" bIns="0">
            <a:noAutofit/>
          </a:bodyPr>
          <a:lstStyle>
            <a:lvl1pPr>
              <a:defRPr sz="1224">
                <a:solidFill>
                  <a:srgbClr val="00275D"/>
                </a:solidFill>
                <a:latin typeface="Arial" pitchFamily="34" charset="0"/>
                <a:cs typeface="Arial" pitchFamily="34" charset="0"/>
              </a:defRPr>
            </a:lvl1pPr>
            <a:lvl2pPr>
              <a:defRPr sz="1224">
                <a:solidFill>
                  <a:srgbClr val="00275D"/>
                </a:solidFill>
                <a:latin typeface="Arial" pitchFamily="34" charset="0"/>
                <a:cs typeface="Arial" pitchFamily="34" charset="0"/>
              </a:defRPr>
            </a:lvl2pPr>
            <a:lvl3pPr>
              <a:defRPr sz="1224">
                <a:solidFill>
                  <a:srgbClr val="00275D"/>
                </a:solidFill>
                <a:latin typeface="Arial" pitchFamily="34" charset="0"/>
                <a:cs typeface="Arial" pitchFamily="34" charset="0"/>
              </a:defRPr>
            </a:lvl3pPr>
            <a:lvl4pPr>
              <a:defRPr sz="1224">
                <a:solidFill>
                  <a:srgbClr val="00275D"/>
                </a:solidFill>
                <a:latin typeface="Arial" pitchFamily="34" charset="0"/>
                <a:cs typeface="Arial" pitchFamily="34" charset="0"/>
              </a:defRPr>
            </a:lvl4pPr>
            <a:lvl5pPr>
              <a:defRPr sz="1224">
                <a:solidFill>
                  <a:srgbClr val="00275D"/>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Rechthoek 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1" name="Rechthoek 1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3" name="Rechthoek 12"/>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4" name="Rechthoek 13"/>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15" name="Rechthoek 14"/>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16" name="Rechthoek 15"/>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7" name="Rechthoek 16"/>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pic>
        <p:nvPicPr>
          <p:cNvPr id="18" name="Afbeelding 17" descr="RSM-logo.png"/>
          <p:cNvPicPr>
            <a:picLocks noChangeAspect="1"/>
          </p:cNvPicPr>
          <p:nvPr userDrawn="1"/>
        </p:nvPicPr>
        <p:blipFill>
          <a:blip r:embed="rId3" cstate="print"/>
          <a:stretch>
            <a:fillRect/>
          </a:stretch>
        </p:blipFill>
        <p:spPr>
          <a:xfrm>
            <a:off x="7776337" y="4597533"/>
            <a:ext cx="1016530" cy="319550"/>
          </a:xfrm>
          <a:prstGeom prst="rect">
            <a:avLst/>
          </a:prstGeom>
        </p:spPr>
      </p:pic>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650DC8C4-EF59-419B-A1AF-94B1F83F3C0C}" type="datetime1">
              <a:rPr lang="nl-NL" smtClean="0"/>
              <a:t>28-4-2022</a:t>
            </a:fld>
            <a:endParaRPr lang="nl-NL" dirty="0"/>
          </a:p>
        </p:txBody>
      </p:sp>
      <p:sp>
        <p:nvSpPr>
          <p:cNvPr id="22"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3"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spTree>
    <p:extLst>
      <p:ext uri="{BB962C8B-B14F-4D97-AF65-F5344CB8AC3E}">
        <p14:creationId xmlns:p14="http://schemas.microsoft.com/office/powerpoint/2010/main" val="327380934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Leeg">
    <p:spTree>
      <p:nvGrpSpPr>
        <p:cNvPr id="1" name=""/>
        <p:cNvGrpSpPr/>
        <p:nvPr/>
      </p:nvGrpSpPr>
      <p:grpSpPr>
        <a:xfrm>
          <a:off x="0" y="0"/>
          <a:ext cx="0" cy="0"/>
          <a:chOff x="0" y="0"/>
          <a:chExt cx="0" cy="0"/>
        </a:xfrm>
      </p:grpSpPr>
      <p:pic>
        <p:nvPicPr>
          <p:cNvPr id="15" name="Afbeelding 14" descr="RSM-logo.png"/>
          <p:cNvPicPr>
            <a:picLocks noChangeAspect="1"/>
          </p:cNvPicPr>
          <p:nvPr userDrawn="1"/>
        </p:nvPicPr>
        <p:blipFill>
          <a:blip r:embed="rId2" cstate="print"/>
          <a:stretch>
            <a:fillRect/>
          </a:stretch>
        </p:blipFill>
        <p:spPr>
          <a:xfrm>
            <a:off x="7776337" y="4597533"/>
            <a:ext cx="1016530" cy="319550"/>
          </a:xfrm>
          <a:prstGeom prst="rect">
            <a:avLst/>
          </a:prstGeom>
        </p:spPr>
      </p:pic>
      <p:sp>
        <p:nvSpPr>
          <p:cNvPr id="21" name="Rechthoek 20"/>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2" name="Rechthoek 21"/>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23" name="Rechthoek 22"/>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24" name="Rechthoek 23"/>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5" name="Rechthoek 24"/>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0" name="Rechthoek 2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1" name="Rechthoek 3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4D77FD98-EA80-4BA3-AA58-EFB30BD51CD7}" type="datetime1">
              <a:rPr lang="nl-NL" smtClean="0"/>
              <a:t>28-4-2022</a:t>
            </a:fld>
            <a:endParaRPr lang="nl-NL" dirty="0"/>
          </a:p>
        </p:txBody>
      </p:sp>
      <p:sp>
        <p:nvSpPr>
          <p:cNvPr id="26"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7"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pic>
        <p:nvPicPr>
          <p:cNvPr id="17" name="Afbeelding 16" descr="Afbeelding17.jpg"/>
          <p:cNvPicPr>
            <a:picLocks noChangeAspect="1"/>
          </p:cNvPicPr>
          <p:nvPr userDrawn="1"/>
        </p:nvPicPr>
        <p:blipFill>
          <a:blip r:embed="rId3" cstate="print"/>
          <a:stretch>
            <a:fillRect/>
          </a:stretch>
        </p:blipFill>
        <p:spPr>
          <a:xfrm>
            <a:off x="218045" y="339844"/>
            <a:ext cx="703719" cy="563960"/>
          </a:xfrm>
          <a:prstGeom prst="rect">
            <a:avLst/>
          </a:prstGeom>
        </p:spPr>
      </p:pic>
      <p:sp>
        <p:nvSpPr>
          <p:cNvPr id="18"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Tree>
    <p:extLst>
      <p:ext uri="{BB962C8B-B14F-4D97-AF65-F5344CB8AC3E}">
        <p14:creationId xmlns:p14="http://schemas.microsoft.com/office/powerpoint/2010/main" val="10239291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5" y="396000"/>
            <a:ext cx="8172000" cy="576000"/>
          </a:xfrm>
        </p:spPr>
        <p:txBody>
          <a:bodyPr/>
          <a:lstStyle/>
          <a:p>
            <a:r>
              <a:rPr lang="nl-NL" dirty="0"/>
              <a:t>Titel bewerken</a:t>
            </a:r>
            <a:br>
              <a:rPr lang="nl-NL" dirty="0"/>
            </a:br>
            <a:endParaRPr lang="nl-NL" dirty="0"/>
          </a:p>
        </p:txBody>
      </p:sp>
      <p:sp>
        <p:nvSpPr>
          <p:cNvPr id="3" name="Tijdelijke aanduiding voor inhoud 2"/>
          <p:cNvSpPr>
            <a:spLocks noGrp="1"/>
          </p:cNvSpPr>
          <p:nvPr>
            <p:ph idx="1" hasCustomPrompt="1"/>
          </p:nvPr>
        </p:nvSpPr>
        <p:spPr/>
        <p:txBody>
          <a:bodyPr/>
          <a:lstStyle>
            <a:lvl1pPr>
              <a:defRPr baseline="0"/>
            </a:lvl1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28-4-2022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el en object 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idx="1" hasCustomPrompt="1"/>
          </p:nvPr>
        </p:nvSpPr>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baseline="0"/>
            </a:lvl5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28-4-2022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sz="half" idx="1" hasCustomPrompt="1"/>
          </p:nvPr>
        </p:nvSpPr>
        <p:spPr>
          <a:xfrm>
            <a:off x="493200" y="972000"/>
            <a:ext cx="4014000"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inhoud 3"/>
          <p:cNvSpPr>
            <a:spLocks noGrp="1"/>
          </p:cNvSpPr>
          <p:nvPr>
            <p:ph sz="half" idx="2" hasCustomPrompt="1"/>
          </p:nvPr>
        </p:nvSpPr>
        <p:spPr>
          <a:xfrm>
            <a:off x="4648201" y="971999"/>
            <a:ext cx="4015325"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28-4-2022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tekst 4"/>
          <p:cNvSpPr>
            <a:spLocks noGrp="1"/>
          </p:cNvSpPr>
          <p:nvPr>
            <p:ph type="body" sz="quarter" idx="3" hasCustomPrompt="1"/>
          </p:nvPr>
        </p:nvSpPr>
        <p:spPr>
          <a:xfrm>
            <a:off x="4645026" y="972000"/>
            <a:ext cx="4014000"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6" name="Tijdelijke aanduiding voor inhoud 5"/>
          <p:cNvSpPr>
            <a:spLocks noGrp="1"/>
          </p:cNvSpPr>
          <p:nvPr>
            <p:ph sz="quarter" idx="4" hasCustomPrompt="1"/>
          </p:nvPr>
        </p:nvSpPr>
        <p:spPr>
          <a:xfrm>
            <a:off x="4645025" y="1296000"/>
            <a:ext cx="40140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kst en afbeeld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381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kst en 2 afbeelding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1524" y="972000"/>
            <a:ext cx="3999600" cy="324000"/>
          </a:xfrm>
        </p:spPr>
        <p:txBody>
          <a:bodyPr anchor="t" anchorCtr="0"/>
          <a:lstStyle>
            <a:lvl1pPr marL="0" indent="0">
              <a:buNone/>
              <a:defRPr sz="1800" b="0" i="0">
                <a:solidFill>
                  <a:schemeClr val="tx1"/>
                </a:solidFill>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183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a:p>
            <a:endParaRPr lang="nl-NL" dirty="0"/>
          </a:p>
        </p:txBody>
      </p:sp>
      <p:sp>
        <p:nvSpPr>
          <p:cNvPr id="11" name="Tijdelijke aanduiding voor afbeelding 2"/>
          <p:cNvSpPr>
            <a:spLocks noGrp="1"/>
          </p:cNvSpPr>
          <p:nvPr>
            <p:ph type="pic" idx="14" hasCustomPrompt="1"/>
          </p:nvPr>
        </p:nvSpPr>
        <p:spPr>
          <a:xfrm>
            <a:off x="4643999" y="2376000"/>
            <a:ext cx="4014000" cy="1836000"/>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datum 2"/>
          <p:cNvSpPr>
            <a:spLocks noGrp="1"/>
          </p:cNvSpPr>
          <p:nvPr>
            <p:ph type="dt" sz="half" idx="10"/>
          </p:nvPr>
        </p:nvSpPr>
        <p:spPr/>
        <p:txBody>
          <a:bodyPr/>
          <a:lstStyle/>
          <a:p>
            <a:fld id="{F10973AC-957D-C346-BA56-D82065FA2AEB}" type="datetimeFigureOut">
              <a:rPr lang="nl-NL" smtClean="0"/>
              <a:pPr/>
              <a:t>28-4-2022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Afbeelding 7" descr="EU_Logo_Groen_300.png"/>
          <p:cNvPicPr>
            <a:picLocks noChangeAspect="1"/>
          </p:cNvPicPr>
          <p:nvPr/>
        </p:nvPicPr>
        <p:blipFill>
          <a:blip r:embed="rId15">
            <a:alphaModFix/>
          </a:blip>
          <a:stretch>
            <a:fillRect/>
          </a:stretch>
        </p:blipFill>
        <p:spPr>
          <a:xfrm>
            <a:off x="7308000" y="4298400"/>
            <a:ext cx="1432608" cy="576091"/>
          </a:xfrm>
          <a:prstGeom prst="rect">
            <a:avLst/>
          </a:prstGeom>
        </p:spPr>
      </p:pic>
      <p:sp>
        <p:nvSpPr>
          <p:cNvPr id="2" name="Tijdelijke aanduiding voor titel 1"/>
          <p:cNvSpPr>
            <a:spLocks noGrp="1"/>
          </p:cNvSpPr>
          <p:nvPr>
            <p:ph type="title"/>
          </p:nvPr>
        </p:nvSpPr>
        <p:spPr>
          <a:xfrm>
            <a:off x="491525" y="396000"/>
            <a:ext cx="8172000" cy="576000"/>
          </a:xfrm>
          <a:prstGeom prst="rect">
            <a:avLst/>
          </a:prstGeom>
        </p:spPr>
        <p:txBody>
          <a:bodyPr vert="horz" lIns="0" tIns="0" rIns="0" bIns="0" rtlCol="0" anchor="t" anchorCtr="0">
            <a:noAutofit/>
          </a:bodyPr>
          <a:lstStyle/>
          <a:p>
            <a:r>
              <a:rPr lang="nl-NL" dirty="0"/>
              <a:t>Titel bewerken</a:t>
            </a:r>
          </a:p>
        </p:txBody>
      </p:sp>
      <p:sp>
        <p:nvSpPr>
          <p:cNvPr id="3" name="Tijdelijke aanduiding voor tekst 2"/>
          <p:cNvSpPr>
            <a:spLocks noGrp="1"/>
          </p:cNvSpPr>
          <p:nvPr>
            <p:ph type="body" idx="1"/>
          </p:nvPr>
        </p:nvSpPr>
        <p:spPr>
          <a:xfrm>
            <a:off x="491524" y="971551"/>
            <a:ext cx="8172000" cy="3348000"/>
          </a:xfrm>
          <a:prstGeom prst="rect">
            <a:avLst/>
          </a:prstGeom>
        </p:spPr>
        <p:txBody>
          <a:bodyPr vert="horz" lIns="0" tIns="0" rIns="0" bIns="0" rtlCol="0" anchor="t" anchorCtr="0">
            <a:noAutofit/>
          </a:body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2"/>
          </p:nvPr>
        </p:nvSpPr>
        <p:spPr>
          <a:xfrm>
            <a:off x="817200" y="4663178"/>
            <a:ext cx="756000" cy="180285"/>
          </a:xfrm>
          <a:prstGeom prst="rect">
            <a:avLst/>
          </a:prstGeom>
        </p:spPr>
        <p:txBody>
          <a:bodyPr vert="horz" lIns="0" tIns="0" rIns="0" bIns="0" rtlCol="0" anchor="t" anchorCtr="0">
            <a:noAutofit/>
          </a:bodyPr>
          <a:lstStyle>
            <a:lvl1pPr algn="l">
              <a:defRPr sz="1000">
                <a:solidFill>
                  <a:schemeClr val="tx1"/>
                </a:solidFill>
                <a:latin typeface="Museo Sans 100"/>
                <a:cs typeface="Museo Sans 100"/>
              </a:defRPr>
            </a:lvl1pPr>
          </a:lstStyle>
          <a:p>
            <a:fld id="{F10973AC-957D-C346-BA56-D82065FA2AEB}" type="datetimeFigureOut">
              <a:rPr lang="nl-NL" smtClean="0"/>
              <a:pPr/>
              <a:t>28-4-2022</a:t>
            </a:fld>
            <a:endParaRPr lang="nl-NL" dirty="0"/>
          </a:p>
        </p:txBody>
      </p:sp>
      <p:sp>
        <p:nvSpPr>
          <p:cNvPr id="5" name="Tijdelijke aanduiding voor voettekst 4"/>
          <p:cNvSpPr>
            <a:spLocks noGrp="1"/>
          </p:cNvSpPr>
          <p:nvPr>
            <p:ph type="ftr" sz="quarter" idx="3"/>
          </p:nvPr>
        </p:nvSpPr>
        <p:spPr>
          <a:xfrm>
            <a:off x="1573200" y="4663178"/>
            <a:ext cx="510292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endParaRPr lang="nl-NL" dirty="0"/>
          </a:p>
        </p:txBody>
      </p:sp>
      <p:sp>
        <p:nvSpPr>
          <p:cNvPr id="6" name="Tijdelijke aanduiding voor dianummer 5"/>
          <p:cNvSpPr>
            <a:spLocks noGrp="1"/>
          </p:cNvSpPr>
          <p:nvPr>
            <p:ph type="sldNum" sz="quarter" idx="4"/>
          </p:nvPr>
        </p:nvSpPr>
        <p:spPr>
          <a:xfrm>
            <a:off x="491525" y="4663178"/>
            <a:ext cx="32400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fld id="{8C6BC05E-DB9A-EB4A-A776-575FA40369A3}" type="slidenum">
              <a:rPr lang="nl-NL" smtClean="0"/>
              <a:pPr/>
              <a:t>‹#›</a:t>
            </a:fld>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9" r:id="rId4"/>
    <p:sldLayoutId id="2147483652" r:id="rId5"/>
    <p:sldLayoutId id="2147483653" r:id="rId6"/>
    <p:sldLayoutId id="2147483660" r:id="rId7"/>
    <p:sldLayoutId id="2147483661" r:id="rId8"/>
    <p:sldLayoutId id="2147483654" r:id="rId9"/>
    <p:sldLayoutId id="2147483655" r:id="rId10"/>
    <p:sldLayoutId id="2147483657" r:id="rId11"/>
    <p:sldLayoutId id="2147483663" r:id="rId12"/>
    <p:sldLayoutId id="2147483665" r:id="rId13"/>
  </p:sldLayoutIdLst>
  <p:txStyles>
    <p:titleStyle>
      <a:lvl1pPr algn="l" defTabSz="457200" rtl="0" eaLnBrk="1" latinLnBrk="0" hangingPunct="1">
        <a:lnSpc>
          <a:spcPts val="3200"/>
        </a:lnSpc>
        <a:spcBef>
          <a:spcPct val="0"/>
        </a:spcBef>
        <a:buNone/>
        <a:defRPr sz="2800" b="0" i="0" kern="1200">
          <a:solidFill>
            <a:schemeClr val="tx2"/>
          </a:solidFill>
          <a:latin typeface="+mj-lt"/>
          <a:ea typeface="+mj-ea"/>
          <a:cs typeface="Museo Sans 700"/>
        </a:defRPr>
      </a:lvl1pPr>
    </p:titleStyle>
    <p:bodyStyle>
      <a:lvl1pPr marL="216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1pPr>
      <a:lvl2pPr marL="432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2pPr>
      <a:lvl3pPr marL="648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3pPr>
      <a:lvl4pPr marL="864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4pPr>
      <a:lvl5pPr marL="1080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Afbeelding 7" descr="EU_Logo_Groen_300.png"/>
          <p:cNvPicPr>
            <a:picLocks noChangeAspect="1"/>
          </p:cNvPicPr>
          <p:nvPr/>
        </p:nvPicPr>
        <p:blipFill>
          <a:blip r:embed="rId15">
            <a:alphaModFix/>
          </a:blip>
          <a:stretch>
            <a:fillRect/>
          </a:stretch>
        </p:blipFill>
        <p:spPr>
          <a:xfrm>
            <a:off x="7308000" y="4298400"/>
            <a:ext cx="1432608" cy="576091"/>
          </a:xfrm>
          <a:prstGeom prst="rect">
            <a:avLst/>
          </a:prstGeom>
        </p:spPr>
      </p:pic>
      <p:sp>
        <p:nvSpPr>
          <p:cNvPr id="2" name="Tijdelijke aanduiding voor titel 1"/>
          <p:cNvSpPr>
            <a:spLocks noGrp="1"/>
          </p:cNvSpPr>
          <p:nvPr>
            <p:ph type="title"/>
          </p:nvPr>
        </p:nvSpPr>
        <p:spPr>
          <a:xfrm>
            <a:off x="491525" y="396000"/>
            <a:ext cx="8172000" cy="576000"/>
          </a:xfrm>
          <a:prstGeom prst="rect">
            <a:avLst/>
          </a:prstGeom>
        </p:spPr>
        <p:txBody>
          <a:bodyPr vert="horz" lIns="0" tIns="0" rIns="0" bIns="0" rtlCol="0" anchor="t" anchorCtr="0">
            <a:noAutofit/>
          </a:bodyPr>
          <a:lstStyle/>
          <a:p>
            <a:r>
              <a:rPr lang="nl-NL" dirty="0"/>
              <a:t>Titel bewerken</a:t>
            </a:r>
          </a:p>
        </p:txBody>
      </p:sp>
      <p:sp>
        <p:nvSpPr>
          <p:cNvPr id="3" name="Tijdelijke aanduiding voor tekst 2"/>
          <p:cNvSpPr>
            <a:spLocks noGrp="1"/>
          </p:cNvSpPr>
          <p:nvPr>
            <p:ph type="body" idx="1"/>
          </p:nvPr>
        </p:nvSpPr>
        <p:spPr>
          <a:xfrm>
            <a:off x="491524" y="971551"/>
            <a:ext cx="8172000" cy="3348000"/>
          </a:xfrm>
          <a:prstGeom prst="rect">
            <a:avLst/>
          </a:prstGeom>
        </p:spPr>
        <p:txBody>
          <a:bodyPr vert="horz" lIns="0" tIns="0" rIns="0" bIns="0" rtlCol="0" anchor="t" anchorCtr="0">
            <a:noAutofit/>
          </a:body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2"/>
          </p:nvPr>
        </p:nvSpPr>
        <p:spPr>
          <a:xfrm>
            <a:off x="817200" y="4663178"/>
            <a:ext cx="756000" cy="180285"/>
          </a:xfrm>
          <a:prstGeom prst="rect">
            <a:avLst/>
          </a:prstGeom>
        </p:spPr>
        <p:txBody>
          <a:bodyPr vert="horz" lIns="0" tIns="0" rIns="0" bIns="0" rtlCol="0" anchor="t" anchorCtr="0">
            <a:noAutofit/>
          </a:bodyPr>
          <a:lstStyle>
            <a:lvl1pPr algn="l">
              <a:defRPr sz="1000">
                <a:solidFill>
                  <a:schemeClr val="tx1"/>
                </a:solidFill>
                <a:latin typeface="Museo Sans 100"/>
                <a:cs typeface="Museo Sans 100"/>
              </a:defRPr>
            </a:lvl1pPr>
          </a:lstStyle>
          <a:p>
            <a:fld id="{F10973AC-957D-C346-BA56-D82065FA2AEB}" type="datetimeFigureOut">
              <a:rPr lang="nl-NL" smtClean="0"/>
              <a:pPr/>
              <a:t>28-4-2022</a:t>
            </a:fld>
            <a:endParaRPr lang="nl-NL" dirty="0"/>
          </a:p>
        </p:txBody>
      </p:sp>
      <p:sp>
        <p:nvSpPr>
          <p:cNvPr id="5" name="Tijdelijke aanduiding voor voettekst 4"/>
          <p:cNvSpPr>
            <a:spLocks noGrp="1"/>
          </p:cNvSpPr>
          <p:nvPr>
            <p:ph type="ftr" sz="quarter" idx="3"/>
          </p:nvPr>
        </p:nvSpPr>
        <p:spPr>
          <a:xfrm>
            <a:off x="1573200" y="4663178"/>
            <a:ext cx="510292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endParaRPr lang="nl-NL" dirty="0"/>
          </a:p>
        </p:txBody>
      </p:sp>
      <p:sp>
        <p:nvSpPr>
          <p:cNvPr id="6" name="Tijdelijke aanduiding voor dianummer 5"/>
          <p:cNvSpPr>
            <a:spLocks noGrp="1"/>
          </p:cNvSpPr>
          <p:nvPr>
            <p:ph type="sldNum" sz="quarter" idx="4"/>
          </p:nvPr>
        </p:nvSpPr>
        <p:spPr>
          <a:xfrm>
            <a:off x="491525" y="4663178"/>
            <a:ext cx="32400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fld id="{8C6BC05E-DB9A-EB4A-A776-575FA40369A3}" type="slidenum">
              <a:rPr lang="nl-NL" smtClean="0"/>
              <a:pPr/>
              <a:t>‹#›</a:t>
            </a:fld>
            <a:endParaRPr lang="nl-NL" dirty="0"/>
          </a:p>
        </p:txBody>
      </p:sp>
    </p:spTree>
    <p:extLst>
      <p:ext uri="{BB962C8B-B14F-4D97-AF65-F5344CB8AC3E}">
        <p14:creationId xmlns:p14="http://schemas.microsoft.com/office/powerpoint/2010/main" val="37500490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l" defTabSz="457200" rtl="0" eaLnBrk="1" latinLnBrk="0" hangingPunct="1">
        <a:lnSpc>
          <a:spcPts val="3200"/>
        </a:lnSpc>
        <a:spcBef>
          <a:spcPct val="0"/>
        </a:spcBef>
        <a:buNone/>
        <a:defRPr sz="2800" b="0" i="0" kern="1200">
          <a:solidFill>
            <a:schemeClr val="tx2"/>
          </a:solidFill>
          <a:latin typeface="+mj-lt"/>
          <a:ea typeface="+mj-ea"/>
          <a:cs typeface="Museo Sans 700"/>
        </a:defRPr>
      </a:lvl1pPr>
    </p:titleStyle>
    <p:bodyStyle>
      <a:lvl1pPr marL="216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1pPr>
      <a:lvl2pPr marL="432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2pPr>
      <a:lvl3pPr marL="648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3pPr>
      <a:lvl4pPr marL="864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4pPr>
      <a:lvl5pPr marL="1080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ans@rsm.nl"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FJHaans/SMS_2022_topicmodel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26.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704F63C8-19F2-4D8F-804A-C685BB36D6E3}"/>
              </a:ext>
            </a:extLst>
          </p:cNvPr>
          <p:cNvSpPr>
            <a:spLocks noGrp="1"/>
          </p:cNvSpPr>
          <p:nvPr>
            <p:ph type="ctrTitle"/>
          </p:nvPr>
        </p:nvSpPr>
        <p:spPr>
          <a:xfrm>
            <a:off x="214800" y="107244"/>
            <a:ext cx="7882453" cy="686842"/>
          </a:xfrm>
        </p:spPr>
        <p:txBody>
          <a:bodyPr/>
          <a:lstStyle/>
          <a:p>
            <a:pPr>
              <a:lnSpc>
                <a:spcPct val="100000"/>
              </a:lnSpc>
            </a:pPr>
            <a:r>
              <a:rPr lang="nl-NL" sz="4000" b="1" dirty="0">
                <a:latin typeface="Arial" panose="020B0604020202020204" pitchFamily="34" charset="0"/>
                <a:cs typeface="Arial" panose="020B0604020202020204" pitchFamily="34" charset="0"/>
              </a:rPr>
              <a:t>Topic </a:t>
            </a:r>
            <a:r>
              <a:rPr lang="nl-NL" sz="4000" b="1" dirty="0" err="1">
                <a:latin typeface="Arial" panose="020B0604020202020204" pitchFamily="34" charset="0"/>
                <a:cs typeface="Arial" panose="020B0604020202020204" pitchFamily="34" charset="0"/>
              </a:rPr>
              <a:t>modeling</a:t>
            </a:r>
            <a:r>
              <a:rPr lang="nl-NL" sz="4000" b="1" dirty="0">
                <a:latin typeface="Arial" panose="020B0604020202020204" pitchFamily="34" charset="0"/>
                <a:cs typeface="Arial" panose="020B0604020202020204" pitchFamily="34" charset="0"/>
              </a:rPr>
              <a:t> primer</a:t>
            </a:r>
            <a:endParaRPr lang="nl-NL" sz="3200" dirty="0">
              <a:latin typeface="Arial" panose="020B0604020202020204" pitchFamily="34" charset="0"/>
              <a:cs typeface="Arial" panose="020B0604020202020204" pitchFamily="34" charset="0"/>
            </a:endParaRPr>
          </a:p>
        </p:txBody>
      </p:sp>
      <p:sp>
        <p:nvSpPr>
          <p:cNvPr id="10" name="Ondertitel 8">
            <a:extLst>
              <a:ext uri="{FF2B5EF4-FFF2-40B4-BE49-F238E27FC236}">
                <a16:creationId xmlns:a16="http://schemas.microsoft.com/office/drawing/2014/main" id="{F08A5224-8B72-45DA-83F2-F00D68F36EFA}"/>
              </a:ext>
            </a:extLst>
          </p:cNvPr>
          <p:cNvSpPr txBox="1">
            <a:spLocks/>
          </p:cNvSpPr>
          <p:nvPr/>
        </p:nvSpPr>
        <p:spPr>
          <a:xfrm>
            <a:off x="214800" y="947489"/>
            <a:ext cx="4572032" cy="1571636"/>
          </a:xfrm>
          <a:prstGeom prst="rect">
            <a:avLst/>
          </a:prstGeom>
        </p:spPr>
        <p:txBody>
          <a:bodyPr vert="horz" lIns="0" tIns="0" rIns="0" bIns="0" rtlCol="0" anchor="t" anchorCtr="0">
            <a:noAutofit/>
          </a:bodyPr>
          <a:lstStyle>
            <a:lvl1pPr marL="0" indent="0" algn="l" defTabSz="457200" rtl="0" eaLnBrk="1" latinLnBrk="0" hangingPunct="1">
              <a:lnSpc>
                <a:spcPts val="2300"/>
              </a:lnSpc>
              <a:spcBef>
                <a:spcPts val="0"/>
              </a:spcBef>
              <a:buSzPct val="130000"/>
              <a:buFont typeface="Arial"/>
              <a:buNone/>
              <a:defRPr sz="1800" b="0" i="0" kern="1200">
                <a:solidFill>
                  <a:srgbClr val="FFFFFF"/>
                </a:solidFill>
                <a:latin typeface="Museo Sans 100"/>
                <a:ea typeface="+mn-ea"/>
                <a:cs typeface="Museo Sans 100"/>
              </a:defRPr>
            </a:lvl1pPr>
            <a:lvl2pPr marL="4572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2pPr>
            <a:lvl3pPr marL="9144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3pPr>
            <a:lvl4pPr marL="13716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4pPr>
            <a:lvl5pPr marL="18288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kumimoji="0" lang="nl-NL"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Richard Haans</a:t>
            </a:r>
            <a:endPar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kumimoji="0" lang="nl-NL" sz="24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haans@rsm.nl</a:t>
            </a:r>
            <a:endParaRPr kumimoji="0" lang="nl-NL" sz="24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endParaRPr kumimoji="0" lang="nl-NL"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endParaRPr kumimoji="0" lang="nl-NL"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lang="nl-NL" dirty="0">
                <a:latin typeface="Arial" panose="020B0604020202020204" pitchFamily="34" charset="0"/>
                <a:cs typeface="Arial" panose="020B0604020202020204" pitchFamily="34" charset="0"/>
              </a:rPr>
              <a:t>April 29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10</a:t>
            </a:fld>
            <a:endParaRPr lang="nl-NL" sz="900" dirty="0">
              <a:latin typeface="Arial" panose="020B0604020202020204" pitchFamily="34" charset="0"/>
              <a:cs typeface="Arial" panose="020B0604020202020204" pitchFamily="34" charset="0"/>
            </a:endParaRPr>
          </a:p>
        </p:txBody>
      </p:sp>
      <p:pic>
        <p:nvPicPr>
          <p:cNvPr id="4" name="Afbeelding 3">
            <a:extLst>
              <a:ext uri="{FF2B5EF4-FFF2-40B4-BE49-F238E27FC236}">
                <a16:creationId xmlns:a16="http://schemas.microsoft.com/office/drawing/2014/main" id="{26528461-D9A0-40E8-A1AA-F11BEA43BBDD}"/>
              </a:ext>
            </a:extLst>
          </p:cNvPr>
          <p:cNvPicPr>
            <a:picLocks noChangeAspect="1"/>
          </p:cNvPicPr>
          <p:nvPr/>
        </p:nvPicPr>
        <p:blipFill>
          <a:blip r:embed="rId3"/>
          <a:stretch>
            <a:fillRect/>
          </a:stretch>
        </p:blipFill>
        <p:spPr>
          <a:xfrm>
            <a:off x="532131" y="373825"/>
            <a:ext cx="7969394" cy="4367463"/>
          </a:xfrm>
          <a:prstGeom prst="rect">
            <a:avLst/>
          </a:prstGeom>
        </p:spPr>
      </p:pic>
    </p:spTree>
    <p:extLst>
      <p:ext uri="{BB962C8B-B14F-4D97-AF65-F5344CB8AC3E}">
        <p14:creationId xmlns:p14="http://schemas.microsoft.com/office/powerpoint/2010/main" val="128563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390180"/>
            <a:ext cx="8160950" cy="3823181"/>
          </a:xfrm>
        </p:spPr>
        <p:txBody>
          <a:bodyPr/>
          <a:lstStyle/>
          <a:p>
            <a:pPr marL="0" indent="0">
              <a:lnSpc>
                <a:spcPct val="100000"/>
              </a:lnSpc>
              <a:buNone/>
            </a:pPr>
            <a:r>
              <a:rPr lang="en-US" sz="2000" b="1" dirty="0">
                <a:latin typeface="Arial" panose="020B0604020202020204" pitchFamily="34" charset="0"/>
                <a:cs typeface="Arial" panose="020B0604020202020204" pitchFamily="34" charset="0"/>
              </a:rPr>
              <a:t>But: </a:t>
            </a:r>
          </a:p>
          <a:p>
            <a:pPr lvl="1">
              <a:lnSpc>
                <a:spcPct val="100000"/>
              </a:lnSpc>
            </a:pPr>
            <a:r>
              <a:rPr lang="en-US" sz="2000" dirty="0">
                <a:latin typeface="Arial" panose="020B0604020202020204" pitchFamily="34" charset="0"/>
                <a:cs typeface="Arial" panose="020B0604020202020204" pitchFamily="34" charset="0"/>
              </a:rPr>
              <a:t>Topic modeling is becoming “black boxed” in social science.</a:t>
            </a:r>
          </a:p>
          <a:p>
            <a:pPr lvl="1">
              <a:lnSpc>
                <a:spcPct val="100000"/>
              </a:lnSpc>
            </a:pPr>
            <a:r>
              <a:rPr lang="en-US" sz="2000" dirty="0">
                <a:latin typeface="Arial" panose="020B0604020202020204" pitchFamily="34" charset="0"/>
                <a:cs typeface="Arial" panose="020B0604020202020204" pitchFamily="34" charset="0"/>
              </a:rPr>
              <a:t>Sensitive to inputs to the algorithm.  </a:t>
            </a:r>
          </a:p>
          <a:p>
            <a:pPr lvl="1">
              <a:lnSpc>
                <a:spcPct val="100000"/>
              </a:lnSpc>
            </a:pPr>
            <a:r>
              <a:rPr lang="en-US" sz="2000" dirty="0">
                <a:latin typeface="Arial" panose="020B0604020202020204" pitchFamily="34" charset="0"/>
                <a:cs typeface="Arial" panose="020B0604020202020204" pitchFamily="34" charset="0"/>
              </a:rPr>
              <a:t>Often requires more “supervised” approaches to create semantically meaningful results.</a:t>
            </a:r>
          </a:p>
          <a:p>
            <a:pPr lvl="1">
              <a:lnSpc>
                <a:spcPct val="100000"/>
              </a:lnSpc>
            </a:pPr>
            <a:r>
              <a:rPr lang="en-US" sz="2000" dirty="0">
                <a:latin typeface="Arial" panose="020B0604020202020204" pitchFamily="34" charset="0"/>
                <a:cs typeface="Arial" panose="020B0604020202020204" pitchFamily="34" charset="0"/>
              </a:rPr>
              <a:t>“Best fit” for computer scientists very different from “best fit” for social scientists.</a:t>
            </a:r>
          </a:p>
          <a:p>
            <a:pPr marL="0" indent="0">
              <a:lnSpc>
                <a:spcPct val="100000"/>
              </a:lnSpc>
              <a:buNone/>
            </a:pPr>
            <a:endParaRPr lang="en-US" sz="11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Automation does </a:t>
            </a:r>
            <a:r>
              <a:rPr lang="en-US" sz="2000" b="1" dirty="0">
                <a:latin typeface="Arial" panose="020B0604020202020204" pitchFamily="34" charset="0"/>
                <a:cs typeface="Arial" panose="020B0604020202020204" pitchFamily="34" charset="0"/>
              </a:rPr>
              <a:t>not replace deep understanding </a:t>
            </a:r>
            <a:r>
              <a:rPr lang="en-US" sz="2000" dirty="0">
                <a:latin typeface="Arial" panose="020B0604020202020204" pitchFamily="34" charset="0"/>
                <a:cs typeface="Arial" panose="020B0604020202020204" pitchFamily="34" charset="0"/>
              </a:rPr>
              <a:t>of the texts. It requires context-specific validation (see e.g. Kaplan &amp; </a:t>
            </a:r>
            <a:r>
              <a:rPr lang="en-US" sz="2000" dirty="0" err="1">
                <a:latin typeface="Arial" panose="020B0604020202020204" pitchFamily="34" charset="0"/>
                <a:cs typeface="Arial" panose="020B0604020202020204" pitchFamily="34" charset="0"/>
              </a:rPr>
              <a:t>Vakili</a:t>
            </a:r>
            <a:r>
              <a:rPr lang="en-US" sz="2000" dirty="0">
                <a:latin typeface="Arial" panose="020B0604020202020204" pitchFamily="34" charset="0"/>
                <a:cs typeface="Arial" panose="020B0604020202020204" pitchFamily="34" charset="0"/>
              </a:rPr>
              <a:t>, 2015):</a:t>
            </a:r>
          </a:p>
          <a:p>
            <a:pPr lvl="2"/>
            <a:r>
              <a:rPr lang="en-US" sz="2000" dirty="0">
                <a:latin typeface="Arial" panose="020B0604020202020204" pitchFamily="34" charset="0"/>
                <a:cs typeface="Arial" panose="020B0604020202020204" pitchFamily="34" charset="0"/>
              </a:rPr>
              <a:t>Hand-coding by researcher.</a:t>
            </a:r>
          </a:p>
          <a:p>
            <a:pPr lvl="2"/>
            <a:r>
              <a:rPr lang="en-US" sz="2000" dirty="0">
                <a:latin typeface="Arial" panose="020B0604020202020204" pitchFamily="34" charset="0"/>
                <a:cs typeface="Arial" panose="020B0604020202020204" pitchFamily="34" charset="0"/>
              </a:rPr>
              <a:t>Expert coding and validation.</a:t>
            </a:r>
          </a:p>
          <a:p>
            <a:pPr lvl="2"/>
            <a:r>
              <a:rPr lang="en-US" sz="2000" dirty="0">
                <a:latin typeface="Arial" panose="020B0604020202020204" pitchFamily="34" charset="0"/>
                <a:cs typeface="Arial" panose="020B0604020202020204" pitchFamily="34" charset="0"/>
              </a:rPr>
              <a:t>Interviews.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Validation involves “interpretive uncertainty” (DiMaggio, 2015).</a:t>
            </a:r>
          </a:p>
          <a:p>
            <a:pPr marL="0" indent="0">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11</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4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en-US" sz="2400" b="1" dirty="0">
                <a:latin typeface="Arial" panose="020B0604020202020204" pitchFamily="34" charset="0"/>
                <a:cs typeface="Arial" panose="020B0604020202020204" pitchFamily="34" charset="0"/>
              </a:rPr>
              <a:t>Principles</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Four principles from Grimmer and Stewart (2013):</a:t>
            </a:r>
            <a:br>
              <a:rPr lang="en-US" sz="2000" dirty="0">
                <a:latin typeface="Arial" panose="020B0604020202020204" pitchFamily="34" charset="0"/>
                <a:cs typeface="Arial" panose="020B0604020202020204" pitchFamily="34" charset="0"/>
              </a:rPr>
            </a:br>
            <a:endParaRPr lang="en-US" sz="600" dirty="0">
              <a:latin typeface="Arial" panose="020B0604020202020204" pitchFamily="34" charset="0"/>
              <a:cs typeface="Arial" panose="020B0604020202020204" pitchFamily="34" charset="0"/>
            </a:endParaRPr>
          </a:p>
          <a:p>
            <a:pPr lvl="1">
              <a:lnSpc>
                <a:spcPct val="100000"/>
              </a:lnSpc>
            </a:pPr>
            <a:r>
              <a:rPr lang="en-US" sz="2000" dirty="0">
                <a:latin typeface="Arial" panose="020B0604020202020204" pitchFamily="34" charset="0"/>
                <a:cs typeface="Arial" panose="020B0604020202020204" pitchFamily="34" charset="0"/>
              </a:rPr>
              <a:t>All quantitative models of language are </a:t>
            </a:r>
            <a:r>
              <a:rPr lang="en-US" sz="2000" b="1" dirty="0">
                <a:latin typeface="Arial" panose="020B0604020202020204" pitchFamily="34" charset="0"/>
                <a:cs typeface="Arial" panose="020B0604020202020204" pitchFamily="34" charset="0"/>
              </a:rPr>
              <a:t>wrong</a:t>
            </a:r>
            <a:r>
              <a:rPr lang="en-US" sz="2000" dirty="0">
                <a:latin typeface="Arial" panose="020B0604020202020204" pitchFamily="34" charset="0"/>
                <a:cs typeface="Arial" panose="020B0604020202020204" pitchFamily="34" charset="0"/>
              </a:rPr>
              <a:t> but some are useful.</a:t>
            </a:r>
          </a:p>
          <a:p>
            <a:pPr lvl="1">
              <a:lnSpc>
                <a:spcPct val="100000"/>
              </a:lnSpc>
            </a:pPr>
            <a:r>
              <a:rPr lang="en-US" sz="2000" dirty="0">
                <a:latin typeface="Arial" panose="020B0604020202020204" pitchFamily="34" charset="0"/>
                <a:cs typeface="Arial" panose="020B0604020202020204" pitchFamily="34" charset="0"/>
              </a:rPr>
              <a:t>Quantitative methods augment humans, but do not replace them.</a:t>
            </a:r>
          </a:p>
          <a:p>
            <a:pPr lvl="1">
              <a:lnSpc>
                <a:spcPct val="100000"/>
              </a:lnSpc>
            </a:pPr>
            <a:r>
              <a:rPr lang="en-US" sz="2000" dirty="0">
                <a:latin typeface="Arial" panose="020B0604020202020204" pitchFamily="34" charset="0"/>
                <a:cs typeface="Arial" panose="020B0604020202020204" pitchFamily="34" charset="0"/>
              </a:rPr>
              <a:t>There is no one “best” method for automated text analysis.</a:t>
            </a:r>
          </a:p>
          <a:p>
            <a:pPr lvl="1">
              <a:lnSpc>
                <a:spcPct val="100000"/>
              </a:lnSpc>
            </a:pPr>
            <a:r>
              <a:rPr lang="en-US" sz="2000" dirty="0">
                <a:latin typeface="Arial" panose="020B0604020202020204" pitchFamily="34" charset="0"/>
                <a:cs typeface="Arial" panose="020B0604020202020204" pitchFamily="34" charset="0"/>
              </a:rPr>
              <a:t>Validate, validate, validate.</a:t>
            </a: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12</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69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13</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145763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a:latin typeface="Arial" panose="020B0604020202020204" pitchFamily="34" charset="0"/>
                <a:cs typeface="Arial" panose="020B0604020202020204" pitchFamily="34" charset="0"/>
              </a:rPr>
              <a:t>How </a:t>
            </a:r>
            <a:r>
              <a:rPr lang="nl-NL" sz="5400" b="1" dirty="0" err="1">
                <a:latin typeface="Arial" panose="020B0604020202020204" pitchFamily="34" charset="0"/>
                <a:cs typeface="Arial" panose="020B0604020202020204" pitchFamily="34" charset="0"/>
              </a:rPr>
              <a:t>to</a:t>
            </a:r>
            <a:r>
              <a:rPr lang="nl-NL" sz="5400" b="1" dirty="0">
                <a:latin typeface="Arial" panose="020B0604020202020204" pitchFamily="34" charset="0"/>
                <a:cs typeface="Arial" panose="020B0604020202020204" pitchFamily="34" charset="0"/>
              </a:rPr>
              <a:t> do </a:t>
            </a:r>
            <a:r>
              <a:rPr lang="nl-NL" sz="5400" b="1" dirty="0" err="1">
                <a:latin typeface="Arial" panose="020B0604020202020204" pitchFamily="34" charset="0"/>
                <a:cs typeface="Arial" panose="020B0604020202020204" pitchFamily="34" charset="0"/>
              </a:rPr>
              <a:t>it</a:t>
            </a:r>
            <a:r>
              <a:rPr lang="nl-NL" sz="5400" b="1" dirty="0">
                <a:latin typeface="Arial" panose="020B0604020202020204" pitchFamily="34" charset="0"/>
                <a:cs typeface="Arial" panose="020B0604020202020204" pitchFamily="34" charset="0"/>
              </a:rPr>
              <a:t>?</a:t>
            </a:r>
            <a:endParaRPr lang="en-GB"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125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The </a:t>
            </a:r>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process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14</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29525" y="900293"/>
            <a:ext cx="8280791" cy="1147657"/>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89023" y="2730672"/>
                <a:ext cx="1201981" cy="243061"/>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85207" y="3121972"/>
                <a:ext cx="609605" cy="37564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64084" y="2730672"/>
                <a:ext cx="1171790" cy="23860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4047136" y="3121972"/>
                <a:ext cx="1205683" cy="36875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54688"/>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88721" y="3121972"/>
                <a:ext cx="833810" cy="393609"/>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510663" y="2342171"/>
            <a:ext cx="7809723" cy="2446952"/>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Rendering</a:t>
            </a:r>
            <a:r>
              <a:rPr lang="en-US" dirty="0">
                <a:latin typeface="Arial" panose="020B0604020202020204" pitchFamily="34" charset="0"/>
                <a:cs typeface="Arial" panose="020B0604020202020204" pitchFamily="34" charset="0"/>
              </a:rPr>
              <a:t> is </a:t>
            </a:r>
            <a:r>
              <a:rPr lang="en-US" i="1" dirty="0">
                <a:latin typeface="Arial" panose="020B0604020202020204" pitchFamily="34" charset="0"/>
                <a:cs typeface="Arial" panose="020B0604020202020204" pitchFamily="34" charset="0"/>
              </a:rPr>
              <a:t>a process of generating provisional knowledge by iterating between selecting and trimming raw textual data, applying algorithms and fitting criteria to surface topics, and creating and building with theoretical artifacts, such as processes, causal links or measures.</a:t>
            </a:r>
            <a:br>
              <a:rPr lang="en-US" i="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(Hannigan, Haans, </a:t>
            </a:r>
            <a:r>
              <a:rPr lang="en-US" sz="1400" dirty="0" err="1">
                <a:latin typeface="Arial" panose="020B0604020202020204" pitchFamily="34" charset="0"/>
                <a:cs typeface="Arial" panose="020B0604020202020204" pitchFamily="34" charset="0"/>
              </a:rPr>
              <a:t>Vakili</a:t>
            </a:r>
            <a:r>
              <a:rPr lang="en-US" sz="1400" dirty="0">
                <a:latin typeface="Arial" panose="020B0604020202020204" pitchFamily="34" charset="0"/>
                <a:cs typeface="Arial" panose="020B0604020202020204" pitchFamily="34" charset="0"/>
              </a:rPr>
              <a:t>, Tchalian, Glaser, Wang, Kaplan &amp; Jennings, 2019)</a:t>
            </a:r>
          </a:p>
          <a:p>
            <a:pPr>
              <a:lnSpc>
                <a:spcPct val="110000"/>
              </a:lnSpc>
            </a:pPr>
            <a:endParaRPr lang="en-US" dirty="0">
              <a:latin typeface="Arial" panose="020B0604020202020204" pitchFamily="34" charset="0"/>
              <a:cs typeface="Arial" panose="020B0604020202020204" pitchFamily="34" charset="0"/>
            </a:endParaRPr>
          </a:p>
          <a:p>
            <a:pPr>
              <a:lnSpc>
                <a:spcPct val="110000"/>
              </a:lnSpc>
            </a:pPr>
            <a:r>
              <a:rPr lang="en-US" dirty="0">
                <a:latin typeface="Arial" panose="020B0604020202020204" pitchFamily="34" charset="0"/>
                <a:cs typeface="Arial" panose="020B0604020202020204" pitchFamily="34" charset="0"/>
              </a:rPr>
              <a:t>We can think about this as a processing/analysis </a:t>
            </a:r>
            <a:r>
              <a:rPr lang="en-US" b="1" dirty="0">
                <a:latin typeface="Arial" panose="020B0604020202020204" pitchFamily="34" charset="0"/>
                <a:cs typeface="Arial" panose="020B0604020202020204" pitchFamily="34" charset="0"/>
              </a:rPr>
              <a:t>pipeline</a:t>
            </a:r>
            <a:r>
              <a:rPr lang="en-US" dirty="0">
                <a:latin typeface="Arial" panose="020B0604020202020204" pitchFamily="34" charset="0"/>
                <a:cs typeface="Arial" panose="020B0604020202020204" pitchFamily="34" charset="0"/>
              </a:rPr>
              <a:t> where the analyst can make modifications iteratively.</a:t>
            </a:r>
          </a:p>
        </p:txBody>
      </p:sp>
    </p:spTree>
    <p:extLst>
      <p:ext uri="{BB962C8B-B14F-4D97-AF65-F5344CB8AC3E}">
        <p14:creationId xmlns:p14="http://schemas.microsoft.com/office/powerpoint/2010/main" val="82762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15</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2" name="Rectangle 1">
            <a:extLst>
              <a:ext uri="{FF2B5EF4-FFF2-40B4-BE49-F238E27FC236}">
                <a16:creationId xmlns:a16="http://schemas.microsoft.com/office/drawing/2014/main" id="{64655170-48EC-4535-B83B-9698860D2761}"/>
              </a:ext>
            </a:extLst>
          </p:cNvPr>
          <p:cNvSpPr/>
          <p:nvPr/>
        </p:nvSpPr>
        <p:spPr>
          <a:xfrm>
            <a:off x="4803153" y="123318"/>
            <a:ext cx="4244753"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D64CFB93-43A5-4D0A-83B5-8254F32F9912}"/>
              </a:ext>
            </a:extLst>
          </p:cNvPr>
          <p:cNvPicPr>
            <a:picLocks noChangeAspect="1"/>
          </p:cNvPicPr>
          <p:nvPr/>
        </p:nvPicPr>
        <p:blipFill rotWithShape="1">
          <a:blip r:embed="rId3"/>
          <a:srcRect l="40544" r="8078"/>
          <a:stretch/>
        </p:blipFill>
        <p:spPr>
          <a:xfrm>
            <a:off x="4128904" y="1866447"/>
            <a:ext cx="4602441" cy="1078719"/>
          </a:xfrm>
          <a:prstGeom prst="rect">
            <a:avLst/>
          </a:prstGeom>
        </p:spPr>
      </p:pic>
      <p:sp>
        <p:nvSpPr>
          <p:cNvPr id="24" name="TextBox 23">
            <a:extLst>
              <a:ext uri="{FF2B5EF4-FFF2-40B4-BE49-F238E27FC236}">
                <a16:creationId xmlns:a16="http://schemas.microsoft.com/office/drawing/2014/main" id="{E7911ADB-B1E4-4B74-ABF5-01901B14C475}"/>
              </a:ext>
            </a:extLst>
          </p:cNvPr>
          <p:cNvSpPr txBox="1"/>
          <p:nvPr/>
        </p:nvSpPr>
        <p:spPr>
          <a:xfrm>
            <a:off x="5696457" y="2795231"/>
            <a:ext cx="402237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Python </a:t>
            </a:r>
            <a:r>
              <a:rPr kumimoji="0" lang="en-US" sz="1200" b="0" i="0" u="none" strike="noStrike" cap="none" spc="0" normalizeH="0" baseline="0" dirty="0" err="1">
                <a:ln>
                  <a:noFill/>
                </a:ln>
                <a:solidFill>
                  <a:srgbClr val="000000"/>
                </a:solidFill>
                <a:effectLst/>
                <a:uFillTx/>
                <a:latin typeface="+mn-lt"/>
                <a:ea typeface="+mn-ea"/>
                <a:cs typeface="+mn-cs"/>
                <a:sym typeface="Helvetica Light"/>
              </a:rPr>
              <a:t>Gensim</a:t>
            </a:r>
            <a:r>
              <a:rPr kumimoji="0" lang="en-US" sz="1200" b="0" i="0" u="none" strike="noStrike" cap="none" spc="0" normalizeH="0" baseline="0" dirty="0">
                <a:ln>
                  <a:noFill/>
                </a:ln>
                <a:solidFill>
                  <a:srgbClr val="000000"/>
                </a:solidFill>
                <a:effectLst/>
                <a:uFillTx/>
                <a:latin typeface="+mn-lt"/>
                <a:ea typeface="+mn-ea"/>
                <a:cs typeface="+mn-cs"/>
                <a:sym typeface="Helvetica Light"/>
              </a:rPr>
              <a:t> community manager</a:t>
            </a:r>
          </a:p>
        </p:txBody>
      </p:sp>
      <p:sp>
        <p:nvSpPr>
          <p:cNvPr id="43" name="TextBox 42">
            <a:extLst>
              <a:ext uri="{FF2B5EF4-FFF2-40B4-BE49-F238E27FC236}">
                <a16:creationId xmlns:a16="http://schemas.microsoft.com/office/drawing/2014/main" id="{EDBDFF9B-862C-49B6-A078-251BAB8652ED}"/>
              </a:ext>
            </a:extLst>
          </p:cNvPr>
          <p:cNvSpPr txBox="1"/>
          <p:nvPr/>
        </p:nvSpPr>
        <p:spPr>
          <a:xfrm>
            <a:off x="227407" y="1184554"/>
            <a:ext cx="8403000" cy="3734356"/>
          </a:xfrm>
          <a:prstGeom prst="rect">
            <a:avLst/>
          </a:prstGeom>
          <a:noFill/>
        </p:spPr>
        <p:txBody>
          <a:bodyPr wrap="square">
            <a:spAutoFit/>
          </a:bodyPr>
          <a:lstStyle/>
          <a:p>
            <a:pPr>
              <a:lnSpc>
                <a:spcPct val="110000"/>
              </a:lnSpc>
              <a:spcBef>
                <a:spcPts val="2398"/>
              </a:spcBef>
            </a:pPr>
            <a:r>
              <a:rPr lang="en-US" sz="1800" dirty="0">
                <a:latin typeface="Arial" panose="020B0604020202020204" pitchFamily="34" charset="0"/>
                <a:cs typeface="Arial" panose="020B0604020202020204" pitchFamily="34" charset="0"/>
              </a:rPr>
              <a:t>Computer scientists employing topic modeling have long recognized the need for preprocessing texts</a:t>
            </a:r>
            <a:r>
              <a:rPr lang="en-US" dirty="0">
                <a:latin typeface="Arial" panose="020B0604020202020204" pitchFamily="34" charset="0"/>
                <a:cs typeface="Arial" panose="020B0604020202020204" pitchFamily="34" charset="0"/>
              </a:rPr>
              <a:t>.</a:t>
            </a:r>
            <a:endParaRPr lang="en-US" sz="1800" dirty="0"/>
          </a:p>
          <a:p>
            <a:pPr>
              <a:lnSpc>
                <a:spcPct val="110000"/>
              </a:lnSpc>
              <a:spcBef>
                <a:spcPts val="2398"/>
              </a:spcBef>
            </a:pPr>
            <a:endParaRPr lang="en-US" dirty="0">
              <a:latin typeface="Arial" panose="020B0604020202020204" pitchFamily="34" charset="0"/>
              <a:cs typeface="Arial" panose="020B0604020202020204" pitchFamily="34" charset="0"/>
            </a:endParaRPr>
          </a:p>
          <a:p>
            <a:pPr>
              <a:lnSpc>
                <a:spcPct val="110000"/>
              </a:lnSpc>
              <a:spcBef>
                <a:spcPts val="2398"/>
              </a:spcBef>
            </a:pPr>
            <a:endParaRPr lang="en-US" dirty="0">
              <a:latin typeface="Arial" panose="020B0604020202020204" pitchFamily="34" charset="0"/>
              <a:cs typeface="Arial" panose="020B0604020202020204" pitchFamily="34" charset="0"/>
            </a:endParaRPr>
          </a:p>
          <a:p>
            <a:pPr>
              <a:lnSpc>
                <a:spcPct val="110000"/>
              </a:lnSpc>
              <a:spcBef>
                <a:spcPts val="2398"/>
              </a:spcBef>
            </a:pPr>
            <a:r>
              <a:rPr lang="en-US" dirty="0">
                <a:latin typeface="Arial" panose="020B0604020202020204" pitchFamily="34" charset="0"/>
                <a:cs typeface="Arial" panose="020B0604020202020204" pitchFamily="34" charset="0"/>
              </a:rPr>
              <a:t>T</a:t>
            </a:r>
            <a:r>
              <a:rPr lang="en-US" sz="1800" dirty="0">
                <a:latin typeface="Arial" panose="020B0604020202020204" pitchFamily="34" charset="0"/>
                <a:cs typeface="Arial" panose="020B0604020202020204" pitchFamily="34" charset="0"/>
              </a:rPr>
              <a:t>his process is full of theoretical and methodological assumptions, each with implications for the work involved.</a:t>
            </a:r>
            <a:br>
              <a:rPr lang="en-US" sz="18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sz="1800" dirty="0">
                <a:latin typeface="Arial" panose="020B0604020202020204" pitchFamily="34" charset="0"/>
                <a:cs typeface="Arial" panose="020B0604020202020204" pitchFamily="34" charset="0"/>
              </a:rPr>
              <a:t>There is no set standard for preprocessing all texts—requires thoughtful engagement with the data.</a:t>
            </a:r>
          </a:p>
        </p:txBody>
      </p:sp>
    </p:spTree>
    <p:extLst>
      <p:ext uri="{BB962C8B-B14F-4D97-AF65-F5344CB8AC3E}">
        <p14:creationId xmlns:p14="http://schemas.microsoft.com/office/powerpoint/2010/main" val="428836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16</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3742050"/>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Selecting </a:t>
            </a:r>
            <a:r>
              <a:rPr lang="en-US" dirty="0">
                <a:latin typeface="Arial" panose="020B0604020202020204" pitchFamily="34" charset="0"/>
                <a:cs typeface="Arial" panose="020B0604020202020204" pitchFamily="34" charset="0"/>
              </a:rPr>
              <a:t>textual data:</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Which texts to include in the corpus? Need to account for language, authoring, document sources.</a:t>
            </a:r>
            <a:br>
              <a:rPr lang="en-US"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b="1" dirty="0">
                <a:latin typeface="Arial" panose="020B0604020202020204" pitchFamily="34" charset="0"/>
                <a:cs typeface="Arial" panose="020B0604020202020204" pitchFamily="34" charset="0"/>
              </a:rPr>
              <a:t>Trimming</a:t>
            </a:r>
            <a:r>
              <a:rPr lang="en-US" dirty="0">
                <a:latin typeface="Arial" panose="020B0604020202020204" pitchFamily="34" charset="0"/>
                <a:cs typeface="Arial" panose="020B0604020202020204" pitchFamily="34" charset="0"/>
              </a:rPr>
              <a:t> textual data:</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Shaping it into a corpus.</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Linguistic processing techniques such as: </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Removing </a:t>
            </a:r>
            <a:r>
              <a:rPr lang="en-US" sz="1600" dirty="0" err="1">
                <a:latin typeface="Arial" panose="020B0604020202020204" pitchFamily="34" charset="0"/>
                <a:cs typeface="Arial" panose="020B0604020202020204" pitchFamily="34" charset="0"/>
              </a:rPr>
              <a:t>stopwords</a:t>
            </a:r>
            <a:r>
              <a:rPr lang="en-US" sz="1600" dirty="0">
                <a:latin typeface="Arial" panose="020B0604020202020204" pitchFamily="34" charset="0"/>
                <a:cs typeface="Arial" panose="020B0604020202020204" pitchFamily="34" charset="0"/>
              </a:rPr>
              <a:t>.</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Transforming/standardizing words through stemming.</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Lemmatizing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converting to singular forms, or to high-level synonyms through a linguistic thesaurus such as WordNet).</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Conjoining words into meaningful phrases / n-grams.</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Removing (in)frequent terms.</a:t>
            </a:r>
          </a:p>
        </p:txBody>
      </p:sp>
      <p:sp>
        <p:nvSpPr>
          <p:cNvPr id="2" name="Rectangle 1">
            <a:extLst>
              <a:ext uri="{FF2B5EF4-FFF2-40B4-BE49-F238E27FC236}">
                <a16:creationId xmlns:a16="http://schemas.microsoft.com/office/drawing/2014/main" id="{64655170-48EC-4535-B83B-9698860D2761}"/>
              </a:ext>
            </a:extLst>
          </p:cNvPr>
          <p:cNvSpPr/>
          <p:nvPr/>
        </p:nvSpPr>
        <p:spPr>
          <a:xfrm>
            <a:off x="4803153" y="123318"/>
            <a:ext cx="4244753"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334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17</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077976"/>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See </a:t>
            </a:r>
            <a:r>
              <a:rPr lang="en-US" sz="2000" dirty="0">
                <a:latin typeface="Arial" panose="020B0604020202020204" pitchFamily="34" charset="0"/>
                <a:cs typeface="Arial" panose="020B0604020202020204" pitchFamily="34" charset="0"/>
                <a:hlinkClick r:id="rId3"/>
              </a:rPr>
              <a:t>https://github.com/RFJHaans/SMS_2022_topicmodeling</a:t>
            </a:r>
            <a:r>
              <a:rPr lang="en-US" sz="2000" dirty="0">
                <a:latin typeface="Arial" panose="020B0604020202020204" pitchFamily="34" charset="0"/>
                <a:cs typeface="Arial" panose="020B0604020202020204" pitchFamily="34" charset="0"/>
              </a:rPr>
              <a:t> for full data and code.</a:t>
            </a:r>
          </a:p>
          <a:p>
            <a:pPr>
              <a:lnSpc>
                <a:spcPct val="110000"/>
              </a:lnSpc>
            </a:pPr>
            <a:endParaRPr lang="en-US" sz="1000" b="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Selecting the data: </a:t>
            </a:r>
            <a:br>
              <a:rPr lang="en-US" sz="20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Texts from websites of biopharma firms in 2020 (in </a:t>
            </a:r>
            <a:r>
              <a:rPr lang="en-US" sz="2000" dirty="0" err="1">
                <a:latin typeface="Arial" panose="020B0604020202020204" pitchFamily="34" charset="0"/>
                <a:cs typeface="Arial" panose="020B0604020202020204" pitchFamily="34" charset="0"/>
              </a:rPr>
              <a:t>Compustat</a:t>
            </a:r>
            <a:r>
              <a:rPr lang="en-US" sz="2000" dirty="0">
                <a:latin typeface="Arial" panose="020B0604020202020204" pitchFamily="34" charset="0"/>
                <a:cs typeface="Arial" panose="020B0604020202020204" pitchFamily="34" charset="0"/>
              </a:rPr>
              <a:t>). 318 websites, total. Grabbed frontpages + one link deeper.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Why websites? </a:t>
            </a:r>
            <a:r>
              <a:rPr lang="en-US" sz="2000" dirty="0">
                <a:latin typeface="Arial" panose="020B0604020202020204" pitchFamily="34" charset="0"/>
                <a:cs typeface="Arial" panose="020B0604020202020204" pitchFamily="34" charset="0"/>
              </a:rPr>
              <a:t>To capture strategic positioning, e.g. Haans (2019). </a:t>
            </a:r>
          </a:p>
          <a:p>
            <a:pPr>
              <a:lnSpc>
                <a:spcPct val="110000"/>
              </a:lnSpc>
            </a:pPr>
            <a:r>
              <a:rPr lang="en-US" sz="2000" i="1" dirty="0">
                <a:latin typeface="Arial" panose="020B0604020202020204" pitchFamily="34" charset="0"/>
                <a:cs typeface="Arial" panose="020B0604020202020204" pitchFamily="34" charset="0"/>
              </a:rPr>
              <a:t>Why biopharma? </a:t>
            </a:r>
            <a:r>
              <a:rPr lang="en-US" sz="2000" dirty="0">
                <a:latin typeface="Arial" panose="020B0604020202020204" pitchFamily="34" charset="0"/>
                <a:cs typeface="Arial" panose="020B0604020202020204" pitchFamily="34" charset="0"/>
              </a:rPr>
              <a:t>No clear reason.</a:t>
            </a:r>
          </a:p>
          <a:p>
            <a:pPr>
              <a:lnSpc>
                <a:spcPct val="110000"/>
              </a:lnSpc>
            </a:pPr>
            <a:r>
              <a:rPr lang="en-US" sz="2000" i="1" dirty="0">
                <a:latin typeface="Arial" panose="020B0604020202020204" pitchFamily="34" charset="0"/>
                <a:cs typeface="Arial" panose="020B0604020202020204" pitchFamily="34" charset="0"/>
              </a:rPr>
              <a:t>Why firms in </a:t>
            </a:r>
            <a:r>
              <a:rPr lang="en-US" sz="2000" i="1" dirty="0" err="1">
                <a:latin typeface="Arial" panose="020B0604020202020204" pitchFamily="34" charset="0"/>
                <a:cs typeface="Arial" panose="020B0604020202020204" pitchFamily="34" charset="0"/>
              </a:rPr>
              <a:t>Compustat</a:t>
            </a:r>
            <a:r>
              <a:rPr lang="en-US" sz="2000" i="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List of websites; link to financials. </a:t>
            </a:r>
          </a:p>
          <a:p>
            <a:pPr>
              <a:lnSpc>
                <a:spcPct val="110000"/>
              </a:lnSpc>
            </a:pPr>
            <a:r>
              <a:rPr lang="en-US" sz="2000" i="1" dirty="0">
                <a:latin typeface="Arial" panose="020B0604020202020204" pitchFamily="34" charset="0"/>
                <a:cs typeface="Arial" panose="020B0604020202020204" pitchFamily="34" charset="0"/>
              </a:rPr>
              <a:t>Why 2020? </a:t>
            </a:r>
            <a:r>
              <a:rPr lang="en-US" sz="2000" dirty="0">
                <a:latin typeface="Arial" panose="020B0604020202020204" pitchFamily="34" charset="0"/>
                <a:cs typeface="Arial" panose="020B0604020202020204" pitchFamily="34" charset="0"/>
              </a:rPr>
              <a:t>No clear reason.</a:t>
            </a:r>
          </a:p>
          <a:p>
            <a:pPr>
              <a:lnSpc>
                <a:spcPct val="110000"/>
              </a:lnSpc>
            </a:pPr>
            <a:endParaRPr lang="en-US" sz="1100" i="1"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Consider selection ramifications of these choices.</a:t>
            </a:r>
          </a:p>
        </p:txBody>
      </p:sp>
    </p:spTree>
    <p:extLst>
      <p:ext uri="{BB962C8B-B14F-4D97-AF65-F5344CB8AC3E}">
        <p14:creationId xmlns:p14="http://schemas.microsoft.com/office/powerpoint/2010/main" val="365981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A2A3BD-AA4D-4373-A9C0-9FABAE16F9F8}"/>
              </a:ext>
            </a:extLst>
          </p:cNvPr>
          <p:cNvPicPr>
            <a:picLocks noChangeAspect="1"/>
          </p:cNvPicPr>
          <p:nvPr/>
        </p:nvPicPr>
        <p:blipFill rotWithShape="1">
          <a:blip r:embed="rId3"/>
          <a:srcRect r="42231"/>
          <a:stretch/>
        </p:blipFill>
        <p:spPr>
          <a:xfrm>
            <a:off x="4824984" y="568273"/>
            <a:ext cx="4182352" cy="4006954"/>
          </a:xfrm>
          <a:prstGeom prst="rect">
            <a:avLst/>
          </a:prstGeom>
        </p:spPr>
      </p:pic>
      <p:pic>
        <p:nvPicPr>
          <p:cNvPr id="9" name="Picture 8">
            <a:extLst>
              <a:ext uri="{FF2B5EF4-FFF2-40B4-BE49-F238E27FC236}">
                <a16:creationId xmlns:a16="http://schemas.microsoft.com/office/drawing/2014/main" id="{D55DC9A5-B9B5-4E84-A4F7-D3EA84927815}"/>
              </a:ext>
            </a:extLst>
          </p:cNvPr>
          <p:cNvPicPr>
            <a:picLocks noChangeAspect="1"/>
          </p:cNvPicPr>
          <p:nvPr/>
        </p:nvPicPr>
        <p:blipFill>
          <a:blip r:embed="rId4"/>
          <a:stretch>
            <a:fillRect/>
          </a:stretch>
        </p:blipFill>
        <p:spPr>
          <a:xfrm>
            <a:off x="136664" y="928929"/>
            <a:ext cx="4623850" cy="3285641"/>
          </a:xfrm>
          <a:prstGeom prst="rect">
            <a:avLst/>
          </a:prstGeom>
        </p:spPr>
      </p:pic>
    </p:spTree>
    <p:extLst>
      <p:ext uri="{BB962C8B-B14F-4D97-AF65-F5344CB8AC3E}">
        <p14:creationId xmlns:p14="http://schemas.microsoft.com/office/powerpoint/2010/main" val="217030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19</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300665"/>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Trimming data:</a:t>
            </a:r>
            <a:endParaRPr lang="en-US" sz="20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Basic cleaning: </a:t>
            </a:r>
            <a:r>
              <a:rPr lang="en-US" sz="2000" dirty="0">
                <a:latin typeface="Arial" panose="020B0604020202020204" pitchFamily="34" charset="0"/>
                <a:cs typeface="Arial" panose="020B0604020202020204" pitchFamily="34" charset="0"/>
              </a:rPr>
              <a:t>remove numbers, punctuation, make lower-case, remove stop words, strip whitespace.</a:t>
            </a:r>
          </a:p>
          <a:p>
            <a:pPr>
              <a:lnSpc>
                <a:spcPct val="110000"/>
              </a:lnSpc>
            </a:pP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No other cleaning. Results in 108,866 unique terms; max term length = 4464. </a:t>
            </a:r>
          </a:p>
          <a:p>
            <a:pPr>
              <a:lnSpc>
                <a:spcPct val="110000"/>
              </a:lnSpc>
            </a:pPr>
            <a:endParaRPr lang="en-US" sz="20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Stop word list in R is different from e.g. NLTK in Python. Implications?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Due to working with HTML and unstructured nature of websites a lot of junk / highly unique terms in the data—remove?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Most websites contain boilerplate texts (e.g. cookies)—remove?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Other terms?</a:t>
            </a: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F5FAC5C-589B-4B04-A8B9-592DB377207A}"/>
              </a:ext>
            </a:extLst>
          </p:cNvPr>
          <p:cNvPicPr>
            <a:picLocks noChangeAspect="1"/>
          </p:cNvPicPr>
          <p:nvPr/>
        </p:nvPicPr>
        <p:blipFill>
          <a:blip r:embed="rId3"/>
          <a:stretch>
            <a:fillRect/>
          </a:stretch>
        </p:blipFill>
        <p:spPr>
          <a:xfrm>
            <a:off x="1509712" y="1814512"/>
            <a:ext cx="6124575" cy="1514475"/>
          </a:xfrm>
          <a:prstGeom prst="rect">
            <a:avLst/>
          </a:prstGeom>
          <a:ln w="63500">
            <a:solidFill>
              <a:schemeClr val="accent1">
                <a:lumMod val="10000"/>
              </a:schemeClr>
            </a:solidFill>
          </a:ln>
        </p:spPr>
      </p:pic>
    </p:spTree>
    <p:extLst>
      <p:ext uri="{BB962C8B-B14F-4D97-AF65-F5344CB8AC3E}">
        <p14:creationId xmlns:p14="http://schemas.microsoft.com/office/powerpoint/2010/main" val="300354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4000" b="1" dirty="0">
                <a:latin typeface="Arial" panose="020B0604020202020204" pitchFamily="34" charset="0"/>
                <a:cs typeface="Arial" panose="020B0604020202020204" pitchFamily="34" charset="0"/>
              </a:rPr>
              <a:t>Agenda</a:t>
            </a:r>
            <a:endParaRPr lang="en-US" sz="4000" dirty="0">
              <a:latin typeface="Arial" panose="020B0604020202020204" pitchFamily="34" charset="0"/>
              <a:cs typeface="Arial" panose="020B0604020202020204" pitchFamily="34" charset="0"/>
            </a:endParaRPr>
          </a:p>
        </p:txBody>
      </p:sp>
      <p:sp>
        <p:nvSpPr>
          <p:cNvPr id="6" name="Tijdelijke aanduiding voor inhoud 5"/>
          <p:cNvSpPr>
            <a:spLocks noGrp="1"/>
          </p:cNvSpPr>
          <p:nvPr>
            <p:ph idx="1"/>
          </p:nvPr>
        </p:nvSpPr>
        <p:spPr/>
        <p:txBody>
          <a:bodyPr/>
          <a:lstStyle/>
          <a:p>
            <a:pPr>
              <a:lnSpc>
                <a:spcPct val="100000"/>
              </a:lnSpc>
              <a:buSzPct val="100000"/>
            </a:pPr>
            <a:r>
              <a:rPr lang="nl-NL" sz="2800" dirty="0" err="1">
                <a:latin typeface="Arial" panose="020B0604020202020204" pitchFamily="34" charset="0"/>
                <a:cs typeface="Arial" panose="020B0604020202020204" pitchFamily="34" charset="0"/>
              </a:rPr>
              <a:t>What</a:t>
            </a:r>
            <a:r>
              <a:rPr lang="nl-NL" sz="2800" dirty="0">
                <a:latin typeface="Arial" panose="020B0604020202020204" pitchFamily="34" charset="0"/>
                <a:cs typeface="Arial" panose="020B0604020202020204" pitchFamily="34" charset="0"/>
              </a:rPr>
              <a:t> is topic </a:t>
            </a:r>
            <a:r>
              <a:rPr lang="nl-NL" sz="2800" dirty="0" err="1">
                <a:latin typeface="Arial" panose="020B0604020202020204" pitchFamily="34" charset="0"/>
                <a:cs typeface="Arial" panose="020B0604020202020204" pitchFamily="34" charset="0"/>
              </a:rPr>
              <a:t>modeling</a:t>
            </a:r>
            <a:r>
              <a:rPr lang="nl-NL" sz="2800" dirty="0">
                <a:latin typeface="Arial" panose="020B0604020202020204" pitchFamily="34" charset="0"/>
                <a:cs typeface="Arial" panose="020B0604020202020204" pitchFamily="34" charset="0"/>
              </a:rPr>
              <a:t>?</a:t>
            </a:r>
          </a:p>
          <a:p>
            <a:pPr>
              <a:lnSpc>
                <a:spcPct val="100000"/>
              </a:lnSpc>
              <a:buSzPct val="100000"/>
            </a:pPr>
            <a:r>
              <a:rPr lang="nl-NL" sz="2800" dirty="0">
                <a:latin typeface="Arial" panose="020B0604020202020204" pitchFamily="34" charset="0"/>
                <a:cs typeface="Arial" panose="020B0604020202020204" pitchFamily="34" charset="0"/>
              </a:rPr>
              <a:t>How </a:t>
            </a:r>
            <a:r>
              <a:rPr lang="nl-NL" sz="2800" dirty="0" err="1">
                <a:latin typeface="Arial" panose="020B0604020202020204" pitchFamily="34" charset="0"/>
                <a:cs typeface="Arial" panose="020B0604020202020204" pitchFamily="34" charset="0"/>
              </a:rPr>
              <a:t>to</a:t>
            </a:r>
            <a:r>
              <a:rPr lang="nl-NL" sz="2800" dirty="0">
                <a:latin typeface="Arial" panose="020B0604020202020204" pitchFamily="34" charset="0"/>
                <a:cs typeface="Arial" panose="020B0604020202020204" pitchFamily="34" charset="0"/>
              </a:rPr>
              <a:t> do topic </a:t>
            </a:r>
            <a:r>
              <a:rPr lang="nl-NL" sz="2800" dirty="0" err="1">
                <a:latin typeface="Arial" panose="020B0604020202020204" pitchFamily="34" charset="0"/>
                <a:cs typeface="Arial" panose="020B0604020202020204" pitchFamily="34" charset="0"/>
              </a:rPr>
              <a:t>modeling</a:t>
            </a:r>
            <a:r>
              <a:rPr lang="nl-NL" sz="2800" dirty="0">
                <a:latin typeface="Arial" panose="020B0604020202020204" pitchFamily="34" charset="0"/>
                <a:cs typeface="Arial" panose="020B0604020202020204" pitchFamily="34" charset="0"/>
              </a:rPr>
              <a:t>?</a:t>
            </a:r>
          </a:p>
          <a:p>
            <a:pPr>
              <a:lnSpc>
                <a:spcPct val="100000"/>
              </a:lnSpc>
              <a:buSzPct val="100000"/>
            </a:pPr>
            <a:r>
              <a:rPr lang="nl-NL" sz="2800" dirty="0">
                <a:latin typeface="Arial" panose="020B0604020202020204" pitchFamily="34" charset="0"/>
                <a:cs typeface="Arial" panose="020B0604020202020204" pitchFamily="34" charset="0"/>
              </a:rPr>
              <a:t>Publishing </a:t>
            </a:r>
            <a:r>
              <a:rPr lang="nl-NL" sz="2800" dirty="0" err="1">
                <a:latin typeface="Arial" panose="020B0604020202020204" pitchFamily="34" charset="0"/>
                <a:cs typeface="Arial" panose="020B0604020202020204" pitchFamily="34" charset="0"/>
              </a:rPr>
              <a:t>with</a:t>
            </a:r>
            <a:r>
              <a:rPr lang="nl-NL" sz="2800" dirty="0">
                <a:latin typeface="Arial" panose="020B0604020202020204" pitchFamily="34" charset="0"/>
                <a:cs typeface="Arial" panose="020B0604020202020204" pitchFamily="34" charset="0"/>
              </a:rPr>
              <a:t> topic </a:t>
            </a:r>
            <a:r>
              <a:rPr lang="nl-NL" sz="2800" dirty="0" err="1">
                <a:latin typeface="Arial" panose="020B0604020202020204" pitchFamily="34" charset="0"/>
                <a:cs typeface="Arial" panose="020B0604020202020204" pitchFamily="34" charset="0"/>
              </a:rPr>
              <a:t>models</a:t>
            </a:r>
            <a:endParaRPr lang="nl-NL" sz="2000" dirty="0">
              <a:latin typeface="Arial" panose="020B0604020202020204" pitchFamily="34" charset="0"/>
              <a:cs typeface="Arial" panose="020B0604020202020204" pitchFamily="34" charset="0"/>
            </a:endParaRPr>
          </a:p>
          <a:p>
            <a:pPr>
              <a:lnSpc>
                <a:spcPct val="100000"/>
              </a:lnSpc>
            </a:pPr>
            <a:endParaRPr lang="nl-NL" sz="28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A28F4993-070B-4A8F-988E-B9EE7B948717}"/>
              </a:ext>
            </a:extLst>
          </p:cNvPr>
          <p:cNvPicPr>
            <a:picLocks noChangeAspect="1"/>
          </p:cNvPicPr>
          <p:nvPr/>
        </p:nvPicPr>
        <p:blipFill>
          <a:blip r:embed="rId3"/>
          <a:stretch>
            <a:fillRect/>
          </a:stretch>
        </p:blipFill>
        <p:spPr>
          <a:xfrm>
            <a:off x="2882685" y="158053"/>
            <a:ext cx="3217350" cy="4827393"/>
          </a:xfrm>
          <a:prstGeom prst="rect">
            <a:avLst/>
          </a:prstGeom>
        </p:spPr>
      </p:pic>
    </p:spTree>
    <p:extLst>
      <p:ext uri="{BB962C8B-B14F-4D97-AF65-F5344CB8AC3E}">
        <p14:creationId xmlns:p14="http://schemas.microsoft.com/office/powerpoint/2010/main" val="727526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21</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2097434"/>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Trimming data:</a:t>
            </a:r>
            <a:endParaRPr lang="en-US" sz="20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Basic cleaning: </a:t>
            </a:r>
            <a:r>
              <a:rPr lang="en-US" sz="2000" dirty="0">
                <a:latin typeface="Arial" panose="020B0604020202020204" pitchFamily="34" charset="0"/>
                <a:cs typeface="Arial" panose="020B0604020202020204" pitchFamily="34" charset="0"/>
              </a:rPr>
              <a:t>remove numbers, punctuation, make lower-case, remove stop words, strip whitespace.</a:t>
            </a:r>
          </a:p>
          <a:p>
            <a:pPr>
              <a:lnSpc>
                <a:spcPct val="110000"/>
              </a:lnSpc>
            </a:pP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Removing terms that occur in fewer than 10 documents or less than 50 times. Results in 6,279 unique terms; max term length = 43. </a:t>
            </a:r>
          </a:p>
        </p:txBody>
      </p:sp>
      <p:pic>
        <p:nvPicPr>
          <p:cNvPr id="4" name="Picture 3">
            <a:extLst>
              <a:ext uri="{FF2B5EF4-FFF2-40B4-BE49-F238E27FC236}">
                <a16:creationId xmlns:a16="http://schemas.microsoft.com/office/drawing/2014/main" id="{B5A216A2-FE65-42E6-889A-A9ED7FE86E52}"/>
              </a:ext>
            </a:extLst>
          </p:cNvPr>
          <p:cNvPicPr>
            <a:picLocks noChangeAspect="1"/>
          </p:cNvPicPr>
          <p:nvPr/>
        </p:nvPicPr>
        <p:blipFill>
          <a:blip r:embed="rId3"/>
          <a:stretch>
            <a:fillRect/>
          </a:stretch>
        </p:blipFill>
        <p:spPr>
          <a:xfrm>
            <a:off x="628650" y="3448395"/>
            <a:ext cx="7886700" cy="1304925"/>
          </a:xfrm>
          <a:prstGeom prst="rect">
            <a:avLst/>
          </a:prstGeom>
        </p:spPr>
      </p:pic>
    </p:spTree>
    <p:extLst>
      <p:ext uri="{BB962C8B-B14F-4D97-AF65-F5344CB8AC3E}">
        <p14:creationId xmlns:p14="http://schemas.microsoft.com/office/powerpoint/2010/main" val="296814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22</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2997231"/>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Applying algorithms</a:t>
            </a:r>
            <a:r>
              <a:rPr lang="en-US" dirty="0">
                <a:latin typeface="Arial" panose="020B0604020202020204" pitchFamily="34" charset="0"/>
                <a:cs typeface="Arial" panose="020B0604020202020204" pitchFamily="34" charset="0"/>
              </a:rPr>
              <a:t>:</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Basic algorithm for topic modeling: Latent Dirichlet Allocation (LDA). Others exist: correlated topic models and structural topic models becoming more popular.</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Configurations: number of topics, various settings specific to algorithm.</a:t>
            </a:r>
            <a:br>
              <a:rPr lang="en-US"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b="1" dirty="0">
                <a:latin typeface="Arial" panose="020B0604020202020204" pitchFamily="34" charset="0"/>
                <a:cs typeface="Arial" panose="020B0604020202020204" pitchFamily="34" charset="0"/>
              </a:rPr>
              <a:t>Fitting</a:t>
            </a:r>
            <a:r>
              <a:rPr lang="en-US" dirty="0">
                <a:latin typeface="Arial" panose="020B0604020202020204" pitchFamily="34" charset="0"/>
                <a:cs typeface="Arial" panose="020B0604020202020204" pitchFamily="34" charset="0"/>
              </a:rPr>
              <a:t>:</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Quantitative measures of fit (e.g. semantic coherence, exclusivity, held-out likelihood).</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But also: </a:t>
            </a:r>
            <a:r>
              <a:rPr lang="en-US" b="1" dirty="0">
                <a:latin typeface="Arial" panose="020B0604020202020204" pitchFamily="34" charset="0"/>
                <a:cs typeface="Arial" panose="020B0604020202020204" pitchFamily="34" charset="0"/>
              </a:rPr>
              <a:t>validity</a:t>
            </a:r>
            <a:r>
              <a:rPr lang="en-US" dirty="0">
                <a:latin typeface="Arial" panose="020B0604020202020204" pitchFamily="34" charset="0"/>
                <a:cs typeface="Arial" panose="020B0604020202020204" pitchFamily="34" charset="0"/>
              </a:rPr>
              <a:t>—are the topics meaningful? </a:t>
            </a:r>
            <a:endParaRPr lang="en-US"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4655170-48EC-4535-B83B-9698860D2761}"/>
              </a:ext>
            </a:extLst>
          </p:cNvPr>
          <p:cNvSpPr/>
          <p:nvPr/>
        </p:nvSpPr>
        <p:spPr>
          <a:xfrm>
            <a:off x="6892951" y="123318"/>
            <a:ext cx="2154955"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839A405E-18EC-4B3E-BBE2-348E8C8DCCDB}"/>
              </a:ext>
            </a:extLst>
          </p:cNvPr>
          <p:cNvSpPr/>
          <p:nvPr/>
        </p:nvSpPr>
        <p:spPr>
          <a:xfrm>
            <a:off x="3287240" y="123318"/>
            <a:ext cx="2170450"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333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23</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286302"/>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Applying algorithms:</a:t>
            </a:r>
            <a:endParaRPr lang="en-US" sz="20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Correlated topic model—</a:t>
            </a:r>
            <a:r>
              <a:rPr lang="en-US" sz="2000" dirty="0">
                <a:latin typeface="Arial" panose="020B0604020202020204" pitchFamily="34" charset="0"/>
                <a:cs typeface="Arial" panose="020B0604020202020204" pitchFamily="34" charset="0"/>
              </a:rPr>
              <a:t>relaxes the assumption that topics are uncorrelated and leads to better quality models (</a:t>
            </a:r>
            <a:r>
              <a:rPr lang="en-US" sz="2000" dirty="0" err="1">
                <a:latin typeface="Arial" panose="020B0604020202020204" pitchFamily="34" charset="0"/>
                <a:cs typeface="Arial" panose="020B0604020202020204" pitchFamily="34" charset="0"/>
              </a:rPr>
              <a:t>Blei</a:t>
            </a:r>
            <a:r>
              <a:rPr lang="en-US" sz="2000" dirty="0">
                <a:latin typeface="Arial" panose="020B0604020202020204" pitchFamily="34" charset="0"/>
                <a:cs typeface="Arial" panose="020B0604020202020204" pitchFamily="34" charset="0"/>
              </a:rPr>
              <a:t> &amp; Lafferty, 2007).</a:t>
            </a:r>
            <a:br>
              <a:rPr lang="en-US" sz="20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Additional benefit: the </a:t>
            </a:r>
            <a:r>
              <a:rPr lang="en-US" sz="2000" i="1" dirty="0" err="1">
                <a:latin typeface="Arial" panose="020B0604020202020204" pitchFamily="34" charset="0"/>
                <a:cs typeface="Arial" panose="020B0604020202020204" pitchFamily="34" charset="0"/>
              </a:rPr>
              <a:t>stm</a:t>
            </a:r>
            <a:r>
              <a:rPr lang="en-US" sz="2000" dirty="0">
                <a:latin typeface="Arial" panose="020B0604020202020204" pitchFamily="34" charset="0"/>
                <a:cs typeface="Arial" panose="020B0604020202020204" pitchFamily="34" charset="0"/>
              </a:rPr>
              <a:t> package in R estimates this by default and is an extremely user-friendly implementation.</a:t>
            </a:r>
          </a:p>
          <a:p>
            <a:pPr>
              <a:lnSpc>
                <a:spcPct val="110000"/>
              </a:lnSpc>
            </a:pPr>
            <a:endParaRPr lang="en-US" sz="2000" i="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What are the settings / choices of parameter? </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Number of topics.</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Initialization method; e.g. LDA, Spectral... Spectral is advised (Roberts, Stewart and Tingley, 2016).</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Random seed (I always use 123456789).</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See documentation for command for full list; other choices when using LDA.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06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24</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063677"/>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Fitting:</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Key choice when using a CTM (and most topic models) is the number of topics. Few hard rules, some guidelines, e.g. </a:t>
            </a:r>
            <a:r>
              <a:rPr lang="en-US" sz="2000" dirty="0" err="1">
                <a:latin typeface="Arial" panose="020B0604020202020204" pitchFamily="34" charset="0"/>
                <a:cs typeface="Arial" panose="020B0604020202020204" pitchFamily="34" charset="0"/>
              </a:rPr>
              <a:t>Lindstedt</a:t>
            </a:r>
            <a:r>
              <a:rPr lang="en-US" sz="2000" dirty="0">
                <a:latin typeface="Arial" panose="020B0604020202020204" pitchFamily="34" charset="0"/>
                <a:cs typeface="Arial" panose="020B0604020202020204" pitchFamily="34" charset="0"/>
              </a:rPr>
              <a:t> (2019:311):</a:t>
            </a:r>
            <a:br>
              <a:rPr lang="en-US" sz="2000" dirty="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a:lnSpc>
                <a:spcPct val="110000"/>
              </a:lnSpc>
            </a:pPr>
            <a:r>
              <a:rPr lang="en-US" i="1" dirty="0">
                <a:latin typeface="Arial" panose="020B0604020202020204" pitchFamily="34" charset="0"/>
                <a:cs typeface="Arial" panose="020B0604020202020204" pitchFamily="34" charset="0"/>
              </a:rPr>
              <a:t>"For shorter, focused corpora (i.e., those ranging from a few hundred to a few thousand documents in size), an initial choice between five and 50 topics is best, whereas for larger, unfocused corpora (i.e., those ranging from tens of thousands to hundreds of thousands of documents in size or larger), previous research has found that between 60 and 100 topics are best (Roberts et al. 2018)."</a:t>
            </a:r>
            <a:endParaRPr lang="en-US" sz="2000" i="1" dirty="0">
              <a:latin typeface="Arial" panose="020B0604020202020204" pitchFamily="34" charset="0"/>
              <a:cs typeface="Arial" panose="020B0604020202020204" pitchFamily="34" charset="0"/>
            </a:endParaRPr>
          </a:p>
          <a:p>
            <a:pPr>
              <a:lnSpc>
                <a:spcPct val="110000"/>
              </a:lnSpc>
            </a:pPr>
            <a:endParaRPr lang="en-US" sz="2000" i="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How to determine the best choice from these ranges? Which fit statistics to focus on?</a:t>
            </a:r>
          </a:p>
        </p:txBody>
      </p:sp>
    </p:spTree>
    <p:extLst>
      <p:ext uri="{BB962C8B-B14F-4D97-AF65-F5344CB8AC3E}">
        <p14:creationId xmlns:p14="http://schemas.microsoft.com/office/powerpoint/2010/main" val="37416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25</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3781741"/>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Fitting:</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Recent work tends to focus on “</a:t>
            </a:r>
            <a:r>
              <a:rPr lang="en-US" sz="2000" b="1" dirty="0">
                <a:latin typeface="Arial" panose="020B0604020202020204" pitchFamily="34" charset="0"/>
                <a:cs typeface="Arial" panose="020B0604020202020204" pitchFamily="34" charset="0"/>
              </a:rPr>
              <a:t>exclusivity</a:t>
            </a:r>
            <a:r>
              <a:rPr lang="en-US" sz="2000" dirty="0">
                <a:latin typeface="Arial" panose="020B0604020202020204" pitchFamily="34" charset="0"/>
                <a:cs typeface="Arial" panose="020B0604020202020204" pitchFamily="34" charset="0"/>
              </a:rPr>
              <a:t>”—whether or not terms with high probabilities in one topic have low probabilities under other topics—  and “</a:t>
            </a:r>
            <a:r>
              <a:rPr lang="en-US" sz="2000" b="1" dirty="0">
                <a:latin typeface="Arial" panose="020B0604020202020204" pitchFamily="34" charset="0"/>
                <a:cs typeface="Arial" panose="020B0604020202020204" pitchFamily="34" charset="0"/>
              </a:rPr>
              <a:t>semantic coherence</a:t>
            </a:r>
            <a:r>
              <a:rPr lang="en-US" sz="2000" dirty="0">
                <a:latin typeface="Arial" panose="020B0604020202020204" pitchFamily="34" charset="0"/>
                <a:cs typeface="Arial" panose="020B0604020202020204" pitchFamily="34" charset="0"/>
              </a:rPr>
              <a:t>”—whether topics are internally consistent. </a:t>
            </a:r>
          </a:p>
          <a:p>
            <a:pPr>
              <a:lnSpc>
                <a:spcPct val="110000"/>
              </a:lnSpc>
            </a:pPr>
            <a:endParaRPr lang="en-US" sz="105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Alternative metrics exist, but do not tend to map onto interests of social scientists as well (i.e., more substantive meaning rather than statistical fit).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24 seems best; perhaps 29.</a:t>
            </a:r>
          </a:p>
          <a:p>
            <a:pPr>
              <a:lnSpc>
                <a:spcPct val="110000"/>
              </a:lnSpc>
            </a:pPr>
            <a:endParaRPr lang="en-US" sz="11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Substantive validation needed.</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61B1063-F497-46B7-B90F-3D61979C5619}"/>
              </a:ext>
            </a:extLst>
          </p:cNvPr>
          <p:cNvPicPr>
            <a:picLocks noChangeAspect="1"/>
          </p:cNvPicPr>
          <p:nvPr/>
        </p:nvPicPr>
        <p:blipFill>
          <a:blip r:embed="rId3"/>
          <a:stretch>
            <a:fillRect/>
          </a:stretch>
        </p:blipFill>
        <p:spPr>
          <a:xfrm>
            <a:off x="3937706" y="3064087"/>
            <a:ext cx="2171214" cy="2000149"/>
          </a:xfrm>
          <a:prstGeom prst="rect">
            <a:avLst/>
          </a:prstGeom>
        </p:spPr>
      </p:pic>
      <p:pic>
        <p:nvPicPr>
          <p:cNvPr id="8" name="Picture 7">
            <a:extLst>
              <a:ext uri="{FF2B5EF4-FFF2-40B4-BE49-F238E27FC236}">
                <a16:creationId xmlns:a16="http://schemas.microsoft.com/office/drawing/2014/main" id="{8F0413B8-D4FC-4EBA-8DE4-80C76C9C3416}"/>
              </a:ext>
            </a:extLst>
          </p:cNvPr>
          <p:cNvPicPr>
            <a:picLocks noChangeAspect="1"/>
          </p:cNvPicPr>
          <p:nvPr/>
        </p:nvPicPr>
        <p:blipFill>
          <a:blip r:embed="rId4"/>
          <a:stretch>
            <a:fillRect/>
          </a:stretch>
        </p:blipFill>
        <p:spPr>
          <a:xfrm>
            <a:off x="6202150" y="3064087"/>
            <a:ext cx="2206145" cy="2000149"/>
          </a:xfrm>
          <a:prstGeom prst="rect">
            <a:avLst/>
          </a:prstGeom>
        </p:spPr>
      </p:pic>
      <p:pic>
        <p:nvPicPr>
          <p:cNvPr id="6" name="Picture 5">
            <a:extLst>
              <a:ext uri="{FF2B5EF4-FFF2-40B4-BE49-F238E27FC236}">
                <a16:creationId xmlns:a16="http://schemas.microsoft.com/office/drawing/2014/main" id="{4F40A68F-3D11-4098-8C11-79DE8B06F58C}"/>
              </a:ext>
            </a:extLst>
          </p:cNvPr>
          <p:cNvPicPr>
            <a:picLocks noChangeAspect="1"/>
          </p:cNvPicPr>
          <p:nvPr/>
        </p:nvPicPr>
        <p:blipFill>
          <a:blip r:embed="rId5"/>
          <a:stretch>
            <a:fillRect/>
          </a:stretch>
        </p:blipFill>
        <p:spPr>
          <a:xfrm>
            <a:off x="405500" y="2105312"/>
            <a:ext cx="8020050" cy="1666875"/>
          </a:xfrm>
          <a:prstGeom prst="rect">
            <a:avLst/>
          </a:prstGeom>
          <a:ln w="63500">
            <a:solidFill>
              <a:schemeClr val="accent1">
                <a:lumMod val="10000"/>
              </a:schemeClr>
            </a:solidFill>
          </a:ln>
        </p:spPr>
      </p:pic>
    </p:spTree>
    <p:extLst>
      <p:ext uri="{BB962C8B-B14F-4D97-AF65-F5344CB8AC3E}">
        <p14:creationId xmlns:p14="http://schemas.microsoft.com/office/powerpoint/2010/main" val="301635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erson and person on a magazine cover&#10;&#10;Description automatically generated with medium confidence">
            <a:extLst>
              <a:ext uri="{FF2B5EF4-FFF2-40B4-BE49-F238E27FC236}">
                <a16:creationId xmlns:a16="http://schemas.microsoft.com/office/drawing/2014/main" id="{124C0D1B-6F6C-4F91-B5AE-B67ABAC9C511}"/>
              </a:ext>
            </a:extLst>
          </p:cNvPr>
          <p:cNvPicPr>
            <a:picLocks noChangeAspect="1"/>
          </p:cNvPicPr>
          <p:nvPr/>
        </p:nvPicPr>
        <p:blipFill>
          <a:blip r:embed="rId3"/>
          <a:stretch>
            <a:fillRect/>
          </a:stretch>
        </p:blipFill>
        <p:spPr>
          <a:xfrm>
            <a:off x="3000375" y="452437"/>
            <a:ext cx="3143250" cy="4238625"/>
          </a:xfrm>
          <a:prstGeom prst="rect">
            <a:avLst/>
          </a:prstGeom>
        </p:spPr>
      </p:pic>
    </p:spTree>
    <p:extLst>
      <p:ext uri="{BB962C8B-B14F-4D97-AF65-F5344CB8AC3E}">
        <p14:creationId xmlns:p14="http://schemas.microsoft.com/office/powerpoint/2010/main" val="2716841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27</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795100"/>
            <a:ext cx="8483632" cy="1287532"/>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With smaller DTM:</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Still in the 20-30 range.</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24 no longer the best number; 29 or 17 seems better.</a:t>
            </a:r>
          </a:p>
          <a:p>
            <a:pPr marL="742950" lvl="1" indent="-285750">
              <a:lnSpc>
                <a:spcPct val="11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3FE6009-6BB1-4353-BAA7-9FFE13CC381D}"/>
              </a:ext>
            </a:extLst>
          </p:cNvPr>
          <p:cNvPicPr>
            <a:picLocks noChangeAspect="1"/>
          </p:cNvPicPr>
          <p:nvPr/>
        </p:nvPicPr>
        <p:blipFill>
          <a:blip r:embed="rId3"/>
          <a:stretch>
            <a:fillRect/>
          </a:stretch>
        </p:blipFill>
        <p:spPr>
          <a:xfrm>
            <a:off x="2341517" y="2335572"/>
            <a:ext cx="2074008" cy="2012828"/>
          </a:xfrm>
          <a:prstGeom prst="rect">
            <a:avLst/>
          </a:prstGeom>
        </p:spPr>
      </p:pic>
      <p:pic>
        <p:nvPicPr>
          <p:cNvPr id="9" name="Picture 8">
            <a:extLst>
              <a:ext uri="{FF2B5EF4-FFF2-40B4-BE49-F238E27FC236}">
                <a16:creationId xmlns:a16="http://schemas.microsoft.com/office/drawing/2014/main" id="{B98C2A5F-DDC6-4A09-A46B-B6DB425C8423}"/>
              </a:ext>
            </a:extLst>
          </p:cNvPr>
          <p:cNvPicPr>
            <a:picLocks noChangeAspect="1"/>
          </p:cNvPicPr>
          <p:nvPr/>
        </p:nvPicPr>
        <p:blipFill>
          <a:blip r:embed="rId4"/>
          <a:stretch>
            <a:fillRect/>
          </a:stretch>
        </p:blipFill>
        <p:spPr>
          <a:xfrm>
            <a:off x="4560291" y="2335572"/>
            <a:ext cx="2171214" cy="2012828"/>
          </a:xfrm>
          <a:prstGeom prst="rect">
            <a:avLst/>
          </a:prstGeom>
        </p:spPr>
      </p:pic>
    </p:spTree>
    <p:extLst>
      <p:ext uri="{BB962C8B-B14F-4D97-AF65-F5344CB8AC3E}">
        <p14:creationId xmlns:p14="http://schemas.microsoft.com/office/powerpoint/2010/main" val="209003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28</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3316229"/>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Once topic model has been curated and tuned, theoretical artifacts (Whetten, 1989) can be </a:t>
            </a:r>
            <a:r>
              <a:rPr lang="en-US" sz="2000" b="1" dirty="0">
                <a:latin typeface="Arial" panose="020B0604020202020204" pitchFamily="34" charset="0"/>
                <a:cs typeface="Arial" panose="020B0604020202020204" pitchFamily="34" charset="0"/>
              </a:rPr>
              <a:t>created </a:t>
            </a:r>
            <a:r>
              <a:rPr lang="en-US" sz="2000" dirty="0">
                <a:latin typeface="Arial" panose="020B0604020202020204" pitchFamily="34" charset="0"/>
                <a:cs typeface="Arial" panose="020B0604020202020204" pitchFamily="34" charset="0"/>
              </a:rPr>
              <a:t>and can used in </a:t>
            </a:r>
            <a:r>
              <a:rPr lang="en-US" sz="2000" b="1" dirty="0">
                <a:latin typeface="Arial" panose="020B0604020202020204" pitchFamily="34" charset="0"/>
                <a:cs typeface="Arial" panose="020B0604020202020204" pitchFamily="34" charset="0"/>
              </a:rPr>
              <a:t>theory building </a:t>
            </a:r>
            <a:r>
              <a:rPr lang="en-US" sz="2000" dirty="0">
                <a:latin typeface="Arial" panose="020B0604020202020204" pitchFamily="34" charset="0"/>
                <a:cs typeface="Arial" panose="020B0604020202020204" pitchFamily="34" charset="0"/>
              </a:rPr>
              <a:t>and testing.</a:t>
            </a:r>
          </a:p>
          <a:p>
            <a:pPr>
              <a:lnSpc>
                <a:spcPct val="110000"/>
              </a:lnSpc>
            </a:pPr>
            <a:endParaRPr lang="en-US" sz="14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Two key </a:t>
            </a:r>
            <a:r>
              <a:rPr lang="en-US" sz="2000" b="1" dirty="0">
                <a:latin typeface="Arial" panose="020B0604020202020204" pitchFamily="34" charset="0"/>
                <a:cs typeface="Arial" panose="020B0604020202020204" pitchFamily="34" charset="0"/>
              </a:rPr>
              <a:t>outputs</a:t>
            </a:r>
            <a:r>
              <a:rPr lang="en-US" sz="2000" dirty="0">
                <a:latin typeface="Arial" panose="020B0604020202020204" pitchFamily="34" charset="0"/>
                <a:cs typeface="Arial" panose="020B0604020202020204" pitchFamily="34" charset="0"/>
              </a:rPr>
              <a:t>:</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Terms per topic (with weights).</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Topics per document (with weights).</a:t>
            </a:r>
          </a:p>
          <a:p>
            <a:pPr marL="800100" lvl="1" indent="-342900">
              <a:lnSpc>
                <a:spcPct val="11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How you use / interpret these depends crucially on your RQ. This is where the fun really begins.</a:t>
            </a:r>
          </a:p>
        </p:txBody>
      </p:sp>
      <p:sp>
        <p:nvSpPr>
          <p:cNvPr id="23" name="Rectangle 22">
            <a:extLst>
              <a:ext uri="{FF2B5EF4-FFF2-40B4-BE49-F238E27FC236}">
                <a16:creationId xmlns:a16="http://schemas.microsoft.com/office/drawing/2014/main" id="{839A405E-18EC-4B3E-BBE2-348E8C8DCCDB}"/>
              </a:ext>
            </a:extLst>
          </p:cNvPr>
          <p:cNvSpPr/>
          <p:nvPr/>
        </p:nvSpPr>
        <p:spPr>
          <a:xfrm>
            <a:off x="3287240" y="123318"/>
            <a:ext cx="4283498"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93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Timeline&#10;&#10;Description automatically generated">
            <a:extLst>
              <a:ext uri="{FF2B5EF4-FFF2-40B4-BE49-F238E27FC236}">
                <a16:creationId xmlns:a16="http://schemas.microsoft.com/office/drawing/2014/main" id="{0174EF21-504B-4260-8550-B72078981621}"/>
              </a:ext>
            </a:extLst>
          </p:cNvPr>
          <p:cNvPicPr>
            <a:picLocks noChangeAspect="1"/>
          </p:cNvPicPr>
          <p:nvPr/>
        </p:nvPicPr>
        <p:blipFill>
          <a:blip r:embed="rId3"/>
          <a:stretch>
            <a:fillRect/>
          </a:stretch>
        </p:blipFill>
        <p:spPr>
          <a:xfrm>
            <a:off x="449450" y="491866"/>
            <a:ext cx="8082366" cy="4307051"/>
          </a:xfrm>
          <a:prstGeom prst="rect">
            <a:avLst/>
          </a:prstGeom>
        </p:spPr>
      </p:pic>
    </p:spTree>
    <p:extLst>
      <p:ext uri="{BB962C8B-B14F-4D97-AF65-F5344CB8AC3E}">
        <p14:creationId xmlns:p14="http://schemas.microsoft.com/office/powerpoint/2010/main" val="250468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E91B56F8-E1CB-460D-AE87-ABCCF7B2AB23}"/>
              </a:ext>
            </a:extLst>
          </p:cNvPr>
          <p:cNvSpPr>
            <a:spLocks noGrp="1"/>
          </p:cNvSpPr>
          <p:nvPr>
            <p:ph type="ctrTitle"/>
          </p:nvPr>
        </p:nvSpPr>
        <p:spPr>
          <a:xfrm>
            <a:off x="504000" y="1364645"/>
            <a:ext cx="4874225" cy="1476000"/>
          </a:xfrm>
        </p:spPr>
        <p:txBody>
          <a:bodyPr/>
          <a:lstStyle/>
          <a:p>
            <a:r>
              <a:rPr lang="nl-NL" sz="6000" b="1" dirty="0" err="1">
                <a:latin typeface="Arial" panose="020B0604020202020204" pitchFamily="34" charset="0"/>
                <a:cs typeface="Arial" panose="020B0604020202020204" pitchFamily="34" charset="0"/>
              </a:rPr>
              <a:t>What</a:t>
            </a:r>
            <a:r>
              <a:rPr lang="nl-NL" sz="6000" b="1" dirty="0">
                <a:latin typeface="Arial" panose="020B0604020202020204" pitchFamily="34" charset="0"/>
                <a:cs typeface="Arial" panose="020B0604020202020204" pitchFamily="34" charset="0"/>
              </a:rPr>
              <a:t> is </a:t>
            </a:r>
            <a:r>
              <a:rPr lang="nl-NL" sz="6000" b="1" dirty="0" err="1">
                <a:latin typeface="Arial" panose="020B0604020202020204" pitchFamily="34" charset="0"/>
                <a:cs typeface="Arial" panose="020B0604020202020204" pitchFamily="34" charset="0"/>
              </a:rPr>
              <a:t>it</a:t>
            </a:r>
            <a:r>
              <a:rPr lang="nl-NL" sz="6000" b="1" dirty="0">
                <a:latin typeface="Arial" panose="020B0604020202020204" pitchFamily="34" charset="0"/>
                <a:cs typeface="Arial" panose="020B0604020202020204" pitchFamily="34" charset="0"/>
              </a:rPr>
              <a:t>?</a:t>
            </a:r>
            <a:endParaRPr lang="en-GB" sz="60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3</a:t>
            </a:fld>
            <a:endParaRPr lang="nl-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37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30</a:t>
            </a:fld>
            <a:endParaRPr lang="nl-NL" sz="9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073285B-9E57-4DC8-A866-6C59A542CEBF}"/>
              </a:ext>
            </a:extLst>
          </p:cNvPr>
          <p:cNvPicPr>
            <a:picLocks noChangeAspect="1"/>
          </p:cNvPicPr>
          <p:nvPr/>
        </p:nvPicPr>
        <p:blipFill>
          <a:blip r:embed="rId3"/>
          <a:stretch>
            <a:fillRect/>
          </a:stretch>
        </p:blipFill>
        <p:spPr>
          <a:xfrm>
            <a:off x="722647" y="1880750"/>
            <a:ext cx="8102878" cy="1381999"/>
          </a:xfrm>
          <a:prstGeom prst="rect">
            <a:avLst/>
          </a:prstGeom>
        </p:spPr>
      </p:pic>
    </p:spTree>
    <p:extLst>
      <p:ext uri="{BB962C8B-B14F-4D97-AF65-F5344CB8AC3E}">
        <p14:creationId xmlns:p14="http://schemas.microsoft.com/office/powerpoint/2010/main" val="817046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893E9A-BF64-47C7-BB26-C06A22D6165C}"/>
              </a:ext>
            </a:extLst>
          </p:cNvPr>
          <p:cNvPicPr>
            <a:picLocks noChangeAspect="1"/>
          </p:cNvPicPr>
          <p:nvPr/>
        </p:nvPicPr>
        <p:blipFill>
          <a:blip r:embed="rId3"/>
          <a:stretch>
            <a:fillRect/>
          </a:stretch>
        </p:blipFill>
        <p:spPr>
          <a:xfrm>
            <a:off x="38745" y="1123964"/>
            <a:ext cx="3137081" cy="2836265"/>
          </a:xfrm>
          <a:prstGeom prst="rect">
            <a:avLst/>
          </a:prstGeom>
        </p:spPr>
      </p:pic>
      <p:pic>
        <p:nvPicPr>
          <p:cNvPr id="7" name="Picture 6">
            <a:extLst>
              <a:ext uri="{FF2B5EF4-FFF2-40B4-BE49-F238E27FC236}">
                <a16:creationId xmlns:a16="http://schemas.microsoft.com/office/drawing/2014/main" id="{6FBE38B0-1947-4DF8-AE5B-06D3099DAFBF}"/>
              </a:ext>
            </a:extLst>
          </p:cNvPr>
          <p:cNvPicPr>
            <a:picLocks noChangeAspect="1"/>
          </p:cNvPicPr>
          <p:nvPr/>
        </p:nvPicPr>
        <p:blipFill>
          <a:blip r:embed="rId4"/>
          <a:stretch>
            <a:fillRect/>
          </a:stretch>
        </p:blipFill>
        <p:spPr>
          <a:xfrm>
            <a:off x="2531117" y="2425861"/>
            <a:ext cx="6593950" cy="2684868"/>
          </a:xfrm>
          <a:prstGeom prst="rect">
            <a:avLst/>
          </a:prstGeom>
        </p:spPr>
      </p:pic>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31</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1050544"/>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Many possible ways to illustrate the topics and documents.</a:t>
            </a:r>
          </a:p>
          <a:p>
            <a:pPr>
              <a:lnSpc>
                <a:spcPct val="110000"/>
              </a:lnSpc>
            </a:pPr>
            <a:endParaRPr lang="en-US" sz="2000" b="1"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B18E62E-5165-46AA-B90C-662757EC0B19}"/>
              </a:ext>
            </a:extLst>
          </p:cNvPr>
          <p:cNvPicPr>
            <a:picLocks noChangeAspect="1"/>
          </p:cNvPicPr>
          <p:nvPr/>
        </p:nvPicPr>
        <p:blipFill>
          <a:blip r:embed="rId5"/>
          <a:stretch>
            <a:fillRect/>
          </a:stretch>
        </p:blipFill>
        <p:spPr>
          <a:xfrm>
            <a:off x="4161295" y="1414112"/>
            <a:ext cx="3214769" cy="3142437"/>
          </a:xfrm>
          <a:prstGeom prst="rect">
            <a:avLst/>
          </a:prstGeom>
        </p:spPr>
      </p:pic>
      <p:pic>
        <p:nvPicPr>
          <p:cNvPr id="10" name="Picture 9">
            <a:extLst>
              <a:ext uri="{FF2B5EF4-FFF2-40B4-BE49-F238E27FC236}">
                <a16:creationId xmlns:a16="http://schemas.microsoft.com/office/drawing/2014/main" id="{5049795F-C813-4C1A-9AC1-9901E87A368A}"/>
              </a:ext>
            </a:extLst>
          </p:cNvPr>
          <p:cNvPicPr>
            <a:picLocks noChangeAspect="1"/>
          </p:cNvPicPr>
          <p:nvPr/>
        </p:nvPicPr>
        <p:blipFill>
          <a:blip r:embed="rId6"/>
          <a:stretch>
            <a:fillRect/>
          </a:stretch>
        </p:blipFill>
        <p:spPr>
          <a:xfrm>
            <a:off x="1701517" y="1367185"/>
            <a:ext cx="7334250" cy="1038225"/>
          </a:xfrm>
          <a:prstGeom prst="rect">
            <a:avLst/>
          </a:prstGeom>
        </p:spPr>
      </p:pic>
      <p:pic>
        <p:nvPicPr>
          <p:cNvPr id="12" name="Picture 11">
            <a:extLst>
              <a:ext uri="{FF2B5EF4-FFF2-40B4-BE49-F238E27FC236}">
                <a16:creationId xmlns:a16="http://schemas.microsoft.com/office/drawing/2014/main" id="{56C879D8-DEED-4226-84B5-D52B2CBE4ACF}"/>
              </a:ext>
            </a:extLst>
          </p:cNvPr>
          <p:cNvPicPr>
            <a:picLocks noChangeAspect="1"/>
          </p:cNvPicPr>
          <p:nvPr/>
        </p:nvPicPr>
        <p:blipFill>
          <a:blip r:embed="rId7"/>
          <a:stretch>
            <a:fillRect/>
          </a:stretch>
        </p:blipFill>
        <p:spPr>
          <a:xfrm>
            <a:off x="84815" y="1039534"/>
            <a:ext cx="3971925" cy="323850"/>
          </a:xfrm>
          <a:prstGeom prst="rect">
            <a:avLst/>
          </a:prstGeom>
        </p:spPr>
      </p:pic>
      <p:pic>
        <p:nvPicPr>
          <p:cNvPr id="6" name="Picture 5">
            <a:extLst>
              <a:ext uri="{FF2B5EF4-FFF2-40B4-BE49-F238E27FC236}">
                <a16:creationId xmlns:a16="http://schemas.microsoft.com/office/drawing/2014/main" id="{8340E956-3A64-4C41-B0AA-DBE62BB04A36}"/>
              </a:ext>
            </a:extLst>
          </p:cNvPr>
          <p:cNvPicPr>
            <a:picLocks noChangeAspect="1"/>
          </p:cNvPicPr>
          <p:nvPr/>
        </p:nvPicPr>
        <p:blipFill>
          <a:blip r:embed="rId8"/>
          <a:stretch>
            <a:fillRect/>
          </a:stretch>
        </p:blipFill>
        <p:spPr>
          <a:xfrm>
            <a:off x="4161295" y="1140710"/>
            <a:ext cx="4010025" cy="323850"/>
          </a:xfrm>
          <a:prstGeom prst="rect">
            <a:avLst/>
          </a:prstGeom>
        </p:spPr>
      </p:pic>
    </p:spTree>
    <p:extLst>
      <p:ext uri="{BB962C8B-B14F-4D97-AF65-F5344CB8AC3E}">
        <p14:creationId xmlns:p14="http://schemas.microsoft.com/office/powerpoint/2010/main" val="423901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32</a:t>
            </a:fld>
            <a:endParaRPr lang="nl-NL" sz="900" dirty="0">
              <a:latin typeface="Arial" panose="020B0604020202020204" pitchFamily="34" charset="0"/>
              <a:cs typeface="Arial" panose="020B0604020202020204" pitchFamily="34" charset="0"/>
            </a:endParaRPr>
          </a:p>
        </p:txBody>
      </p:sp>
      <p:graphicFrame>
        <p:nvGraphicFramePr>
          <p:cNvPr id="9" name="Chart 8">
            <a:extLst>
              <a:ext uri="{FF2B5EF4-FFF2-40B4-BE49-F238E27FC236}">
                <a16:creationId xmlns:a16="http://schemas.microsoft.com/office/drawing/2014/main" id="{A723E80D-05FB-422D-BBD4-4ACB26BAF9A1}"/>
              </a:ext>
            </a:extLst>
          </p:cNvPr>
          <p:cNvGraphicFramePr>
            <a:graphicFrameLocks/>
          </p:cNvGraphicFramePr>
          <p:nvPr>
            <p:extLst>
              <p:ext uri="{D42A27DB-BD31-4B8C-83A1-F6EECF244321}">
                <p14:modId xmlns:p14="http://schemas.microsoft.com/office/powerpoint/2010/main" val="2241947090"/>
              </p:ext>
            </p:extLst>
          </p:nvPr>
        </p:nvGraphicFramePr>
        <p:xfrm>
          <a:off x="113493" y="354766"/>
          <a:ext cx="4218283" cy="3386138"/>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600385FC-2246-4869-8F6E-700470F05165}"/>
              </a:ext>
            </a:extLst>
          </p:cNvPr>
          <p:cNvPicPr>
            <a:picLocks noChangeAspect="1"/>
          </p:cNvPicPr>
          <p:nvPr/>
        </p:nvPicPr>
        <p:blipFill>
          <a:blip r:embed="rId4"/>
          <a:stretch>
            <a:fillRect/>
          </a:stretch>
        </p:blipFill>
        <p:spPr>
          <a:xfrm>
            <a:off x="4401518" y="354766"/>
            <a:ext cx="4339057" cy="3306951"/>
          </a:xfrm>
          <a:prstGeom prst="rect">
            <a:avLst/>
          </a:prstGeom>
        </p:spPr>
      </p:pic>
      <p:pic>
        <p:nvPicPr>
          <p:cNvPr id="10" name="Picture 9">
            <a:extLst>
              <a:ext uri="{FF2B5EF4-FFF2-40B4-BE49-F238E27FC236}">
                <a16:creationId xmlns:a16="http://schemas.microsoft.com/office/drawing/2014/main" id="{BA57774F-AD6F-4D10-8AFC-9A5AAC22B617}"/>
              </a:ext>
            </a:extLst>
          </p:cNvPr>
          <p:cNvPicPr>
            <a:picLocks noChangeAspect="1"/>
          </p:cNvPicPr>
          <p:nvPr/>
        </p:nvPicPr>
        <p:blipFill rotWithShape="1">
          <a:blip r:embed="rId5"/>
          <a:srcRect l="83520" t="34621" r="6999" b="31899"/>
          <a:stretch/>
        </p:blipFill>
        <p:spPr>
          <a:xfrm>
            <a:off x="1976033" y="354766"/>
            <a:ext cx="901403" cy="1296167"/>
          </a:xfrm>
          <a:prstGeom prst="rect">
            <a:avLst/>
          </a:prstGeom>
        </p:spPr>
      </p:pic>
      <p:pic>
        <p:nvPicPr>
          <p:cNvPr id="7" name="Picture 6">
            <a:extLst>
              <a:ext uri="{FF2B5EF4-FFF2-40B4-BE49-F238E27FC236}">
                <a16:creationId xmlns:a16="http://schemas.microsoft.com/office/drawing/2014/main" id="{F4ABF0EA-DC72-4615-8422-F674BAFC6455}"/>
              </a:ext>
            </a:extLst>
          </p:cNvPr>
          <p:cNvPicPr>
            <a:picLocks noChangeAspect="1"/>
          </p:cNvPicPr>
          <p:nvPr/>
        </p:nvPicPr>
        <p:blipFill>
          <a:blip r:embed="rId6"/>
          <a:stretch>
            <a:fillRect/>
          </a:stretch>
        </p:blipFill>
        <p:spPr>
          <a:xfrm>
            <a:off x="777255" y="3771555"/>
            <a:ext cx="7248525" cy="1162050"/>
          </a:xfrm>
          <a:prstGeom prst="rect">
            <a:avLst/>
          </a:prstGeom>
        </p:spPr>
      </p:pic>
    </p:spTree>
    <p:extLst>
      <p:ext uri="{BB962C8B-B14F-4D97-AF65-F5344CB8AC3E}">
        <p14:creationId xmlns:p14="http://schemas.microsoft.com/office/powerpoint/2010/main" val="89223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33</a:t>
            </a:fld>
            <a:endParaRPr lang="nl-NL" sz="9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2C3A6779-A384-4877-A19F-63B1255A379F}"/>
              </a:ext>
            </a:extLst>
          </p:cNvPr>
          <p:cNvPicPr>
            <a:picLocks noChangeAspect="1"/>
          </p:cNvPicPr>
          <p:nvPr/>
        </p:nvPicPr>
        <p:blipFill>
          <a:blip r:embed="rId3"/>
          <a:stretch>
            <a:fillRect/>
          </a:stretch>
        </p:blipFill>
        <p:spPr>
          <a:xfrm>
            <a:off x="5415950" y="1136636"/>
            <a:ext cx="3247575" cy="2365542"/>
          </a:xfrm>
          <a:prstGeom prst="rect">
            <a:avLst/>
          </a:prstGeom>
        </p:spPr>
      </p:pic>
      <p:pic>
        <p:nvPicPr>
          <p:cNvPr id="15" name="Picture 14">
            <a:extLst>
              <a:ext uri="{FF2B5EF4-FFF2-40B4-BE49-F238E27FC236}">
                <a16:creationId xmlns:a16="http://schemas.microsoft.com/office/drawing/2014/main" id="{80EE7830-DAAE-45E1-BAB6-B98741F50320}"/>
              </a:ext>
            </a:extLst>
          </p:cNvPr>
          <p:cNvPicPr>
            <a:picLocks noChangeAspect="1"/>
          </p:cNvPicPr>
          <p:nvPr/>
        </p:nvPicPr>
        <p:blipFill>
          <a:blip r:embed="rId4"/>
          <a:stretch>
            <a:fillRect/>
          </a:stretch>
        </p:blipFill>
        <p:spPr>
          <a:xfrm>
            <a:off x="480475" y="2319407"/>
            <a:ext cx="4761254" cy="2021538"/>
          </a:xfrm>
          <a:prstGeom prst="rect">
            <a:avLst/>
          </a:prstGeom>
        </p:spPr>
      </p:pic>
      <p:pic>
        <p:nvPicPr>
          <p:cNvPr id="6" name="Picture 5">
            <a:extLst>
              <a:ext uri="{FF2B5EF4-FFF2-40B4-BE49-F238E27FC236}">
                <a16:creationId xmlns:a16="http://schemas.microsoft.com/office/drawing/2014/main" id="{ACD2A6AD-0472-49E2-8642-19FCF0C409F4}"/>
              </a:ext>
            </a:extLst>
          </p:cNvPr>
          <p:cNvPicPr>
            <a:picLocks noChangeAspect="1"/>
          </p:cNvPicPr>
          <p:nvPr/>
        </p:nvPicPr>
        <p:blipFill>
          <a:blip r:embed="rId5"/>
          <a:stretch>
            <a:fillRect/>
          </a:stretch>
        </p:blipFill>
        <p:spPr>
          <a:xfrm>
            <a:off x="699088" y="718685"/>
            <a:ext cx="2518475" cy="1033702"/>
          </a:xfrm>
          <a:prstGeom prst="rect">
            <a:avLst/>
          </a:prstGeom>
        </p:spPr>
      </p:pic>
    </p:spTree>
    <p:extLst>
      <p:ext uri="{BB962C8B-B14F-4D97-AF65-F5344CB8AC3E}">
        <p14:creationId xmlns:p14="http://schemas.microsoft.com/office/powerpoint/2010/main" val="380371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A7ED39D-2617-4086-AA97-E34174FD266A}"/>
              </a:ext>
            </a:extLst>
          </p:cNvPr>
          <p:cNvPicPr>
            <a:picLocks noChangeAspect="1"/>
          </p:cNvPicPr>
          <p:nvPr/>
        </p:nvPicPr>
        <p:blipFill>
          <a:blip r:embed="rId3"/>
          <a:stretch>
            <a:fillRect/>
          </a:stretch>
        </p:blipFill>
        <p:spPr>
          <a:xfrm>
            <a:off x="3068664" y="134319"/>
            <a:ext cx="3182024" cy="4874861"/>
          </a:xfrm>
          <a:prstGeom prst="rect">
            <a:avLst/>
          </a:prstGeom>
        </p:spPr>
      </p:pic>
    </p:spTree>
    <p:extLst>
      <p:ext uri="{BB962C8B-B14F-4D97-AF65-F5344CB8AC3E}">
        <p14:creationId xmlns:p14="http://schemas.microsoft.com/office/powerpoint/2010/main" val="1119972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35</a:t>
            </a:fld>
            <a:endParaRPr lang="nl-NL" sz="9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960BCC-1897-4E43-BC2D-2A91880D99C2}"/>
              </a:ext>
            </a:extLst>
          </p:cNvPr>
          <p:cNvPicPr>
            <a:picLocks noChangeAspect="1"/>
          </p:cNvPicPr>
          <p:nvPr/>
        </p:nvPicPr>
        <p:blipFill>
          <a:blip r:embed="rId3"/>
          <a:stretch>
            <a:fillRect/>
          </a:stretch>
        </p:blipFill>
        <p:spPr>
          <a:xfrm>
            <a:off x="99008" y="165137"/>
            <a:ext cx="2574305" cy="3461466"/>
          </a:xfrm>
          <a:prstGeom prst="rect">
            <a:avLst/>
          </a:prstGeom>
        </p:spPr>
      </p:pic>
      <p:pic>
        <p:nvPicPr>
          <p:cNvPr id="12" name="Picture 11">
            <a:extLst>
              <a:ext uri="{FF2B5EF4-FFF2-40B4-BE49-F238E27FC236}">
                <a16:creationId xmlns:a16="http://schemas.microsoft.com/office/drawing/2014/main" id="{8C0D38A9-1E22-4C6E-884D-2D5D495D7AF8}"/>
              </a:ext>
            </a:extLst>
          </p:cNvPr>
          <p:cNvPicPr>
            <a:picLocks noChangeAspect="1"/>
          </p:cNvPicPr>
          <p:nvPr/>
        </p:nvPicPr>
        <p:blipFill>
          <a:blip r:embed="rId4"/>
          <a:stretch>
            <a:fillRect/>
          </a:stretch>
        </p:blipFill>
        <p:spPr>
          <a:xfrm>
            <a:off x="4343210" y="139628"/>
            <a:ext cx="2754986" cy="2628761"/>
          </a:xfrm>
          <a:prstGeom prst="rect">
            <a:avLst/>
          </a:prstGeom>
        </p:spPr>
      </p:pic>
      <p:pic>
        <p:nvPicPr>
          <p:cNvPr id="14" name="Picture 13">
            <a:extLst>
              <a:ext uri="{FF2B5EF4-FFF2-40B4-BE49-F238E27FC236}">
                <a16:creationId xmlns:a16="http://schemas.microsoft.com/office/drawing/2014/main" id="{3E56649C-58EE-4E89-8421-9A1F996EDDEA}"/>
              </a:ext>
            </a:extLst>
          </p:cNvPr>
          <p:cNvPicPr>
            <a:picLocks noChangeAspect="1"/>
          </p:cNvPicPr>
          <p:nvPr/>
        </p:nvPicPr>
        <p:blipFill>
          <a:blip r:embed="rId5"/>
          <a:stretch>
            <a:fillRect/>
          </a:stretch>
        </p:blipFill>
        <p:spPr>
          <a:xfrm>
            <a:off x="3068664" y="2668788"/>
            <a:ext cx="5594861" cy="2335084"/>
          </a:xfrm>
          <a:prstGeom prst="rect">
            <a:avLst/>
          </a:prstGeom>
        </p:spPr>
      </p:pic>
    </p:spTree>
    <p:extLst>
      <p:ext uri="{BB962C8B-B14F-4D97-AF65-F5344CB8AC3E}">
        <p14:creationId xmlns:p14="http://schemas.microsoft.com/office/powerpoint/2010/main" val="993206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36</a:t>
            </a:fld>
            <a:endParaRPr lang="nl-NL" sz="9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00385FC-2246-4869-8F6E-700470F05165}"/>
              </a:ext>
            </a:extLst>
          </p:cNvPr>
          <p:cNvPicPr>
            <a:picLocks noChangeAspect="1"/>
          </p:cNvPicPr>
          <p:nvPr/>
        </p:nvPicPr>
        <p:blipFill>
          <a:blip r:embed="rId3"/>
          <a:stretch>
            <a:fillRect/>
          </a:stretch>
        </p:blipFill>
        <p:spPr>
          <a:xfrm>
            <a:off x="4977104" y="1137612"/>
            <a:ext cx="3763471" cy="2868276"/>
          </a:xfrm>
          <a:prstGeom prst="rect">
            <a:avLst/>
          </a:prstGeom>
        </p:spPr>
      </p:pic>
      <p:graphicFrame>
        <p:nvGraphicFramePr>
          <p:cNvPr id="10" name="Chart 9">
            <a:extLst>
              <a:ext uri="{FF2B5EF4-FFF2-40B4-BE49-F238E27FC236}">
                <a16:creationId xmlns:a16="http://schemas.microsoft.com/office/drawing/2014/main" id="{FDC20F59-6E95-4CCD-8FD6-99509A67020F}"/>
              </a:ext>
            </a:extLst>
          </p:cNvPr>
          <p:cNvGraphicFramePr>
            <a:graphicFrameLocks/>
          </p:cNvGraphicFramePr>
          <p:nvPr>
            <p:extLst>
              <p:ext uri="{D42A27DB-BD31-4B8C-83A1-F6EECF244321}">
                <p14:modId xmlns:p14="http://schemas.microsoft.com/office/powerpoint/2010/main" val="1485194454"/>
              </p:ext>
            </p:extLst>
          </p:nvPr>
        </p:nvGraphicFramePr>
        <p:xfrm>
          <a:off x="183235" y="1010417"/>
          <a:ext cx="4876961" cy="3386138"/>
        </p:xfrm>
        <a:graphic>
          <a:graphicData uri="http://schemas.openxmlformats.org/drawingml/2006/chart">
            <c:chart xmlns:c="http://schemas.openxmlformats.org/drawingml/2006/chart" xmlns:r="http://schemas.openxmlformats.org/officeDocument/2006/relationships" r:id="rId4"/>
          </a:graphicData>
        </a:graphic>
      </p:graphicFrame>
      <p:pic>
        <p:nvPicPr>
          <p:cNvPr id="11" name="Picture 10">
            <a:extLst>
              <a:ext uri="{FF2B5EF4-FFF2-40B4-BE49-F238E27FC236}">
                <a16:creationId xmlns:a16="http://schemas.microsoft.com/office/drawing/2014/main" id="{B784829B-E8C0-4B7E-80F7-C976E603387D}"/>
              </a:ext>
            </a:extLst>
          </p:cNvPr>
          <p:cNvPicPr>
            <a:picLocks noChangeAspect="1"/>
          </p:cNvPicPr>
          <p:nvPr/>
        </p:nvPicPr>
        <p:blipFill rotWithShape="1">
          <a:blip r:embed="rId5"/>
          <a:srcRect l="38227" t="65837" r="52354"/>
          <a:stretch/>
        </p:blipFill>
        <p:spPr>
          <a:xfrm>
            <a:off x="3456120" y="1137612"/>
            <a:ext cx="633285" cy="958730"/>
          </a:xfrm>
          <a:prstGeom prst="rect">
            <a:avLst/>
          </a:prstGeom>
        </p:spPr>
      </p:pic>
    </p:spTree>
    <p:extLst>
      <p:ext uri="{BB962C8B-B14F-4D97-AF65-F5344CB8AC3E}">
        <p14:creationId xmlns:p14="http://schemas.microsoft.com/office/powerpoint/2010/main" val="4078986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37</a:t>
            </a:fld>
            <a:endParaRPr lang="nl-NL" sz="9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F5C8868-08B0-4A99-805B-24D8DB8A67F3}"/>
              </a:ext>
            </a:extLst>
          </p:cNvPr>
          <p:cNvPicPr>
            <a:picLocks noChangeAspect="1"/>
          </p:cNvPicPr>
          <p:nvPr/>
        </p:nvPicPr>
        <p:blipFill>
          <a:blip r:embed="rId3"/>
          <a:stretch>
            <a:fillRect/>
          </a:stretch>
        </p:blipFill>
        <p:spPr>
          <a:xfrm>
            <a:off x="4893574" y="914399"/>
            <a:ext cx="4148927" cy="3024107"/>
          </a:xfrm>
          <a:prstGeom prst="rect">
            <a:avLst/>
          </a:prstGeom>
        </p:spPr>
      </p:pic>
      <p:pic>
        <p:nvPicPr>
          <p:cNvPr id="6" name="Picture 5">
            <a:extLst>
              <a:ext uri="{FF2B5EF4-FFF2-40B4-BE49-F238E27FC236}">
                <a16:creationId xmlns:a16="http://schemas.microsoft.com/office/drawing/2014/main" id="{43AE1239-C4DD-4859-A85B-0C6500591805}"/>
              </a:ext>
            </a:extLst>
          </p:cNvPr>
          <p:cNvPicPr>
            <a:picLocks noChangeAspect="1"/>
          </p:cNvPicPr>
          <p:nvPr/>
        </p:nvPicPr>
        <p:blipFill>
          <a:blip r:embed="rId4"/>
          <a:stretch>
            <a:fillRect/>
          </a:stretch>
        </p:blipFill>
        <p:spPr>
          <a:xfrm>
            <a:off x="193730" y="1493890"/>
            <a:ext cx="4572000" cy="1913420"/>
          </a:xfrm>
          <a:prstGeom prst="rect">
            <a:avLst/>
          </a:prstGeom>
        </p:spPr>
      </p:pic>
    </p:spTree>
    <p:extLst>
      <p:ext uri="{BB962C8B-B14F-4D97-AF65-F5344CB8AC3E}">
        <p14:creationId xmlns:p14="http://schemas.microsoft.com/office/powerpoint/2010/main" val="1361966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38</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85524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err="1">
                <a:latin typeface="Arial" panose="020B0604020202020204" pitchFamily="34" charset="0"/>
                <a:cs typeface="Arial" panose="020B0604020202020204" pitchFamily="34" charset="0"/>
              </a:rPr>
              <a:t>Thoughts</a:t>
            </a:r>
            <a:r>
              <a:rPr lang="nl-NL" sz="5400" b="1" dirty="0">
                <a:latin typeface="Arial" panose="020B0604020202020204" pitchFamily="34" charset="0"/>
                <a:cs typeface="Arial" panose="020B0604020202020204" pitchFamily="34" charset="0"/>
              </a:rPr>
              <a:t> on </a:t>
            </a:r>
            <a:r>
              <a:rPr lang="nl-NL" sz="5400" b="1" dirty="0" err="1">
                <a:latin typeface="Arial" panose="020B0604020202020204" pitchFamily="34" charset="0"/>
                <a:cs typeface="Arial" panose="020B0604020202020204" pitchFamily="34" charset="0"/>
              </a:rPr>
              <a:t>publishing</a:t>
            </a:r>
            <a:r>
              <a:rPr lang="nl-NL" sz="5400" b="1" dirty="0">
                <a:latin typeface="Arial" panose="020B0604020202020204" pitchFamily="34" charset="0"/>
                <a:cs typeface="Arial" panose="020B0604020202020204" pitchFamily="34" charset="0"/>
              </a:rPr>
              <a:t> w/ </a:t>
            </a:r>
            <a:r>
              <a:rPr lang="nl-NL" sz="5400" b="1" dirty="0" err="1">
                <a:latin typeface="Arial" panose="020B0604020202020204" pitchFamily="34" charset="0"/>
                <a:cs typeface="Arial" panose="020B0604020202020204" pitchFamily="34" charset="0"/>
              </a:rPr>
              <a:t>TMs</a:t>
            </a:r>
            <a:endParaRPr lang="en-GB"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652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390180"/>
            <a:ext cx="8160950" cy="3823181"/>
          </a:xfrm>
        </p:spPr>
        <p:txBody>
          <a:bodyPr/>
          <a:lstStyle/>
          <a:p>
            <a:pPr marL="0" indent="0">
              <a:lnSpc>
                <a:spcPct val="100000"/>
              </a:lnSpc>
              <a:buNone/>
            </a:pPr>
            <a:r>
              <a:rPr lang="en-US" sz="2000" b="1" dirty="0">
                <a:latin typeface="Arial" panose="020B0604020202020204" pitchFamily="34" charset="0"/>
                <a:cs typeface="Arial" panose="020B0604020202020204" pitchFamily="34" charset="0"/>
              </a:rPr>
              <a:t>You have your results; then what?</a:t>
            </a:r>
          </a:p>
          <a:p>
            <a:pPr marL="0" indent="0">
              <a:lnSpc>
                <a:spcPct val="100000"/>
              </a:lnSpc>
              <a:buNone/>
            </a:pPr>
            <a:endParaRPr lang="en-US" sz="2000" b="1"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Many editors and/or reviewers do not know much about topic modeling yet. There are few hard guidelines or rules of conduct as of yet. </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Critical points to hit:</a:t>
            </a:r>
          </a:p>
          <a:p>
            <a:pPr lvl="1">
              <a:lnSpc>
                <a:spcPct val="100000"/>
              </a:lnSpc>
            </a:pPr>
            <a:r>
              <a:rPr lang="en-US" dirty="0">
                <a:latin typeface="Arial" panose="020B0604020202020204" pitchFamily="34" charset="0"/>
                <a:cs typeface="Arial" panose="020B0604020202020204" pitchFamily="34" charset="0"/>
              </a:rPr>
              <a:t>Explain the method briefly and clearly—more and more prior art to cite.</a:t>
            </a:r>
          </a:p>
          <a:p>
            <a:pPr lvl="1">
              <a:lnSpc>
                <a:spcPct val="100000"/>
              </a:lnSpc>
            </a:pPr>
            <a:r>
              <a:rPr lang="en-US" dirty="0">
                <a:latin typeface="Arial" panose="020B0604020202020204" pitchFamily="34" charset="0"/>
                <a:cs typeface="Arial" panose="020B0604020202020204" pitchFamily="34" charset="0"/>
              </a:rPr>
              <a:t>Justify the use of topic modeling (versus e.g. content analysis, word embedding models, deep reading...).</a:t>
            </a:r>
          </a:p>
          <a:p>
            <a:pPr lvl="1">
              <a:lnSpc>
                <a:spcPct val="100000"/>
              </a:lnSpc>
            </a:pPr>
            <a:r>
              <a:rPr lang="en-US" dirty="0">
                <a:latin typeface="Arial" panose="020B0604020202020204" pitchFamily="34" charset="0"/>
                <a:cs typeface="Arial" panose="020B0604020202020204" pitchFamily="34" charset="0"/>
              </a:rPr>
              <a:t>Be transparent about all choices made in the rendering process.</a:t>
            </a:r>
          </a:p>
          <a:p>
            <a:pPr lvl="1">
              <a:lnSpc>
                <a:spcPct val="100000"/>
              </a:lnSpc>
            </a:pPr>
            <a:r>
              <a:rPr lang="en-US" dirty="0">
                <a:latin typeface="Arial" panose="020B0604020202020204" pitchFamily="34" charset="0"/>
                <a:cs typeface="Arial" panose="020B0604020202020204" pitchFamily="34" charset="0"/>
              </a:rPr>
              <a:t>Validate, validate, validate. </a:t>
            </a:r>
          </a:p>
          <a:p>
            <a:pPr>
              <a:lnSpc>
                <a:spcPct val="100000"/>
              </a:lnSpc>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39</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47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en-US" sz="2400" b="1" dirty="0">
                <a:latin typeface="Arial" panose="020B0604020202020204" pitchFamily="34" charset="0"/>
                <a:cs typeface="Arial" panose="020B0604020202020204" pitchFamily="34" charset="0"/>
              </a:rPr>
              <a:t>Text analysis in strategic management</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Many organizational phenomena play out or are represented in written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and spoken word. </a:t>
            </a:r>
          </a:p>
          <a:p>
            <a:pPr marL="0" indent="0">
              <a:lnSpc>
                <a:spcPct val="100000"/>
              </a:lnSpc>
              <a:buNone/>
            </a:pPr>
            <a:endParaRPr lang="en-US" sz="800" dirty="0">
              <a:latin typeface="Arial" panose="020B0604020202020204" pitchFamily="34" charset="0"/>
              <a:cs typeface="Arial" panose="020B0604020202020204" pitchFamily="34" charset="0"/>
            </a:endParaRPr>
          </a:p>
          <a:p>
            <a:pPr lvl="1">
              <a:lnSpc>
                <a:spcPct val="100000"/>
              </a:lnSpc>
            </a:pPr>
            <a:r>
              <a:rPr lang="en-US" dirty="0">
                <a:latin typeface="Arial" panose="020B0604020202020204" pitchFamily="34" charset="0"/>
                <a:cs typeface="Arial" panose="020B0604020202020204" pitchFamily="34" charset="0"/>
              </a:rPr>
              <a:t>Annual reports</a:t>
            </a:r>
          </a:p>
          <a:p>
            <a:pPr lvl="1">
              <a:lnSpc>
                <a:spcPct val="100000"/>
              </a:lnSpc>
            </a:pPr>
            <a:r>
              <a:rPr lang="en-US" dirty="0">
                <a:latin typeface="Arial" panose="020B0604020202020204" pitchFamily="34" charset="0"/>
                <a:cs typeface="Arial" panose="020B0604020202020204" pitchFamily="34" charset="0"/>
              </a:rPr>
              <a:t>Patents</a:t>
            </a:r>
          </a:p>
          <a:p>
            <a:pPr lvl="1">
              <a:lnSpc>
                <a:spcPct val="100000"/>
              </a:lnSpc>
            </a:pPr>
            <a:r>
              <a:rPr lang="en-US" dirty="0">
                <a:latin typeface="Arial" panose="020B0604020202020204" pitchFamily="34" charset="0"/>
                <a:cs typeface="Arial" panose="020B0604020202020204" pitchFamily="34" charset="0"/>
              </a:rPr>
              <a:t>Scientific publications</a:t>
            </a:r>
          </a:p>
          <a:p>
            <a:pPr lvl="1">
              <a:lnSpc>
                <a:spcPct val="100000"/>
              </a:lnSpc>
            </a:pPr>
            <a:r>
              <a:rPr lang="en-US" dirty="0">
                <a:latin typeface="Arial" panose="020B0604020202020204" pitchFamily="34" charset="0"/>
                <a:cs typeface="Arial" panose="020B0604020202020204" pitchFamily="34" charset="0"/>
              </a:rPr>
              <a:t>Press releases</a:t>
            </a:r>
          </a:p>
          <a:p>
            <a:pPr lvl="1">
              <a:lnSpc>
                <a:spcPct val="100000"/>
              </a:lnSpc>
            </a:pPr>
            <a:r>
              <a:rPr lang="en-US" dirty="0">
                <a:latin typeface="Arial" panose="020B0604020202020204" pitchFamily="34" charset="0"/>
                <a:cs typeface="Arial" panose="020B0604020202020204" pitchFamily="34" charset="0"/>
              </a:rPr>
              <a:t>Policy documents</a:t>
            </a:r>
          </a:p>
          <a:p>
            <a:pPr lvl="1">
              <a:lnSpc>
                <a:spcPct val="100000"/>
              </a:lnSpc>
            </a:pPr>
            <a:r>
              <a:rPr lang="en-US" dirty="0">
                <a:latin typeface="Arial" panose="020B0604020202020204" pitchFamily="34" charset="0"/>
                <a:cs typeface="Arial" panose="020B0604020202020204" pitchFamily="34" charset="0"/>
              </a:rPr>
              <a:t>Newspaper articles</a:t>
            </a:r>
          </a:p>
          <a:p>
            <a:pPr lvl="1">
              <a:lnSpc>
                <a:spcPct val="100000"/>
              </a:lnSpc>
            </a:pPr>
            <a:r>
              <a:rPr lang="en-US" dirty="0">
                <a:latin typeface="Arial" panose="020B0604020202020204" pitchFamily="34" charset="0"/>
                <a:cs typeface="Arial" panose="020B0604020202020204" pitchFamily="34" charset="0"/>
              </a:rPr>
              <a:t>Etc.</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Automated text analysis allows us to move </a:t>
            </a:r>
            <a:r>
              <a:rPr lang="en-US" sz="2000" b="1" dirty="0">
                <a:latin typeface="Arial" panose="020B0604020202020204" pitchFamily="34" charset="0"/>
                <a:cs typeface="Arial" panose="020B0604020202020204" pitchFamily="34" charset="0"/>
              </a:rPr>
              <a:t>from words to numbers </a:t>
            </a:r>
            <a:r>
              <a:rPr lang="en-US" sz="2000" dirty="0">
                <a:latin typeface="Arial" panose="020B0604020202020204" pitchFamily="34" charset="0"/>
                <a:cs typeface="Arial" panose="020B0604020202020204" pitchFamily="34" charset="0"/>
              </a:rPr>
              <a:t>and generate data that can be used in quantitative descriptive analysis or regression analysis.</a:t>
            </a:r>
            <a:endParaRPr lang="en-US" sz="20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5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Justification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40</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3993337"/>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Topic modeling works well for application where ...</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you’re looking for latent topics inductively.</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you have large amounts of texts.</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subjective intervention of human coders is very costly / impossible</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It does not work as well:</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For analyzing narratives, semantics, tone, style, things that rely on sequencing / grammar.</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If you have a preset categorization in mind. </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(Very) short texts.</a:t>
            </a:r>
          </a:p>
          <a:p>
            <a:pPr lvl="1">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The choice for topic modeling should come from the RQ, not because you have a hammer. </a:t>
            </a:r>
          </a:p>
        </p:txBody>
      </p:sp>
    </p:spTree>
    <p:extLst>
      <p:ext uri="{BB962C8B-B14F-4D97-AF65-F5344CB8AC3E}">
        <p14:creationId xmlns:p14="http://schemas.microsoft.com/office/powerpoint/2010/main" val="173930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Reporting</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41</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54542"/>
            <a:ext cx="8483632" cy="4131387"/>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Explain the </a:t>
            </a:r>
            <a:r>
              <a:rPr lang="en-US" sz="2000" b="1" dirty="0">
                <a:latin typeface="Arial" panose="020B0604020202020204" pitchFamily="34" charset="0"/>
                <a:cs typeface="Arial" panose="020B0604020202020204" pitchFamily="34" charset="0"/>
              </a:rPr>
              <a:t>data collection and cleaning process </a:t>
            </a:r>
            <a:r>
              <a:rPr lang="en-US" sz="2000" dirty="0">
                <a:latin typeface="Arial" panose="020B0604020202020204" pitchFamily="34" charset="0"/>
                <a:cs typeface="Arial" panose="020B0604020202020204" pitchFamily="34" charset="0"/>
              </a:rPr>
              <a:t>clearly:</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Data source.</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Sampling: which texts are excluded.</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Which words were excluded.</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How words were transformed / corrected / edited. </a:t>
            </a:r>
          </a:p>
          <a:p>
            <a:pPr marL="742950" lvl="1" indent="-285750">
              <a:lnSpc>
                <a:spcPct val="110000"/>
              </a:lnSpc>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Explain how main </a:t>
            </a:r>
            <a:r>
              <a:rPr lang="en-US" sz="2000" b="1" dirty="0">
                <a:latin typeface="Arial" panose="020B0604020202020204" pitchFamily="34" charset="0"/>
                <a:cs typeface="Arial" panose="020B0604020202020204" pitchFamily="34" charset="0"/>
              </a:rPr>
              <a:t>parameters</a:t>
            </a:r>
            <a:r>
              <a:rPr lang="en-US" sz="2000" dirty="0">
                <a:latin typeface="Arial" panose="020B0604020202020204" pitchFamily="34" charset="0"/>
                <a:cs typeface="Arial" panose="020B0604020202020204" pitchFamily="34" charset="0"/>
              </a:rPr>
              <a:t> were selected:</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Number of topics.</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Model-specific parameters and options.</a:t>
            </a:r>
          </a:p>
          <a:p>
            <a:pPr marL="800100" lvl="1" indent="-342900">
              <a:lnSpc>
                <a:spcPct val="110000"/>
              </a:lnSpc>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Show</a:t>
            </a:r>
            <a:r>
              <a:rPr lang="en-US" sz="2000" dirty="0">
                <a:latin typeface="Arial" panose="020B0604020202020204" pitchFamily="34" charset="0"/>
                <a:cs typeface="Arial" panose="020B0604020202020204" pitchFamily="34" charset="0"/>
              </a:rPr>
              <a:t>:</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All identified topics and their top X terms (with term weights), perhaps in appendix. Distribution over corpus. </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Representative document(s) or excerpt(s) for each topic. </a:t>
            </a:r>
          </a:p>
        </p:txBody>
      </p:sp>
    </p:spTree>
    <p:extLst>
      <p:ext uri="{BB962C8B-B14F-4D97-AF65-F5344CB8AC3E}">
        <p14:creationId xmlns:p14="http://schemas.microsoft.com/office/powerpoint/2010/main" val="139770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Validation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42</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54542"/>
            <a:ext cx="8483632" cy="4306500"/>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Discuss</a:t>
            </a:r>
            <a:r>
              <a:rPr lang="en-US" sz="2000" dirty="0">
                <a:latin typeface="Arial" panose="020B0604020202020204" pitchFamily="34" charset="0"/>
                <a:cs typeface="Arial" panose="020B0604020202020204" pitchFamily="34" charset="0"/>
              </a:rPr>
              <a:t>:</a:t>
            </a: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Fit (fit statistics / prediction fitness).</a:t>
            </a:r>
            <a:br>
              <a:rPr lang="en-US" sz="200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Semantic validity (e.g. using expert validation).</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Ask experts to verify that topics are meaningful and distinct.</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Use expert coding/labeling and inter-coding reliability.</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Use experts to flag garbage or chimera topics.</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Evaluate documents assigned to topics.</a:t>
            </a:r>
            <a:br>
              <a:rPr lang="en-US" sz="200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Sensitivity:</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Results / interpretations should be robust to small changes. </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Changes should make sense. </a:t>
            </a:r>
          </a:p>
          <a:p>
            <a:pPr marL="1257300" lvl="2" indent="-342900">
              <a:lnSpc>
                <a:spcPct val="11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16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In </a:t>
            </a:r>
            <a:r>
              <a:rPr lang="nl-NL" sz="2400" b="1" dirty="0" err="1">
                <a:latin typeface="Arial" panose="020B0604020202020204" pitchFamily="34" charset="0"/>
                <a:cs typeface="Arial" panose="020B0604020202020204" pitchFamily="34" charset="0"/>
              </a:rPr>
              <a:t>sum</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43</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713570"/>
            <a:ext cx="8483632" cy="3925626"/>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Topic modeling offers a relatively easy to use toolkit to generate meaningful inductive, deductive, and abductive insights when analyzing textual data in strategy research.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But</a:t>
            </a:r>
            <a:r>
              <a:rPr lang="en-US" sz="2000" dirty="0">
                <a:latin typeface="Arial" panose="020B0604020202020204" pitchFamily="34" charset="0"/>
                <a:cs typeface="Arial" panose="020B0604020202020204" pitchFamily="34" charset="0"/>
              </a:rPr>
              <a:t>: its ease-of-use masks its complexities and sensitivity.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Critical reflection on its applicability, mindfulness of all its nuances, and careful validation are all a must if you want to publish using this method.</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Usual best practices apply: document everything, ensure replicability and transparency, report clearly and comprehensively.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If done well, the sky is the limit. </a:t>
            </a:r>
          </a:p>
        </p:txBody>
      </p:sp>
    </p:spTree>
    <p:extLst>
      <p:ext uri="{BB962C8B-B14F-4D97-AF65-F5344CB8AC3E}">
        <p14:creationId xmlns:p14="http://schemas.microsoft.com/office/powerpoint/2010/main" val="405883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44</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85524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err="1">
                <a:latin typeface="Arial" panose="020B0604020202020204" pitchFamily="34" charset="0"/>
                <a:cs typeface="Arial" panose="020B0604020202020204" pitchFamily="34" charset="0"/>
              </a:rPr>
              <a:t>Thanks</a:t>
            </a:r>
            <a:r>
              <a:rPr lang="nl-NL" sz="5400" b="1" dirty="0">
                <a:latin typeface="Arial" panose="020B0604020202020204" pitchFamily="34" charset="0"/>
                <a:cs typeface="Arial" panose="020B0604020202020204" pitchFamily="34" charset="0"/>
              </a:rPr>
              <a:t>!</a:t>
            </a:r>
          </a:p>
          <a:p>
            <a:br>
              <a:rPr lang="nl-NL" sz="5400" b="1" dirty="0">
                <a:latin typeface="Arial" panose="020B0604020202020204" pitchFamily="34" charset="0"/>
                <a:cs typeface="Arial" panose="020B0604020202020204" pitchFamily="34" charset="0"/>
              </a:rPr>
            </a:br>
            <a:r>
              <a:rPr lang="nl-NL" sz="5400" b="1" dirty="0">
                <a:latin typeface="Arial" panose="020B0604020202020204" pitchFamily="34" charset="0"/>
                <a:cs typeface="Arial" panose="020B0604020202020204" pitchFamily="34" charset="0"/>
              </a:rPr>
              <a:t>Q&amp;A</a:t>
            </a:r>
            <a:endParaRPr lang="en-GB" sz="5400" b="1" dirty="0">
              <a:latin typeface="Arial" panose="020B0604020202020204" pitchFamily="34" charset="0"/>
              <a:cs typeface="Arial" panose="020B0604020202020204" pitchFamily="34" charset="0"/>
            </a:endParaRPr>
          </a:p>
        </p:txBody>
      </p:sp>
      <p:sp>
        <p:nvSpPr>
          <p:cNvPr id="12" name="Text Placeholder 4">
            <a:extLst>
              <a:ext uri="{FF2B5EF4-FFF2-40B4-BE49-F238E27FC236}">
                <a16:creationId xmlns:a16="http://schemas.microsoft.com/office/drawing/2014/main" id="{8C91A2CC-78FF-4CF9-A194-8665301F0EDE}"/>
              </a:ext>
            </a:extLst>
          </p:cNvPr>
          <p:cNvSpPr txBox="1">
            <a:spLocks/>
          </p:cNvSpPr>
          <p:nvPr/>
        </p:nvSpPr>
        <p:spPr>
          <a:xfrm>
            <a:off x="6806489" y="3487468"/>
            <a:ext cx="1609091" cy="144453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pPr>
            <a:r>
              <a:rPr lang="en-US" sz="1800" b="1" dirty="0">
                <a:solidFill>
                  <a:schemeClr val="tx1"/>
                </a:solidFill>
                <a:latin typeface="+mj-lt"/>
              </a:rPr>
              <a:t> </a:t>
            </a:r>
          </a:p>
          <a:p>
            <a:pPr>
              <a:lnSpc>
                <a:spcPct val="100000"/>
              </a:lnSpc>
            </a:pPr>
            <a:r>
              <a:rPr lang="en-US" sz="1800" b="1" dirty="0">
                <a:solidFill>
                  <a:schemeClr val="tx1"/>
                </a:solidFill>
                <a:latin typeface="+mj-lt"/>
              </a:rPr>
              <a:t>haans@rsm.nl</a:t>
            </a:r>
          </a:p>
          <a:p>
            <a:pPr>
              <a:lnSpc>
                <a:spcPct val="100000"/>
              </a:lnSpc>
            </a:pPr>
            <a:r>
              <a:rPr lang="en-US" sz="1800" b="1" dirty="0">
                <a:solidFill>
                  <a:schemeClr val="tx1"/>
                </a:solidFill>
                <a:latin typeface="+mj-lt"/>
              </a:rPr>
              <a:t>/</a:t>
            </a:r>
            <a:r>
              <a:rPr lang="en-US" sz="1800" b="1" dirty="0" err="1">
                <a:solidFill>
                  <a:schemeClr val="tx1"/>
                </a:solidFill>
                <a:latin typeface="+mj-lt"/>
              </a:rPr>
              <a:t>richard-haans</a:t>
            </a:r>
            <a:r>
              <a:rPr lang="en-US" sz="1800" b="1" dirty="0">
                <a:solidFill>
                  <a:schemeClr val="tx1"/>
                </a:solidFill>
                <a:latin typeface="+mj-lt"/>
              </a:rPr>
              <a:t>/</a:t>
            </a:r>
          </a:p>
          <a:p>
            <a:pPr>
              <a:lnSpc>
                <a:spcPct val="100000"/>
              </a:lnSpc>
            </a:pPr>
            <a:r>
              <a:rPr lang="en-US" sz="1800" b="1" dirty="0">
                <a:solidFill>
                  <a:schemeClr val="tx1"/>
                </a:solidFill>
                <a:latin typeface="+mj-lt"/>
              </a:rPr>
              <a:t>@RFJ_Haans</a:t>
            </a:r>
          </a:p>
          <a:p>
            <a:endParaRPr lang="en-US" sz="1800" b="1" dirty="0">
              <a:solidFill>
                <a:schemeClr val="tx1"/>
              </a:solidFill>
              <a:latin typeface="+mj-lt"/>
            </a:endParaRPr>
          </a:p>
        </p:txBody>
      </p:sp>
      <p:pic>
        <p:nvPicPr>
          <p:cNvPr id="13" name="Picture 12" descr="https://png.icons8.com/metro/1600/twitter.png">
            <a:extLst>
              <a:ext uri="{FF2B5EF4-FFF2-40B4-BE49-F238E27FC236}">
                <a16:creationId xmlns:a16="http://schemas.microsoft.com/office/drawing/2014/main" id="{A04CE237-D7EF-4F22-8D41-57C6A1A0B4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2639" y="4592128"/>
            <a:ext cx="301334" cy="3013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png.icons8.com/metro/1600/linkedin.png">
            <a:extLst>
              <a:ext uri="{FF2B5EF4-FFF2-40B4-BE49-F238E27FC236}">
                <a16:creationId xmlns:a16="http://schemas.microsoft.com/office/drawing/2014/main" id="{3922E5A1-080D-49AE-BA0D-D204B7E019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7607" y="4248970"/>
            <a:ext cx="291398" cy="2913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d30y9cdsu7xlg0.cloudfront.net/png/1674-200.png">
            <a:extLst>
              <a:ext uri="{FF2B5EF4-FFF2-40B4-BE49-F238E27FC236}">
                <a16:creationId xmlns:a16="http://schemas.microsoft.com/office/drawing/2014/main" id="{8D9048C6-6306-4FCC-9B28-1255FF16FC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8702" y="3723957"/>
            <a:ext cx="509207" cy="50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4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en-US" sz="2400" b="1" dirty="0">
                <a:latin typeface="Arial" panose="020B0604020202020204" pitchFamily="34" charset="0"/>
                <a:cs typeface="Arial" panose="020B0604020202020204" pitchFamily="34" charset="0"/>
              </a:rPr>
              <a:t>Text analysis in strategic management</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Historically, huge costs of analyzing collections of texts have limited progress.</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b="1" dirty="0">
                <a:latin typeface="Arial" panose="020B0604020202020204" pitchFamily="34" charset="0"/>
                <a:cs typeface="Arial" panose="020B0604020202020204" pitchFamily="34" charset="0"/>
              </a:rPr>
              <a:t>Promise</a:t>
            </a:r>
            <a:r>
              <a:rPr lang="en-US" sz="2000" dirty="0">
                <a:latin typeface="Arial" panose="020B0604020202020204" pitchFamily="34" charset="0"/>
                <a:cs typeface="Arial" panose="020B0604020202020204" pitchFamily="34" charset="0"/>
              </a:rPr>
              <a:t> of automated text analysis (e.g. topic modeling):</a:t>
            </a:r>
          </a:p>
          <a:p>
            <a:pPr marL="0" indent="0">
              <a:lnSpc>
                <a:spcPct val="100000"/>
              </a:lnSpc>
              <a:buNone/>
            </a:pPr>
            <a:endParaRPr lang="en-US" sz="600" dirty="0">
              <a:latin typeface="Arial" panose="020B0604020202020204" pitchFamily="34" charset="0"/>
              <a:cs typeface="Arial" panose="020B0604020202020204" pitchFamily="34" charset="0"/>
            </a:endParaRPr>
          </a:p>
          <a:p>
            <a:pPr lvl="1">
              <a:lnSpc>
                <a:spcPct val="100000"/>
              </a:lnSpc>
            </a:pPr>
            <a:r>
              <a:rPr lang="en-US" sz="2000" dirty="0">
                <a:latin typeface="Arial" panose="020B0604020202020204" pitchFamily="34" charset="0"/>
                <a:cs typeface="Arial" panose="020B0604020202020204" pitchFamily="34" charset="0"/>
              </a:rPr>
              <a:t>Cost/time reduction.</a:t>
            </a:r>
          </a:p>
          <a:p>
            <a:pPr lvl="1">
              <a:lnSpc>
                <a:spcPct val="100000"/>
              </a:lnSpc>
            </a:pPr>
            <a:r>
              <a:rPr lang="en-US" sz="2000" dirty="0">
                <a:latin typeface="Arial" panose="020B0604020202020204" pitchFamily="34" charset="0"/>
                <a:cs typeface="Arial" panose="020B0604020202020204" pitchFamily="34" charset="0"/>
              </a:rPr>
              <a:t>Reduction (in some ways) of human intervention.</a:t>
            </a:r>
          </a:p>
          <a:p>
            <a:pPr lvl="1">
              <a:lnSpc>
                <a:spcPct val="100000"/>
              </a:lnSpc>
            </a:pPr>
            <a:r>
              <a:rPr lang="en-US" sz="2000" dirty="0">
                <a:latin typeface="Arial" panose="020B0604020202020204" pitchFamily="34" charset="0"/>
                <a:cs typeface="Arial" panose="020B0604020202020204" pitchFamily="34" charset="0"/>
              </a:rPr>
              <a:t>Systematic nature fosters replicability.</a:t>
            </a:r>
          </a:p>
          <a:p>
            <a:pPr lvl="1">
              <a:lnSpc>
                <a:spcPct val="100000"/>
              </a:lnSpc>
            </a:pPr>
            <a:r>
              <a:rPr lang="en-US" sz="2000" dirty="0">
                <a:latin typeface="Arial" panose="020B0604020202020204" pitchFamily="34" charset="0"/>
                <a:cs typeface="Arial" panose="020B0604020202020204" pitchFamily="34" charset="0"/>
              </a:rPr>
              <a:t>Enables us “to take the measure of large-scale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social phenomena that we could not have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previously been able to do” (Mohr et al., 2013).</a:t>
            </a: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5</a:t>
            </a:fld>
            <a:endParaRPr lang="nl-NL" sz="9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834FB33-9A26-46BA-B2CA-B62AAA6C1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495" y="2201678"/>
            <a:ext cx="2280346" cy="2551641"/>
          </a:xfrm>
          <a:prstGeom prst="rect">
            <a:avLst/>
          </a:prstGeom>
        </p:spPr>
      </p:pic>
    </p:spTree>
    <p:extLst>
      <p:ext uri="{BB962C8B-B14F-4D97-AF65-F5344CB8AC3E}">
        <p14:creationId xmlns:p14="http://schemas.microsoft.com/office/powerpoint/2010/main" val="41845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6</a:t>
            </a:fld>
            <a:endParaRPr lang="nl-NL" sz="900" dirty="0">
              <a:latin typeface="Arial" panose="020B0604020202020204" pitchFamily="34" charset="0"/>
              <a:cs typeface="Arial" panose="020B0604020202020204" pitchFamily="34" charset="0"/>
            </a:endParaRPr>
          </a:p>
        </p:txBody>
      </p:sp>
      <p:pic>
        <p:nvPicPr>
          <p:cNvPr id="10" name="Content Placeholder 9" descr="Screen Shot 2016-07-31 at 1.23.14 PM.png">
            <a:extLst>
              <a:ext uri="{FF2B5EF4-FFF2-40B4-BE49-F238E27FC236}">
                <a16:creationId xmlns:a16="http://schemas.microsoft.com/office/drawing/2014/main" id="{BC695788-3BD1-4EAC-ACB1-85CE92AB6C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7879" y="143585"/>
            <a:ext cx="6468241" cy="4699877"/>
          </a:xfrm>
          <a:prstGeom prst="rect">
            <a:avLst/>
          </a:prstGeom>
        </p:spPr>
      </p:pic>
      <p:sp>
        <p:nvSpPr>
          <p:cNvPr id="12" name="TextBox 11">
            <a:extLst>
              <a:ext uri="{FF2B5EF4-FFF2-40B4-BE49-F238E27FC236}">
                <a16:creationId xmlns:a16="http://schemas.microsoft.com/office/drawing/2014/main" id="{2D72E46C-E655-455E-ADA9-D741094B8989}"/>
              </a:ext>
            </a:extLst>
          </p:cNvPr>
          <p:cNvSpPr txBox="1"/>
          <p:nvPr/>
        </p:nvSpPr>
        <p:spPr>
          <a:xfrm>
            <a:off x="0" y="4933605"/>
            <a:ext cx="6468241" cy="261610"/>
          </a:xfrm>
          <a:prstGeom prst="rect">
            <a:avLst/>
          </a:prstGeom>
          <a:noFill/>
        </p:spPr>
        <p:txBody>
          <a:bodyPr wrap="square">
            <a:spAutoFit/>
          </a:bodyPr>
          <a:lstStyle/>
          <a:p>
            <a:pPr defTabSz="1299992" fontAlgn="base">
              <a:spcBef>
                <a:spcPct val="0"/>
              </a:spcBef>
              <a:spcAft>
                <a:spcPct val="0"/>
              </a:spcAft>
            </a:pPr>
            <a:r>
              <a:rPr lang="en-US" sz="1100" b="1" dirty="0">
                <a:solidFill>
                  <a:prstClr val="black"/>
                </a:solidFill>
                <a:latin typeface="Arial" charset="0"/>
              </a:rPr>
              <a:t>Source: </a:t>
            </a:r>
            <a:r>
              <a:rPr lang="en-US" sz="1100" dirty="0">
                <a:solidFill>
                  <a:prstClr val="black"/>
                </a:solidFill>
                <a:latin typeface="Arial" charset="0"/>
              </a:rPr>
              <a:t>Grimmer and Stewart (2013) </a:t>
            </a:r>
            <a:r>
              <a:rPr lang="en-US" sz="1100" i="1" dirty="0">
                <a:solidFill>
                  <a:prstClr val="black"/>
                </a:solidFill>
                <a:latin typeface="Arial" charset="0"/>
              </a:rPr>
              <a:t>Political Analysis</a:t>
            </a:r>
            <a:endParaRPr lang="en-US" sz="1100" dirty="0">
              <a:solidFill>
                <a:prstClr val="black"/>
              </a:solidFill>
              <a:latin typeface="Arial" charset="0"/>
            </a:endParaRPr>
          </a:p>
        </p:txBody>
      </p:sp>
    </p:spTree>
    <p:extLst>
      <p:ext uri="{BB962C8B-B14F-4D97-AF65-F5344CB8AC3E}">
        <p14:creationId xmlns:p14="http://schemas.microsoft.com/office/powerpoint/2010/main" val="20038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Topic </a:t>
            </a:r>
            <a:r>
              <a:rPr lang="nl-NL" sz="2400" b="1" dirty="0" err="1">
                <a:latin typeface="Arial" panose="020B0604020202020204" pitchFamily="34" charset="0"/>
                <a:cs typeface="Arial" panose="020B0604020202020204" pitchFamily="34" charset="0"/>
              </a:rPr>
              <a:t>modeling</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buNone/>
            </a:pPr>
            <a:r>
              <a:rPr lang="en-US" sz="2000" dirty="0">
                <a:latin typeface="Arial" panose="020B0604020202020204" pitchFamily="34" charset="0"/>
                <a:cs typeface="Arial" panose="020B0604020202020204" pitchFamily="34" charset="0"/>
              </a:rPr>
              <a:t>In classic content analysis (</a:t>
            </a:r>
            <a:r>
              <a:rPr lang="en-US" sz="2000" dirty="0" err="1">
                <a:latin typeface="Arial" panose="020B0604020202020204" pitchFamily="34" charset="0"/>
                <a:cs typeface="Arial" panose="020B0604020202020204" pitchFamily="34" charset="0"/>
              </a:rPr>
              <a:t>Lasswell</a:t>
            </a:r>
            <a:r>
              <a:rPr lang="en-US" sz="2000" dirty="0">
                <a:latin typeface="Arial" panose="020B0604020202020204" pitchFamily="34" charset="0"/>
                <a:cs typeface="Arial" panose="020B0604020202020204" pitchFamily="34" charset="0"/>
              </a:rPr>
              <a:t> et al., 1952), the “goal was to find ways to measure ideas which were latent constructs indexed by constellations of word symbols”.</a:t>
            </a:r>
          </a:p>
          <a:p>
            <a:pPr marL="0" indent="0">
              <a:buNone/>
            </a:pPr>
            <a:endParaRPr lang="en-US" sz="5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Topic models find </a:t>
            </a:r>
            <a:r>
              <a:rPr lang="en-US" sz="2000" b="1" dirty="0">
                <a:latin typeface="Arial" panose="020B0604020202020204" pitchFamily="34" charset="0"/>
                <a:cs typeface="Arial" panose="020B0604020202020204" pitchFamily="34" charset="0"/>
              </a:rPr>
              <a:t>short descriptions </a:t>
            </a:r>
            <a:r>
              <a:rPr lang="en-US" sz="2000" dirty="0">
                <a:latin typeface="Arial" panose="020B0604020202020204" pitchFamily="34" charset="0"/>
                <a:cs typeface="Arial" panose="020B0604020202020204" pitchFamily="34" charset="0"/>
              </a:rPr>
              <a:t>of the members of a collection of texts that enable efficient processing while preserving </a:t>
            </a:r>
            <a:r>
              <a:rPr lang="en-US" sz="2000" b="1" dirty="0">
                <a:latin typeface="Arial" panose="020B0604020202020204" pitchFamily="34" charset="0"/>
                <a:cs typeface="Arial" panose="020B0604020202020204" pitchFamily="34" charset="0"/>
              </a:rPr>
              <a:t>the essential statistical relationships</a:t>
            </a:r>
            <a:r>
              <a:rPr lang="en-US" sz="2000" dirty="0">
                <a:latin typeface="Arial" panose="020B0604020202020204" pitchFamily="34" charset="0"/>
                <a:cs typeface="Arial" panose="020B0604020202020204" pitchFamily="34" charset="0"/>
              </a:rPr>
              <a:t> useful for basic tasks such as classification, novelty detection, summarization, and similarity and relevance judgments (</a:t>
            </a:r>
            <a:r>
              <a:rPr lang="en-US" sz="2000" dirty="0" err="1">
                <a:latin typeface="Arial" panose="020B0604020202020204" pitchFamily="34" charset="0"/>
                <a:cs typeface="Arial" panose="020B0604020202020204" pitchFamily="34" charset="0"/>
              </a:rPr>
              <a:t>Blei</a:t>
            </a:r>
            <a:r>
              <a:rPr lang="en-US" sz="2000" dirty="0">
                <a:latin typeface="Arial" panose="020B0604020202020204" pitchFamily="34" charset="0"/>
                <a:cs typeface="Arial" panose="020B0604020202020204" pitchFamily="34" charset="0"/>
              </a:rPr>
              <a:t>, Ng, and Jordan, 2003).</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Increasingly used in strategic management research (e.g., Kaplan &amp; </a:t>
            </a:r>
            <a:r>
              <a:rPr lang="en-US" sz="2000" dirty="0" err="1">
                <a:latin typeface="Arial" panose="020B0604020202020204" pitchFamily="34" charset="0"/>
                <a:cs typeface="Arial" panose="020B0604020202020204" pitchFamily="34" charset="0"/>
              </a:rPr>
              <a:t>Vakili</a:t>
            </a:r>
            <a:r>
              <a:rPr lang="en-US" sz="2000" dirty="0">
                <a:latin typeface="Arial" panose="020B0604020202020204" pitchFamily="34" charset="0"/>
                <a:cs typeface="Arial" panose="020B0604020202020204" pitchFamily="34" charset="0"/>
              </a:rPr>
              <a:t>, 2015; Haans, 2019, see Hannigan et al., 2019 for a review). </a:t>
            </a: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7</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5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Topic </a:t>
            </a:r>
            <a:r>
              <a:rPr lang="nl-NL" sz="2400" b="1" dirty="0" err="1">
                <a:latin typeface="Arial" panose="020B0604020202020204" pitchFamily="34" charset="0"/>
                <a:cs typeface="Arial" panose="020B0604020202020204" pitchFamily="34" charset="0"/>
              </a:rPr>
              <a:t>modeling</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481987" y="761695"/>
            <a:ext cx="8160950" cy="3451666"/>
          </a:xfrm>
        </p:spPr>
        <p:txBody>
          <a:bodyPr/>
          <a:lstStyle/>
          <a:p>
            <a:pPr marL="0" indent="0">
              <a:lnSpc>
                <a:spcPct val="100000"/>
              </a:lnSpc>
              <a:buNone/>
            </a:pPr>
            <a:r>
              <a:rPr lang="en-US" sz="2000" b="1" dirty="0">
                <a:latin typeface="Arial" panose="020B0604020202020204" pitchFamily="34" charset="0"/>
                <a:cs typeface="Arial" panose="020B0604020202020204" pitchFamily="34" charset="0"/>
              </a:rPr>
              <a:t>Key features:</a:t>
            </a:r>
          </a:p>
          <a:p>
            <a:pPr lvl="1">
              <a:lnSpc>
                <a:spcPct val="100000"/>
              </a:lnSpc>
            </a:pPr>
            <a:r>
              <a:rPr lang="en-US" sz="2000" dirty="0">
                <a:latin typeface="Arial" panose="020B0604020202020204" pitchFamily="34" charset="0"/>
                <a:cs typeface="Arial" panose="020B0604020202020204" pitchFamily="34" charset="0"/>
              </a:rPr>
              <a:t>“Bag of words” – no syntax.</a:t>
            </a:r>
          </a:p>
          <a:p>
            <a:pPr lvl="1">
              <a:lnSpc>
                <a:spcPct val="100000"/>
              </a:lnSpc>
            </a:pPr>
            <a:r>
              <a:rPr lang="en-US" sz="2000" dirty="0">
                <a:latin typeface="Arial" panose="020B0604020202020204" pitchFamily="34" charset="0"/>
                <a:cs typeface="Arial" panose="020B0604020202020204" pitchFamily="34" charset="0"/>
              </a:rPr>
              <a:t>Best for identifying themes where categories are unknown.</a:t>
            </a:r>
          </a:p>
          <a:p>
            <a:pPr lvl="1">
              <a:lnSpc>
                <a:spcPct val="100000"/>
              </a:lnSpc>
            </a:pPr>
            <a:r>
              <a:rPr lang="en-US" sz="2000" dirty="0">
                <a:latin typeface="Arial" panose="020B0604020202020204" pitchFamily="34" charset="0"/>
                <a:cs typeface="Arial" panose="020B0604020202020204" pitchFamily="34" charset="0"/>
              </a:rPr>
              <a:t>“Unsupervised” text analysis.</a:t>
            </a:r>
          </a:p>
          <a:p>
            <a:pPr marL="216000" lvl="1"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b="1" dirty="0">
                <a:latin typeface="Arial" panose="020B0604020202020204" pitchFamily="34" charset="0"/>
                <a:cs typeface="Arial" panose="020B0604020202020204" pitchFamily="34" charset="0"/>
              </a:rPr>
              <a:t>Key outputs:</a:t>
            </a:r>
          </a:p>
          <a:p>
            <a:pPr lvl="1">
              <a:lnSpc>
                <a:spcPct val="100000"/>
              </a:lnSpc>
            </a:pPr>
            <a:r>
              <a:rPr lang="en-US" sz="2000" b="1" dirty="0">
                <a:latin typeface="Arial" panose="020B0604020202020204" pitchFamily="34" charset="0"/>
                <a:cs typeface="Arial" panose="020B0604020202020204" pitchFamily="34" charset="0"/>
              </a:rPr>
              <a:t>	Topics: </a:t>
            </a:r>
            <a:r>
              <a:rPr lang="en-US" sz="2000" dirty="0">
                <a:latin typeface="Arial" panose="020B0604020202020204" pitchFamily="34" charset="0"/>
                <a:cs typeface="Arial" panose="020B0604020202020204" pitchFamily="34" charset="0"/>
              </a:rPr>
              <a:t>clusters of co-occurring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words (“word constellations”,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Mohr et al., 2013). </a:t>
            </a:r>
          </a:p>
          <a:p>
            <a:pPr lvl="1">
              <a:lnSpc>
                <a:spcPct val="100000"/>
              </a:lnSpc>
            </a:pPr>
            <a:r>
              <a:rPr lang="en-US" sz="2000" b="1" dirty="0">
                <a:latin typeface="Arial" panose="020B0604020202020204" pitchFamily="34" charset="0"/>
                <a:cs typeface="Arial" panose="020B0604020202020204" pitchFamily="34" charset="0"/>
              </a:rPr>
              <a:t>Term loadings </a:t>
            </a:r>
            <a:r>
              <a:rPr lang="en-US" sz="2000" dirty="0">
                <a:latin typeface="Arial" panose="020B0604020202020204" pitchFamily="34" charset="0"/>
                <a:cs typeface="Arial" panose="020B0604020202020204" pitchFamily="34" charset="0"/>
              </a:rPr>
              <a:t>(per topic).</a:t>
            </a:r>
            <a:endParaRPr lang="en-US" sz="2000" b="1" dirty="0">
              <a:latin typeface="Arial" panose="020B0604020202020204" pitchFamily="34" charset="0"/>
              <a:cs typeface="Arial" panose="020B0604020202020204" pitchFamily="34" charset="0"/>
            </a:endParaRPr>
          </a:p>
          <a:p>
            <a:pPr lvl="1">
              <a:lnSpc>
                <a:spcPct val="100000"/>
              </a:lnSpc>
            </a:pPr>
            <a:r>
              <a:rPr lang="en-US" sz="2000" b="1" dirty="0">
                <a:latin typeface="Arial" panose="020B0604020202020204" pitchFamily="34" charset="0"/>
                <a:cs typeface="Arial" panose="020B0604020202020204" pitchFamily="34" charset="0"/>
              </a:rPr>
              <a:t>Topic loadings </a:t>
            </a:r>
            <a:r>
              <a:rPr lang="en-US" sz="2000" dirty="0">
                <a:latin typeface="Arial" panose="020B0604020202020204" pitchFamily="34" charset="0"/>
                <a:cs typeface="Arial" panose="020B0604020202020204" pitchFamily="34" charset="0"/>
              </a:rPr>
              <a:t>(per document).</a:t>
            </a:r>
          </a:p>
          <a:p>
            <a:pPr lvl="1">
              <a:lnSpc>
                <a:spcPct val="100000"/>
              </a:lnSpc>
            </a:pPr>
            <a:endParaRPr lang="en-US" sz="2000" b="1" dirty="0">
              <a:latin typeface="Arial" panose="020B0604020202020204" pitchFamily="34" charset="0"/>
              <a:cs typeface="Arial" panose="020B0604020202020204" pitchFamily="34" charset="0"/>
            </a:endParaRPr>
          </a:p>
          <a:p>
            <a:pPr lvl="1">
              <a:lnSpc>
                <a:spcPct val="100000"/>
              </a:lnSpc>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8</a:t>
            </a:fld>
            <a:endParaRPr lang="nl-NL" sz="9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30A0FD93-BB39-4321-A385-0DB2A5196ACA}"/>
              </a:ext>
            </a:extLst>
          </p:cNvPr>
          <p:cNvGrpSpPr/>
          <p:nvPr/>
        </p:nvGrpSpPr>
        <p:grpSpPr>
          <a:xfrm>
            <a:off x="4590532" y="3057775"/>
            <a:ext cx="4204867" cy="1558089"/>
            <a:chOff x="3111690" y="6067792"/>
            <a:chExt cx="6470943" cy="2397770"/>
          </a:xfrm>
        </p:grpSpPr>
        <p:pic>
          <p:nvPicPr>
            <p:cNvPr id="7" name="pasted-image.png">
              <a:extLst>
                <a:ext uri="{FF2B5EF4-FFF2-40B4-BE49-F238E27FC236}">
                  <a16:creationId xmlns:a16="http://schemas.microsoft.com/office/drawing/2014/main" id="{9CA6CDD9-6EA4-4D30-A510-0C9577F2F426}"/>
                </a:ext>
              </a:extLst>
            </p:cNvPr>
            <p:cNvPicPr>
              <a:picLocks noChangeAspect="1"/>
            </p:cNvPicPr>
            <p:nvPr/>
          </p:nvPicPr>
          <p:blipFill>
            <a:blip r:embed="rId3"/>
            <a:stretch>
              <a:fillRect/>
            </a:stretch>
          </p:blipFill>
          <p:spPr>
            <a:xfrm>
              <a:off x="3422167" y="6067792"/>
              <a:ext cx="6160466" cy="2334405"/>
            </a:xfrm>
            <a:prstGeom prst="rect">
              <a:avLst/>
            </a:prstGeom>
            <a:ln w="12700">
              <a:miter lim="400000"/>
            </a:ln>
          </p:spPr>
        </p:pic>
        <p:sp>
          <p:nvSpPr>
            <p:cNvPr id="8" name="Rectangle 7">
              <a:extLst>
                <a:ext uri="{FF2B5EF4-FFF2-40B4-BE49-F238E27FC236}">
                  <a16:creationId xmlns:a16="http://schemas.microsoft.com/office/drawing/2014/main" id="{D91D9603-AA76-497F-BB46-68AC9E5FB8F8}"/>
                </a:ext>
              </a:extLst>
            </p:cNvPr>
            <p:cNvSpPr/>
            <p:nvPr/>
          </p:nvSpPr>
          <p:spPr>
            <a:xfrm>
              <a:off x="3111690" y="7993638"/>
              <a:ext cx="1555844" cy="47192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072"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517"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035"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553"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072"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2590"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107"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599626"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143"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endParaRPr lang="en-US" sz="2400">
                <a:solidFill>
                  <a:srgbClr val="FFFFFF"/>
                </a:solidFill>
              </a:endParaRPr>
            </a:p>
          </p:txBody>
        </p:sp>
      </p:grpSp>
    </p:spTree>
    <p:extLst>
      <p:ext uri="{BB962C8B-B14F-4D97-AF65-F5344CB8AC3E}">
        <p14:creationId xmlns:p14="http://schemas.microsoft.com/office/powerpoint/2010/main" val="399458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9</a:t>
            </a:fld>
            <a:endParaRPr lang="nl-NL" sz="900" dirty="0">
              <a:latin typeface="Arial" panose="020B0604020202020204" pitchFamily="34" charset="0"/>
              <a:cs typeface="Arial" panose="020B0604020202020204" pitchFamily="34" charset="0"/>
            </a:endParaRPr>
          </a:p>
        </p:txBody>
      </p:sp>
      <p:pic>
        <p:nvPicPr>
          <p:cNvPr id="9" name="Afbeelding 6">
            <a:extLst>
              <a:ext uri="{FF2B5EF4-FFF2-40B4-BE49-F238E27FC236}">
                <a16:creationId xmlns:a16="http://schemas.microsoft.com/office/drawing/2014/main" id="{6EB33ED1-4EAF-4D58-B510-FD913F796534}"/>
              </a:ext>
            </a:extLst>
          </p:cNvPr>
          <p:cNvPicPr>
            <a:picLocks noChangeAspect="1"/>
          </p:cNvPicPr>
          <p:nvPr/>
        </p:nvPicPr>
        <p:blipFill>
          <a:blip r:embed="rId3"/>
          <a:stretch>
            <a:fillRect/>
          </a:stretch>
        </p:blipFill>
        <p:spPr>
          <a:xfrm>
            <a:off x="613614" y="88510"/>
            <a:ext cx="7865234" cy="5018309"/>
          </a:xfrm>
          <a:prstGeom prst="rect">
            <a:avLst/>
          </a:prstGeom>
        </p:spPr>
      </p:pic>
    </p:spTree>
    <p:extLst>
      <p:ext uri="{BB962C8B-B14F-4D97-AF65-F5344CB8AC3E}">
        <p14:creationId xmlns:p14="http://schemas.microsoft.com/office/powerpoint/2010/main" val="802984558"/>
      </p:ext>
    </p:extLst>
  </p:cSld>
  <p:clrMapOvr>
    <a:masterClrMapping/>
  </p:clrMapOvr>
</p:sld>
</file>

<file path=ppt/theme/theme1.xml><?xml version="1.0" encoding="utf-8"?>
<a:theme xmlns:a="http://schemas.openxmlformats.org/drawingml/2006/main" name="Presentatie2 kopie">
  <a:themeElements>
    <a:clrScheme name="Erasmus Corporate 2020">
      <a:dk1>
        <a:srgbClr val="002328"/>
      </a:dk1>
      <a:lt1>
        <a:sysClr val="window" lastClr="FFFFFF"/>
      </a:lt1>
      <a:dk2>
        <a:srgbClr val="0C8066"/>
      </a:dk2>
      <a:lt2>
        <a:srgbClr val="9C9C9C"/>
      </a:lt2>
      <a:accent1>
        <a:srgbClr val="E3DAD8"/>
      </a:accent1>
      <a:accent2>
        <a:srgbClr val="00B4D2"/>
      </a:accent2>
      <a:accent3>
        <a:srgbClr val="00A22E"/>
      </a:accent3>
      <a:accent4>
        <a:srgbClr val="FFD700"/>
      </a:accent4>
      <a:accent5>
        <a:srgbClr val="FF9E00"/>
      </a:accent5>
      <a:accent6>
        <a:srgbClr val="BC0436"/>
      </a:accent6>
      <a:hlink>
        <a:srgbClr val="000000"/>
      </a:hlink>
      <a:folHlink>
        <a:srgbClr val="000000"/>
      </a:folHlink>
    </a:clrScheme>
    <a:fontScheme name="Erasmus_500-700">
      <a:majorFont>
        <a:latin typeface="Museo Sans 700"/>
        <a:ea typeface=""/>
        <a:cs typeface=""/>
      </a:majorFont>
      <a:minorFont>
        <a:latin typeface="Museo Sans 500"/>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rasmus_Corporate_B_NL_v2" id="{11EC8B6E-34DE-CD4E-93BB-A20940AA7E15}" vid="{29AA7C3C-8A9F-5044-906C-CAB46E784FFB}"/>
    </a:ext>
  </a:extLst>
</a:theme>
</file>

<file path=ppt/theme/theme2.xml><?xml version="1.0" encoding="utf-8"?>
<a:theme xmlns:a="http://schemas.openxmlformats.org/drawingml/2006/main" name="2_Presentatie2 kopie">
  <a:themeElements>
    <a:clrScheme name="Erasmus Corporate 2020">
      <a:dk1>
        <a:srgbClr val="002328"/>
      </a:dk1>
      <a:lt1>
        <a:sysClr val="window" lastClr="FFFFFF"/>
      </a:lt1>
      <a:dk2>
        <a:srgbClr val="0C8066"/>
      </a:dk2>
      <a:lt2>
        <a:srgbClr val="9C9C9C"/>
      </a:lt2>
      <a:accent1>
        <a:srgbClr val="E3DAD8"/>
      </a:accent1>
      <a:accent2>
        <a:srgbClr val="00B4D2"/>
      </a:accent2>
      <a:accent3>
        <a:srgbClr val="00A22E"/>
      </a:accent3>
      <a:accent4>
        <a:srgbClr val="FFD700"/>
      </a:accent4>
      <a:accent5>
        <a:srgbClr val="FF9E00"/>
      </a:accent5>
      <a:accent6>
        <a:srgbClr val="BC0436"/>
      </a:accent6>
      <a:hlink>
        <a:srgbClr val="000000"/>
      </a:hlink>
      <a:folHlink>
        <a:srgbClr val="000000"/>
      </a:folHlink>
    </a:clrScheme>
    <a:fontScheme name="Erasmus_500-700">
      <a:majorFont>
        <a:latin typeface="Museo Sans 700"/>
        <a:ea typeface=""/>
        <a:cs typeface=""/>
      </a:majorFont>
      <a:minorFont>
        <a:latin typeface="Museo Sans 500"/>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rasmus_Corporate_B_NL_v2" id="{11EC8B6E-34DE-CD4E-93BB-A20940AA7E15}" vid="{29AA7C3C-8A9F-5044-906C-CAB46E784F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1433</TotalTime>
  <Words>2157</Words>
  <Application>Microsoft Office PowerPoint</Application>
  <PresentationFormat>On-screen Show (16:9)</PresentationFormat>
  <Paragraphs>351</Paragraphs>
  <Slides>44</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Arial</vt:lpstr>
      <vt:lpstr>Calibri</vt:lpstr>
      <vt:lpstr>Franklin Gothic Medium</vt:lpstr>
      <vt:lpstr>Museo Sans 100</vt:lpstr>
      <vt:lpstr>Museo Sans 500</vt:lpstr>
      <vt:lpstr>Museo Sans 700</vt:lpstr>
      <vt:lpstr>Museo Sans 900</vt:lpstr>
      <vt:lpstr>Presentatie2 kopie</vt:lpstr>
      <vt:lpstr>2_Presentatie2 kopie</vt:lpstr>
      <vt:lpstr>Topic modeling primer</vt:lpstr>
      <vt:lpstr>Agenda</vt:lpstr>
      <vt:lpstr>What is it?</vt:lpstr>
      <vt:lpstr>Text analysis in strategic management</vt:lpstr>
      <vt:lpstr>Text analysis in strategic management</vt:lpstr>
      <vt:lpstr>PowerPoint Presentation</vt:lpstr>
      <vt:lpstr>Topic modeling</vt:lpstr>
      <vt:lpstr>Topic modeling</vt:lpstr>
      <vt:lpstr>PowerPoint Presentation</vt:lpstr>
      <vt:lpstr>PowerPoint Presentation</vt:lpstr>
      <vt:lpstr>PowerPoint Presentation</vt:lpstr>
      <vt:lpstr>Principles</vt:lpstr>
      <vt:lpstr>PowerPoint Presentation</vt:lpstr>
      <vt:lpstr>The rendering process</vt:lpstr>
      <vt:lpstr>Rendering corpora</vt:lpstr>
      <vt:lpstr>Rendering corpora</vt:lpstr>
      <vt:lpstr>Rendering corpora: Illustration</vt:lpstr>
      <vt:lpstr>PowerPoint Presentation</vt:lpstr>
      <vt:lpstr>Rendering corpora: Illustration</vt:lpstr>
      <vt:lpstr>PowerPoint Presentation</vt:lpstr>
      <vt:lpstr>Rendering corpora: Illustration</vt:lpstr>
      <vt:lpstr>Rendering topics</vt:lpstr>
      <vt:lpstr>Rendering topics: Illustration</vt:lpstr>
      <vt:lpstr>Rendering topics: Illustration</vt:lpstr>
      <vt:lpstr>Rendering topics: Illustration</vt:lpstr>
      <vt:lpstr>PowerPoint Presentation</vt:lpstr>
      <vt:lpstr>Rendering topics: Illustration</vt:lpstr>
      <vt:lpstr>Rendering artifacts</vt:lpstr>
      <vt:lpstr>PowerPoint Presentation</vt:lpstr>
      <vt:lpstr>Rendering artifacts: Illustration</vt:lpstr>
      <vt:lpstr>Rendering artifacts: Illustration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Justification</vt:lpstr>
      <vt:lpstr>Reporting</vt:lpstr>
      <vt:lpstr>Validation</vt:lpstr>
      <vt:lpstr>In sum</vt:lpstr>
      <vt:lpstr>PowerPoint Presentation</vt:lpstr>
    </vt:vector>
  </TitlesOfParts>
  <Manager/>
  <Company>Erasmus University Rotterdam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subject/>
  <dc:creator>Gebruiker</dc:creator>
  <cp:keywords/>
  <dc:description>Corporate presentatie - versie 2 - augustus 2020_x000d_Ontwerp: Fabrique_x000d_Sjabloon: Ton Persoon</dc:description>
  <cp:lastModifiedBy>Richard Haans</cp:lastModifiedBy>
  <cp:revision>164</cp:revision>
  <dcterms:created xsi:type="dcterms:W3CDTF">2014-12-21T14:13:44Z</dcterms:created>
  <dcterms:modified xsi:type="dcterms:W3CDTF">2022-04-28T09:13:33Z</dcterms:modified>
  <cp:category/>
</cp:coreProperties>
</file>