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38" r:id="rId2"/>
  </p:sldMasterIdLst>
  <p:notesMasterIdLst>
    <p:notesMasterId r:id="rId40"/>
  </p:notesMasterIdLst>
  <p:sldIdLst>
    <p:sldId id="442" r:id="rId3"/>
    <p:sldId id="258" r:id="rId4"/>
    <p:sldId id="345" r:id="rId5"/>
    <p:sldId id="398" r:id="rId6"/>
    <p:sldId id="399" r:id="rId7"/>
    <p:sldId id="404" r:id="rId8"/>
    <p:sldId id="400" r:id="rId9"/>
    <p:sldId id="405" r:id="rId10"/>
    <p:sldId id="406" r:id="rId11"/>
    <p:sldId id="401" r:id="rId12"/>
    <p:sldId id="407" r:id="rId13"/>
    <p:sldId id="408" r:id="rId14"/>
    <p:sldId id="414" r:id="rId15"/>
    <p:sldId id="410" r:id="rId16"/>
    <p:sldId id="443" r:id="rId17"/>
    <p:sldId id="427" r:id="rId18"/>
    <p:sldId id="425" r:id="rId19"/>
    <p:sldId id="411" r:id="rId20"/>
    <p:sldId id="431" r:id="rId21"/>
    <p:sldId id="430" r:id="rId22"/>
    <p:sldId id="434" r:id="rId23"/>
    <p:sldId id="412" r:id="rId24"/>
    <p:sldId id="426" r:id="rId25"/>
    <p:sldId id="445" r:id="rId26"/>
    <p:sldId id="435" r:id="rId27"/>
    <p:sldId id="437" r:id="rId28"/>
    <p:sldId id="436" r:id="rId29"/>
    <p:sldId id="448" r:id="rId30"/>
    <p:sldId id="415" r:id="rId31"/>
    <p:sldId id="416" r:id="rId32"/>
    <p:sldId id="418" r:id="rId33"/>
    <p:sldId id="419" r:id="rId34"/>
    <p:sldId id="420" r:id="rId35"/>
    <p:sldId id="423" r:id="rId36"/>
    <p:sldId id="446" r:id="rId37"/>
    <p:sldId id="447" r:id="rId38"/>
    <p:sldId id="421" r:id="rId39"/>
  </p:sldIdLst>
  <p:sldSz cx="9144000" cy="5143500" type="screen16x9"/>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22" autoAdjust="0"/>
    <p:restoredTop sz="96283" autoAdjust="0"/>
  </p:normalViewPr>
  <p:slideViewPr>
    <p:cSldViewPr snapToGrid="0" snapToObjects="1">
      <p:cViewPr varScale="1">
        <p:scale>
          <a:sx n="142" d="100"/>
          <a:sy n="142" d="100"/>
        </p:scale>
        <p:origin x="744" y="114"/>
      </p:cViewPr>
      <p:guideLst>
        <p:guide orient="horz" pos="2160"/>
        <p:guide pos="2880"/>
        <p:guide orient="horz" pos="162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Sheet1!$A$2</c:f>
              <c:strCache>
                <c:ptCount val="1"/>
                <c:pt idx="0">
                  <c:v>061399</c:v>
                </c:pt>
              </c:strCache>
            </c:strRef>
          </c:tx>
          <c:spPr>
            <a:solidFill>
              <a:schemeClr val="accent1"/>
            </a:solidFill>
            <a:ln>
              <a:noFill/>
            </a:ln>
            <a:effectLst/>
          </c:spPr>
          <c:invertIfNegative val="0"/>
          <c:cat>
            <c:strRef>
              <c:f>Sheet1!$B$1:$Y$1</c:f>
              <c:strCache>
                <c:ptCount val="24"/>
                <c:pt idx="0">
                  <c:v>topic1</c:v>
                </c:pt>
                <c:pt idx="1">
                  <c:v>topic2</c:v>
                </c:pt>
                <c:pt idx="2">
                  <c:v>topic3</c:v>
                </c:pt>
                <c:pt idx="3">
                  <c:v>topic4</c:v>
                </c:pt>
                <c:pt idx="4">
                  <c:v>topic5</c:v>
                </c:pt>
                <c:pt idx="5">
                  <c:v>topic6</c:v>
                </c:pt>
                <c:pt idx="6">
                  <c:v>topic7</c:v>
                </c:pt>
                <c:pt idx="7">
                  <c:v>topic8</c:v>
                </c:pt>
                <c:pt idx="8">
                  <c:v>topic9</c:v>
                </c:pt>
                <c:pt idx="9">
                  <c:v>topic10</c:v>
                </c:pt>
                <c:pt idx="10">
                  <c:v>topic11</c:v>
                </c:pt>
                <c:pt idx="11">
                  <c:v>topic12</c:v>
                </c:pt>
                <c:pt idx="12">
                  <c:v>topic13</c:v>
                </c:pt>
                <c:pt idx="13">
                  <c:v>topic14</c:v>
                </c:pt>
                <c:pt idx="14">
                  <c:v>topic15</c:v>
                </c:pt>
                <c:pt idx="15">
                  <c:v>topic16</c:v>
                </c:pt>
                <c:pt idx="16">
                  <c:v>topic17</c:v>
                </c:pt>
                <c:pt idx="17">
                  <c:v>topic18</c:v>
                </c:pt>
                <c:pt idx="18">
                  <c:v>topic19</c:v>
                </c:pt>
                <c:pt idx="19">
                  <c:v>topic20</c:v>
                </c:pt>
                <c:pt idx="20">
                  <c:v>topic21</c:v>
                </c:pt>
                <c:pt idx="21">
                  <c:v>topic22</c:v>
                </c:pt>
                <c:pt idx="22">
                  <c:v>topic23</c:v>
                </c:pt>
                <c:pt idx="23">
                  <c:v>topic24</c:v>
                </c:pt>
              </c:strCache>
            </c:strRef>
          </c:cat>
          <c:val>
            <c:numRef>
              <c:f>Sheet1!$B$2:$Y$2</c:f>
              <c:numCache>
                <c:formatCode>0.00E+00</c:formatCode>
                <c:ptCount val="24"/>
                <c:pt idx="0">
                  <c:v>4.8E-8</c:v>
                </c:pt>
                <c:pt idx="1">
                  <c:v>6.0299999999999999E-7</c:v>
                </c:pt>
                <c:pt idx="2">
                  <c:v>2.9299999999999999E-6</c:v>
                </c:pt>
                <c:pt idx="3">
                  <c:v>1.2499999999999999E-7</c:v>
                </c:pt>
                <c:pt idx="4" formatCode="General">
                  <c:v>3.15E-5</c:v>
                </c:pt>
                <c:pt idx="5">
                  <c:v>2.0899999999999999E-6</c:v>
                </c:pt>
                <c:pt idx="6" formatCode="General">
                  <c:v>1.43E-5</c:v>
                </c:pt>
                <c:pt idx="7">
                  <c:v>3.8299999999999998E-7</c:v>
                </c:pt>
                <c:pt idx="8">
                  <c:v>1.88E-6</c:v>
                </c:pt>
                <c:pt idx="9">
                  <c:v>3.4200000000000002E-9</c:v>
                </c:pt>
                <c:pt idx="10">
                  <c:v>3.0699999999999998E-7</c:v>
                </c:pt>
                <c:pt idx="11">
                  <c:v>1.31E-7</c:v>
                </c:pt>
                <c:pt idx="12">
                  <c:v>2.9299999999999999E-7</c:v>
                </c:pt>
                <c:pt idx="13">
                  <c:v>3.45E-6</c:v>
                </c:pt>
                <c:pt idx="14">
                  <c:v>1.74E-7</c:v>
                </c:pt>
                <c:pt idx="15">
                  <c:v>2.5100000000000001E-7</c:v>
                </c:pt>
                <c:pt idx="16" formatCode="General">
                  <c:v>0.99992550000000002</c:v>
                </c:pt>
                <c:pt idx="17">
                  <c:v>2.8100000000000002E-6</c:v>
                </c:pt>
                <c:pt idx="18">
                  <c:v>4.6999999999999999E-6</c:v>
                </c:pt>
                <c:pt idx="19">
                  <c:v>3.9500000000000003E-6</c:v>
                </c:pt>
                <c:pt idx="20">
                  <c:v>3.9499999999999998E-7</c:v>
                </c:pt>
                <c:pt idx="21">
                  <c:v>1.15E-9</c:v>
                </c:pt>
                <c:pt idx="22">
                  <c:v>3.54E-6</c:v>
                </c:pt>
                <c:pt idx="23">
                  <c:v>5.9999999999999997E-7</c:v>
                </c:pt>
              </c:numCache>
            </c:numRef>
          </c:val>
          <c:extLst>
            <c:ext xmlns:c16="http://schemas.microsoft.com/office/drawing/2014/chart" uri="{C3380CC4-5D6E-409C-BE32-E72D297353CC}">
              <c16:uniqueId val="{00000000-5425-429A-A9A3-B9E3A98EEBEC}"/>
            </c:ext>
          </c:extLst>
        </c:ser>
        <c:ser>
          <c:idx val="1"/>
          <c:order val="1"/>
          <c:tx>
            <c:strRef>
              <c:f>Sheet1!$A$3</c:f>
              <c:strCache>
                <c:ptCount val="1"/>
                <c:pt idx="0">
                  <c:v>average</c:v>
                </c:pt>
              </c:strCache>
            </c:strRef>
          </c:tx>
          <c:spPr>
            <a:solidFill>
              <a:schemeClr val="accent2"/>
            </a:solidFill>
            <a:ln>
              <a:noFill/>
            </a:ln>
            <a:effectLst/>
          </c:spPr>
          <c:invertIfNegative val="0"/>
          <c:cat>
            <c:strRef>
              <c:f>Sheet1!$B$1:$Y$1</c:f>
              <c:strCache>
                <c:ptCount val="24"/>
                <c:pt idx="0">
                  <c:v>topic1</c:v>
                </c:pt>
                <c:pt idx="1">
                  <c:v>topic2</c:v>
                </c:pt>
                <c:pt idx="2">
                  <c:v>topic3</c:v>
                </c:pt>
                <c:pt idx="3">
                  <c:v>topic4</c:v>
                </c:pt>
                <c:pt idx="4">
                  <c:v>topic5</c:v>
                </c:pt>
                <c:pt idx="5">
                  <c:v>topic6</c:v>
                </c:pt>
                <c:pt idx="6">
                  <c:v>topic7</c:v>
                </c:pt>
                <c:pt idx="7">
                  <c:v>topic8</c:v>
                </c:pt>
                <c:pt idx="8">
                  <c:v>topic9</c:v>
                </c:pt>
                <c:pt idx="9">
                  <c:v>topic10</c:v>
                </c:pt>
                <c:pt idx="10">
                  <c:v>topic11</c:v>
                </c:pt>
                <c:pt idx="11">
                  <c:v>topic12</c:v>
                </c:pt>
                <c:pt idx="12">
                  <c:v>topic13</c:v>
                </c:pt>
                <c:pt idx="13">
                  <c:v>topic14</c:v>
                </c:pt>
                <c:pt idx="14">
                  <c:v>topic15</c:v>
                </c:pt>
                <c:pt idx="15">
                  <c:v>topic16</c:v>
                </c:pt>
                <c:pt idx="16">
                  <c:v>topic17</c:v>
                </c:pt>
                <c:pt idx="17">
                  <c:v>topic18</c:v>
                </c:pt>
                <c:pt idx="18">
                  <c:v>topic19</c:v>
                </c:pt>
                <c:pt idx="19">
                  <c:v>topic20</c:v>
                </c:pt>
                <c:pt idx="20">
                  <c:v>topic21</c:v>
                </c:pt>
                <c:pt idx="21">
                  <c:v>topic22</c:v>
                </c:pt>
                <c:pt idx="22">
                  <c:v>topic23</c:v>
                </c:pt>
                <c:pt idx="23">
                  <c:v>topic24</c:v>
                </c:pt>
              </c:strCache>
            </c:strRef>
          </c:cat>
          <c:val>
            <c:numRef>
              <c:f>Sheet1!$B$3:$Y$3</c:f>
              <c:numCache>
                <c:formatCode>General</c:formatCode>
                <c:ptCount val="24"/>
                <c:pt idx="0">
                  <c:v>1.6313500000000002E-2</c:v>
                </c:pt>
                <c:pt idx="1">
                  <c:v>3.5328E-3</c:v>
                </c:pt>
                <c:pt idx="2">
                  <c:v>2.8880300000000001E-2</c:v>
                </c:pt>
                <c:pt idx="3">
                  <c:v>1.9115400000000001E-2</c:v>
                </c:pt>
                <c:pt idx="4">
                  <c:v>0.1927507</c:v>
                </c:pt>
                <c:pt idx="5">
                  <c:v>8.5353299999999993E-2</c:v>
                </c:pt>
                <c:pt idx="6">
                  <c:v>0.1403739</c:v>
                </c:pt>
                <c:pt idx="7">
                  <c:v>9.5431999999999999E-3</c:v>
                </c:pt>
                <c:pt idx="8">
                  <c:v>2.9839299999999999E-2</c:v>
                </c:pt>
                <c:pt idx="9">
                  <c:v>4.6258800000000003E-2</c:v>
                </c:pt>
                <c:pt idx="10">
                  <c:v>3.2948000000000001E-3</c:v>
                </c:pt>
                <c:pt idx="11">
                  <c:v>2.8683899999999998E-2</c:v>
                </c:pt>
                <c:pt idx="12">
                  <c:v>8.9531999999999997E-3</c:v>
                </c:pt>
                <c:pt idx="13">
                  <c:v>4.8327200000000001E-2</c:v>
                </c:pt>
                <c:pt idx="14">
                  <c:v>3.7121700000000001E-2</c:v>
                </c:pt>
                <c:pt idx="15">
                  <c:v>3.0334099999999999E-2</c:v>
                </c:pt>
                <c:pt idx="16">
                  <c:v>3.8676799999999997E-2</c:v>
                </c:pt>
                <c:pt idx="17">
                  <c:v>1.3850899999999999E-2</c:v>
                </c:pt>
                <c:pt idx="18">
                  <c:v>3.4340500000000003E-2</c:v>
                </c:pt>
                <c:pt idx="19">
                  <c:v>9.3132599999999996E-2</c:v>
                </c:pt>
                <c:pt idx="20">
                  <c:v>2.86608E-2</c:v>
                </c:pt>
                <c:pt idx="21">
                  <c:v>1.00409E-2</c:v>
                </c:pt>
                <c:pt idx="22">
                  <c:v>3.6704599999999997E-2</c:v>
                </c:pt>
                <c:pt idx="23">
                  <c:v>1.59171E-2</c:v>
                </c:pt>
              </c:numCache>
            </c:numRef>
          </c:val>
          <c:extLst>
            <c:ext xmlns:c16="http://schemas.microsoft.com/office/drawing/2014/chart" uri="{C3380CC4-5D6E-409C-BE32-E72D297353CC}">
              <c16:uniqueId val="{00000001-5425-429A-A9A3-B9E3A98EEBEC}"/>
            </c:ext>
          </c:extLst>
        </c:ser>
        <c:dLbls>
          <c:showLegendKey val="0"/>
          <c:showVal val="0"/>
          <c:showCatName val="0"/>
          <c:showSerName val="0"/>
          <c:showPercent val="0"/>
          <c:showBubbleSize val="0"/>
        </c:dLbls>
        <c:gapWidth val="219"/>
        <c:overlap val="-27"/>
        <c:axId val="287175136"/>
        <c:axId val="287176800"/>
      </c:barChart>
      <c:catAx>
        <c:axId val="287175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7176800"/>
        <c:crosses val="autoZero"/>
        <c:auto val="1"/>
        <c:lblAlgn val="ctr"/>
        <c:lblOffset val="100"/>
        <c:noMultiLvlLbl val="0"/>
      </c:catAx>
      <c:valAx>
        <c:axId val="287176800"/>
        <c:scaling>
          <c:orientation val="minMax"/>
          <c:max val="1"/>
        </c:scaling>
        <c:delete val="0"/>
        <c:axPos val="l"/>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7175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E88427-736F-48E5-AB0B-6B2DE6C7E3F9}" type="datetimeFigureOut">
              <a:rPr lang="en-GB" smtClean="0"/>
              <a:pPr/>
              <a:t>29/04/2022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2BB00A-71ED-40C6-A1CF-164C43AE5CE4}" type="slidenum">
              <a:rPr lang="en-GB" smtClean="0"/>
              <a:pPr/>
              <a:t>‹#›</a:t>
            </a:fld>
            <a:endParaRPr lang="en-GB"/>
          </a:p>
        </p:txBody>
      </p:sp>
    </p:spTree>
    <p:extLst>
      <p:ext uri="{BB962C8B-B14F-4D97-AF65-F5344CB8AC3E}">
        <p14:creationId xmlns:p14="http://schemas.microsoft.com/office/powerpoint/2010/main" val="2642473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2BB00A-71ED-40C6-A1CF-164C43AE5CE4}"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10395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13</a:t>
            </a:fld>
            <a:endParaRPr lang="nl-NL"/>
          </a:p>
        </p:txBody>
      </p:sp>
    </p:spTree>
    <p:extLst>
      <p:ext uri="{BB962C8B-B14F-4D97-AF65-F5344CB8AC3E}">
        <p14:creationId xmlns:p14="http://schemas.microsoft.com/office/powerpoint/2010/main" val="1973449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14</a:t>
            </a:fld>
            <a:endParaRPr lang="nl-NL"/>
          </a:p>
        </p:txBody>
      </p:sp>
    </p:spTree>
    <p:extLst>
      <p:ext uri="{BB962C8B-B14F-4D97-AF65-F5344CB8AC3E}">
        <p14:creationId xmlns:p14="http://schemas.microsoft.com/office/powerpoint/2010/main" val="2353695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15</a:t>
            </a:fld>
            <a:endParaRPr lang="nl-NL"/>
          </a:p>
        </p:txBody>
      </p:sp>
    </p:spTree>
    <p:extLst>
      <p:ext uri="{BB962C8B-B14F-4D97-AF65-F5344CB8AC3E}">
        <p14:creationId xmlns:p14="http://schemas.microsoft.com/office/powerpoint/2010/main" val="3042674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16</a:t>
            </a:fld>
            <a:endParaRPr lang="nl-NL"/>
          </a:p>
        </p:txBody>
      </p:sp>
    </p:spTree>
    <p:extLst>
      <p:ext uri="{BB962C8B-B14F-4D97-AF65-F5344CB8AC3E}">
        <p14:creationId xmlns:p14="http://schemas.microsoft.com/office/powerpoint/2010/main" val="3720017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17</a:t>
            </a:fld>
            <a:endParaRPr lang="nl-NL"/>
          </a:p>
        </p:txBody>
      </p:sp>
    </p:spTree>
    <p:extLst>
      <p:ext uri="{BB962C8B-B14F-4D97-AF65-F5344CB8AC3E}">
        <p14:creationId xmlns:p14="http://schemas.microsoft.com/office/powerpoint/2010/main" val="4005877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18</a:t>
            </a:fld>
            <a:endParaRPr lang="nl-NL"/>
          </a:p>
        </p:txBody>
      </p:sp>
    </p:spTree>
    <p:extLst>
      <p:ext uri="{BB962C8B-B14F-4D97-AF65-F5344CB8AC3E}">
        <p14:creationId xmlns:p14="http://schemas.microsoft.com/office/powerpoint/2010/main" val="774810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19</a:t>
            </a:fld>
            <a:endParaRPr lang="nl-NL"/>
          </a:p>
        </p:txBody>
      </p:sp>
    </p:spTree>
    <p:extLst>
      <p:ext uri="{BB962C8B-B14F-4D97-AF65-F5344CB8AC3E}">
        <p14:creationId xmlns:p14="http://schemas.microsoft.com/office/powerpoint/2010/main" val="3186099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20</a:t>
            </a:fld>
            <a:endParaRPr lang="nl-NL"/>
          </a:p>
        </p:txBody>
      </p:sp>
    </p:spTree>
    <p:extLst>
      <p:ext uri="{BB962C8B-B14F-4D97-AF65-F5344CB8AC3E}">
        <p14:creationId xmlns:p14="http://schemas.microsoft.com/office/powerpoint/2010/main" val="1398163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21</a:t>
            </a:fld>
            <a:endParaRPr lang="nl-NL"/>
          </a:p>
        </p:txBody>
      </p:sp>
    </p:spTree>
    <p:extLst>
      <p:ext uri="{BB962C8B-B14F-4D97-AF65-F5344CB8AC3E}">
        <p14:creationId xmlns:p14="http://schemas.microsoft.com/office/powerpoint/2010/main" val="1796285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22</a:t>
            </a:fld>
            <a:endParaRPr lang="nl-NL"/>
          </a:p>
        </p:txBody>
      </p:sp>
    </p:spTree>
    <p:extLst>
      <p:ext uri="{BB962C8B-B14F-4D97-AF65-F5344CB8AC3E}">
        <p14:creationId xmlns:p14="http://schemas.microsoft.com/office/powerpoint/2010/main" val="2244362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4</a:t>
            </a:fld>
            <a:endParaRPr lang="nl-NL"/>
          </a:p>
        </p:txBody>
      </p:sp>
    </p:spTree>
    <p:extLst>
      <p:ext uri="{BB962C8B-B14F-4D97-AF65-F5344CB8AC3E}">
        <p14:creationId xmlns:p14="http://schemas.microsoft.com/office/powerpoint/2010/main" val="3494430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23</a:t>
            </a:fld>
            <a:endParaRPr lang="nl-NL"/>
          </a:p>
        </p:txBody>
      </p:sp>
    </p:spTree>
    <p:extLst>
      <p:ext uri="{BB962C8B-B14F-4D97-AF65-F5344CB8AC3E}">
        <p14:creationId xmlns:p14="http://schemas.microsoft.com/office/powerpoint/2010/main" val="39212967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24</a:t>
            </a:fld>
            <a:endParaRPr lang="nl-NL"/>
          </a:p>
        </p:txBody>
      </p:sp>
    </p:spTree>
    <p:extLst>
      <p:ext uri="{BB962C8B-B14F-4D97-AF65-F5344CB8AC3E}">
        <p14:creationId xmlns:p14="http://schemas.microsoft.com/office/powerpoint/2010/main" val="39876004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25</a:t>
            </a:fld>
            <a:endParaRPr lang="nl-NL"/>
          </a:p>
        </p:txBody>
      </p:sp>
    </p:spTree>
    <p:extLst>
      <p:ext uri="{BB962C8B-B14F-4D97-AF65-F5344CB8AC3E}">
        <p14:creationId xmlns:p14="http://schemas.microsoft.com/office/powerpoint/2010/main" val="36355266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26</a:t>
            </a:fld>
            <a:endParaRPr lang="nl-NL"/>
          </a:p>
        </p:txBody>
      </p:sp>
    </p:spTree>
    <p:extLst>
      <p:ext uri="{BB962C8B-B14F-4D97-AF65-F5344CB8AC3E}">
        <p14:creationId xmlns:p14="http://schemas.microsoft.com/office/powerpoint/2010/main" val="40149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27</a:t>
            </a:fld>
            <a:endParaRPr lang="nl-NL"/>
          </a:p>
        </p:txBody>
      </p:sp>
    </p:spTree>
    <p:extLst>
      <p:ext uri="{BB962C8B-B14F-4D97-AF65-F5344CB8AC3E}">
        <p14:creationId xmlns:p14="http://schemas.microsoft.com/office/powerpoint/2010/main" val="31407513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28</a:t>
            </a:fld>
            <a:endParaRPr lang="nl-NL"/>
          </a:p>
        </p:txBody>
      </p:sp>
    </p:spTree>
    <p:extLst>
      <p:ext uri="{BB962C8B-B14F-4D97-AF65-F5344CB8AC3E}">
        <p14:creationId xmlns:p14="http://schemas.microsoft.com/office/powerpoint/2010/main" val="842079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30</a:t>
            </a:fld>
            <a:endParaRPr lang="nl-NL"/>
          </a:p>
        </p:txBody>
      </p:sp>
    </p:spTree>
    <p:extLst>
      <p:ext uri="{BB962C8B-B14F-4D97-AF65-F5344CB8AC3E}">
        <p14:creationId xmlns:p14="http://schemas.microsoft.com/office/powerpoint/2010/main" val="40740340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31</a:t>
            </a:fld>
            <a:endParaRPr lang="nl-NL"/>
          </a:p>
        </p:txBody>
      </p:sp>
    </p:spTree>
    <p:extLst>
      <p:ext uri="{BB962C8B-B14F-4D97-AF65-F5344CB8AC3E}">
        <p14:creationId xmlns:p14="http://schemas.microsoft.com/office/powerpoint/2010/main" val="28454948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32</a:t>
            </a:fld>
            <a:endParaRPr lang="nl-NL"/>
          </a:p>
        </p:txBody>
      </p:sp>
    </p:spTree>
    <p:extLst>
      <p:ext uri="{BB962C8B-B14F-4D97-AF65-F5344CB8AC3E}">
        <p14:creationId xmlns:p14="http://schemas.microsoft.com/office/powerpoint/2010/main" val="42085286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33</a:t>
            </a:fld>
            <a:endParaRPr lang="nl-NL"/>
          </a:p>
        </p:txBody>
      </p:sp>
    </p:spTree>
    <p:extLst>
      <p:ext uri="{BB962C8B-B14F-4D97-AF65-F5344CB8AC3E}">
        <p14:creationId xmlns:p14="http://schemas.microsoft.com/office/powerpoint/2010/main" val="3219117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5</a:t>
            </a:fld>
            <a:endParaRPr lang="nl-NL"/>
          </a:p>
        </p:txBody>
      </p:sp>
    </p:spTree>
    <p:extLst>
      <p:ext uri="{BB962C8B-B14F-4D97-AF65-F5344CB8AC3E}">
        <p14:creationId xmlns:p14="http://schemas.microsoft.com/office/powerpoint/2010/main" val="12093460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34</a:t>
            </a:fld>
            <a:endParaRPr lang="nl-NL"/>
          </a:p>
        </p:txBody>
      </p:sp>
    </p:spTree>
    <p:extLst>
      <p:ext uri="{BB962C8B-B14F-4D97-AF65-F5344CB8AC3E}">
        <p14:creationId xmlns:p14="http://schemas.microsoft.com/office/powerpoint/2010/main" val="21478110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35</a:t>
            </a:fld>
            <a:endParaRPr lang="nl-NL"/>
          </a:p>
        </p:txBody>
      </p:sp>
    </p:spTree>
    <p:extLst>
      <p:ext uri="{BB962C8B-B14F-4D97-AF65-F5344CB8AC3E}">
        <p14:creationId xmlns:p14="http://schemas.microsoft.com/office/powerpoint/2010/main" val="12431213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36</a:t>
            </a:fld>
            <a:endParaRPr lang="nl-NL"/>
          </a:p>
        </p:txBody>
      </p:sp>
    </p:spTree>
    <p:extLst>
      <p:ext uri="{BB962C8B-B14F-4D97-AF65-F5344CB8AC3E}">
        <p14:creationId xmlns:p14="http://schemas.microsoft.com/office/powerpoint/2010/main" val="1634787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6</a:t>
            </a:fld>
            <a:endParaRPr lang="nl-NL"/>
          </a:p>
        </p:txBody>
      </p:sp>
    </p:spTree>
    <p:extLst>
      <p:ext uri="{BB962C8B-B14F-4D97-AF65-F5344CB8AC3E}">
        <p14:creationId xmlns:p14="http://schemas.microsoft.com/office/powerpoint/2010/main" val="1933495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7</a:t>
            </a:fld>
            <a:endParaRPr lang="nl-NL"/>
          </a:p>
        </p:txBody>
      </p:sp>
    </p:spTree>
    <p:extLst>
      <p:ext uri="{BB962C8B-B14F-4D97-AF65-F5344CB8AC3E}">
        <p14:creationId xmlns:p14="http://schemas.microsoft.com/office/powerpoint/2010/main" val="3013374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8</a:t>
            </a:fld>
            <a:endParaRPr lang="nl-NL"/>
          </a:p>
        </p:txBody>
      </p:sp>
    </p:spTree>
    <p:extLst>
      <p:ext uri="{BB962C8B-B14F-4D97-AF65-F5344CB8AC3E}">
        <p14:creationId xmlns:p14="http://schemas.microsoft.com/office/powerpoint/2010/main" val="1455138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9</a:t>
            </a:fld>
            <a:endParaRPr lang="nl-NL"/>
          </a:p>
        </p:txBody>
      </p:sp>
    </p:spTree>
    <p:extLst>
      <p:ext uri="{BB962C8B-B14F-4D97-AF65-F5344CB8AC3E}">
        <p14:creationId xmlns:p14="http://schemas.microsoft.com/office/powerpoint/2010/main" val="3817673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10</a:t>
            </a:fld>
            <a:endParaRPr lang="nl-NL"/>
          </a:p>
        </p:txBody>
      </p:sp>
    </p:spTree>
    <p:extLst>
      <p:ext uri="{BB962C8B-B14F-4D97-AF65-F5344CB8AC3E}">
        <p14:creationId xmlns:p14="http://schemas.microsoft.com/office/powerpoint/2010/main" val="1577025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12</a:t>
            </a:fld>
            <a:endParaRPr lang="nl-NL"/>
          </a:p>
        </p:txBody>
      </p:sp>
    </p:spTree>
    <p:extLst>
      <p:ext uri="{BB962C8B-B14F-4D97-AF65-F5344CB8AC3E}">
        <p14:creationId xmlns:p14="http://schemas.microsoft.com/office/powerpoint/2010/main" val="1575993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91526" y="396000"/>
            <a:ext cx="5941025" cy="1476000"/>
          </a:xfrm>
        </p:spPr>
        <p:txBody>
          <a:bodyPr/>
          <a:lstStyle>
            <a:lvl1pPr>
              <a:lnSpc>
                <a:spcPts val="5600"/>
              </a:lnSpc>
              <a:defRPr sz="6400" baseline="0">
                <a:solidFill>
                  <a:schemeClr val="bg1"/>
                </a:solidFill>
              </a:defRPr>
            </a:lvl1pPr>
          </a:lstStyle>
          <a:p>
            <a:r>
              <a:rPr lang="nl-NL" dirty="0"/>
              <a:t>Titel </a:t>
            </a:r>
            <a:br>
              <a:rPr lang="nl-NL" dirty="0"/>
            </a:br>
            <a:r>
              <a:rPr lang="nl-NL" dirty="0"/>
              <a:t>bewerken</a:t>
            </a:r>
          </a:p>
        </p:txBody>
      </p:sp>
      <p:sp>
        <p:nvSpPr>
          <p:cNvPr id="3" name="Subtitel 2"/>
          <p:cNvSpPr>
            <a:spLocks noGrp="1"/>
          </p:cNvSpPr>
          <p:nvPr>
            <p:ph type="subTitle" idx="1" hasCustomPrompt="1"/>
          </p:nvPr>
        </p:nvSpPr>
        <p:spPr>
          <a:xfrm>
            <a:off x="491526" y="1872000"/>
            <a:ext cx="5941025" cy="810000"/>
          </a:xfrm>
        </p:spPr>
        <p:txBody>
          <a:bodyPr/>
          <a:lstStyle>
            <a:lvl1pPr marL="0" indent="0" algn="l">
              <a:buNone/>
              <a:defRPr b="0" i="0">
                <a:solidFill>
                  <a:srgbClr val="FFFFFF"/>
                </a:solidFill>
                <a:latin typeface="Museo Sans 100"/>
                <a:cs typeface="Museo Sans 10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Subtitel bewerken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F10973AC-957D-C346-BA56-D82065FA2AEB}" type="datetimeFigureOut">
              <a:rPr lang="nl-NL" smtClean="0"/>
              <a:pPr/>
              <a:t>29-4-2022</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8C6BC05E-DB9A-EB4A-A776-575FA40369A3}" type="slidenum">
              <a:rPr lang="nl-NL" smtClean="0"/>
              <a:pPr/>
              <a:t>‹#›</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fbeelding met bijschrift">
    <p:spTree>
      <p:nvGrpSpPr>
        <p:cNvPr id="1" name=""/>
        <p:cNvGrpSpPr/>
        <p:nvPr/>
      </p:nvGrpSpPr>
      <p:grpSpPr>
        <a:xfrm>
          <a:off x="0" y="0"/>
          <a:ext cx="0" cy="0"/>
          <a:chOff x="0" y="0"/>
          <a:chExt cx="0" cy="0"/>
        </a:xfrm>
      </p:grpSpPr>
      <p:sp>
        <p:nvSpPr>
          <p:cNvPr id="3" name="Tijdelijke aanduiding voor afbeelding 2"/>
          <p:cNvSpPr>
            <a:spLocks noGrp="1"/>
          </p:cNvSpPr>
          <p:nvPr>
            <p:ph type="pic" idx="1" hasCustomPrompt="1"/>
          </p:nvPr>
        </p:nvSpPr>
        <p:spPr>
          <a:xfrm>
            <a:off x="491525" y="792000"/>
            <a:ext cx="8172000" cy="3418613"/>
          </a:xfrm>
          <a:solidFill>
            <a:schemeClr val="bg1">
              <a:lumMod val="85000"/>
            </a:schemeClr>
          </a:solidFill>
        </p:spPr>
        <p:txBody>
          <a:bodyPr tIns="180000"/>
          <a:lstStyle>
            <a:lvl1pPr marL="0" indent="0" algn="ctr">
              <a:buNone/>
              <a:defRPr sz="16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icoon om een foto</a:t>
            </a:r>
            <a:br>
              <a:rPr lang="nl-NL" dirty="0"/>
            </a:br>
            <a:r>
              <a:rPr lang="nl-NL" dirty="0"/>
              <a:t>toe te voegen</a:t>
            </a:r>
          </a:p>
        </p:txBody>
      </p:sp>
      <p:sp>
        <p:nvSpPr>
          <p:cNvPr id="2" name="Titel 1"/>
          <p:cNvSpPr>
            <a:spLocks noGrp="1"/>
          </p:cNvSpPr>
          <p:nvPr>
            <p:ph type="title" hasCustomPrompt="1"/>
          </p:nvPr>
        </p:nvSpPr>
        <p:spPr>
          <a:xfrm>
            <a:off x="491525" y="396000"/>
            <a:ext cx="8172000" cy="396000"/>
          </a:xfrm>
        </p:spPr>
        <p:txBody>
          <a:bodyPr anchor="t" anchorCtr="0"/>
          <a:lstStyle>
            <a:lvl1pPr algn="l">
              <a:lnSpc>
                <a:spcPts val="2500"/>
              </a:lnSpc>
              <a:defRPr sz="2000" b="1">
                <a:solidFill>
                  <a:schemeClr val="tx1"/>
                </a:solidFill>
                <a:latin typeface="+mj-lt"/>
              </a:defRPr>
            </a:lvl1pPr>
          </a:lstStyle>
          <a:p>
            <a:r>
              <a:rPr lang="nl-NL" dirty="0"/>
              <a:t>Titel bewerken</a:t>
            </a:r>
          </a:p>
        </p:txBody>
      </p:sp>
      <p:sp>
        <p:nvSpPr>
          <p:cNvPr id="5" name="Tijdelijke aanduiding voor datum 4"/>
          <p:cNvSpPr>
            <a:spLocks noGrp="1"/>
          </p:cNvSpPr>
          <p:nvPr>
            <p:ph type="dt" sz="half" idx="10"/>
          </p:nvPr>
        </p:nvSpPr>
        <p:spPr/>
        <p:txBody>
          <a:bodyPr/>
          <a:lstStyle/>
          <a:p>
            <a:fld id="{F10973AC-957D-C346-BA56-D82065FA2AEB}" type="datetimeFigureOut">
              <a:rPr lang="nl-NL" smtClean="0"/>
              <a:pPr/>
              <a:t>29-4-2022</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8C6BC05E-DB9A-EB4A-A776-575FA40369A3}" type="slidenum">
              <a:rPr lang="nl-NL" smtClean="0"/>
              <a:pPr/>
              <a:t>‹#›</a:t>
            </a:fld>
            <a:endParaRPr lang="nl-NL"/>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el en object">
    <p:spTree>
      <p:nvGrpSpPr>
        <p:cNvPr id="1" name=""/>
        <p:cNvGrpSpPr/>
        <p:nvPr/>
      </p:nvGrpSpPr>
      <p:grpSpPr>
        <a:xfrm>
          <a:off x="0" y="0"/>
          <a:ext cx="0" cy="0"/>
          <a:chOff x="0" y="0"/>
          <a:chExt cx="0" cy="0"/>
        </a:xfrm>
      </p:grpSpPr>
      <p:pic>
        <p:nvPicPr>
          <p:cNvPr id="24" name="Afbeelding 23" descr="Afbeelding17.jpg"/>
          <p:cNvPicPr>
            <a:picLocks noChangeAspect="1"/>
          </p:cNvPicPr>
          <p:nvPr userDrawn="1"/>
        </p:nvPicPr>
        <p:blipFill>
          <a:blip r:embed="rId2" cstate="print"/>
          <a:stretch>
            <a:fillRect/>
          </a:stretch>
        </p:blipFill>
        <p:spPr>
          <a:xfrm>
            <a:off x="218045" y="339844"/>
            <a:ext cx="703719" cy="563960"/>
          </a:xfrm>
          <a:prstGeom prst="rect">
            <a:avLst/>
          </a:prstGeom>
        </p:spPr>
      </p:pic>
      <p:sp>
        <p:nvSpPr>
          <p:cNvPr id="19" name="Tijdelijke aanduiding voor afbeelding 2"/>
          <p:cNvSpPr>
            <a:spLocks noGrp="1"/>
          </p:cNvSpPr>
          <p:nvPr>
            <p:ph type="pic" idx="13" hasCustomPrompt="1"/>
          </p:nvPr>
        </p:nvSpPr>
        <p:spPr>
          <a:xfrm>
            <a:off x="218526" y="342847"/>
            <a:ext cx="705920" cy="557777"/>
          </a:xfrm>
          <a:noFill/>
        </p:spPr>
        <p:txBody>
          <a:bodyPr/>
          <a:lstStyle>
            <a:lvl1pPr marL="0" indent="0">
              <a:buNone/>
              <a:defRPr sz="680">
                <a:solidFill>
                  <a:schemeClr val="bg1"/>
                </a:solidFill>
              </a:defRPr>
            </a:lvl1pPr>
            <a:lvl2pPr marL="354743" indent="0">
              <a:buNone/>
              <a:defRPr sz="2177"/>
            </a:lvl2pPr>
            <a:lvl3pPr marL="709487" indent="0">
              <a:buNone/>
              <a:defRPr sz="1837"/>
            </a:lvl3pPr>
            <a:lvl4pPr marL="1064230" indent="0">
              <a:buNone/>
              <a:defRPr sz="1564"/>
            </a:lvl4pPr>
            <a:lvl5pPr marL="1418973" indent="0">
              <a:buNone/>
              <a:defRPr sz="1564"/>
            </a:lvl5pPr>
            <a:lvl6pPr marL="1773717" indent="0">
              <a:buNone/>
              <a:defRPr sz="1564"/>
            </a:lvl6pPr>
            <a:lvl7pPr marL="2128460" indent="0">
              <a:buNone/>
              <a:defRPr sz="1564"/>
            </a:lvl7pPr>
            <a:lvl8pPr marL="2483203" indent="0">
              <a:buNone/>
              <a:defRPr sz="1564"/>
            </a:lvl8pPr>
            <a:lvl9pPr marL="2837947" indent="0">
              <a:buNone/>
              <a:defRPr sz="1564"/>
            </a:lvl9pPr>
          </a:lstStyle>
          <a:p>
            <a:r>
              <a:rPr lang="nl-NL" dirty="0"/>
              <a:t>Afbeelding invoegen</a:t>
            </a:r>
          </a:p>
        </p:txBody>
      </p:sp>
      <p:sp>
        <p:nvSpPr>
          <p:cNvPr id="2" name="Titel 1"/>
          <p:cNvSpPr>
            <a:spLocks noGrp="1"/>
          </p:cNvSpPr>
          <p:nvPr>
            <p:ph type="title"/>
          </p:nvPr>
        </p:nvSpPr>
        <p:spPr>
          <a:xfrm>
            <a:off x="1578731" y="190583"/>
            <a:ext cx="7186183" cy="437357"/>
          </a:xfrm>
        </p:spPr>
        <p:txBody>
          <a:bodyPr lIns="0" tIns="0" rIns="0" bIns="0" anchor="b" anchorCtr="0">
            <a:noAutofit/>
          </a:bodyPr>
          <a:lstStyle>
            <a:lvl1pPr algn="l">
              <a:defRPr sz="1360" cap="all" baseline="0">
                <a:solidFill>
                  <a:srgbClr val="00275D"/>
                </a:solidFill>
                <a:latin typeface="Arial" pitchFamily="34" charset="0"/>
                <a:cs typeface="Arial" pitchFamily="34" charset="0"/>
              </a:defRPr>
            </a:lvl1pPr>
          </a:lstStyle>
          <a:p>
            <a:r>
              <a:rPr lang="en-US"/>
              <a:t>Click to edit Master title style</a:t>
            </a:r>
            <a:endParaRPr lang="nl-NL" dirty="0"/>
          </a:p>
        </p:txBody>
      </p:sp>
      <p:sp>
        <p:nvSpPr>
          <p:cNvPr id="3" name="Tijdelijke aanduiding voor inhoud 2"/>
          <p:cNvSpPr>
            <a:spLocks noGrp="1"/>
          </p:cNvSpPr>
          <p:nvPr>
            <p:ph idx="1"/>
          </p:nvPr>
        </p:nvSpPr>
        <p:spPr>
          <a:xfrm>
            <a:off x="1578731" y="1016702"/>
            <a:ext cx="7208281" cy="3401666"/>
          </a:xfrm>
        </p:spPr>
        <p:txBody>
          <a:bodyPr lIns="0" tIns="0" rIns="0" bIns="0">
            <a:noAutofit/>
          </a:bodyPr>
          <a:lstStyle>
            <a:lvl1pPr>
              <a:defRPr sz="1224">
                <a:solidFill>
                  <a:srgbClr val="00275D"/>
                </a:solidFill>
                <a:latin typeface="Arial" pitchFamily="34" charset="0"/>
                <a:cs typeface="Arial" pitchFamily="34" charset="0"/>
              </a:defRPr>
            </a:lvl1pPr>
            <a:lvl2pPr>
              <a:defRPr sz="1224">
                <a:solidFill>
                  <a:srgbClr val="00275D"/>
                </a:solidFill>
                <a:latin typeface="Arial" pitchFamily="34" charset="0"/>
                <a:cs typeface="Arial" pitchFamily="34" charset="0"/>
              </a:defRPr>
            </a:lvl2pPr>
            <a:lvl3pPr>
              <a:defRPr sz="1224">
                <a:solidFill>
                  <a:srgbClr val="00275D"/>
                </a:solidFill>
                <a:latin typeface="Arial" pitchFamily="34" charset="0"/>
                <a:cs typeface="Arial" pitchFamily="34" charset="0"/>
              </a:defRPr>
            </a:lvl3pPr>
            <a:lvl4pPr>
              <a:defRPr sz="1224">
                <a:solidFill>
                  <a:srgbClr val="00275D"/>
                </a:solidFill>
                <a:latin typeface="Arial" pitchFamily="34" charset="0"/>
                <a:cs typeface="Arial" pitchFamily="34" charset="0"/>
              </a:defRPr>
            </a:lvl4pPr>
            <a:lvl5pPr>
              <a:defRPr sz="1224">
                <a:solidFill>
                  <a:srgbClr val="00275D"/>
                </a:solidFill>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Rechthoek 9"/>
          <p:cNvSpPr/>
          <p:nvPr userDrawn="1"/>
        </p:nvSpPr>
        <p:spPr>
          <a:xfrm>
            <a:off x="0" y="686254"/>
            <a:ext cx="184703" cy="12244"/>
          </a:xfrm>
          <a:prstGeom prst="rect">
            <a:avLst/>
          </a:prstGeom>
          <a:solidFill>
            <a:srgbClr val="89A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11" name="Rechthoek 10"/>
          <p:cNvSpPr/>
          <p:nvPr userDrawn="1"/>
        </p:nvSpPr>
        <p:spPr>
          <a:xfrm>
            <a:off x="948231" y="686254"/>
            <a:ext cx="8195769" cy="12244"/>
          </a:xfrm>
          <a:prstGeom prst="rect">
            <a:avLst/>
          </a:prstGeom>
          <a:solidFill>
            <a:srgbClr val="89A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13" name="Rechthoek 12"/>
          <p:cNvSpPr/>
          <p:nvPr userDrawn="1"/>
        </p:nvSpPr>
        <p:spPr>
          <a:xfrm>
            <a:off x="563381" y="92654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14" name="Rechthoek 13"/>
          <p:cNvSpPr/>
          <p:nvPr userDrawn="1"/>
        </p:nvSpPr>
        <p:spPr>
          <a:xfrm>
            <a:off x="950911" y="732161"/>
            <a:ext cx="211770" cy="168464"/>
          </a:xfrm>
          <a:prstGeom prst="rect">
            <a:avLst/>
          </a:prstGeom>
          <a:solidFill>
            <a:srgbClr val="C5B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       </a:t>
            </a:r>
            <a:endParaRPr lang="nl-NL" sz="1224" dirty="0"/>
          </a:p>
        </p:txBody>
      </p:sp>
      <p:sp>
        <p:nvSpPr>
          <p:cNvPr id="15" name="Rechthoek 14"/>
          <p:cNvSpPr/>
          <p:nvPr userDrawn="1"/>
        </p:nvSpPr>
        <p:spPr>
          <a:xfrm>
            <a:off x="707221" y="927613"/>
            <a:ext cx="211770" cy="168464"/>
          </a:xfrm>
          <a:prstGeom prst="rect">
            <a:avLst/>
          </a:prstGeom>
          <a:solidFill>
            <a:srgbClr val="C5B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       </a:t>
            </a:r>
            <a:endParaRPr lang="nl-NL" sz="1224" dirty="0"/>
          </a:p>
        </p:txBody>
      </p:sp>
      <p:sp>
        <p:nvSpPr>
          <p:cNvPr id="16" name="Rechthoek 15"/>
          <p:cNvSpPr/>
          <p:nvPr userDrawn="1"/>
        </p:nvSpPr>
        <p:spPr>
          <a:xfrm>
            <a:off x="705266" y="112633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17" name="Rechthoek 16"/>
          <p:cNvSpPr/>
          <p:nvPr userDrawn="1"/>
        </p:nvSpPr>
        <p:spPr>
          <a:xfrm>
            <a:off x="953609" y="92654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pic>
        <p:nvPicPr>
          <p:cNvPr id="18" name="Afbeelding 17" descr="RSM-logo.png"/>
          <p:cNvPicPr>
            <a:picLocks noChangeAspect="1"/>
          </p:cNvPicPr>
          <p:nvPr userDrawn="1"/>
        </p:nvPicPr>
        <p:blipFill>
          <a:blip r:embed="rId3" cstate="print"/>
          <a:stretch>
            <a:fillRect/>
          </a:stretch>
        </p:blipFill>
        <p:spPr>
          <a:xfrm>
            <a:off x="7776337" y="4597533"/>
            <a:ext cx="1016530" cy="319550"/>
          </a:xfrm>
          <a:prstGeom prst="rect">
            <a:avLst/>
          </a:prstGeom>
        </p:spPr>
      </p:pic>
      <p:sp>
        <p:nvSpPr>
          <p:cNvPr id="20" name="Tijdelijke aanduiding voor datum 3"/>
          <p:cNvSpPr>
            <a:spLocks noGrp="1"/>
          </p:cNvSpPr>
          <p:nvPr>
            <p:ph type="dt" sz="half" idx="2"/>
          </p:nvPr>
        </p:nvSpPr>
        <p:spPr>
          <a:xfrm>
            <a:off x="6038091" y="4904322"/>
            <a:ext cx="1405004" cy="194903"/>
          </a:xfrm>
          <a:prstGeom prst="rect">
            <a:avLst/>
          </a:prstGeom>
        </p:spPr>
        <p:txBody>
          <a:bodyPr/>
          <a:lstStyle>
            <a:lvl1pPr>
              <a:defRPr sz="680">
                <a:solidFill>
                  <a:srgbClr val="00275D"/>
                </a:solidFill>
                <a:latin typeface="Arial" pitchFamily="34" charset="0"/>
                <a:cs typeface="Arial" pitchFamily="34" charset="0"/>
              </a:defRPr>
            </a:lvl1pPr>
          </a:lstStyle>
          <a:p>
            <a:fld id="{650DC8C4-EF59-419B-A1AF-94B1F83F3C0C}" type="datetime1">
              <a:rPr lang="nl-NL" smtClean="0"/>
              <a:t>29-4-2022</a:t>
            </a:fld>
            <a:endParaRPr lang="nl-NL" dirty="0"/>
          </a:p>
        </p:txBody>
      </p:sp>
      <p:sp>
        <p:nvSpPr>
          <p:cNvPr id="22" name="Tijdelijke aanduiding voor voettekst 4"/>
          <p:cNvSpPr>
            <a:spLocks noGrp="1"/>
          </p:cNvSpPr>
          <p:nvPr>
            <p:ph type="ftr" sz="quarter" idx="3"/>
          </p:nvPr>
        </p:nvSpPr>
        <p:spPr>
          <a:xfrm>
            <a:off x="1578731" y="4904322"/>
            <a:ext cx="4398273" cy="194903"/>
          </a:xfrm>
          <a:prstGeom prst="rect">
            <a:avLst/>
          </a:prstGeom>
        </p:spPr>
        <p:txBody>
          <a:bodyPr>
            <a:normAutofit/>
          </a:bodyPr>
          <a:lstStyle>
            <a:lvl1pPr algn="l">
              <a:defRPr sz="680">
                <a:solidFill>
                  <a:srgbClr val="00275D"/>
                </a:solidFill>
                <a:latin typeface="Arial" pitchFamily="34" charset="0"/>
                <a:cs typeface="Arial" pitchFamily="34" charset="0"/>
              </a:defRPr>
            </a:lvl1pPr>
          </a:lstStyle>
          <a:p>
            <a:endParaRPr lang="nl-NL" dirty="0"/>
          </a:p>
        </p:txBody>
      </p:sp>
      <p:sp>
        <p:nvSpPr>
          <p:cNvPr id="23" name="Tijdelijke aanduiding voor dianummer 5"/>
          <p:cNvSpPr>
            <a:spLocks noGrp="1"/>
          </p:cNvSpPr>
          <p:nvPr>
            <p:ph type="sldNum" sz="quarter" idx="4"/>
          </p:nvPr>
        </p:nvSpPr>
        <p:spPr>
          <a:xfrm>
            <a:off x="112640" y="4904322"/>
            <a:ext cx="1343917" cy="194903"/>
          </a:xfrm>
          <a:prstGeom prst="rect">
            <a:avLst/>
          </a:prstGeom>
        </p:spPr>
        <p:txBody>
          <a:bodyPr/>
          <a:lstStyle>
            <a:lvl1pPr algn="l">
              <a:defRPr sz="680">
                <a:solidFill>
                  <a:srgbClr val="00275D"/>
                </a:solidFill>
                <a:latin typeface="Arial" pitchFamily="34" charset="0"/>
                <a:cs typeface="Arial" pitchFamily="34" charset="0"/>
              </a:defRPr>
            </a:lvl1pPr>
          </a:lstStyle>
          <a:p>
            <a:fld id="{2B4AE559-C13F-42F9-9119-91A8BAF7C68F}" type="slidenum">
              <a:rPr lang="nl-NL" smtClean="0"/>
              <a:pPr/>
              <a:t>‹#›</a:t>
            </a:fld>
            <a:endParaRPr lang="nl-NL" dirty="0"/>
          </a:p>
        </p:txBody>
      </p:sp>
    </p:spTree>
    <p:extLst>
      <p:ext uri="{BB962C8B-B14F-4D97-AF65-F5344CB8AC3E}">
        <p14:creationId xmlns:p14="http://schemas.microsoft.com/office/powerpoint/2010/main" val="338586826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Leeg">
    <p:spTree>
      <p:nvGrpSpPr>
        <p:cNvPr id="1" name=""/>
        <p:cNvGrpSpPr/>
        <p:nvPr/>
      </p:nvGrpSpPr>
      <p:grpSpPr>
        <a:xfrm>
          <a:off x="0" y="0"/>
          <a:ext cx="0" cy="0"/>
          <a:chOff x="0" y="0"/>
          <a:chExt cx="0" cy="0"/>
        </a:xfrm>
      </p:grpSpPr>
      <p:pic>
        <p:nvPicPr>
          <p:cNvPr id="15" name="Afbeelding 14" descr="RSM-logo.png"/>
          <p:cNvPicPr>
            <a:picLocks noChangeAspect="1"/>
          </p:cNvPicPr>
          <p:nvPr userDrawn="1"/>
        </p:nvPicPr>
        <p:blipFill>
          <a:blip r:embed="rId2" cstate="print"/>
          <a:stretch>
            <a:fillRect/>
          </a:stretch>
        </p:blipFill>
        <p:spPr>
          <a:xfrm>
            <a:off x="7776337" y="4597533"/>
            <a:ext cx="1016530" cy="319550"/>
          </a:xfrm>
          <a:prstGeom prst="rect">
            <a:avLst/>
          </a:prstGeom>
        </p:spPr>
      </p:pic>
      <p:sp>
        <p:nvSpPr>
          <p:cNvPr id="21" name="Rechthoek 20"/>
          <p:cNvSpPr/>
          <p:nvPr userDrawn="1"/>
        </p:nvSpPr>
        <p:spPr>
          <a:xfrm>
            <a:off x="563381" y="92654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22" name="Rechthoek 21"/>
          <p:cNvSpPr/>
          <p:nvPr userDrawn="1"/>
        </p:nvSpPr>
        <p:spPr>
          <a:xfrm>
            <a:off x="950911" y="732161"/>
            <a:ext cx="211770" cy="168464"/>
          </a:xfrm>
          <a:prstGeom prst="rect">
            <a:avLst/>
          </a:prstGeom>
          <a:solidFill>
            <a:srgbClr val="C5B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       </a:t>
            </a:r>
            <a:endParaRPr lang="nl-NL" sz="1224" dirty="0"/>
          </a:p>
        </p:txBody>
      </p:sp>
      <p:sp>
        <p:nvSpPr>
          <p:cNvPr id="23" name="Rechthoek 22"/>
          <p:cNvSpPr/>
          <p:nvPr userDrawn="1"/>
        </p:nvSpPr>
        <p:spPr>
          <a:xfrm>
            <a:off x="707221" y="927613"/>
            <a:ext cx="211770" cy="168464"/>
          </a:xfrm>
          <a:prstGeom prst="rect">
            <a:avLst/>
          </a:prstGeom>
          <a:solidFill>
            <a:srgbClr val="C5B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       </a:t>
            </a:r>
            <a:endParaRPr lang="nl-NL" sz="1224" dirty="0"/>
          </a:p>
        </p:txBody>
      </p:sp>
      <p:sp>
        <p:nvSpPr>
          <p:cNvPr id="24" name="Rechthoek 23"/>
          <p:cNvSpPr/>
          <p:nvPr userDrawn="1"/>
        </p:nvSpPr>
        <p:spPr>
          <a:xfrm>
            <a:off x="705266" y="112633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25" name="Rechthoek 24"/>
          <p:cNvSpPr/>
          <p:nvPr userDrawn="1"/>
        </p:nvSpPr>
        <p:spPr>
          <a:xfrm>
            <a:off x="953609" y="92654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30" name="Rechthoek 29"/>
          <p:cNvSpPr/>
          <p:nvPr userDrawn="1"/>
        </p:nvSpPr>
        <p:spPr>
          <a:xfrm>
            <a:off x="0" y="686254"/>
            <a:ext cx="184703" cy="12244"/>
          </a:xfrm>
          <a:prstGeom prst="rect">
            <a:avLst/>
          </a:prstGeom>
          <a:solidFill>
            <a:srgbClr val="89A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31" name="Rechthoek 30"/>
          <p:cNvSpPr/>
          <p:nvPr userDrawn="1"/>
        </p:nvSpPr>
        <p:spPr>
          <a:xfrm>
            <a:off x="948231" y="686254"/>
            <a:ext cx="8195769" cy="12244"/>
          </a:xfrm>
          <a:prstGeom prst="rect">
            <a:avLst/>
          </a:prstGeom>
          <a:solidFill>
            <a:srgbClr val="89A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20" name="Tijdelijke aanduiding voor datum 3"/>
          <p:cNvSpPr>
            <a:spLocks noGrp="1"/>
          </p:cNvSpPr>
          <p:nvPr>
            <p:ph type="dt" sz="half" idx="2"/>
          </p:nvPr>
        </p:nvSpPr>
        <p:spPr>
          <a:xfrm>
            <a:off x="6038091" y="4904322"/>
            <a:ext cx="1405004" cy="194903"/>
          </a:xfrm>
          <a:prstGeom prst="rect">
            <a:avLst/>
          </a:prstGeom>
        </p:spPr>
        <p:txBody>
          <a:bodyPr/>
          <a:lstStyle>
            <a:lvl1pPr>
              <a:defRPr sz="680">
                <a:solidFill>
                  <a:srgbClr val="00275D"/>
                </a:solidFill>
                <a:latin typeface="Arial" pitchFamily="34" charset="0"/>
                <a:cs typeface="Arial" pitchFamily="34" charset="0"/>
              </a:defRPr>
            </a:lvl1pPr>
          </a:lstStyle>
          <a:p>
            <a:fld id="{4D77FD98-EA80-4BA3-AA58-EFB30BD51CD7}" type="datetime1">
              <a:rPr lang="nl-NL" smtClean="0"/>
              <a:t>29-4-2022</a:t>
            </a:fld>
            <a:endParaRPr lang="nl-NL" dirty="0"/>
          </a:p>
        </p:txBody>
      </p:sp>
      <p:sp>
        <p:nvSpPr>
          <p:cNvPr id="26" name="Tijdelijke aanduiding voor voettekst 4"/>
          <p:cNvSpPr>
            <a:spLocks noGrp="1"/>
          </p:cNvSpPr>
          <p:nvPr>
            <p:ph type="ftr" sz="quarter" idx="3"/>
          </p:nvPr>
        </p:nvSpPr>
        <p:spPr>
          <a:xfrm>
            <a:off x="1578731" y="4904322"/>
            <a:ext cx="4398273" cy="194903"/>
          </a:xfrm>
          <a:prstGeom prst="rect">
            <a:avLst/>
          </a:prstGeom>
        </p:spPr>
        <p:txBody>
          <a:bodyPr>
            <a:normAutofit/>
          </a:bodyPr>
          <a:lstStyle>
            <a:lvl1pPr algn="l">
              <a:defRPr sz="680">
                <a:solidFill>
                  <a:srgbClr val="00275D"/>
                </a:solidFill>
                <a:latin typeface="Arial" pitchFamily="34" charset="0"/>
                <a:cs typeface="Arial" pitchFamily="34" charset="0"/>
              </a:defRPr>
            </a:lvl1pPr>
          </a:lstStyle>
          <a:p>
            <a:endParaRPr lang="nl-NL" dirty="0"/>
          </a:p>
        </p:txBody>
      </p:sp>
      <p:sp>
        <p:nvSpPr>
          <p:cNvPr id="27" name="Tijdelijke aanduiding voor dianummer 5"/>
          <p:cNvSpPr>
            <a:spLocks noGrp="1"/>
          </p:cNvSpPr>
          <p:nvPr>
            <p:ph type="sldNum" sz="quarter" idx="4"/>
          </p:nvPr>
        </p:nvSpPr>
        <p:spPr>
          <a:xfrm>
            <a:off x="112640" y="4904322"/>
            <a:ext cx="1343917" cy="194903"/>
          </a:xfrm>
          <a:prstGeom prst="rect">
            <a:avLst/>
          </a:prstGeom>
        </p:spPr>
        <p:txBody>
          <a:bodyPr/>
          <a:lstStyle>
            <a:lvl1pPr algn="l">
              <a:defRPr sz="680">
                <a:solidFill>
                  <a:srgbClr val="00275D"/>
                </a:solidFill>
                <a:latin typeface="Arial" pitchFamily="34" charset="0"/>
                <a:cs typeface="Arial" pitchFamily="34" charset="0"/>
              </a:defRPr>
            </a:lvl1pPr>
          </a:lstStyle>
          <a:p>
            <a:fld id="{2B4AE559-C13F-42F9-9119-91A8BAF7C68F}" type="slidenum">
              <a:rPr lang="nl-NL" smtClean="0"/>
              <a:pPr/>
              <a:t>‹#›</a:t>
            </a:fld>
            <a:endParaRPr lang="nl-NL" dirty="0"/>
          </a:p>
        </p:txBody>
      </p:sp>
      <p:pic>
        <p:nvPicPr>
          <p:cNvPr id="17" name="Afbeelding 16" descr="Afbeelding17.jpg"/>
          <p:cNvPicPr>
            <a:picLocks noChangeAspect="1"/>
          </p:cNvPicPr>
          <p:nvPr userDrawn="1"/>
        </p:nvPicPr>
        <p:blipFill>
          <a:blip r:embed="rId3" cstate="print"/>
          <a:stretch>
            <a:fillRect/>
          </a:stretch>
        </p:blipFill>
        <p:spPr>
          <a:xfrm>
            <a:off x="218045" y="339844"/>
            <a:ext cx="703719" cy="563960"/>
          </a:xfrm>
          <a:prstGeom prst="rect">
            <a:avLst/>
          </a:prstGeom>
        </p:spPr>
      </p:pic>
      <p:sp>
        <p:nvSpPr>
          <p:cNvPr id="18" name="Tijdelijke aanduiding voor afbeelding 2"/>
          <p:cNvSpPr>
            <a:spLocks noGrp="1"/>
          </p:cNvSpPr>
          <p:nvPr>
            <p:ph type="pic" idx="13" hasCustomPrompt="1"/>
          </p:nvPr>
        </p:nvSpPr>
        <p:spPr>
          <a:xfrm>
            <a:off x="218526" y="342847"/>
            <a:ext cx="705920" cy="557777"/>
          </a:xfrm>
          <a:noFill/>
        </p:spPr>
        <p:txBody>
          <a:bodyPr/>
          <a:lstStyle>
            <a:lvl1pPr marL="0" indent="0">
              <a:buNone/>
              <a:defRPr sz="680">
                <a:solidFill>
                  <a:schemeClr val="bg1"/>
                </a:solidFill>
              </a:defRPr>
            </a:lvl1pPr>
            <a:lvl2pPr marL="354743" indent="0">
              <a:buNone/>
              <a:defRPr sz="2177"/>
            </a:lvl2pPr>
            <a:lvl3pPr marL="709487" indent="0">
              <a:buNone/>
              <a:defRPr sz="1837"/>
            </a:lvl3pPr>
            <a:lvl4pPr marL="1064230" indent="0">
              <a:buNone/>
              <a:defRPr sz="1564"/>
            </a:lvl4pPr>
            <a:lvl5pPr marL="1418973" indent="0">
              <a:buNone/>
              <a:defRPr sz="1564"/>
            </a:lvl5pPr>
            <a:lvl6pPr marL="1773717" indent="0">
              <a:buNone/>
              <a:defRPr sz="1564"/>
            </a:lvl6pPr>
            <a:lvl7pPr marL="2128460" indent="0">
              <a:buNone/>
              <a:defRPr sz="1564"/>
            </a:lvl7pPr>
            <a:lvl8pPr marL="2483203" indent="0">
              <a:buNone/>
              <a:defRPr sz="1564"/>
            </a:lvl8pPr>
            <a:lvl9pPr marL="2837947" indent="0">
              <a:buNone/>
              <a:defRPr sz="1564"/>
            </a:lvl9pPr>
          </a:lstStyle>
          <a:p>
            <a:r>
              <a:rPr lang="nl-NL" dirty="0"/>
              <a:t>Afbeelding invoegen</a:t>
            </a:r>
          </a:p>
        </p:txBody>
      </p:sp>
    </p:spTree>
    <p:extLst>
      <p:ext uri="{BB962C8B-B14F-4D97-AF65-F5344CB8AC3E}">
        <p14:creationId xmlns:p14="http://schemas.microsoft.com/office/powerpoint/2010/main" val="335915351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91526" y="396000"/>
            <a:ext cx="5941025" cy="1476000"/>
          </a:xfrm>
        </p:spPr>
        <p:txBody>
          <a:bodyPr/>
          <a:lstStyle>
            <a:lvl1pPr>
              <a:lnSpc>
                <a:spcPts val="5600"/>
              </a:lnSpc>
              <a:defRPr sz="6400" baseline="0">
                <a:solidFill>
                  <a:schemeClr val="bg1"/>
                </a:solidFill>
              </a:defRPr>
            </a:lvl1pPr>
          </a:lstStyle>
          <a:p>
            <a:r>
              <a:rPr lang="nl-NL" dirty="0"/>
              <a:t>Titel </a:t>
            </a:r>
            <a:br>
              <a:rPr lang="nl-NL" dirty="0"/>
            </a:br>
            <a:r>
              <a:rPr lang="nl-NL" dirty="0"/>
              <a:t>bewerken</a:t>
            </a:r>
          </a:p>
        </p:txBody>
      </p:sp>
      <p:sp>
        <p:nvSpPr>
          <p:cNvPr id="3" name="Subtitel 2"/>
          <p:cNvSpPr>
            <a:spLocks noGrp="1"/>
          </p:cNvSpPr>
          <p:nvPr>
            <p:ph type="subTitle" idx="1" hasCustomPrompt="1"/>
          </p:nvPr>
        </p:nvSpPr>
        <p:spPr>
          <a:xfrm>
            <a:off x="491526" y="1872000"/>
            <a:ext cx="5941025" cy="810000"/>
          </a:xfrm>
        </p:spPr>
        <p:txBody>
          <a:bodyPr/>
          <a:lstStyle>
            <a:lvl1pPr marL="0" indent="0" algn="l">
              <a:buNone/>
              <a:defRPr b="0" i="0">
                <a:solidFill>
                  <a:srgbClr val="FFFFFF"/>
                </a:solidFill>
                <a:latin typeface="Museo Sans 100"/>
                <a:cs typeface="Museo Sans 10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Subtitel bewerken</a:t>
            </a:r>
          </a:p>
        </p:txBody>
      </p:sp>
    </p:spTree>
    <p:extLst>
      <p:ext uri="{BB962C8B-B14F-4D97-AF65-F5344CB8AC3E}">
        <p14:creationId xmlns:p14="http://schemas.microsoft.com/office/powerpoint/2010/main" val="596427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eldia Afbeelding">
    <p:bg>
      <p:bgRef idx="1001">
        <a:schemeClr val="bg1"/>
      </p:bgRef>
    </p:bg>
    <p:spTree>
      <p:nvGrpSpPr>
        <p:cNvPr id="1" name=""/>
        <p:cNvGrpSpPr/>
        <p:nvPr/>
      </p:nvGrpSpPr>
      <p:grpSpPr>
        <a:xfrm>
          <a:off x="0" y="0"/>
          <a:ext cx="0" cy="0"/>
          <a:chOff x="0" y="0"/>
          <a:chExt cx="0" cy="0"/>
        </a:xfrm>
      </p:grpSpPr>
      <p:sp>
        <p:nvSpPr>
          <p:cNvPr id="4" name="Tijdelijke aanduiding voor tekst 2">
            <a:extLst>
              <a:ext uri="{FF2B5EF4-FFF2-40B4-BE49-F238E27FC236}">
                <a16:creationId xmlns:a16="http://schemas.microsoft.com/office/drawing/2014/main" id="{C9FC708F-D49C-484C-B7DE-166D5B6CC9E0}"/>
              </a:ext>
            </a:extLst>
          </p:cNvPr>
          <p:cNvSpPr>
            <a:spLocks noGrp="1"/>
          </p:cNvSpPr>
          <p:nvPr>
            <p:ph type="body" idx="10" hasCustomPrompt="1"/>
          </p:nvPr>
        </p:nvSpPr>
        <p:spPr>
          <a:xfrm>
            <a:off x="0" y="0"/>
            <a:ext cx="8640000" cy="4932000"/>
          </a:xfrm>
          <a:blipFill>
            <a:blip r:embed="rId2"/>
            <a:stretch>
              <a:fillRect/>
            </a:stretch>
          </a:blipFill>
        </p:spPr>
        <p:txBody>
          <a:bodyPr anchor="t" anchorCtr="0"/>
          <a:lstStyle>
            <a:lvl1pPr marL="0" indent="0">
              <a:buNone/>
              <a:defRPr sz="1800" b="0" i="0">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 </a:t>
            </a:r>
          </a:p>
        </p:txBody>
      </p:sp>
      <p:sp>
        <p:nvSpPr>
          <p:cNvPr id="2" name="Titel 1"/>
          <p:cNvSpPr>
            <a:spLocks noGrp="1"/>
          </p:cNvSpPr>
          <p:nvPr>
            <p:ph type="ctrTitle" hasCustomPrompt="1"/>
          </p:nvPr>
        </p:nvSpPr>
        <p:spPr>
          <a:xfrm>
            <a:off x="491526" y="396000"/>
            <a:ext cx="4874225" cy="1476000"/>
          </a:xfrm>
        </p:spPr>
        <p:txBody>
          <a:bodyPr/>
          <a:lstStyle>
            <a:lvl1pPr>
              <a:lnSpc>
                <a:spcPts val="5600"/>
              </a:lnSpc>
              <a:defRPr sz="6400" baseline="0">
                <a:solidFill>
                  <a:schemeClr val="bg1"/>
                </a:solidFill>
              </a:defRPr>
            </a:lvl1pPr>
          </a:lstStyle>
          <a:p>
            <a:r>
              <a:rPr lang="nl-NL" dirty="0"/>
              <a:t>Titel  bewerken</a:t>
            </a:r>
          </a:p>
        </p:txBody>
      </p:sp>
      <p:sp>
        <p:nvSpPr>
          <p:cNvPr id="3" name="Subtitel 2"/>
          <p:cNvSpPr>
            <a:spLocks noGrp="1"/>
          </p:cNvSpPr>
          <p:nvPr>
            <p:ph type="subTitle" idx="1" hasCustomPrompt="1"/>
          </p:nvPr>
        </p:nvSpPr>
        <p:spPr>
          <a:xfrm>
            <a:off x="491526" y="1872000"/>
            <a:ext cx="4874225" cy="1080000"/>
          </a:xfrm>
        </p:spPr>
        <p:txBody>
          <a:bodyPr/>
          <a:lstStyle>
            <a:lvl1pPr marL="0" indent="0" algn="l">
              <a:buNone/>
              <a:defRPr b="0" i="0">
                <a:solidFill>
                  <a:srgbClr val="FFFFFF"/>
                </a:solidFill>
                <a:latin typeface="Museo Sans 100"/>
                <a:cs typeface="Museo Sans 10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Plaats een foto en zet die op de achtergrond met rechtermuisknop</a:t>
            </a:r>
            <a:br>
              <a:rPr lang="nl-NL" dirty="0"/>
            </a:br>
            <a:r>
              <a:rPr lang="nl-NL" dirty="0"/>
              <a:t> &gt; </a:t>
            </a:r>
            <a:r>
              <a:rPr lang="nl-NL" dirty="0" err="1"/>
              <a:t>send</a:t>
            </a:r>
            <a:r>
              <a:rPr lang="nl-NL" dirty="0"/>
              <a:t> to back</a:t>
            </a:r>
          </a:p>
        </p:txBody>
      </p:sp>
    </p:spTree>
    <p:extLst>
      <p:ext uri="{BB962C8B-B14F-4D97-AF65-F5344CB8AC3E}">
        <p14:creationId xmlns:p14="http://schemas.microsoft.com/office/powerpoint/2010/main" val="3355424199"/>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91525" y="396000"/>
            <a:ext cx="8172000" cy="576000"/>
          </a:xfrm>
        </p:spPr>
        <p:txBody>
          <a:bodyPr/>
          <a:lstStyle/>
          <a:p>
            <a:r>
              <a:rPr lang="nl-NL" dirty="0"/>
              <a:t>Titel bewerken</a:t>
            </a:r>
            <a:br>
              <a:rPr lang="nl-NL" dirty="0"/>
            </a:br>
            <a:endParaRPr lang="nl-NL" dirty="0"/>
          </a:p>
        </p:txBody>
      </p:sp>
      <p:sp>
        <p:nvSpPr>
          <p:cNvPr id="3" name="Tijdelijke aanduiding voor inhoud 2"/>
          <p:cNvSpPr>
            <a:spLocks noGrp="1"/>
          </p:cNvSpPr>
          <p:nvPr>
            <p:ph idx="1" hasCustomPrompt="1"/>
          </p:nvPr>
        </p:nvSpPr>
        <p:spPr/>
        <p:txBody>
          <a:bodyPr/>
          <a:lstStyle>
            <a:lvl1pPr>
              <a:defRPr baseline="0"/>
            </a:lvl1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4" name="Tijdelijke aanduiding voor datum 3"/>
          <p:cNvSpPr>
            <a:spLocks noGrp="1"/>
          </p:cNvSpPr>
          <p:nvPr>
            <p:ph type="dt" sz="half" idx="10"/>
          </p:nvPr>
        </p:nvSpPr>
        <p:spPr/>
        <p:txBody>
          <a:bodyPr/>
          <a:lstStyle/>
          <a:p>
            <a:fld id="{F10973AC-957D-C346-BA56-D82065FA2AEB}" type="datetimeFigureOut">
              <a:rPr lang="nl-NL" smtClean="0"/>
              <a:pPr/>
              <a:t>29-4-2022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8C6BC05E-DB9A-EB4A-A776-575FA40369A3}" type="slidenum">
              <a:rPr lang="nl-NL" smtClean="0"/>
              <a:pPr/>
              <a:t>‹#›</a:t>
            </a:fld>
            <a:endParaRPr lang="nl-NL"/>
          </a:p>
        </p:txBody>
      </p:sp>
    </p:spTree>
    <p:extLst>
      <p:ext uri="{BB962C8B-B14F-4D97-AF65-F5344CB8AC3E}">
        <p14:creationId xmlns:p14="http://schemas.microsoft.com/office/powerpoint/2010/main" val="665162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el en object 2">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Titel bewerken</a:t>
            </a:r>
          </a:p>
        </p:txBody>
      </p:sp>
      <p:sp>
        <p:nvSpPr>
          <p:cNvPr id="3" name="Tijdelijke aanduiding voor inhoud 2"/>
          <p:cNvSpPr>
            <a:spLocks noGrp="1"/>
          </p:cNvSpPr>
          <p:nvPr>
            <p:ph idx="1" hasCustomPrompt="1"/>
          </p:nvPr>
        </p:nvSpPr>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baseline="0"/>
            </a:lvl5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4" name="Tijdelijke aanduiding voor datum 3"/>
          <p:cNvSpPr>
            <a:spLocks noGrp="1"/>
          </p:cNvSpPr>
          <p:nvPr>
            <p:ph type="dt" sz="half" idx="10"/>
          </p:nvPr>
        </p:nvSpPr>
        <p:spPr/>
        <p:txBody>
          <a:bodyPr/>
          <a:lstStyle/>
          <a:p>
            <a:fld id="{F10973AC-957D-C346-BA56-D82065FA2AEB}" type="datetimeFigureOut">
              <a:rPr lang="nl-NL" smtClean="0"/>
              <a:pPr/>
              <a:t>29-4-2022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8C6BC05E-DB9A-EB4A-A776-575FA40369A3}" type="slidenum">
              <a:rPr lang="nl-NL" smtClean="0"/>
              <a:pPr/>
              <a:t>‹#›</a:t>
            </a:fld>
            <a:endParaRPr lang="nl-NL"/>
          </a:p>
        </p:txBody>
      </p:sp>
    </p:spTree>
    <p:extLst>
      <p:ext uri="{BB962C8B-B14F-4D97-AF65-F5344CB8AC3E}">
        <p14:creationId xmlns:p14="http://schemas.microsoft.com/office/powerpoint/2010/main" val="71711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ee objecten">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Titel bewerken</a:t>
            </a:r>
          </a:p>
        </p:txBody>
      </p:sp>
      <p:sp>
        <p:nvSpPr>
          <p:cNvPr id="3" name="Tijdelijke aanduiding voor inhoud 2"/>
          <p:cNvSpPr>
            <a:spLocks noGrp="1"/>
          </p:cNvSpPr>
          <p:nvPr>
            <p:ph sz="half" idx="1" hasCustomPrompt="1"/>
          </p:nvPr>
        </p:nvSpPr>
        <p:spPr>
          <a:xfrm>
            <a:off x="493200" y="972000"/>
            <a:ext cx="4014000" cy="33480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4" name="Tijdelijke aanduiding voor inhoud 3"/>
          <p:cNvSpPr>
            <a:spLocks noGrp="1"/>
          </p:cNvSpPr>
          <p:nvPr>
            <p:ph sz="half" idx="2" hasCustomPrompt="1"/>
          </p:nvPr>
        </p:nvSpPr>
        <p:spPr>
          <a:xfrm>
            <a:off x="4648201" y="971999"/>
            <a:ext cx="4015325" cy="33480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5" name="Tijdelijke aanduiding voor datum 4"/>
          <p:cNvSpPr>
            <a:spLocks noGrp="1"/>
          </p:cNvSpPr>
          <p:nvPr>
            <p:ph type="dt" sz="half" idx="10"/>
          </p:nvPr>
        </p:nvSpPr>
        <p:spPr/>
        <p:txBody>
          <a:bodyPr/>
          <a:lstStyle/>
          <a:p>
            <a:fld id="{F10973AC-957D-C346-BA56-D82065FA2AEB}" type="datetimeFigureOut">
              <a:rPr lang="nl-NL" smtClean="0"/>
              <a:pPr/>
              <a:t>29-4-2022</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8C6BC05E-DB9A-EB4A-A776-575FA40369A3}" type="slidenum">
              <a:rPr lang="nl-NL" smtClean="0"/>
              <a:pPr/>
              <a:t>‹#›</a:t>
            </a:fld>
            <a:endParaRPr lang="nl-NL"/>
          </a:p>
        </p:txBody>
      </p:sp>
    </p:spTree>
    <p:extLst>
      <p:ext uri="{BB962C8B-B14F-4D97-AF65-F5344CB8AC3E}">
        <p14:creationId xmlns:p14="http://schemas.microsoft.com/office/powerpoint/2010/main" val="1735111768"/>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Vergelijking">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 bewerken</a:t>
            </a:r>
          </a:p>
        </p:txBody>
      </p:sp>
      <p:sp>
        <p:nvSpPr>
          <p:cNvPr id="3" name="Tijdelijke aanduiding voor tekst 2"/>
          <p:cNvSpPr>
            <a:spLocks noGrp="1"/>
          </p:cNvSpPr>
          <p:nvPr>
            <p:ph type="body" idx="1" hasCustomPrompt="1"/>
          </p:nvPr>
        </p:nvSpPr>
        <p:spPr>
          <a:xfrm>
            <a:off x="493200" y="972000"/>
            <a:ext cx="3997924" cy="324000"/>
          </a:xfrm>
        </p:spPr>
        <p:txBody>
          <a:bodyPr anchor="t" anchorCtr="0"/>
          <a:lstStyle>
            <a:lvl1pPr marL="0" indent="0">
              <a:buNone/>
              <a:defRPr sz="1800" b="0" i="0">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om de tekst te bewerken</a:t>
            </a:r>
          </a:p>
        </p:txBody>
      </p:sp>
      <p:sp>
        <p:nvSpPr>
          <p:cNvPr id="4" name="Tijdelijke aanduiding voor inhoud 3"/>
          <p:cNvSpPr>
            <a:spLocks noGrp="1"/>
          </p:cNvSpPr>
          <p:nvPr>
            <p:ph sz="half" idx="2" hasCustomPrompt="1"/>
          </p:nvPr>
        </p:nvSpPr>
        <p:spPr>
          <a:xfrm>
            <a:off x="491524" y="1296000"/>
            <a:ext cx="3999600" cy="302400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5" name="Tijdelijke aanduiding voor tekst 4"/>
          <p:cNvSpPr>
            <a:spLocks noGrp="1"/>
          </p:cNvSpPr>
          <p:nvPr>
            <p:ph type="body" sz="quarter" idx="3" hasCustomPrompt="1"/>
          </p:nvPr>
        </p:nvSpPr>
        <p:spPr>
          <a:xfrm>
            <a:off x="4645026" y="972000"/>
            <a:ext cx="4014000" cy="324000"/>
          </a:xfrm>
        </p:spPr>
        <p:txBody>
          <a:bodyPr anchor="t" anchorCtr="0"/>
          <a:lstStyle>
            <a:lvl1pPr marL="0" indent="0">
              <a:buNone/>
              <a:defRPr sz="1800" b="0" i="0">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om de tekst te bewerken</a:t>
            </a:r>
          </a:p>
        </p:txBody>
      </p:sp>
      <p:sp>
        <p:nvSpPr>
          <p:cNvPr id="6" name="Tijdelijke aanduiding voor inhoud 5"/>
          <p:cNvSpPr>
            <a:spLocks noGrp="1"/>
          </p:cNvSpPr>
          <p:nvPr>
            <p:ph sz="quarter" idx="4" hasCustomPrompt="1"/>
          </p:nvPr>
        </p:nvSpPr>
        <p:spPr>
          <a:xfrm>
            <a:off x="4645025" y="1296000"/>
            <a:ext cx="4014000" cy="302400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7" name="Tijdelijke aanduiding voor datum 6"/>
          <p:cNvSpPr>
            <a:spLocks noGrp="1"/>
          </p:cNvSpPr>
          <p:nvPr>
            <p:ph type="dt" sz="half" idx="10"/>
          </p:nvPr>
        </p:nvSpPr>
        <p:spPr/>
        <p:txBody>
          <a:bodyPr/>
          <a:lstStyle/>
          <a:p>
            <a:fld id="{F10973AC-957D-C346-BA56-D82065FA2AEB}" type="datetimeFigureOut">
              <a:rPr lang="nl-NL" smtClean="0"/>
              <a:pPr/>
              <a:t>29-4-2022</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8C6BC05E-DB9A-EB4A-A776-575FA40369A3}" type="slidenum">
              <a:rPr lang="nl-NL" smtClean="0"/>
              <a:pPr/>
              <a:t>‹#›</a:t>
            </a:fld>
            <a:endParaRPr lang="nl-NL"/>
          </a:p>
        </p:txBody>
      </p:sp>
    </p:spTree>
    <p:extLst>
      <p:ext uri="{BB962C8B-B14F-4D97-AF65-F5344CB8AC3E}">
        <p14:creationId xmlns:p14="http://schemas.microsoft.com/office/powerpoint/2010/main" val="211355717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 Afbeelding">
    <p:spTree>
      <p:nvGrpSpPr>
        <p:cNvPr id="1" name=""/>
        <p:cNvGrpSpPr/>
        <p:nvPr/>
      </p:nvGrpSpPr>
      <p:grpSpPr>
        <a:xfrm>
          <a:off x="0" y="0"/>
          <a:ext cx="0" cy="0"/>
          <a:chOff x="0" y="0"/>
          <a:chExt cx="0" cy="0"/>
        </a:xfrm>
      </p:grpSpPr>
      <p:sp>
        <p:nvSpPr>
          <p:cNvPr id="4" name="Tijdelijke aanduiding voor tekst 2">
            <a:extLst>
              <a:ext uri="{FF2B5EF4-FFF2-40B4-BE49-F238E27FC236}">
                <a16:creationId xmlns:a16="http://schemas.microsoft.com/office/drawing/2014/main" id="{C9FC708F-D49C-484C-B7DE-166D5B6CC9E0}"/>
              </a:ext>
            </a:extLst>
          </p:cNvPr>
          <p:cNvSpPr>
            <a:spLocks noGrp="1"/>
          </p:cNvSpPr>
          <p:nvPr>
            <p:ph type="body" idx="10" hasCustomPrompt="1"/>
          </p:nvPr>
        </p:nvSpPr>
        <p:spPr>
          <a:xfrm>
            <a:off x="0" y="0"/>
            <a:ext cx="8640000" cy="4932000"/>
          </a:xfrm>
          <a:blipFill>
            <a:blip r:embed="rId2"/>
            <a:stretch>
              <a:fillRect/>
            </a:stretch>
          </a:blipFill>
        </p:spPr>
        <p:txBody>
          <a:bodyPr anchor="t" anchorCtr="0"/>
          <a:lstStyle>
            <a:lvl1pPr marL="0" indent="0">
              <a:buNone/>
              <a:defRPr sz="1800" b="0" i="0">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 </a:t>
            </a:r>
          </a:p>
        </p:txBody>
      </p:sp>
      <p:sp>
        <p:nvSpPr>
          <p:cNvPr id="2" name="Titel 1"/>
          <p:cNvSpPr>
            <a:spLocks noGrp="1"/>
          </p:cNvSpPr>
          <p:nvPr>
            <p:ph type="ctrTitle" hasCustomPrompt="1"/>
          </p:nvPr>
        </p:nvSpPr>
        <p:spPr>
          <a:xfrm>
            <a:off x="491526" y="396000"/>
            <a:ext cx="4874225" cy="1476000"/>
          </a:xfrm>
        </p:spPr>
        <p:txBody>
          <a:bodyPr/>
          <a:lstStyle>
            <a:lvl1pPr>
              <a:lnSpc>
                <a:spcPts val="5600"/>
              </a:lnSpc>
              <a:defRPr sz="6400" baseline="0">
                <a:solidFill>
                  <a:schemeClr val="bg1"/>
                </a:solidFill>
              </a:defRPr>
            </a:lvl1pPr>
          </a:lstStyle>
          <a:p>
            <a:r>
              <a:rPr lang="nl-NL" dirty="0"/>
              <a:t>Titel  bewerken</a:t>
            </a:r>
          </a:p>
        </p:txBody>
      </p:sp>
      <p:sp>
        <p:nvSpPr>
          <p:cNvPr id="3" name="Subtitel 2"/>
          <p:cNvSpPr>
            <a:spLocks noGrp="1"/>
          </p:cNvSpPr>
          <p:nvPr>
            <p:ph type="subTitle" idx="1" hasCustomPrompt="1"/>
          </p:nvPr>
        </p:nvSpPr>
        <p:spPr>
          <a:xfrm>
            <a:off x="491526" y="1872000"/>
            <a:ext cx="4874225" cy="1080000"/>
          </a:xfrm>
        </p:spPr>
        <p:txBody>
          <a:bodyPr/>
          <a:lstStyle>
            <a:lvl1pPr marL="0" indent="0" algn="l">
              <a:buNone/>
              <a:defRPr b="0" i="0">
                <a:solidFill>
                  <a:srgbClr val="FFFFFF"/>
                </a:solidFill>
                <a:latin typeface="Museo Sans 100"/>
                <a:cs typeface="Museo Sans 10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Plaats een foto en zet die op de achtergrond met rechtermuisknop</a:t>
            </a:r>
            <a:br>
              <a:rPr lang="nl-NL" dirty="0"/>
            </a:br>
            <a:r>
              <a:rPr lang="nl-NL" dirty="0"/>
              <a:t> &gt; </a:t>
            </a:r>
            <a:r>
              <a:rPr lang="nl-NL" dirty="0" err="1"/>
              <a:t>send</a:t>
            </a:r>
            <a:r>
              <a:rPr lang="nl-NL" dirty="0"/>
              <a:t> to back</a:t>
            </a:r>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kst en afbeelding">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91526" y="396000"/>
            <a:ext cx="3999599" cy="576000"/>
          </a:xfrm>
        </p:spPr>
        <p:txBody>
          <a:bodyPr/>
          <a:lstStyle>
            <a:lvl1pPr>
              <a:defRPr/>
            </a:lvl1pPr>
          </a:lstStyle>
          <a:p>
            <a:r>
              <a:rPr lang="nl-NL" dirty="0"/>
              <a:t>Titel bewerken</a:t>
            </a:r>
          </a:p>
        </p:txBody>
      </p:sp>
      <p:sp>
        <p:nvSpPr>
          <p:cNvPr id="3" name="Tijdelijke aanduiding voor tekst 2"/>
          <p:cNvSpPr>
            <a:spLocks noGrp="1"/>
          </p:cNvSpPr>
          <p:nvPr>
            <p:ph type="body" idx="1" hasCustomPrompt="1"/>
          </p:nvPr>
        </p:nvSpPr>
        <p:spPr>
          <a:xfrm>
            <a:off x="493200" y="972000"/>
            <a:ext cx="3997924" cy="324000"/>
          </a:xfrm>
        </p:spPr>
        <p:txBody>
          <a:bodyPr anchor="t" anchorCtr="0"/>
          <a:lstStyle>
            <a:lvl1pPr marL="0" indent="0">
              <a:buNone/>
              <a:defRPr sz="1800" b="0" i="0">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om de tekst te bewerken</a:t>
            </a:r>
          </a:p>
        </p:txBody>
      </p:sp>
      <p:sp>
        <p:nvSpPr>
          <p:cNvPr id="4" name="Tijdelijke aanduiding voor inhoud 3"/>
          <p:cNvSpPr>
            <a:spLocks noGrp="1"/>
          </p:cNvSpPr>
          <p:nvPr>
            <p:ph sz="half" idx="2" hasCustomPrompt="1"/>
          </p:nvPr>
        </p:nvSpPr>
        <p:spPr>
          <a:xfrm>
            <a:off x="491524" y="1296000"/>
            <a:ext cx="3999600" cy="302400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7" name="Tijdelijke aanduiding voor datum 6"/>
          <p:cNvSpPr>
            <a:spLocks noGrp="1"/>
          </p:cNvSpPr>
          <p:nvPr>
            <p:ph type="dt" sz="half" idx="10"/>
          </p:nvPr>
        </p:nvSpPr>
        <p:spPr/>
        <p:txBody>
          <a:bodyPr/>
          <a:lstStyle/>
          <a:p>
            <a:fld id="{F10973AC-957D-C346-BA56-D82065FA2AEB}" type="datetimeFigureOut">
              <a:rPr lang="nl-NL" smtClean="0"/>
              <a:pPr/>
              <a:t>29-4-2022</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8C6BC05E-DB9A-EB4A-A776-575FA40369A3}" type="slidenum">
              <a:rPr lang="nl-NL" smtClean="0"/>
              <a:pPr/>
              <a:t>‹#›</a:t>
            </a:fld>
            <a:endParaRPr lang="nl-NL"/>
          </a:p>
        </p:txBody>
      </p:sp>
      <p:sp>
        <p:nvSpPr>
          <p:cNvPr id="10" name="Tijdelijke aanduiding voor afbeelding 2"/>
          <p:cNvSpPr>
            <a:spLocks noGrp="1"/>
          </p:cNvSpPr>
          <p:nvPr>
            <p:ph type="pic" idx="13" hasCustomPrompt="1"/>
          </p:nvPr>
        </p:nvSpPr>
        <p:spPr>
          <a:xfrm>
            <a:off x="4643999" y="396000"/>
            <a:ext cx="4014000" cy="3816000"/>
          </a:xfrm>
          <a:solidFill>
            <a:schemeClr val="bg1">
              <a:lumMod val="85000"/>
            </a:schemeClr>
          </a:solidFill>
        </p:spPr>
        <p:txBody>
          <a:bodyPr tIns="180000"/>
          <a:lstStyle>
            <a:lvl1pPr marL="0" indent="0" algn="ctr">
              <a:buNone/>
              <a:defRPr sz="1600" baseline="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icoon om een foto</a:t>
            </a:r>
            <a:br>
              <a:rPr lang="nl-NL" dirty="0"/>
            </a:br>
            <a:r>
              <a:rPr lang="nl-NL" dirty="0"/>
              <a:t>toe te voegen</a:t>
            </a:r>
          </a:p>
        </p:txBody>
      </p:sp>
    </p:spTree>
    <p:extLst>
      <p:ext uri="{BB962C8B-B14F-4D97-AF65-F5344CB8AC3E}">
        <p14:creationId xmlns:p14="http://schemas.microsoft.com/office/powerpoint/2010/main" val="2289617771"/>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kst en 2 afbeeldingen">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91526" y="396000"/>
            <a:ext cx="3999599" cy="576000"/>
          </a:xfrm>
        </p:spPr>
        <p:txBody>
          <a:bodyPr/>
          <a:lstStyle>
            <a:lvl1pPr>
              <a:defRPr/>
            </a:lvl1pPr>
          </a:lstStyle>
          <a:p>
            <a:r>
              <a:rPr lang="nl-NL" dirty="0"/>
              <a:t>Titel bewerken</a:t>
            </a:r>
          </a:p>
        </p:txBody>
      </p:sp>
      <p:sp>
        <p:nvSpPr>
          <p:cNvPr id="3" name="Tijdelijke aanduiding voor tekst 2"/>
          <p:cNvSpPr>
            <a:spLocks noGrp="1"/>
          </p:cNvSpPr>
          <p:nvPr>
            <p:ph type="body" idx="1" hasCustomPrompt="1"/>
          </p:nvPr>
        </p:nvSpPr>
        <p:spPr>
          <a:xfrm>
            <a:off x="491524" y="972000"/>
            <a:ext cx="3999600" cy="324000"/>
          </a:xfrm>
        </p:spPr>
        <p:txBody>
          <a:bodyPr anchor="t" anchorCtr="0"/>
          <a:lstStyle>
            <a:lvl1pPr marL="0" indent="0">
              <a:buNone/>
              <a:defRPr sz="1800" b="0" i="0">
                <a:solidFill>
                  <a:schemeClr val="tx1"/>
                </a:solidFill>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om de tekst te bewerken</a:t>
            </a:r>
          </a:p>
        </p:txBody>
      </p:sp>
      <p:sp>
        <p:nvSpPr>
          <p:cNvPr id="4" name="Tijdelijke aanduiding voor inhoud 3"/>
          <p:cNvSpPr>
            <a:spLocks noGrp="1"/>
          </p:cNvSpPr>
          <p:nvPr>
            <p:ph sz="half" idx="2" hasCustomPrompt="1"/>
          </p:nvPr>
        </p:nvSpPr>
        <p:spPr>
          <a:xfrm>
            <a:off x="491524" y="1296000"/>
            <a:ext cx="3999600" cy="302400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7" name="Tijdelijke aanduiding voor datum 6"/>
          <p:cNvSpPr>
            <a:spLocks noGrp="1"/>
          </p:cNvSpPr>
          <p:nvPr>
            <p:ph type="dt" sz="half" idx="10"/>
          </p:nvPr>
        </p:nvSpPr>
        <p:spPr/>
        <p:txBody>
          <a:bodyPr/>
          <a:lstStyle/>
          <a:p>
            <a:fld id="{F10973AC-957D-C346-BA56-D82065FA2AEB}" type="datetimeFigureOut">
              <a:rPr lang="nl-NL" smtClean="0"/>
              <a:pPr/>
              <a:t>29-4-2022</a:t>
            </a:fld>
            <a:endParaRPr lang="nl-NL" dirty="0"/>
          </a:p>
        </p:txBody>
      </p:sp>
      <p:sp>
        <p:nvSpPr>
          <p:cNvPr id="8" name="Tijdelijke aanduiding voor voettekst 7"/>
          <p:cNvSpPr>
            <a:spLocks noGrp="1"/>
          </p:cNvSpPr>
          <p:nvPr>
            <p:ph type="ftr" sz="quarter" idx="11"/>
          </p:nvPr>
        </p:nvSpPr>
        <p:spPr/>
        <p:txBody>
          <a:bodyPr/>
          <a:lstStyle/>
          <a:p>
            <a:endParaRPr lang="nl-NL" dirty="0"/>
          </a:p>
        </p:txBody>
      </p:sp>
      <p:sp>
        <p:nvSpPr>
          <p:cNvPr id="9" name="Tijdelijke aanduiding voor dianummer 8"/>
          <p:cNvSpPr>
            <a:spLocks noGrp="1"/>
          </p:cNvSpPr>
          <p:nvPr>
            <p:ph type="sldNum" sz="quarter" idx="12"/>
          </p:nvPr>
        </p:nvSpPr>
        <p:spPr/>
        <p:txBody>
          <a:bodyPr/>
          <a:lstStyle/>
          <a:p>
            <a:fld id="{8C6BC05E-DB9A-EB4A-A776-575FA40369A3}" type="slidenum">
              <a:rPr lang="nl-NL" smtClean="0"/>
              <a:pPr/>
              <a:t>‹#›</a:t>
            </a:fld>
            <a:endParaRPr lang="nl-NL"/>
          </a:p>
        </p:txBody>
      </p:sp>
      <p:sp>
        <p:nvSpPr>
          <p:cNvPr id="10" name="Tijdelijke aanduiding voor afbeelding 2"/>
          <p:cNvSpPr>
            <a:spLocks noGrp="1"/>
          </p:cNvSpPr>
          <p:nvPr>
            <p:ph type="pic" idx="13" hasCustomPrompt="1"/>
          </p:nvPr>
        </p:nvSpPr>
        <p:spPr>
          <a:xfrm>
            <a:off x="4643999" y="396000"/>
            <a:ext cx="4014000" cy="1836000"/>
          </a:xfrm>
          <a:solidFill>
            <a:schemeClr val="bg1">
              <a:lumMod val="85000"/>
            </a:schemeClr>
          </a:solidFill>
        </p:spPr>
        <p:txBody>
          <a:bodyPr tIns="180000"/>
          <a:lstStyle>
            <a:lvl1pPr marL="0" indent="0" algn="ctr">
              <a:buNone/>
              <a:defRPr sz="1600" baseline="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icoon om een foto</a:t>
            </a:r>
            <a:br>
              <a:rPr lang="nl-NL" dirty="0"/>
            </a:br>
            <a:r>
              <a:rPr lang="nl-NL" dirty="0"/>
              <a:t>toe te voegen</a:t>
            </a:r>
          </a:p>
          <a:p>
            <a:endParaRPr lang="nl-NL" dirty="0"/>
          </a:p>
        </p:txBody>
      </p:sp>
      <p:sp>
        <p:nvSpPr>
          <p:cNvPr id="11" name="Tijdelijke aanduiding voor afbeelding 2"/>
          <p:cNvSpPr>
            <a:spLocks noGrp="1"/>
          </p:cNvSpPr>
          <p:nvPr>
            <p:ph type="pic" idx="14" hasCustomPrompt="1"/>
          </p:nvPr>
        </p:nvSpPr>
        <p:spPr>
          <a:xfrm>
            <a:off x="4643999" y="2376000"/>
            <a:ext cx="4014000" cy="1836000"/>
          </a:xfrm>
          <a:solidFill>
            <a:schemeClr val="bg1">
              <a:lumMod val="85000"/>
            </a:schemeClr>
          </a:solidFill>
        </p:spPr>
        <p:txBody>
          <a:bodyPr tIns="180000"/>
          <a:lstStyle>
            <a:lvl1pPr marL="0" indent="0" algn="ctr">
              <a:buNone/>
              <a:defRPr sz="16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icoon om een foto</a:t>
            </a:r>
            <a:br>
              <a:rPr lang="nl-NL" dirty="0"/>
            </a:br>
            <a:r>
              <a:rPr lang="nl-NL" dirty="0"/>
              <a:t>toe te voegen</a:t>
            </a:r>
          </a:p>
        </p:txBody>
      </p:sp>
    </p:spTree>
    <p:extLst>
      <p:ext uri="{BB962C8B-B14F-4D97-AF65-F5344CB8AC3E}">
        <p14:creationId xmlns:p14="http://schemas.microsoft.com/office/powerpoint/2010/main" val="408247194"/>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Titel bewerken</a:t>
            </a:r>
          </a:p>
        </p:txBody>
      </p:sp>
      <p:sp>
        <p:nvSpPr>
          <p:cNvPr id="3" name="Tijdelijke aanduiding voor datum 2"/>
          <p:cNvSpPr>
            <a:spLocks noGrp="1"/>
          </p:cNvSpPr>
          <p:nvPr>
            <p:ph type="dt" sz="half" idx="10"/>
          </p:nvPr>
        </p:nvSpPr>
        <p:spPr/>
        <p:txBody>
          <a:bodyPr/>
          <a:lstStyle/>
          <a:p>
            <a:fld id="{F10973AC-957D-C346-BA56-D82065FA2AEB}" type="datetimeFigureOut">
              <a:rPr lang="nl-NL" smtClean="0"/>
              <a:pPr/>
              <a:t>29-4-2022</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8C6BC05E-DB9A-EB4A-A776-575FA40369A3}" type="slidenum">
              <a:rPr lang="nl-NL" smtClean="0"/>
              <a:pPr/>
              <a:t>‹#›</a:t>
            </a:fld>
            <a:endParaRPr lang="nl-NL"/>
          </a:p>
        </p:txBody>
      </p:sp>
    </p:spTree>
    <p:extLst>
      <p:ext uri="{BB962C8B-B14F-4D97-AF65-F5344CB8AC3E}">
        <p14:creationId xmlns:p14="http://schemas.microsoft.com/office/powerpoint/2010/main" val="20891275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F10973AC-957D-C346-BA56-D82065FA2AEB}" type="datetimeFigureOut">
              <a:rPr lang="nl-NL" smtClean="0"/>
              <a:pPr/>
              <a:t>29-4-2022</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8C6BC05E-DB9A-EB4A-A776-575FA40369A3}" type="slidenum">
              <a:rPr lang="nl-NL" smtClean="0"/>
              <a:pPr/>
              <a:t>‹#›</a:t>
            </a:fld>
            <a:endParaRPr lang="nl-NL"/>
          </a:p>
        </p:txBody>
      </p:sp>
    </p:spTree>
    <p:extLst>
      <p:ext uri="{BB962C8B-B14F-4D97-AF65-F5344CB8AC3E}">
        <p14:creationId xmlns:p14="http://schemas.microsoft.com/office/powerpoint/2010/main" val="12661487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fbeelding met bijschrift">
    <p:bg>
      <p:bgRef idx="1001">
        <a:schemeClr val="bg1"/>
      </p:bgRef>
    </p:bg>
    <p:spTree>
      <p:nvGrpSpPr>
        <p:cNvPr id="1" name=""/>
        <p:cNvGrpSpPr/>
        <p:nvPr/>
      </p:nvGrpSpPr>
      <p:grpSpPr>
        <a:xfrm>
          <a:off x="0" y="0"/>
          <a:ext cx="0" cy="0"/>
          <a:chOff x="0" y="0"/>
          <a:chExt cx="0" cy="0"/>
        </a:xfrm>
      </p:grpSpPr>
      <p:sp>
        <p:nvSpPr>
          <p:cNvPr id="3" name="Tijdelijke aanduiding voor afbeelding 2"/>
          <p:cNvSpPr>
            <a:spLocks noGrp="1"/>
          </p:cNvSpPr>
          <p:nvPr>
            <p:ph type="pic" idx="1" hasCustomPrompt="1"/>
          </p:nvPr>
        </p:nvSpPr>
        <p:spPr>
          <a:xfrm>
            <a:off x="491525" y="792000"/>
            <a:ext cx="8172000" cy="3418613"/>
          </a:xfrm>
          <a:solidFill>
            <a:schemeClr val="bg1">
              <a:lumMod val="85000"/>
            </a:schemeClr>
          </a:solidFill>
        </p:spPr>
        <p:txBody>
          <a:bodyPr tIns="180000"/>
          <a:lstStyle>
            <a:lvl1pPr marL="0" indent="0" algn="ctr">
              <a:buNone/>
              <a:defRPr sz="16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icoon om een foto</a:t>
            </a:r>
            <a:br>
              <a:rPr lang="nl-NL" dirty="0"/>
            </a:br>
            <a:r>
              <a:rPr lang="nl-NL" dirty="0"/>
              <a:t>toe te voegen</a:t>
            </a:r>
          </a:p>
        </p:txBody>
      </p:sp>
      <p:sp>
        <p:nvSpPr>
          <p:cNvPr id="2" name="Titel 1"/>
          <p:cNvSpPr>
            <a:spLocks noGrp="1"/>
          </p:cNvSpPr>
          <p:nvPr>
            <p:ph type="title" hasCustomPrompt="1"/>
          </p:nvPr>
        </p:nvSpPr>
        <p:spPr>
          <a:xfrm>
            <a:off x="491525" y="396000"/>
            <a:ext cx="8172000" cy="396000"/>
          </a:xfrm>
        </p:spPr>
        <p:txBody>
          <a:bodyPr anchor="t" anchorCtr="0"/>
          <a:lstStyle>
            <a:lvl1pPr algn="l">
              <a:lnSpc>
                <a:spcPts val="2500"/>
              </a:lnSpc>
              <a:defRPr sz="2000" b="1">
                <a:solidFill>
                  <a:schemeClr val="tx1"/>
                </a:solidFill>
                <a:latin typeface="+mj-lt"/>
              </a:defRPr>
            </a:lvl1pPr>
          </a:lstStyle>
          <a:p>
            <a:r>
              <a:rPr lang="nl-NL" dirty="0"/>
              <a:t>Titel bewerken</a:t>
            </a:r>
          </a:p>
        </p:txBody>
      </p:sp>
      <p:sp>
        <p:nvSpPr>
          <p:cNvPr id="5" name="Tijdelijke aanduiding voor datum 4"/>
          <p:cNvSpPr>
            <a:spLocks noGrp="1"/>
          </p:cNvSpPr>
          <p:nvPr>
            <p:ph type="dt" sz="half" idx="10"/>
          </p:nvPr>
        </p:nvSpPr>
        <p:spPr/>
        <p:txBody>
          <a:bodyPr/>
          <a:lstStyle/>
          <a:p>
            <a:fld id="{F10973AC-957D-C346-BA56-D82065FA2AEB}" type="datetimeFigureOut">
              <a:rPr lang="nl-NL" smtClean="0"/>
              <a:pPr/>
              <a:t>29-4-2022</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8C6BC05E-DB9A-EB4A-A776-575FA40369A3}" type="slidenum">
              <a:rPr lang="nl-NL" smtClean="0"/>
              <a:pPr/>
              <a:t>‹#›</a:t>
            </a:fld>
            <a:endParaRPr lang="nl-NL"/>
          </a:p>
        </p:txBody>
      </p:sp>
    </p:spTree>
    <p:extLst>
      <p:ext uri="{BB962C8B-B14F-4D97-AF65-F5344CB8AC3E}">
        <p14:creationId xmlns:p14="http://schemas.microsoft.com/office/powerpoint/2010/main" val="2133480380"/>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el en object">
    <p:spTree>
      <p:nvGrpSpPr>
        <p:cNvPr id="1" name=""/>
        <p:cNvGrpSpPr/>
        <p:nvPr/>
      </p:nvGrpSpPr>
      <p:grpSpPr>
        <a:xfrm>
          <a:off x="0" y="0"/>
          <a:ext cx="0" cy="0"/>
          <a:chOff x="0" y="0"/>
          <a:chExt cx="0" cy="0"/>
        </a:xfrm>
      </p:grpSpPr>
      <p:pic>
        <p:nvPicPr>
          <p:cNvPr id="24" name="Afbeelding 23" descr="Afbeelding17.jpg"/>
          <p:cNvPicPr>
            <a:picLocks noChangeAspect="1"/>
          </p:cNvPicPr>
          <p:nvPr userDrawn="1"/>
        </p:nvPicPr>
        <p:blipFill>
          <a:blip r:embed="rId2" cstate="print"/>
          <a:stretch>
            <a:fillRect/>
          </a:stretch>
        </p:blipFill>
        <p:spPr>
          <a:xfrm>
            <a:off x="218045" y="339844"/>
            <a:ext cx="703719" cy="563960"/>
          </a:xfrm>
          <a:prstGeom prst="rect">
            <a:avLst/>
          </a:prstGeom>
        </p:spPr>
      </p:pic>
      <p:sp>
        <p:nvSpPr>
          <p:cNvPr id="19" name="Tijdelijke aanduiding voor afbeelding 2"/>
          <p:cNvSpPr>
            <a:spLocks noGrp="1"/>
          </p:cNvSpPr>
          <p:nvPr>
            <p:ph type="pic" idx="13" hasCustomPrompt="1"/>
          </p:nvPr>
        </p:nvSpPr>
        <p:spPr>
          <a:xfrm>
            <a:off x="218526" y="342847"/>
            <a:ext cx="705920" cy="557777"/>
          </a:xfrm>
          <a:noFill/>
        </p:spPr>
        <p:txBody>
          <a:bodyPr/>
          <a:lstStyle>
            <a:lvl1pPr marL="0" indent="0">
              <a:buNone/>
              <a:defRPr sz="680">
                <a:solidFill>
                  <a:schemeClr val="bg1"/>
                </a:solidFill>
              </a:defRPr>
            </a:lvl1pPr>
            <a:lvl2pPr marL="354743" indent="0">
              <a:buNone/>
              <a:defRPr sz="2177"/>
            </a:lvl2pPr>
            <a:lvl3pPr marL="709487" indent="0">
              <a:buNone/>
              <a:defRPr sz="1837"/>
            </a:lvl3pPr>
            <a:lvl4pPr marL="1064230" indent="0">
              <a:buNone/>
              <a:defRPr sz="1564"/>
            </a:lvl4pPr>
            <a:lvl5pPr marL="1418973" indent="0">
              <a:buNone/>
              <a:defRPr sz="1564"/>
            </a:lvl5pPr>
            <a:lvl6pPr marL="1773717" indent="0">
              <a:buNone/>
              <a:defRPr sz="1564"/>
            </a:lvl6pPr>
            <a:lvl7pPr marL="2128460" indent="0">
              <a:buNone/>
              <a:defRPr sz="1564"/>
            </a:lvl7pPr>
            <a:lvl8pPr marL="2483203" indent="0">
              <a:buNone/>
              <a:defRPr sz="1564"/>
            </a:lvl8pPr>
            <a:lvl9pPr marL="2837947" indent="0">
              <a:buNone/>
              <a:defRPr sz="1564"/>
            </a:lvl9pPr>
          </a:lstStyle>
          <a:p>
            <a:r>
              <a:rPr lang="nl-NL" dirty="0"/>
              <a:t>Afbeelding invoegen</a:t>
            </a:r>
          </a:p>
        </p:txBody>
      </p:sp>
      <p:sp>
        <p:nvSpPr>
          <p:cNvPr id="2" name="Titel 1"/>
          <p:cNvSpPr>
            <a:spLocks noGrp="1"/>
          </p:cNvSpPr>
          <p:nvPr>
            <p:ph type="title"/>
          </p:nvPr>
        </p:nvSpPr>
        <p:spPr>
          <a:xfrm>
            <a:off x="1578731" y="190583"/>
            <a:ext cx="7186183" cy="437357"/>
          </a:xfrm>
        </p:spPr>
        <p:txBody>
          <a:bodyPr lIns="0" tIns="0" rIns="0" bIns="0" anchor="b" anchorCtr="0">
            <a:noAutofit/>
          </a:bodyPr>
          <a:lstStyle>
            <a:lvl1pPr algn="l">
              <a:defRPr sz="1360" cap="all" baseline="0">
                <a:solidFill>
                  <a:srgbClr val="00275D"/>
                </a:solidFill>
                <a:latin typeface="Arial" pitchFamily="34" charset="0"/>
                <a:cs typeface="Arial" pitchFamily="34" charset="0"/>
              </a:defRPr>
            </a:lvl1pPr>
          </a:lstStyle>
          <a:p>
            <a:r>
              <a:rPr lang="en-US"/>
              <a:t>Click to edit Master title style</a:t>
            </a:r>
            <a:endParaRPr lang="nl-NL" dirty="0"/>
          </a:p>
        </p:txBody>
      </p:sp>
      <p:sp>
        <p:nvSpPr>
          <p:cNvPr id="3" name="Tijdelijke aanduiding voor inhoud 2"/>
          <p:cNvSpPr>
            <a:spLocks noGrp="1"/>
          </p:cNvSpPr>
          <p:nvPr>
            <p:ph idx="1"/>
          </p:nvPr>
        </p:nvSpPr>
        <p:spPr>
          <a:xfrm>
            <a:off x="1578731" y="1016702"/>
            <a:ext cx="7208281" cy="3401666"/>
          </a:xfrm>
        </p:spPr>
        <p:txBody>
          <a:bodyPr lIns="0" tIns="0" rIns="0" bIns="0">
            <a:noAutofit/>
          </a:bodyPr>
          <a:lstStyle>
            <a:lvl1pPr>
              <a:defRPr sz="1224">
                <a:solidFill>
                  <a:srgbClr val="00275D"/>
                </a:solidFill>
                <a:latin typeface="Arial" pitchFamily="34" charset="0"/>
                <a:cs typeface="Arial" pitchFamily="34" charset="0"/>
              </a:defRPr>
            </a:lvl1pPr>
            <a:lvl2pPr>
              <a:defRPr sz="1224">
                <a:solidFill>
                  <a:srgbClr val="00275D"/>
                </a:solidFill>
                <a:latin typeface="Arial" pitchFamily="34" charset="0"/>
                <a:cs typeface="Arial" pitchFamily="34" charset="0"/>
              </a:defRPr>
            </a:lvl2pPr>
            <a:lvl3pPr>
              <a:defRPr sz="1224">
                <a:solidFill>
                  <a:srgbClr val="00275D"/>
                </a:solidFill>
                <a:latin typeface="Arial" pitchFamily="34" charset="0"/>
                <a:cs typeface="Arial" pitchFamily="34" charset="0"/>
              </a:defRPr>
            </a:lvl3pPr>
            <a:lvl4pPr>
              <a:defRPr sz="1224">
                <a:solidFill>
                  <a:srgbClr val="00275D"/>
                </a:solidFill>
                <a:latin typeface="Arial" pitchFamily="34" charset="0"/>
                <a:cs typeface="Arial" pitchFamily="34" charset="0"/>
              </a:defRPr>
            </a:lvl4pPr>
            <a:lvl5pPr>
              <a:defRPr sz="1224">
                <a:solidFill>
                  <a:srgbClr val="00275D"/>
                </a:solidFill>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Rechthoek 9"/>
          <p:cNvSpPr/>
          <p:nvPr userDrawn="1"/>
        </p:nvSpPr>
        <p:spPr>
          <a:xfrm>
            <a:off x="0" y="686254"/>
            <a:ext cx="184703" cy="12244"/>
          </a:xfrm>
          <a:prstGeom prst="rect">
            <a:avLst/>
          </a:prstGeom>
          <a:solidFill>
            <a:srgbClr val="89A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11" name="Rechthoek 10"/>
          <p:cNvSpPr/>
          <p:nvPr userDrawn="1"/>
        </p:nvSpPr>
        <p:spPr>
          <a:xfrm>
            <a:off x="948231" y="686254"/>
            <a:ext cx="8195769" cy="12244"/>
          </a:xfrm>
          <a:prstGeom prst="rect">
            <a:avLst/>
          </a:prstGeom>
          <a:solidFill>
            <a:srgbClr val="89A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13" name="Rechthoek 12"/>
          <p:cNvSpPr/>
          <p:nvPr userDrawn="1"/>
        </p:nvSpPr>
        <p:spPr>
          <a:xfrm>
            <a:off x="563381" y="92654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14" name="Rechthoek 13"/>
          <p:cNvSpPr/>
          <p:nvPr userDrawn="1"/>
        </p:nvSpPr>
        <p:spPr>
          <a:xfrm>
            <a:off x="950911" y="732161"/>
            <a:ext cx="211770" cy="168464"/>
          </a:xfrm>
          <a:prstGeom prst="rect">
            <a:avLst/>
          </a:prstGeom>
          <a:solidFill>
            <a:srgbClr val="C5B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a:t>       </a:t>
            </a:r>
            <a:endParaRPr lang="nl-NL" sz="1224" dirty="0"/>
          </a:p>
        </p:txBody>
      </p:sp>
      <p:sp>
        <p:nvSpPr>
          <p:cNvPr id="15" name="Rechthoek 14"/>
          <p:cNvSpPr/>
          <p:nvPr userDrawn="1"/>
        </p:nvSpPr>
        <p:spPr>
          <a:xfrm>
            <a:off x="707221" y="927613"/>
            <a:ext cx="211770" cy="168464"/>
          </a:xfrm>
          <a:prstGeom prst="rect">
            <a:avLst/>
          </a:prstGeom>
          <a:solidFill>
            <a:srgbClr val="C5B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a:t>       </a:t>
            </a:r>
            <a:endParaRPr lang="nl-NL" sz="1224" dirty="0"/>
          </a:p>
        </p:txBody>
      </p:sp>
      <p:sp>
        <p:nvSpPr>
          <p:cNvPr id="16" name="Rechthoek 15"/>
          <p:cNvSpPr/>
          <p:nvPr userDrawn="1"/>
        </p:nvSpPr>
        <p:spPr>
          <a:xfrm>
            <a:off x="705266" y="112633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17" name="Rechthoek 16"/>
          <p:cNvSpPr/>
          <p:nvPr userDrawn="1"/>
        </p:nvSpPr>
        <p:spPr>
          <a:xfrm>
            <a:off x="953609" y="92654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pic>
        <p:nvPicPr>
          <p:cNvPr id="18" name="Afbeelding 17" descr="RSM-logo.png"/>
          <p:cNvPicPr>
            <a:picLocks noChangeAspect="1"/>
          </p:cNvPicPr>
          <p:nvPr userDrawn="1"/>
        </p:nvPicPr>
        <p:blipFill>
          <a:blip r:embed="rId3" cstate="print"/>
          <a:stretch>
            <a:fillRect/>
          </a:stretch>
        </p:blipFill>
        <p:spPr>
          <a:xfrm>
            <a:off x="7776337" y="4597533"/>
            <a:ext cx="1016530" cy="319550"/>
          </a:xfrm>
          <a:prstGeom prst="rect">
            <a:avLst/>
          </a:prstGeom>
        </p:spPr>
      </p:pic>
      <p:sp>
        <p:nvSpPr>
          <p:cNvPr id="20" name="Tijdelijke aanduiding voor datum 3"/>
          <p:cNvSpPr>
            <a:spLocks noGrp="1"/>
          </p:cNvSpPr>
          <p:nvPr>
            <p:ph type="dt" sz="half" idx="2"/>
          </p:nvPr>
        </p:nvSpPr>
        <p:spPr>
          <a:xfrm>
            <a:off x="6038091" y="4904322"/>
            <a:ext cx="1405004" cy="194903"/>
          </a:xfrm>
          <a:prstGeom prst="rect">
            <a:avLst/>
          </a:prstGeom>
        </p:spPr>
        <p:txBody>
          <a:bodyPr/>
          <a:lstStyle>
            <a:lvl1pPr>
              <a:defRPr sz="680">
                <a:solidFill>
                  <a:srgbClr val="00275D"/>
                </a:solidFill>
                <a:latin typeface="Arial" pitchFamily="34" charset="0"/>
                <a:cs typeface="Arial" pitchFamily="34" charset="0"/>
              </a:defRPr>
            </a:lvl1pPr>
          </a:lstStyle>
          <a:p>
            <a:fld id="{650DC8C4-EF59-419B-A1AF-94B1F83F3C0C}" type="datetime1">
              <a:rPr lang="nl-NL" smtClean="0"/>
              <a:t>29-4-2022</a:t>
            </a:fld>
            <a:endParaRPr lang="nl-NL" dirty="0"/>
          </a:p>
        </p:txBody>
      </p:sp>
      <p:sp>
        <p:nvSpPr>
          <p:cNvPr id="22" name="Tijdelijke aanduiding voor voettekst 4"/>
          <p:cNvSpPr>
            <a:spLocks noGrp="1"/>
          </p:cNvSpPr>
          <p:nvPr>
            <p:ph type="ftr" sz="quarter" idx="3"/>
          </p:nvPr>
        </p:nvSpPr>
        <p:spPr>
          <a:xfrm>
            <a:off x="1578731" y="4904322"/>
            <a:ext cx="4398273" cy="194903"/>
          </a:xfrm>
          <a:prstGeom prst="rect">
            <a:avLst/>
          </a:prstGeom>
        </p:spPr>
        <p:txBody>
          <a:bodyPr>
            <a:normAutofit/>
          </a:bodyPr>
          <a:lstStyle>
            <a:lvl1pPr algn="l">
              <a:defRPr sz="680">
                <a:solidFill>
                  <a:srgbClr val="00275D"/>
                </a:solidFill>
                <a:latin typeface="Arial" pitchFamily="34" charset="0"/>
                <a:cs typeface="Arial" pitchFamily="34" charset="0"/>
              </a:defRPr>
            </a:lvl1pPr>
          </a:lstStyle>
          <a:p>
            <a:endParaRPr lang="nl-NL" dirty="0"/>
          </a:p>
        </p:txBody>
      </p:sp>
      <p:sp>
        <p:nvSpPr>
          <p:cNvPr id="23" name="Tijdelijke aanduiding voor dianummer 5"/>
          <p:cNvSpPr>
            <a:spLocks noGrp="1"/>
          </p:cNvSpPr>
          <p:nvPr>
            <p:ph type="sldNum" sz="quarter" idx="4"/>
          </p:nvPr>
        </p:nvSpPr>
        <p:spPr>
          <a:xfrm>
            <a:off x="112640" y="4904322"/>
            <a:ext cx="1343917" cy="194903"/>
          </a:xfrm>
          <a:prstGeom prst="rect">
            <a:avLst/>
          </a:prstGeom>
        </p:spPr>
        <p:txBody>
          <a:bodyPr/>
          <a:lstStyle>
            <a:lvl1pPr algn="l">
              <a:defRPr sz="680">
                <a:solidFill>
                  <a:srgbClr val="00275D"/>
                </a:solidFill>
                <a:latin typeface="Arial" pitchFamily="34" charset="0"/>
                <a:cs typeface="Arial" pitchFamily="34" charset="0"/>
              </a:defRPr>
            </a:lvl1pPr>
          </a:lstStyle>
          <a:p>
            <a:fld id="{2B4AE559-C13F-42F9-9119-91A8BAF7C68F}" type="slidenum">
              <a:rPr lang="nl-NL" smtClean="0"/>
              <a:pPr/>
              <a:t>‹#›</a:t>
            </a:fld>
            <a:endParaRPr lang="nl-NL" dirty="0"/>
          </a:p>
        </p:txBody>
      </p:sp>
    </p:spTree>
    <p:extLst>
      <p:ext uri="{BB962C8B-B14F-4D97-AF65-F5344CB8AC3E}">
        <p14:creationId xmlns:p14="http://schemas.microsoft.com/office/powerpoint/2010/main" val="327380934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Leeg">
    <p:spTree>
      <p:nvGrpSpPr>
        <p:cNvPr id="1" name=""/>
        <p:cNvGrpSpPr/>
        <p:nvPr/>
      </p:nvGrpSpPr>
      <p:grpSpPr>
        <a:xfrm>
          <a:off x="0" y="0"/>
          <a:ext cx="0" cy="0"/>
          <a:chOff x="0" y="0"/>
          <a:chExt cx="0" cy="0"/>
        </a:xfrm>
      </p:grpSpPr>
      <p:pic>
        <p:nvPicPr>
          <p:cNvPr id="15" name="Afbeelding 14" descr="RSM-logo.png"/>
          <p:cNvPicPr>
            <a:picLocks noChangeAspect="1"/>
          </p:cNvPicPr>
          <p:nvPr userDrawn="1"/>
        </p:nvPicPr>
        <p:blipFill>
          <a:blip r:embed="rId2" cstate="print"/>
          <a:stretch>
            <a:fillRect/>
          </a:stretch>
        </p:blipFill>
        <p:spPr>
          <a:xfrm>
            <a:off x="7776337" y="4597533"/>
            <a:ext cx="1016530" cy="319550"/>
          </a:xfrm>
          <a:prstGeom prst="rect">
            <a:avLst/>
          </a:prstGeom>
        </p:spPr>
      </p:pic>
      <p:sp>
        <p:nvSpPr>
          <p:cNvPr id="21" name="Rechthoek 20"/>
          <p:cNvSpPr/>
          <p:nvPr userDrawn="1"/>
        </p:nvSpPr>
        <p:spPr>
          <a:xfrm>
            <a:off x="563381" y="92654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22" name="Rechthoek 21"/>
          <p:cNvSpPr/>
          <p:nvPr userDrawn="1"/>
        </p:nvSpPr>
        <p:spPr>
          <a:xfrm>
            <a:off x="950911" y="732161"/>
            <a:ext cx="211770" cy="168464"/>
          </a:xfrm>
          <a:prstGeom prst="rect">
            <a:avLst/>
          </a:prstGeom>
          <a:solidFill>
            <a:srgbClr val="C5B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a:t>       </a:t>
            </a:r>
            <a:endParaRPr lang="nl-NL" sz="1224" dirty="0"/>
          </a:p>
        </p:txBody>
      </p:sp>
      <p:sp>
        <p:nvSpPr>
          <p:cNvPr id="23" name="Rechthoek 22"/>
          <p:cNvSpPr/>
          <p:nvPr userDrawn="1"/>
        </p:nvSpPr>
        <p:spPr>
          <a:xfrm>
            <a:off x="707221" y="927613"/>
            <a:ext cx="211770" cy="168464"/>
          </a:xfrm>
          <a:prstGeom prst="rect">
            <a:avLst/>
          </a:prstGeom>
          <a:solidFill>
            <a:srgbClr val="C5B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a:t>       </a:t>
            </a:r>
            <a:endParaRPr lang="nl-NL" sz="1224" dirty="0"/>
          </a:p>
        </p:txBody>
      </p:sp>
      <p:sp>
        <p:nvSpPr>
          <p:cNvPr id="24" name="Rechthoek 23"/>
          <p:cNvSpPr/>
          <p:nvPr userDrawn="1"/>
        </p:nvSpPr>
        <p:spPr>
          <a:xfrm>
            <a:off x="705266" y="112633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25" name="Rechthoek 24"/>
          <p:cNvSpPr/>
          <p:nvPr userDrawn="1"/>
        </p:nvSpPr>
        <p:spPr>
          <a:xfrm>
            <a:off x="953609" y="92654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30" name="Rechthoek 29"/>
          <p:cNvSpPr/>
          <p:nvPr userDrawn="1"/>
        </p:nvSpPr>
        <p:spPr>
          <a:xfrm>
            <a:off x="0" y="686254"/>
            <a:ext cx="184703" cy="12244"/>
          </a:xfrm>
          <a:prstGeom prst="rect">
            <a:avLst/>
          </a:prstGeom>
          <a:solidFill>
            <a:srgbClr val="89A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31" name="Rechthoek 30"/>
          <p:cNvSpPr/>
          <p:nvPr userDrawn="1"/>
        </p:nvSpPr>
        <p:spPr>
          <a:xfrm>
            <a:off x="948231" y="686254"/>
            <a:ext cx="8195769" cy="12244"/>
          </a:xfrm>
          <a:prstGeom prst="rect">
            <a:avLst/>
          </a:prstGeom>
          <a:solidFill>
            <a:srgbClr val="89A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20" name="Tijdelijke aanduiding voor datum 3"/>
          <p:cNvSpPr>
            <a:spLocks noGrp="1"/>
          </p:cNvSpPr>
          <p:nvPr>
            <p:ph type="dt" sz="half" idx="2"/>
          </p:nvPr>
        </p:nvSpPr>
        <p:spPr>
          <a:xfrm>
            <a:off x="6038091" y="4904322"/>
            <a:ext cx="1405004" cy="194903"/>
          </a:xfrm>
          <a:prstGeom prst="rect">
            <a:avLst/>
          </a:prstGeom>
        </p:spPr>
        <p:txBody>
          <a:bodyPr/>
          <a:lstStyle>
            <a:lvl1pPr>
              <a:defRPr sz="680">
                <a:solidFill>
                  <a:srgbClr val="00275D"/>
                </a:solidFill>
                <a:latin typeface="Arial" pitchFamily="34" charset="0"/>
                <a:cs typeface="Arial" pitchFamily="34" charset="0"/>
              </a:defRPr>
            </a:lvl1pPr>
          </a:lstStyle>
          <a:p>
            <a:fld id="{4D77FD98-EA80-4BA3-AA58-EFB30BD51CD7}" type="datetime1">
              <a:rPr lang="nl-NL" smtClean="0"/>
              <a:t>29-4-2022</a:t>
            </a:fld>
            <a:endParaRPr lang="nl-NL" dirty="0"/>
          </a:p>
        </p:txBody>
      </p:sp>
      <p:sp>
        <p:nvSpPr>
          <p:cNvPr id="26" name="Tijdelijke aanduiding voor voettekst 4"/>
          <p:cNvSpPr>
            <a:spLocks noGrp="1"/>
          </p:cNvSpPr>
          <p:nvPr>
            <p:ph type="ftr" sz="quarter" idx="3"/>
          </p:nvPr>
        </p:nvSpPr>
        <p:spPr>
          <a:xfrm>
            <a:off x="1578731" y="4904322"/>
            <a:ext cx="4398273" cy="194903"/>
          </a:xfrm>
          <a:prstGeom prst="rect">
            <a:avLst/>
          </a:prstGeom>
        </p:spPr>
        <p:txBody>
          <a:bodyPr>
            <a:normAutofit/>
          </a:bodyPr>
          <a:lstStyle>
            <a:lvl1pPr algn="l">
              <a:defRPr sz="680">
                <a:solidFill>
                  <a:srgbClr val="00275D"/>
                </a:solidFill>
                <a:latin typeface="Arial" pitchFamily="34" charset="0"/>
                <a:cs typeface="Arial" pitchFamily="34" charset="0"/>
              </a:defRPr>
            </a:lvl1pPr>
          </a:lstStyle>
          <a:p>
            <a:endParaRPr lang="nl-NL" dirty="0"/>
          </a:p>
        </p:txBody>
      </p:sp>
      <p:sp>
        <p:nvSpPr>
          <p:cNvPr id="27" name="Tijdelijke aanduiding voor dianummer 5"/>
          <p:cNvSpPr>
            <a:spLocks noGrp="1"/>
          </p:cNvSpPr>
          <p:nvPr>
            <p:ph type="sldNum" sz="quarter" idx="4"/>
          </p:nvPr>
        </p:nvSpPr>
        <p:spPr>
          <a:xfrm>
            <a:off x="112640" y="4904322"/>
            <a:ext cx="1343917" cy="194903"/>
          </a:xfrm>
          <a:prstGeom prst="rect">
            <a:avLst/>
          </a:prstGeom>
        </p:spPr>
        <p:txBody>
          <a:bodyPr/>
          <a:lstStyle>
            <a:lvl1pPr algn="l">
              <a:defRPr sz="680">
                <a:solidFill>
                  <a:srgbClr val="00275D"/>
                </a:solidFill>
                <a:latin typeface="Arial" pitchFamily="34" charset="0"/>
                <a:cs typeface="Arial" pitchFamily="34" charset="0"/>
              </a:defRPr>
            </a:lvl1pPr>
          </a:lstStyle>
          <a:p>
            <a:fld id="{2B4AE559-C13F-42F9-9119-91A8BAF7C68F}" type="slidenum">
              <a:rPr lang="nl-NL" smtClean="0"/>
              <a:pPr/>
              <a:t>‹#›</a:t>
            </a:fld>
            <a:endParaRPr lang="nl-NL" dirty="0"/>
          </a:p>
        </p:txBody>
      </p:sp>
      <p:pic>
        <p:nvPicPr>
          <p:cNvPr id="17" name="Afbeelding 16" descr="Afbeelding17.jpg"/>
          <p:cNvPicPr>
            <a:picLocks noChangeAspect="1"/>
          </p:cNvPicPr>
          <p:nvPr userDrawn="1"/>
        </p:nvPicPr>
        <p:blipFill>
          <a:blip r:embed="rId3" cstate="print"/>
          <a:stretch>
            <a:fillRect/>
          </a:stretch>
        </p:blipFill>
        <p:spPr>
          <a:xfrm>
            <a:off x="218045" y="339844"/>
            <a:ext cx="703719" cy="563960"/>
          </a:xfrm>
          <a:prstGeom prst="rect">
            <a:avLst/>
          </a:prstGeom>
        </p:spPr>
      </p:pic>
      <p:sp>
        <p:nvSpPr>
          <p:cNvPr id="18" name="Tijdelijke aanduiding voor afbeelding 2"/>
          <p:cNvSpPr>
            <a:spLocks noGrp="1"/>
          </p:cNvSpPr>
          <p:nvPr>
            <p:ph type="pic" idx="13" hasCustomPrompt="1"/>
          </p:nvPr>
        </p:nvSpPr>
        <p:spPr>
          <a:xfrm>
            <a:off x="218526" y="342847"/>
            <a:ext cx="705920" cy="557777"/>
          </a:xfrm>
          <a:noFill/>
        </p:spPr>
        <p:txBody>
          <a:bodyPr/>
          <a:lstStyle>
            <a:lvl1pPr marL="0" indent="0">
              <a:buNone/>
              <a:defRPr sz="680">
                <a:solidFill>
                  <a:schemeClr val="bg1"/>
                </a:solidFill>
              </a:defRPr>
            </a:lvl1pPr>
            <a:lvl2pPr marL="354743" indent="0">
              <a:buNone/>
              <a:defRPr sz="2177"/>
            </a:lvl2pPr>
            <a:lvl3pPr marL="709487" indent="0">
              <a:buNone/>
              <a:defRPr sz="1837"/>
            </a:lvl3pPr>
            <a:lvl4pPr marL="1064230" indent="0">
              <a:buNone/>
              <a:defRPr sz="1564"/>
            </a:lvl4pPr>
            <a:lvl5pPr marL="1418973" indent="0">
              <a:buNone/>
              <a:defRPr sz="1564"/>
            </a:lvl5pPr>
            <a:lvl6pPr marL="1773717" indent="0">
              <a:buNone/>
              <a:defRPr sz="1564"/>
            </a:lvl6pPr>
            <a:lvl7pPr marL="2128460" indent="0">
              <a:buNone/>
              <a:defRPr sz="1564"/>
            </a:lvl7pPr>
            <a:lvl8pPr marL="2483203" indent="0">
              <a:buNone/>
              <a:defRPr sz="1564"/>
            </a:lvl8pPr>
            <a:lvl9pPr marL="2837947" indent="0">
              <a:buNone/>
              <a:defRPr sz="1564"/>
            </a:lvl9pPr>
          </a:lstStyle>
          <a:p>
            <a:r>
              <a:rPr lang="nl-NL" dirty="0"/>
              <a:t>Afbeelding invoegen</a:t>
            </a:r>
          </a:p>
        </p:txBody>
      </p:sp>
    </p:spTree>
    <p:extLst>
      <p:ext uri="{BB962C8B-B14F-4D97-AF65-F5344CB8AC3E}">
        <p14:creationId xmlns:p14="http://schemas.microsoft.com/office/powerpoint/2010/main" val="102392917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91525" y="396000"/>
            <a:ext cx="8172000" cy="576000"/>
          </a:xfrm>
        </p:spPr>
        <p:txBody>
          <a:bodyPr/>
          <a:lstStyle/>
          <a:p>
            <a:r>
              <a:rPr lang="nl-NL" dirty="0"/>
              <a:t>Titel bewerken</a:t>
            </a:r>
            <a:br>
              <a:rPr lang="nl-NL" dirty="0"/>
            </a:br>
            <a:endParaRPr lang="nl-NL" dirty="0"/>
          </a:p>
        </p:txBody>
      </p:sp>
      <p:sp>
        <p:nvSpPr>
          <p:cNvPr id="3" name="Tijdelijke aanduiding voor inhoud 2"/>
          <p:cNvSpPr>
            <a:spLocks noGrp="1"/>
          </p:cNvSpPr>
          <p:nvPr>
            <p:ph idx="1" hasCustomPrompt="1"/>
          </p:nvPr>
        </p:nvSpPr>
        <p:spPr/>
        <p:txBody>
          <a:bodyPr/>
          <a:lstStyle>
            <a:lvl1pPr>
              <a:defRPr baseline="0"/>
            </a:lvl1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4" name="Tijdelijke aanduiding voor datum 3"/>
          <p:cNvSpPr>
            <a:spLocks noGrp="1"/>
          </p:cNvSpPr>
          <p:nvPr>
            <p:ph type="dt" sz="half" idx="10"/>
          </p:nvPr>
        </p:nvSpPr>
        <p:spPr/>
        <p:txBody>
          <a:bodyPr/>
          <a:lstStyle/>
          <a:p>
            <a:fld id="{F10973AC-957D-C346-BA56-D82065FA2AEB}" type="datetimeFigureOut">
              <a:rPr lang="nl-NL" smtClean="0"/>
              <a:pPr/>
              <a:t>29-4-2022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8C6BC05E-DB9A-EB4A-A776-575FA40369A3}" type="slidenum">
              <a:rPr lang="nl-NL" smtClean="0"/>
              <a:pPr/>
              <a:t>‹#›</a:t>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el en object 2">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Titel bewerken</a:t>
            </a:r>
          </a:p>
        </p:txBody>
      </p:sp>
      <p:sp>
        <p:nvSpPr>
          <p:cNvPr id="3" name="Tijdelijke aanduiding voor inhoud 2"/>
          <p:cNvSpPr>
            <a:spLocks noGrp="1"/>
          </p:cNvSpPr>
          <p:nvPr>
            <p:ph idx="1" hasCustomPrompt="1"/>
          </p:nvPr>
        </p:nvSpPr>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baseline="0"/>
            </a:lvl5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4" name="Tijdelijke aanduiding voor datum 3"/>
          <p:cNvSpPr>
            <a:spLocks noGrp="1"/>
          </p:cNvSpPr>
          <p:nvPr>
            <p:ph type="dt" sz="half" idx="10"/>
          </p:nvPr>
        </p:nvSpPr>
        <p:spPr/>
        <p:txBody>
          <a:bodyPr/>
          <a:lstStyle/>
          <a:p>
            <a:fld id="{F10973AC-957D-C346-BA56-D82065FA2AEB}" type="datetimeFigureOut">
              <a:rPr lang="nl-NL" smtClean="0"/>
              <a:pPr/>
              <a:t>29-4-2022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8C6BC05E-DB9A-EB4A-A776-575FA40369A3}" type="slidenum">
              <a:rPr lang="nl-NL" smtClean="0"/>
              <a:pPr/>
              <a:t>‹#›</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Titel bewerken</a:t>
            </a:r>
          </a:p>
        </p:txBody>
      </p:sp>
      <p:sp>
        <p:nvSpPr>
          <p:cNvPr id="3" name="Tijdelijke aanduiding voor inhoud 2"/>
          <p:cNvSpPr>
            <a:spLocks noGrp="1"/>
          </p:cNvSpPr>
          <p:nvPr>
            <p:ph sz="half" idx="1" hasCustomPrompt="1"/>
          </p:nvPr>
        </p:nvSpPr>
        <p:spPr>
          <a:xfrm>
            <a:off x="493200" y="972000"/>
            <a:ext cx="4014000" cy="33480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4" name="Tijdelijke aanduiding voor inhoud 3"/>
          <p:cNvSpPr>
            <a:spLocks noGrp="1"/>
          </p:cNvSpPr>
          <p:nvPr>
            <p:ph sz="half" idx="2" hasCustomPrompt="1"/>
          </p:nvPr>
        </p:nvSpPr>
        <p:spPr>
          <a:xfrm>
            <a:off x="4648201" y="971999"/>
            <a:ext cx="4015325" cy="33480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5" name="Tijdelijke aanduiding voor datum 4"/>
          <p:cNvSpPr>
            <a:spLocks noGrp="1"/>
          </p:cNvSpPr>
          <p:nvPr>
            <p:ph type="dt" sz="half" idx="10"/>
          </p:nvPr>
        </p:nvSpPr>
        <p:spPr/>
        <p:txBody>
          <a:bodyPr/>
          <a:lstStyle/>
          <a:p>
            <a:fld id="{F10973AC-957D-C346-BA56-D82065FA2AEB}" type="datetimeFigureOut">
              <a:rPr lang="nl-NL" smtClean="0"/>
              <a:pPr/>
              <a:t>29-4-2022</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8C6BC05E-DB9A-EB4A-A776-575FA40369A3}" type="slidenum">
              <a:rPr lang="nl-NL" smtClean="0"/>
              <a:pPr/>
              <a:t>‹#›</a:t>
            </a:fld>
            <a:endParaRPr lang="nl-NL"/>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 bewerken</a:t>
            </a:r>
          </a:p>
        </p:txBody>
      </p:sp>
      <p:sp>
        <p:nvSpPr>
          <p:cNvPr id="3" name="Tijdelijke aanduiding voor tekst 2"/>
          <p:cNvSpPr>
            <a:spLocks noGrp="1"/>
          </p:cNvSpPr>
          <p:nvPr>
            <p:ph type="body" idx="1" hasCustomPrompt="1"/>
          </p:nvPr>
        </p:nvSpPr>
        <p:spPr>
          <a:xfrm>
            <a:off x="493200" y="972000"/>
            <a:ext cx="3997924" cy="324000"/>
          </a:xfrm>
        </p:spPr>
        <p:txBody>
          <a:bodyPr anchor="t" anchorCtr="0"/>
          <a:lstStyle>
            <a:lvl1pPr marL="0" indent="0">
              <a:buNone/>
              <a:defRPr sz="1800" b="0" i="0">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om de tekst te bewerken</a:t>
            </a:r>
          </a:p>
        </p:txBody>
      </p:sp>
      <p:sp>
        <p:nvSpPr>
          <p:cNvPr id="4" name="Tijdelijke aanduiding voor inhoud 3"/>
          <p:cNvSpPr>
            <a:spLocks noGrp="1"/>
          </p:cNvSpPr>
          <p:nvPr>
            <p:ph sz="half" idx="2" hasCustomPrompt="1"/>
          </p:nvPr>
        </p:nvSpPr>
        <p:spPr>
          <a:xfrm>
            <a:off x="491524" y="1296000"/>
            <a:ext cx="3999600" cy="302400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5" name="Tijdelijke aanduiding voor tekst 4"/>
          <p:cNvSpPr>
            <a:spLocks noGrp="1"/>
          </p:cNvSpPr>
          <p:nvPr>
            <p:ph type="body" sz="quarter" idx="3" hasCustomPrompt="1"/>
          </p:nvPr>
        </p:nvSpPr>
        <p:spPr>
          <a:xfrm>
            <a:off x="4645026" y="972000"/>
            <a:ext cx="4014000" cy="324000"/>
          </a:xfrm>
        </p:spPr>
        <p:txBody>
          <a:bodyPr anchor="t" anchorCtr="0"/>
          <a:lstStyle>
            <a:lvl1pPr marL="0" indent="0">
              <a:buNone/>
              <a:defRPr sz="1800" b="0" i="0">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om de tekst te bewerken</a:t>
            </a:r>
          </a:p>
        </p:txBody>
      </p:sp>
      <p:sp>
        <p:nvSpPr>
          <p:cNvPr id="6" name="Tijdelijke aanduiding voor inhoud 5"/>
          <p:cNvSpPr>
            <a:spLocks noGrp="1"/>
          </p:cNvSpPr>
          <p:nvPr>
            <p:ph sz="quarter" idx="4" hasCustomPrompt="1"/>
          </p:nvPr>
        </p:nvSpPr>
        <p:spPr>
          <a:xfrm>
            <a:off x="4645025" y="1296000"/>
            <a:ext cx="4014000" cy="302400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7" name="Tijdelijke aanduiding voor datum 6"/>
          <p:cNvSpPr>
            <a:spLocks noGrp="1"/>
          </p:cNvSpPr>
          <p:nvPr>
            <p:ph type="dt" sz="half" idx="10"/>
          </p:nvPr>
        </p:nvSpPr>
        <p:spPr/>
        <p:txBody>
          <a:bodyPr/>
          <a:lstStyle/>
          <a:p>
            <a:fld id="{F10973AC-957D-C346-BA56-D82065FA2AEB}" type="datetimeFigureOut">
              <a:rPr lang="nl-NL" smtClean="0"/>
              <a:pPr/>
              <a:t>29-4-2022</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8C6BC05E-DB9A-EB4A-A776-575FA40369A3}" type="slidenum">
              <a:rPr lang="nl-NL" smtClean="0"/>
              <a:pPr/>
              <a:t>‹#›</a:t>
            </a:fld>
            <a:endParaRPr lang="nl-NL"/>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kst en afbeeldin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91526" y="396000"/>
            <a:ext cx="3999599" cy="576000"/>
          </a:xfrm>
        </p:spPr>
        <p:txBody>
          <a:bodyPr/>
          <a:lstStyle>
            <a:lvl1pPr>
              <a:defRPr/>
            </a:lvl1pPr>
          </a:lstStyle>
          <a:p>
            <a:r>
              <a:rPr lang="nl-NL" dirty="0"/>
              <a:t>Titel bewerken</a:t>
            </a:r>
          </a:p>
        </p:txBody>
      </p:sp>
      <p:sp>
        <p:nvSpPr>
          <p:cNvPr id="3" name="Tijdelijke aanduiding voor tekst 2"/>
          <p:cNvSpPr>
            <a:spLocks noGrp="1"/>
          </p:cNvSpPr>
          <p:nvPr>
            <p:ph type="body" idx="1" hasCustomPrompt="1"/>
          </p:nvPr>
        </p:nvSpPr>
        <p:spPr>
          <a:xfrm>
            <a:off x="493200" y="972000"/>
            <a:ext cx="3997924" cy="324000"/>
          </a:xfrm>
        </p:spPr>
        <p:txBody>
          <a:bodyPr anchor="t" anchorCtr="0"/>
          <a:lstStyle>
            <a:lvl1pPr marL="0" indent="0">
              <a:buNone/>
              <a:defRPr sz="1800" b="0" i="0">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om de tekst te bewerken</a:t>
            </a:r>
          </a:p>
        </p:txBody>
      </p:sp>
      <p:sp>
        <p:nvSpPr>
          <p:cNvPr id="4" name="Tijdelijke aanduiding voor inhoud 3"/>
          <p:cNvSpPr>
            <a:spLocks noGrp="1"/>
          </p:cNvSpPr>
          <p:nvPr>
            <p:ph sz="half" idx="2" hasCustomPrompt="1"/>
          </p:nvPr>
        </p:nvSpPr>
        <p:spPr>
          <a:xfrm>
            <a:off x="491524" y="1296000"/>
            <a:ext cx="3999600" cy="302400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7" name="Tijdelijke aanduiding voor datum 6"/>
          <p:cNvSpPr>
            <a:spLocks noGrp="1"/>
          </p:cNvSpPr>
          <p:nvPr>
            <p:ph type="dt" sz="half" idx="10"/>
          </p:nvPr>
        </p:nvSpPr>
        <p:spPr/>
        <p:txBody>
          <a:bodyPr/>
          <a:lstStyle/>
          <a:p>
            <a:fld id="{F10973AC-957D-C346-BA56-D82065FA2AEB}" type="datetimeFigureOut">
              <a:rPr lang="nl-NL" smtClean="0"/>
              <a:pPr/>
              <a:t>29-4-2022</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8C6BC05E-DB9A-EB4A-A776-575FA40369A3}" type="slidenum">
              <a:rPr lang="nl-NL" smtClean="0"/>
              <a:pPr/>
              <a:t>‹#›</a:t>
            </a:fld>
            <a:endParaRPr lang="nl-NL"/>
          </a:p>
        </p:txBody>
      </p:sp>
      <p:sp>
        <p:nvSpPr>
          <p:cNvPr id="10" name="Tijdelijke aanduiding voor afbeelding 2"/>
          <p:cNvSpPr>
            <a:spLocks noGrp="1"/>
          </p:cNvSpPr>
          <p:nvPr>
            <p:ph type="pic" idx="13" hasCustomPrompt="1"/>
          </p:nvPr>
        </p:nvSpPr>
        <p:spPr>
          <a:xfrm>
            <a:off x="4643999" y="396000"/>
            <a:ext cx="4014000" cy="3816000"/>
          </a:xfrm>
          <a:solidFill>
            <a:schemeClr val="bg1">
              <a:lumMod val="85000"/>
            </a:schemeClr>
          </a:solidFill>
        </p:spPr>
        <p:txBody>
          <a:bodyPr tIns="180000"/>
          <a:lstStyle>
            <a:lvl1pPr marL="0" indent="0" algn="ctr">
              <a:buNone/>
              <a:defRPr sz="1600" baseline="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icoon om een foto</a:t>
            </a:r>
            <a:br>
              <a:rPr lang="nl-NL" dirty="0"/>
            </a:br>
            <a:r>
              <a:rPr lang="nl-NL" dirty="0"/>
              <a:t>toe te voegen</a:t>
            </a:r>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kst en 2 afbeeldinge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91526" y="396000"/>
            <a:ext cx="3999599" cy="576000"/>
          </a:xfrm>
        </p:spPr>
        <p:txBody>
          <a:bodyPr/>
          <a:lstStyle>
            <a:lvl1pPr>
              <a:defRPr/>
            </a:lvl1pPr>
          </a:lstStyle>
          <a:p>
            <a:r>
              <a:rPr lang="nl-NL" dirty="0"/>
              <a:t>Titel bewerken</a:t>
            </a:r>
          </a:p>
        </p:txBody>
      </p:sp>
      <p:sp>
        <p:nvSpPr>
          <p:cNvPr id="3" name="Tijdelijke aanduiding voor tekst 2"/>
          <p:cNvSpPr>
            <a:spLocks noGrp="1"/>
          </p:cNvSpPr>
          <p:nvPr>
            <p:ph type="body" idx="1" hasCustomPrompt="1"/>
          </p:nvPr>
        </p:nvSpPr>
        <p:spPr>
          <a:xfrm>
            <a:off x="491524" y="972000"/>
            <a:ext cx="3999600" cy="324000"/>
          </a:xfrm>
        </p:spPr>
        <p:txBody>
          <a:bodyPr anchor="t" anchorCtr="0"/>
          <a:lstStyle>
            <a:lvl1pPr marL="0" indent="0">
              <a:buNone/>
              <a:defRPr sz="1800" b="0" i="0">
                <a:solidFill>
                  <a:schemeClr val="tx1"/>
                </a:solidFill>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om de tekst te bewerken</a:t>
            </a:r>
          </a:p>
        </p:txBody>
      </p:sp>
      <p:sp>
        <p:nvSpPr>
          <p:cNvPr id="4" name="Tijdelijke aanduiding voor inhoud 3"/>
          <p:cNvSpPr>
            <a:spLocks noGrp="1"/>
          </p:cNvSpPr>
          <p:nvPr>
            <p:ph sz="half" idx="2" hasCustomPrompt="1"/>
          </p:nvPr>
        </p:nvSpPr>
        <p:spPr>
          <a:xfrm>
            <a:off x="491524" y="1296000"/>
            <a:ext cx="3999600" cy="302400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7" name="Tijdelijke aanduiding voor datum 6"/>
          <p:cNvSpPr>
            <a:spLocks noGrp="1"/>
          </p:cNvSpPr>
          <p:nvPr>
            <p:ph type="dt" sz="half" idx="10"/>
          </p:nvPr>
        </p:nvSpPr>
        <p:spPr/>
        <p:txBody>
          <a:bodyPr/>
          <a:lstStyle/>
          <a:p>
            <a:fld id="{F10973AC-957D-C346-BA56-D82065FA2AEB}" type="datetimeFigureOut">
              <a:rPr lang="nl-NL" smtClean="0"/>
              <a:pPr/>
              <a:t>29-4-2022</a:t>
            </a:fld>
            <a:endParaRPr lang="nl-NL" dirty="0"/>
          </a:p>
        </p:txBody>
      </p:sp>
      <p:sp>
        <p:nvSpPr>
          <p:cNvPr id="8" name="Tijdelijke aanduiding voor voettekst 7"/>
          <p:cNvSpPr>
            <a:spLocks noGrp="1"/>
          </p:cNvSpPr>
          <p:nvPr>
            <p:ph type="ftr" sz="quarter" idx="11"/>
          </p:nvPr>
        </p:nvSpPr>
        <p:spPr/>
        <p:txBody>
          <a:bodyPr/>
          <a:lstStyle/>
          <a:p>
            <a:endParaRPr lang="nl-NL" dirty="0"/>
          </a:p>
        </p:txBody>
      </p:sp>
      <p:sp>
        <p:nvSpPr>
          <p:cNvPr id="9" name="Tijdelijke aanduiding voor dianummer 8"/>
          <p:cNvSpPr>
            <a:spLocks noGrp="1"/>
          </p:cNvSpPr>
          <p:nvPr>
            <p:ph type="sldNum" sz="quarter" idx="12"/>
          </p:nvPr>
        </p:nvSpPr>
        <p:spPr/>
        <p:txBody>
          <a:bodyPr/>
          <a:lstStyle/>
          <a:p>
            <a:fld id="{8C6BC05E-DB9A-EB4A-A776-575FA40369A3}" type="slidenum">
              <a:rPr lang="nl-NL" smtClean="0"/>
              <a:pPr/>
              <a:t>‹#›</a:t>
            </a:fld>
            <a:endParaRPr lang="nl-NL"/>
          </a:p>
        </p:txBody>
      </p:sp>
      <p:sp>
        <p:nvSpPr>
          <p:cNvPr id="10" name="Tijdelijke aanduiding voor afbeelding 2"/>
          <p:cNvSpPr>
            <a:spLocks noGrp="1"/>
          </p:cNvSpPr>
          <p:nvPr>
            <p:ph type="pic" idx="13" hasCustomPrompt="1"/>
          </p:nvPr>
        </p:nvSpPr>
        <p:spPr>
          <a:xfrm>
            <a:off x="4643999" y="396000"/>
            <a:ext cx="4014000" cy="1836000"/>
          </a:xfrm>
          <a:solidFill>
            <a:schemeClr val="bg1">
              <a:lumMod val="85000"/>
            </a:schemeClr>
          </a:solidFill>
        </p:spPr>
        <p:txBody>
          <a:bodyPr tIns="180000"/>
          <a:lstStyle>
            <a:lvl1pPr marL="0" indent="0" algn="ctr">
              <a:buNone/>
              <a:defRPr sz="1600" baseline="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icoon om een foto</a:t>
            </a:r>
            <a:br>
              <a:rPr lang="nl-NL" dirty="0"/>
            </a:br>
            <a:r>
              <a:rPr lang="nl-NL" dirty="0"/>
              <a:t>toe te voegen</a:t>
            </a:r>
          </a:p>
          <a:p>
            <a:endParaRPr lang="nl-NL" dirty="0"/>
          </a:p>
        </p:txBody>
      </p:sp>
      <p:sp>
        <p:nvSpPr>
          <p:cNvPr id="11" name="Tijdelijke aanduiding voor afbeelding 2"/>
          <p:cNvSpPr>
            <a:spLocks noGrp="1"/>
          </p:cNvSpPr>
          <p:nvPr>
            <p:ph type="pic" idx="14" hasCustomPrompt="1"/>
          </p:nvPr>
        </p:nvSpPr>
        <p:spPr>
          <a:xfrm>
            <a:off x="4643999" y="2376000"/>
            <a:ext cx="4014000" cy="1836000"/>
          </a:xfrm>
          <a:solidFill>
            <a:schemeClr val="bg1">
              <a:lumMod val="85000"/>
            </a:schemeClr>
          </a:solidFill>
        </p:spPr>
        <p:txBody>
          <a:bodyPr tIns="180000"/>
          <a:lstStyle>
            <a:lvl1pPr marL="0" indent="0" algn="ctr">
              <a:buNone/>
              <a:defRPr sz="16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icoon om een foto</a:t>
            </a:r>
            <a:br>
              <a:rPr lang="nl-NL" dirty="0"/>
            </a:br>
            <a:r>
              <a:rPr lang="nl-NL" dirty="0"/>
              <a:t>toe te voegen</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Titel bewerken</a:t>
            </a:r>
          </a:p>
        </p:txBody>
      </p:sp>
      <p:sp>
        <p:nvSpPr>
          <p:cNvPr id="3" name="Tijdelijke aanduiding voor datum 2"/>
          <p:cNvSpPr>
            <a:spLocks noGrp="1"/>
          </p:cNvSpPr>
          <p:nvPr>
            <p:ph type="dt" sz="half" idx="10"/>
          </p:nvPr>
        </p:nvSpPr>
        <p:spPr/>
        <p:txBody>
          <a:bodyPr/>
          <a:lstStyle/>
          <a:p>
            <a:fld id="{F10973AC-957D-C346-BA56-D82065FA2AEB}" type="datetimeFigureOut">
              <a:rPr lang="nl-NL" smtClean="0"/>
              <a:pPr/>
              <a:t>29-4-2022</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8C6BC05E-DB9A-EB4A-A776-575FA40369A3}" type="slidenum">
              <a:rPr lang="nl-NL" smtClean="0"/>
              <a:pPr/>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Afbeelding 7" descr="EU_Logo_Groen_300.png"/>
          <p:cNvPicPr>
            <a:picLocks noChangeAspect="1"/>
          </p:cNvPicPr>
          <p:nvPr/>
        </p:nvPicPr>
        <p:blipFill>
          <a:blip r:embed="rId15">
            <a:alphaModFix/>
          </a:blip>
          <a:stretch>
            <a:fillRect/>
          </a:stretch>
        </p:blipFill>
        <p:spPr>
          <a:xfrm>
            <a:off x="7308000" y="4298400"/>
            <a:ext cx="1432608" cy="576091"/>
          </a:xfrm>
          <a:prstGeom prst="rect">
            <a:avLst/>
          </a:prstGeom>
        </p:spPr>
      </p:pic>
      <p:sp>
        <p:nvSpPr>
          <p:cNvPr id="2" name="Tijdelijke aanduiding voor titel 1"/>
          <p:cNvSpPr>
            <a:spLocks noGrp="1"/>
          </p:cNvSpPr>
          <p:nvPr>
            <p:ph type="title"/>
          </p:nvPr>
        </p:nvSpPr>
        <p:spPr>
          <a:xfrm>
            <a:off x="491525" y="396000"/>
            <a:ext cx="8172000" cy="576000"/>
          </a:xfrm>
          <a:prstGeom prst="rect">
            <a:avLst/>
          </a:prstGeom>
        </p:spPr>
        <p:txBody>
          <a:bodyPr vert="horz" lIns="0" tIns="0" rIns="0" bIns="0" rtlCol="0" anchor="t" anchorCtr="0">
            <a:noAutofit/>
          </a:bodyPr>
          <a:lstStyle/>
          <a:p>
            <a:r>
              <a:rPr lang="nl-NL" dirty="0"/>
              <a:t>Titel bewerken</a:t>
            </a:r>
          </a:p>
        </p:txBody>
      </p:sp>
      <p:sp>
        <p:nvSpPr>
          <p:cNvPr id="3" name="Tijdelijke aanduiding voor tekst 2"/>
          <p:cNvSpPr>
            <a:spLocks noGrp="1"/>
          </p:cNvSpPr>
          <p:nvPr>
            <p:ph type="body" idx="1"/>
          </p:nvPr>
        </p:nvSpPr>
        <p:spPr>
          <a:xfrm>
            <a:off x="491524" y="971551"/>
            <a:ext cx="8172000" cy="3348000"/>
          </a:xfrm>
          <a:prstGeom prst="rect">
            <a:avLst/>
          </a:prstGeom>
        </p:spPr>
        <p:txBody>
          <a:bodyPr vert="horz" lIns="0" tIns="0" rIns="0" bIns="0" rtlCol="0" anchor="t" anchorCtr="0">
            <a:noAutofit/>
          </a:body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4" name="Tijdelijke aanduiding voor datum 3"/>
          <p:cNvSpPr>
            <a:spLocks noGrp="1"/>
          </p:cNvSpPr>
          <p:nvPr>
            <p:ph type="dt" sz="half" idx="2"/>
          </p:nvPr>
        </p:nvSpPr>
        <p:spPr>
          <a:xfrm>
            <a:off x="817200" y="4663178"/>
            <a:ext cx="756000" cy="180285"/>
          </a:xfrm>
          <a:prstGeom prst="rect">
            <a:avLst/>
          </a:prstGeom>
        </p:spPr>
        <p:txBody>
          <a:bodyPr vert="horz" lIns="0" tIns="0" rIns="0" bIns="0" rtlCol="0" anchor="t" anchorCtr="0">
            <a:noAutofit/>
          </a:bodyPr>
          <a:lstStyle>
            <a:lvl1pPr algn="l">
              <a:defRPr sz="1000">
                <a:solidFill>
                  <a:schemeClr val="tx1"/>
                </a:solidFill>
                <a:latin typeface="Museo Sans 100"/>
                <a:cs typeface="Museo Sans 100"/>
              </a:defRPr>
            </a:lvl1pPr>
          </a:lstStyle>
          <a:p>
            <a:fld id="{F10973AC-957D-C346-BA56-D82065FA2AEB}" type="datetimeFigureOut">
              <a:rPr lang="nl-NL" smtClean="0"/>
              <a:pPr/>
              <a:t>29-4-2022</a:t>
            </a:fld>
            <a:endParaRPr lang="nl-NL" dirty="0"/>
          </a:p>
        </p:txBody>
      </p:sp>
      <p:sp>
        <p:nvSpPr>
          <p:cNvPr id="5" name="Tijdelijke aanduiding voor voettekst 4"/>
          <p:cNvSpPr>
            <a:spLocks noGrp="1"/>
          </p:cNvSpPr>
          <p:nvPr>
            <p:ph type="ftr" sz="quarter" idx="3"/>
          </p:nvPr>
        </p:nvSpPr>
        <p:spPr>
          <a:xfrm>
            <a:off x="1573200" y="4663178"/>
            <a:ext cx="5102920" cy="180285"/>
          </a:xfrm>
          <a:prstGeom prst="rect">
            <a:avLst/>
          </a:prstGeom>
        </p:spPr>
        <p:txBody>
          <a:bodyPr vert="horz" lIns="0" tIns="0" rIns="0" bIns="0" rtlCol="0" anchor="t" anchorCtr="0">
            <a:noAutofit/>
          </a:bodyPr>
          <a:lstStyle>
            <a:lvl1pPr algn="l">
              <a:defRPr sz="1000" b="0" i="0">
                <a:solidFill>
                  <a:schemeClr val="tx2"/>
                </a:solidFill>
                <a:latin typeface="+mn-lt"/>
                <a:cs typeface="Museo Sans 500"/>
              </a:defRPr>
            </a:lvl1pPr>
          </a:lstStyle>
          <a:p>
            <a:endParaRPr lang="nl-NL" dirty="0"/>
          </a:p>
        </p:txBody>
      </p:sp>
      <p:sp>
        <p:nvSpPr>
          <p:cNvPr id="6" name="Tijdelijke aanduiding voor dianummer 5"/>
          <p:cNvSpPr>
            <a:spLocks noGrp="1"/>
          </p:cNvSpPr>
          <p:nvPr>
            <p:ph type="sldNum" sz="quarter" idx="4"/>
          </p:nvPr>
        </p:nvSpPr>
        <p:spPr>
          <a:xfrm>
            <a:off x="491525" y="4663178"/>
            <a:ext cx="324000" cy="180285"/>
          </a:xfrm>
          <a:prstGeom prst="rect">
            <a:avLst/>
          </a:prstGeom>
        </p:spPr>
        <p:txBody>
          <a:bodyPr vert="horz" lIns="0" tIns="0" rIns="0" bIns="0" rtlCol="0" anchor="t" anchorCtr="0">
            <a:noAutofit/>
          </a:bodyPr>
          <a:lstStyle>
            <a:lvl1pPr algn="l">
              <a:defRPr sz="1000" b="0" i="0">
                <a:solidFill>
                  <a:schemeClr val="tx2"/>
                </a:solidFill>
                <a:latin typeface="+mn-lt"/>
                <a:cs typeface="Museo Sans 500"/>
              </a:defRPr>
            </a:lvl1pPr>
          </a:lstStyle>
          <a:p>
            <a:fld id="{8C6BC05E-DB9A-EB4A-A776-575FA40369A3}" type="slidenum">
              <a:rPr lang="nl-NL" smtClean="0"/>
              <a:pPr/>
              <a:t>‹#›</a:t>
            </a:fld>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59" r:id="rId4"/>
    <p:sldLayoutId id="2147483652" r:id="rId5"/>
    <p:sldLayoutId id="2147483653" r:id="rId6"/>
    <p:sldLayoutId id="2147483660" r:id="rId7"/>
    <p:sldLayoutId id="2147483661" r:id="rId8"/>
    <p:sldLayoutId id="2147483654" r:id="rId9"/>
    <p:sldLayoutId id="2147483655" r:id="rId10"/>
    <p:sldLayoutId id="2147483657" r:id="rId11"/>
    <p:sldLayoutId id="2147483663" r:id="rId12"/>
    <p:sldLayoutId id="2147483665" r:id="rId13"/>
  </p:sldLayoutIdLst>
  <p:txStyles>
    <p:titleStyle>
      <a:lvl1pPr algn="l" defTabSz="457200" rtl="0" eaLnBrk="1" latinLnBrk="0" hangingPunct="1">
        <a:lnSpc>
          <a:spcPts val="3200"/>
        </a:lnSpc>
        <a:spcBef>
          <a:spcPct val="0"/>
        </a:spcBef>
        <a:buNone/>
        <a:defRPr sz="2800" b="0" i="0" kern="1200">
          <a:solidFill>
            <a:schemeClr val="tx2"/>
          </a:solidFill>
          <a:latin typeface="+mj-lt"/>
          <a:ea typeface="+mj-ea"/>
          <a:cs typeface="Museo Sans 700"/>
        </a:defRPr>
      </a:lvl1pPr>
    </p:titleStyle>
    <p:bodyStyle>
      <a:lvl1pPr marL="216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1pPr>
      <a:lvl2pPr marL="432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2pPr>
      <a:lvl3pPr marL="648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3pPr>
      <a:lvl4pPr marL="864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4pPr>
      <a:lvl5pPr marL="1080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Afbeelding 7" descr="EU_Logo_Groen_300.png"/>
          <p:cNvPicPr>
            <a:picLocks noChangeAspect="1"/>
          </p:cNvPicPr>
          <p:nvPr/>
        </p:nvPicPr>
        <p:blipFill>
          <a:blip r:embed="rId15">
            <a:alphaModFix/>
          </a:blip>
          <a:stretch>
            <a:fillRect/>
          </a:stretch>
        </p:blipFill>
        <p:spPr>
          <a:xfrm>
            <a:off x="7308000" y="4298400"/>
            <a:ext cx="1432608" cy="576091"/>
          </a:xfrm>
          <a:prstGeom prst="rect">
            <a:avLst/>
          </a:prstGeom>
        </p:spPr>
      </p:pic>
      <p:sp>
        <p:nvSpPr>
          <p:cNvPr id="2" name="Tijdelijke aanduiding voor titel 1"/>
          <p:cNvSpPr>
            <a:spLocks noGrp="1"/>
          </p:cNvSpPr>
          <p:nvPr>
            <p:ph type="title"/>
          </p:nvPr>
        </p:nvSpPr>
        <p:spPr>
          <a:xfrm>
            <a:off x="491525" y="396000"/>
            <a:ext cx="8172000" cy="576000"/>
          </a:xfrm>
          <a:prstGeom prst="rect">
            <a:avLst/>
          </a:prstGeom>
        </p:spPr>
        <p:txBody>
          <a:bodyPr vert="horz" lIns="0" tIns="0" rIns="0" bIns="0" rtlCol="0" anchor="t" anchorCtr="0">
            <a:noAutofit/>
          </a:bodyPr>
          <a:lstStyle/>
          <a:p>
            <a:r>
              <a:rPr lang="nl-NL" dirty="0"/>
              <a:t>Titel bewerken</a:t>
            </a:r>
          </a:p>
        </p:txBody>
      </p:sp>
      <p:sp>
        <p:nvSpPr>
          <p:cNvPr id="3" name="Tijdelijke aanduiding voor tekst 2"/>
          <p:cNvSpPr>
            <a:spLocks noGrp="1"/>
          </p:cNvSpPr>
          <p:nvPr>
            <p:ph type="body" idx="1"/>
          </p:nvPr>
        </p:nvSpPr>
        <p:spPr>
          <a:xfrm>
            <a:off x="491524" y="971551"/>
            <a:ext cx="8172000" cy="3348000"/>
          </a:xfrm>
          <a:prstGeom prst="rect">
            <a:avLst/>
          </a:prstGeom>
        </p:spPr>
        <p:txBody>
          <a:bodyPr vert="horz" lIns="0" tIns="0" rIns="0" bIns="0" rtlCol="0" anchor="t" anchorCtr="0">
            <a:noAutofit/>
          </a:body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4" name="Tijdelijke aanduiding voor datum 3"/>
          <p:cNvSpPr>
            <a:spLocks noGrp="1"/>
          </p:cNvSpPr>
          <p:nvPr>
            <p:ph type="dt" sz="half" idx="2"/>
          </p:nvPr>
        </p:nvSpPr>
        <p:spPr>
          <a:xfrm>
            <a:off x="817200" y="4663178"/>
            <a:ext cx="756000" cy="180285"/>
          </a:xfrm>
          <a:prstGeom prst="rect">
            <a:avLst/>
          </a:prstGeom>
        </p:spPr>
        <p:txBody>
          <a:bodyPr vert="horz" lIns="0" tIns="0" rIns="0" bIns="0" rtlCol="0" anchor="t" anchorCtr="0">
            <a:noAutofit/>
          </a:bodyPr>
          <a:lstStyle>
            <a:lvl1pPr algn="l">
              <a:defRPr sz="1000">
                <a:solidFill>
                  <a:schemeClr val="tx1"/>
                </a:solidFill>
                <a:latin typeface="Museo Sans 100"/>
                <a:cs typeface="Museo Sans 100"/>
              </a:defRPr>
            </a:lvl1pPr>
          </a:lstStyle>
          <a:p>
            <a:fld id="{F10973AC-957D-C346-BA56-D82065FA2AEB}" type="datetimeFigureOut">
              <a:rPr lang="nl-NL" smtClean="0"/>
              <a:pPr/>
              <a:t>29-4-2022</a:t>
            </a:fld>
            <a:endParaRPr lang="nl-NL" dirty="0"/>
          </a:p>
        </p:txBody>
      </p:sp>
      <p:sp>
        <p:nvSpPr>
          <p:cNvPr id="5" name="Tijdelijke aanduiding voor voettekst 4"/>
          <p:cNvSpPr>
            <a:spLocks noGrp="1"/>
          </p:cNvSpPr>
          <p:nvPr>
            <p:ph type="ftr" sz="quarter" idx="3"/>
          </p:nvPr>
        </p:nvSpPr>
        <p:spPr>
          <a:xfrm>
            <a:off x="1573200" y="4663178"/>
            <a:ext cx="5102920" cy="180285"/>
          </a:xfrm>
          <a:prstGeom prst="rect">
            <a:avLst/>
          </a:prstGeom>
        </p:spPr>
        <p:txBody>
          <a:bodyPr vert="horz" lIns="0" tIns="0" rIns="0" bIns="0" rtlCol="0" anchor="t" anchorCtr="0">
            <a:noAutofit/>
          </a:bodyPr>
          <a:lstStyle>
            <a:lvl1pPr algn="l">
              <a:defRPr sz="1000" b="0" i="0">
                <a:solidFill>
                  <a:schemeClr val="tx2"/>
                </a:solidFill>
                <a:latin typeface="+mn-lt"/>
                <a:cs typeface="Museo Sans 500"/>
              </a:defRPr>
            </a:lvl1pPr>
          </a:lstStyle>
          <a:p>
            <a:endParaRPr lang="nl-NL" dirty="0"/>
          </a:p>
        </p:txBody>
      </p:sp>
      <p:sp>
        <p:nvSpPr>
          <p:cNvPr id="6" name="Tijdelijke aanduiding voor dianummer 5"/>
          <p:cNvSpPr>
            <a:spLocks noGrp="1"/>
          </p:cNvSpPr>
          <p:nvPr>
            <p:ph type="sldNum" sz="quarter" idx="4"/>
          </p:nvPr>
        </p:nvSpPr>
        <p:spPr>
          <a:xfrm>
            <a:off x="491525" y="4663178"/>
            <a:ext cx="324000" cy="180285"/>
          </a:xfrm>
          <a:prstGeom prst="rect">
            <a:avLst/>
          </a:prstGeom>
        </p:spPr>
        <p:txBody>
          <a:bodyPr vert="horz" lIns="0" tIns="0" rIns="0" bIns="0" rtlCol="0" anchor="t" anchorCtr="0">
            <a:noAutofit/>
          </a:bodyPr>
          <a:lstStyle>
            <a:lvl1pPr algn="l">
              <a:defRPr sz="1000" b="0" i="0">
                <a:solidFill>
                  <a:schemeClr val="tx2"/>
                </a:solidFill>
                <a:latin typeface="+mn-lt"/>
                <a:cs typeface="Museo Sans 500"/>
              </a:defRPr>
            </a:lvl1pPr>
          </a:lstStyle>
          <a:p>
            <a:fld id="{8C6BC05E-DB9A-EB4A-A776-575FA40369A3}" type="slidenum">
              <a:rPr lang="nl-NL" smtClean="0"/>
              <a:pPr/>
              <a:t>‹#›</a:t>
            </a:fld>
            <a:endParaRPr lang="nl-NL" dirty="0"/>
          </a:p>
        </p:txBody>
      </p:sp>
    </p:spTree>
    <p:extLst>
      <p:ext uri="{BB962C8B-B14F-4D97-AF65-F5344CB8AC3E}">
        <p14:creationId xmlns:p14="http://schemas.microsoft.com/office/powerpoint/2010/main" val="375004905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txStyles>
    <p:titleStyle>
      <a:lvl1pPr algn="l" defTabSz="457200" rtl="0" eaLnBrk="1" latinLnBrk="0" hangingPunct="1">
        <a:lnSpc>
          <a:spcPts val="3200"/>
        </a:lnSpc>
        <a:spcBef>
          <a:spcPct val="0"/>
        </a:spcBef>
        <a:buNone/>
        <a:defRPr sz="2800" b="0" i="0" kern="1200">
          <a:solidFill>
            <a:schemeClr val="tx2"/>
          </a:solidFill>
          <a:latin typeface="+mj-lt"/>
          <a:ea typeface="+mj-ea"/>
          <a:cs typeface="Museo Sans 700"/>
        </a:defRPr>
      </a:lvl1pPr>
    </p:titleStyle>
    <p:bodyStyle>
      <a:lvl1pPr marL="216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1pPr>
      <a:lvl2pPr marL="432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2pPr>
      <a:lvl3pPr marL="648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3pPr>
      <a:lvl4pPr marL="864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4pPr>
      <a:lvl5pPr marL="1080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ans@rsm.nl"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RFJHaans/SMS_2022_topicmodelin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19.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704F63C8-19F2-4D8F-804A-C685BB36D6E3}"/>
              </a:ext>
            </a:extLst>
          </p:cNvPr>
          <p:cNvSpPr>
            <a:spLocks noGrp="1"/>
          </p:cNvSpPr>
          <p:nvPr>
            <p:ph type="ctrTitle"/>
          </p:nvPr>
        </p:nvSpPr>
        <p:spPr>
          <a:xfrm>
            <a:off x="214800" y="107244"/>
            <a:ext cx="7882453" cy="686842"/>
          </a:xfrm>
        </p:spPr>
        <p:txBody>
          <a:bodyPr/>
          <a:lstStyle/>
          <a:p>
            <a:pPr>
              <a:lnSpc>
                <a:spcPct val="100000"/>
              </a:lnSpc>
            </a:pPr>
            <a:r>
              <a:rPr lang="nl-NL" sz="4000" b="1" dirty="0">
                <a:latin typeface="Arial" panose="020B0604020202020204" pitchFamily="34" charset="0"/>
                <a:cs typeface="Arial" panose="020B0604020202020204" pitchFamily="34" charset="0"/>
              </a:rPr>
              <a:t>Topic </a:t>
            </a:r>
            <a:r>
              <a:rPr lang="nl-NL" sz="4000" b="1" dirty="0" err="1">
                <a:latin typeface="Arial" panose="020B0604020202020204" pitchFamily="34" charset="0"/>
                <a:cs typeface="Arial" panose="020B0604020202020204" pitchFamily="34" charset="0"/>
              </a:rPr>
              <a:t>modeling</a:t>
            </a:r>
            <a:r>
              <a:rPr lang="nl-NL" sz="4000" b="1" dirty="0">
                <a:latin typeface="Arial" panose="020B0604020202020204" pitchFamily="34" charset="0"/>
                <a:cs typeface="Arial" panose="020B0604020202020204" pitchFamily="34" charset="0"/>
              </a:rPr>
              <a:t> primer</a:t>
            </a:r>
            <a:endParaRPr lang="nl-NL" sz="3200" dirty="0">
              <a:latin typeface="Arial" panose="020B0604020202020204" pitchFamily="34" charset="0"/>
              <a:cs typeface="Arial" panose="020B0604020202020204" pitchFamily="34" charset="0"/>
            </a:endParaRPr>
          </a:p>
        </p:txBody>
      </p:sp>
      <p:sp>
        <p:nvSpPr>
          <p:cNvPr id="10" name="Ondertitel 8">
            <a:extLst>
              <a:ext uri="{FF2B5EF4-FFF2-40B4-BE49-F238E27FC236}">
                <a16:creationId xmlns:a16="http://schemas.microsoft.com/office/drawing/2014/main" id="{F08A5224-8B72-45DA-83F2-F00D68F36EFA}"/>
              </a:ext>
            </a:extLst>
          </p:cNvPr>
          <p:cNvSpPr txBox="1">
            <a:spLocks/>
          </p:cNvSpPr>
          <p:nvPr/>
        </p:nvSpPr>
        <p:spPr>
          <a:xfrm>
            <a:off x="214800" y="947489"/>
            <a:ext cx="4572032" cy="1571636"/>
          </a:xfrm>
          <a:prstGeom prst="rect">
            <a:avLst/>
          </a:prstGeom>
        </p:spPr>
        <p:txBody>
          <a:bodyPr vert="horz" lIns="0" tIns="0" rIns="0" bIns="0" rtlCol="0" anchor="t" anchorCtr="0">
            <a:noAutofit/>
          </a:bodyPr>
          <a:lstStyle>
            <a:lvl1pPr marL="0" indent="0" algn="l" defTabSz="457200" rtl="0" eaLnBrk="1" latinLnBrk="0" hangingPunct="1">
              <a:lnSpc>
                <a:spcPts val="2300"/>
              </a:lnSpc>
              <a:spcBef>
                <a:spcPts val="0"/>
              </a:spcBef>
              <a:buSzPct val="130000"/>
              <a:buFont typeface="Arial"/>
              <a:buNone/>
              <a:defRPr sz="1800" b="0" i="0" kern="1200">
                <a:solidFill>
                  <a:srgbClr val="FFFFFF"/>
                </a:solidFill>
                <a:latin typeface="Museo Sans 100"/>
                <a:ea typeface="+mn-ea"/>
                <a:cs typeface="Museo Sans 100"/>
              </a:defRPr>
            </a:lvl1pPr>
            <a:lvl2pPr marL="457200" indent="0" algn="ctr" defTabSz="457200" rtl="0" eaLnBrk="1" latinLnBrk="0" hangingPunct="1">
              <a:lnSpc>
                <a:spcPts val="2300"/>
              </a:lnSpc>
              <a:spcBef>
                <a:spcPts val="0"/>
              </a:spcBef>
              <a:buSzPct val="130000"/>
              <a:buFont typeface="Arial"/>
              <a:buNone/>
              <a:defRPr sz="1800" b="0" i="0" kern="1200">
                <a:solidFill>
                  <a:schemeClr val="tx1">
                    <a:tint val="75000"/>
                  </a:schemeClr>
                </a:solidFill>
                <a:latin typeface="+mn-lt"/>
                <a:ea typeface="+mn-ea"/>
                <a:cs typeface="Museo Sans 500"/>
              </a:defRPr>
            </a:lvl2pPr>
            <a:lvl3pPr marL="914400" indent="0" algn="ctr" defTabSz="457200" rtl="0" eaLnBrk="1" latinLnBrk="0" hangingPunct="1">
              <a:lnSpc>
                <a:spcPts val="2300"/>
              </a:lnSpc>
              <a:spcBef>
                <a:spcPts val="0"/>
              </a:spcBef>
              <a:buSzPct val="130000"/>
              <a:buFont typeface="Arial"/>
              <a:buNone/>
              <a:defRPr sz="1800" b="0" i="0" kern="1200">
                <a:solidFill>
                  <a:schemeClr val="tx1">
                    <a:tint val="75000"/>
                  </a:schemeClr>
                </a:solidFill>
                <a:latin typeface="+mn-lt"/>
                <a:ea typeface="+mn-ea"/>
                <a:cs typeface="Museo Sans 500"/>
              </a:defRPr>
            </a:lvl3pPr>
            <a:lvl4pPr marL="1371600" indent="0" algn="ctr" defTabSz="457200" rtl="0" eaLnBrk="1" latinLnBrk="0" hangingPunct="1">
              <a:lnSpc>
                <a:spcPts val="2300"/>
              </a:lnSpc>
              <a:spcBef>
                <a:spcPts val="0"/>
              </a:spcBef>
              <a:buSzPct val="130000"/>
              <a:buFont typeface="Arial"/>
              <a:buNone/>
              <a:defRPr sz="1800" b="0" i="0" kern="1200">
                <a:solidFill>
                  <a:schemeClr val="tx1">
                    <a:tint val="75000"/>
                  </a:schemeClr>
                </a:solidFill>
                <a:latin typeface="+mn-lt"/>
                <a:ea typeface="+mn-ea"/>
                <a:cs typeface="Museo Sans 500"/>
              </a:defRPr>
            </a:lvl4pPr>
            <a:lvl5pPr marL="1828800" indent="0" algn="ctr" defTabSz="457200" rtl="0" eaLnBrk="1" latinLnBrk="0" hangingPunct="1">
              <a:lnSpc>
                <a:spcPts val="2300"/>
              </a:lnSpc>
              <a:spcBef>
                <a:spcPts val="0"/>
              </a:spcBef>
              <a:buSzPct val="130000"/>
              <a:buFont typeface="Arial"/>
              <a:buNone/>
              <a:defRPr sz="1800" b="0" i="0" kern="1200">
                <a:solidFill>
                  <a:schemeClr val="tx1">
                    <a:tint val="75000"/>
                  </a:schemeClr>
                </a:solidFill>
                <a:latin typeface="+mn-lt"/>
                <a:ea typeface="+mn-ea"/>
                <a:cs typeface="Museo Sans 500"/>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l" defTabSz="457200" rtl="0" eaLnBrk="1" fontAlgn="auto" latinLnBrk="0" hangingPunct="1">
              <a:lnSpc>
                <a:spcPts val="2300"/>
              </a:lnSpc>
              <a:spcBef>
                <a:spcPts val="0"/>
              </a:spcBef>
              <a:spcAft>
                <a:spcPts val="0"/>
              </a:spcAft>
              <a:buClrTx/>
              <a:buSzPct val="130000"/>
              <a:buFont typeface="Arial"/>
              <a:buNone/>
              <a:tabLst/>
              <a:defRPr/>
            </a:pPr>
            <a:r>
              <a:rPr kumimoji="0" lang="nl-NL" sz="2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Richard Haans</a:t>
            </a:r>
            <a:endParaRPr kumimoji="0" lang="en-US" sz="2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ts val="2300"/>
              </a:lnSpc>
              <a:spcBef>
                <a:spcPts val="0"/>
              </a:spcBef>
              <a:spcAft>
                <a:spcPts val="0"/>
              </a:spcAft>
              <a:buClrTx/>
              <a:buSzPct val="130000"/>
              <a:buFont typeface="Arial"/>
              <a:buNone/>
              <a:tabLst/>
              <a:defRPr/>
            </a:pPr>
            <a:r>
              <a:rPr kumimoji="0" lang="nl-NL" sz="240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hlinkClick r:id="rId3">
                  <a:extLst>
                    <a:ext uri="{A12FA001-AC4F-418D-AE19-62706E023703}">
                      <ahyp:hlinkClr xmlns:ahyp="http://schemas.microsoft.com/office/drawing/2018/hyperlinkcolor" val="tx"/>
                    </a:ext>
                  </a:extLst>
                </a:hlinkClick>
              </a:rPr>
              <a:t>haans@rsm.nl</a:t>
            </a:r>
            <a:endParaRPr kumimoji="0" lang="nl-NL" sz="240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ts val="2300"/>
              </a:lnSpc>
              <a:spcBef>
                <a:spcPts val="0"/>
              </a:spcBef>
              <a:spcAft>
                <a:spcPts val="0"/>
              </a:spcAft>
              <a:buClrTx/>
              <a:buSzPct val="130000"/>
              <a:buFont typeface="Arial"/>
              <a:buNone/>
              <a:tabLst/>
              <a:defRPr/>
            </a:pPr>
            <a:endParaRPr kumimoji="0" lang="nl-NL"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ts val="2300"/>
              </a:lnSpc>
              <a:spcBef>
                <a:spcPts val="0"/>
              </a:spcBef>
              <a:spcAft>
                <a:spcPts val="0"/>
              </a:spcAft>
              <a:buClrTx/>
              <a:buSzPct val="130000"/>
              <a:buFont typeface="Arial"/>
              <a:buNone/>
              <a:tabLst/>
              <a:defRPr/>
            </a:pPr>
            <a:endParaRPr kumimoji="0" lang="nl-NL"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ts val="2300"/>
              </a:lnSpc>
              <a:spcBef>
                <a:spcPts val="0"/>
              </a:spcBef>
              <a:spcAft>
                <a:spcPts val="0"/>
              </a:spcAft>
              <a:buClrTx/>
              <a:buSzPct val="130000"/>
              <a:buFont typeface="Arial"/>
              <a:buNone/>
              <a:tabLst/>
              <a:defRPr/>
            </a:pPr>
            <a:r>
              <a:rPr lang="nl-NL" dirty="0">
                <a:latin typeface="Arial" panose="020B0604020202020204" pitchFamily="34" charset="0"/>
                <a:cs typeface="Arial" panose="020B0604020202020204" pitchFamily="34" charset="0"/>
              </a:rPr>
              <a:t>April 29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DB53128-75D3-4F7B-930F-2868AD7BBF46}"/>
              </a:ext>
            </a:extLst>
          </p:cNvPr>
          <p:cNvSpPr>
            <a:spLocks noGrp="1"/>
          </p:cNvSpPr>
          <p:nvPr>
            <p:ph idx="1"/>
          </p:nvPr>
        </p:nvSpPr>
        <p:spPr>
          <a:xfrm>
            <a:off x="376671" y="390180"/>
            <a:ext cx="8160950" cy="3823181"/>
          </a:xfrm>
        </p:spPr>
        <p:txBody>
          <a:bodyPr/>
          <a:lstStyle/>
          <a:p>
            <a:pPr marL="0" indent="0">
              <a:lnSpc>
                <a:spcPct val="100000"/>
              </a:lnSpc>
              <a:buNone/>
            </a:pPr>
            <a:r>
              <a:rPr lang="en-US" sz="2000" b="1" dirty="0">
                <a:latin typeface="Arial" panose="020B0604020202020204" pitchFamily="34" charset="0"/>
                <a:cs typeface="Arial" panose="020B0604020202020204" pitchFamily="34" charset="0"/>
              </a:rPr>
              <a:t>But: </a:t>
            </a:r>
          </a:p>
          <a:p>
            <a:pPr lvl="1">
              <a:lnSpc>
                <a:spcPct val="100000"/>
              </a:lnSpc>
            </a:pPr>
            <a:r>
              <a:rPr lang="en-US" sz="2000" dirty="0">
                <a:latin typeface="Arial" panose="020B0604020202020204" pitchFamily="34" charset="0"/>
                <a:cs typeface="Arial" panose="020B0604020202020204" pitchFamily="34" charset="0"/>
              </a:rPr>
              <a:t>Topic modeling is becoming “black boxed” in social science.</a:t>
            </a:r>
          </a:p>
          <a:p>
            <a:pPr lvl="1">
              <a:lnSpc>
                <a:spcPct val="100000"/>
              </a:lnSpc>
            </a:pPr>
            <a:r>
              <a:rPr lang="en-US" sz="2000" dirty="0">
                <a:latin typeface="Arial" panose="020B0604020202020204" pitchFamily="34" charset="0"/>
                <a:cs typeface="Arial" panose="020B0604020202020204" pitchFamily="34" charset="0"/>
              </a:rPr>
              <a:t>Sensitive to inputs to the algorithm.  </a:t>
            </a:r>
          </a:p>
          <a:p>
            <a:pPr lvl="1">
              <a:lnSpc>
                <a:spcPct val="100000"/>
              </a:lnSpc>
            </a:pPr>
            <a:r>
              <a:rPr lang="en-US" sz="2000" dirty="0">
                <a:latin typeface="Arial" panose="020B0604020202020204" pitchFamily="34" charset="0"/>
                <a:cs typeface="Arial" panose="020B0604020202020204" pitchFamily="34" charset="0"/>
              </a:rPr>
              <a:t>Often requires more “supervised” approaches to create semantically meaningful results.</a:t>
            </a:r>
          </a:p>
          <a:p>
            <a:pPr lvl="1">
              <a:lnSpc>
                <a:spcPct val="100000"/>
              </a:lnSpc>
            </a:pPr>
            <a:r>
              <a:rPr lang="en-US" sz="2000" dirty="0">
                <a:latin typeface="Arial" panose="020B0604020202020204" pitchFamily="34" charset="0"/>
                <a:cs typeface="Arial" panose="020B0604020202020204" pitchFamily="34" charset="0"/>
              </a:rPr>
              <a:t>“Best fit” for computer scientists very different from “best fit” for social scientists.</a:t>
            </a:r>
          </a:p>
          <a:p>
            <a:pPr marL="0" indent="0">
              <a:lnSpc>
                <a:spcPct val="100000"/>
              </a:lnSpc>
              <a:buNone/>
            </a:pPr>
            <a:endParaRPr lang="en-US" sz="11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Automation does </a:t>
            </a:r>
            <a:r>
              <a:rPr lang="en-US" sz="2000" b="1" dirty="0">
                <a:latin typeface="Arial" panose="020B0604020202020204" pitchFamily="34" charset="0"/>
                <a:cs typeface="Arial" panose="020B0604020202020204" pitchFamily="34" charset="0"/>
              </a:rPr>
              <a:t>not replace deep understanding </a:t>
            </a:r>
            <a:r>
              <a:rPr lang="en-US" sz="2000" dirty="0">
                <a:latin typeface="Arial" panose="020B0604020202020204" pitchFamily="34" charset="0"/>
                <a:cs typeface="Arial" panose="020B0604020202020204" pitchFamily="34" charset="0"/>
              </a:rPr>
              <a:t>of the texts. It requires context-specific validation (see e.g. Kaplan &amp; </a:t>
            </a:r>
            <a:r>
              <a:rPr lang="en-US" sz="2000" dirty="0" err="1">
                <a:latin typeface="Arial" panose="020B0604020202020204" pitchFamily="34" charset="0"/>
                <a:cs typeface="Arial" panose="020B0604020202020204" pitchFamily="34" charset="0"/>
              </a:rPr>
              <a:t>Vakili</a:t>
            </a:r>
            <a:r>
              <a:rPr lang="en-US" sz="2000" dirty="0">
                <a:latin typeface="Arial" panose="020B0604020202020204" pitchFamily="34" charset="0"/>
                <a:cs typeface="Arial" panose="020B0604020202020204" pitchFamily="34" charset="0"/>
              </a:rPr>
              <a:t>, 2015):</a:t>
            </a:r>
          </a:p>
          <a:p>
            <a:pPr lvl="2"/>
            <a:r>
              <a:rPr lang="en-US" sz="2000" dirty="0">
                <a:latin typeface="Arial" panose="020B0604020202020204" pitchFamily="34" charset="0"/>
                <a:cs typeface="Arial" panose="020B0604020202020204" pitchFamily="34" charset="0"/>
              </a:rPr>
              <a:t>Hand-coding by researcher.</a:t>
            </a:r>
          </a:p>
          <a:p>
            <a:pPr lvl="2"/>
            <a:r>
              <a:rPr lang="en-US" sz="2000" dirty="0">
                <a:latin typeface="Arial" panose="020B0604020202020204" pitchFamily="34" charset="0"/>
                <a:cs typeface="Arial" panose="020B0604020202020204" pitchFamily="34" charset="0"/>
              </a:rPr>
              <a:t>Expert coding and validation.</a:t>
            </a:r>
          </a:p>
          <a:p>
            <a:pPr lvl="2"/>
            <a:r>
              <a:rPr lang="en-US" sz="2000" dirty="0">
                <a:latin typeface="Arial" panose="020B0604020202020204" pitchFamily="34" charset="0"/>
                <a:cs typeface="Arial" panose="020B0604020202020204" pitchFamily="34" charset="0"/>
              </a:rPr>
              <a:t>Interviews.</a:t>
            </a: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Validation involves “interpretive uncertainty” (DiMaggio, 2015).</a:t>
            </a:r>
          </a:p>
          <a:p>
            <a:pPr marL="0" indent="0">
              <a:buNone/>
            </a:pPr>
            <a:endParaRPr lang="en-US" sz="2000" dirty="0">
              <a:latin typeface="Arial" panose="020B0604020202020204" pitchFamily="34" charset="0"/>
              <a:cs typeface="Arial" panose="020B0604020202020204" pitchFamily="34" charset="0"/>
            </a:endParaRPr>
          </a:p>
          <a:p>
            <a:pPr marL="0" indent="0">
              <a:lnSpc>
                <a:spcPct val="100000"/>
              </a:lnSpc>
              <a:buNone/>
            </a:pPr>
            <a:endParaRPr lang="en-US" sz="2000" dirty="0">
              <a:latin typeface="Arial" panose="020B0604020202020204" pitchFamily="34" charset="0"/>
              <a:cs typeface="Arial" panose="020B0604020202020204" pitchFamily="34" charset="0"/>
            </a:endParaRPr>
          </a:p>
          <a:p>
            <a:pPr marL="0" indent="0">
              <a:lnSpc>
                <a:spcPct val="100000"/>
              </a:lnSpc>
              <a:buNone/>
            </a:pPr>
            <a:endParaRPr lang="en-US" sz="2000" dirty="0">
              <a:latin typeface="Arial" panose="020B0604020202020204" pitchFamily="34" charset="0"/>
              <a:cs typeface="Arial" panose="020B0604020202020204" pitchFamily="34" charset="0"/>
            </a:endParaRPr>
          </a:p>
          <a:p>
            <a:pPr marL="0" indent="0">
              <a:lnSpc>
                <a:spcPct val="100000"/>
              </a:lnSpc>
              <a:buNone/>
            </a:pPr>
            <a:endParaRPr lang="en-US" sz="20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10</a:t>
            </a:fld>
            <a:endParaRPr lang="nl-NL"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641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F0F91D-E686-4697-AF66-10FE6F586117}"/>
              </a:ext>
            </a:extLst>
          </p:cNvPr>
          <p:cNvSpPr>
            <a:spLocks noGrp="1"/>
          </p:cNvSpPr>
          <p:nvPr>
            <p:ph type="body" idx="10"/>
          </p:nvPr>
        </p:nvSpPr>
        <p:spPr/>
        <p:txBody>
          <a:bodyPr/>
          <a:lstStyle/>
          <a:p>
            <a:endParaRPr lang="en-GB"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3F119244-EBCA-46E7-BC31-65337FFE36A2}"/>
              </a:ext>
            </a:extLst>
          </p:cNvPr>
          <p:cNvSpPr>
            <a:spLocks noGrp="1"/>
          </p:cNvSpPr>
          <p:nvPr>
            <p:ph type="sldNum" sz="quarter" idx="4294967295"/>
          </p:nvPr>
        </p:nvSpPr>
        <p:spPr>
          <a:xfrm>
            <a:off x="0" y="4662488"/>
            <a:ext cx="323850" cy="180975"/>
          </a:xfrm>
        </p:spPr>
        <p:txBody>
          <a:bodyPr/>
          <a:lstStyle/>
          <a:p>
            <a:fld id="{2B4AE559-C13F-42F9-9119-91A8BAF7C68F}" type="slidenum">
              <a:rPr lang="nl-NL" smtClean="0">
                <a:latin typeface="Arial" panose="020B0604020202020204" pitchFamily="34" charset="0"/>
                <a:cs typeface="Arial" panose="020B0604020202020204" pitchFamily="34" charset="0"/>
              </a:rPr>
              <a:pPr/>
              <a:t>11</a:t>
            </a:fld>
            <a:endParaRPr lang="nl-NL" dirty="0">
              <a:latin typeface="Arial" panose="020B0604020202020204" pitchFamily="34" charset="0"/>
              <a:cs typeface="Arial" panose="020B0604020202020204" pitchFamily="34" charset="0"/>
            </a:endParaRPr>
          </a:p>
        </p:txBody>
      </p:sp>
      <p:sp>
        <p:nvSpPr>
          <p:cNvPr id="6" name="Title 3">
            <a:extLst>
              <a:ext uri="{FF2B5EF4-FFF2-40B4-BE49-F238E27FC236}">
                <a16:creationId xmlns:a16="http://schemas.microsoft.com/office/drawing/2014/main" id="{C6161437-9ABF-4296-BEE2-ED709E9BFEF6}"/>
              </a:ext>
            </a:extLst>
          </p:cNvPr>
          <p:cNvSpPr txBox="1">
            <a:spLocks/>
          </p:cNvSpPr>
          <p:nvPr/>
        </p:nvSpPr>
        <p:spPr>
          <a:xfrm>
            <a:off x="254915" y="1457634"/>
            <a:ext cx="4874225" cy="1476000"/>
          </a:xfrm>
          <a:prstGeom prst="rect">
            <a:avLst/>
          </a:prstGeom>
        </p:spPr>
        <p:txBody>
          <a:bodyPr vert="horz" lIns="0" tIns="0" rIns="0" bIns="0" rtlCol="0" anchor="t" anchorCtr="0">
            <a:noAutofit/>
          </a:bodyPr>
          <a:lstStyle>
            <a:lvl1pPr algn="l" defTabSz="457200" rtl="0" eaLnBrk="1" latinLnBrk="0" hangingPunct="1">
              <a:lnSpc>
                <a:spcPts val="5600"/>
              </a:lnSpc>
              <a:spcBef>
                <a:spcPct val="0"/>
              </a:spcBef>
              <a:buNone/>
              <a:defRPr sz="6400" b="0" i="0" kern="1200" baseline="0">
                <a:solidFill>
                  <a:schemeClr val="bg1"/>
                </a:solidFill>
                <a:latin typeface="+mj-lt"/>
                <a:ea typeface="+mj-ea"/>
                <a:cs typeface="Museo Sans 700"/>
              </a:defRPr>
            </a:lvl1pPr>
          </a:lstStyle>
          <a:p>
            <a:r>
              <a:rPr lang="nl-NL" sz="5400" b="1" dirty="0">
                <a:latin typeface="Arial" panose="020B0604020202020204" pitchFamily="34" charset="0"/>
                <a:cs typeface="Arial" panose="020B0604020202020204" pitchFamily="34" charset="0"/>
              </a:rPr>
              <a:t>How </a:t>
            </a:r>
            <a:r>
              <a:rPr lang="nl-NL" sz="5400" b="1" dirty="0" err="1">
                <a:latin typeface="Arial" panose="020B0604020202020204" pitchFamily="34" charset="0"/>
                <a:cs typeface="Arial" panose="020B0604020202020204" pitchFamily="34" charset="0"/>
              </a:rPr>
              <a:t>to</a:t>
            </a:r>
            <a:r>
              <a:rPr lang="nl-NL" sz="5400" b="1" dirty="0">
                <a:latin typeface="Arial" panose="020B0604020202020204" pitchFamily="34" charset="0"/>
                <a:cs typeface="Arial" panose="020B0604020202020204" pitchFamily="34" charset="0"/>
              </a:rPr>
              <a:t> do </a:t>
            </a:r>
            <a:r>
              <a:rPr lang="nl-NL" sz="5400" b="1" dirty="0" err="1">
                <a:latin typeface="Arial" panose="020B0604020202020204" pitchFamily="34" charset="0"/>
                <a:cs typeface="Arial" panose="020B0604020202020204" pitchFamily="34" charset="0"/>
              </a:rPr>
              <a:t>it</a:t>
            </a:r>
            <a:r>
              <a:rPr lang="nl-NL" sz="5400" b="1" dirty="0">
                <a:latin typeface="Arial" panose="020B0604020202020204" pitchFamily="34" charset="0"/>
                <a:cs typeface="Arial" panose="020B0604020202020204" pitchFamily="34" charset="0"/>
              </a:rPr>
              <a:t>?</a:t>
            </a:r>
            <a:endParaRPr lang="en-GB" sz="5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1254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a:latin typeface="Arial" panose="020B0604020202020204" pitchFamily="34" charset="0"/>
                <a:cs typeface="Arial" panose="020B0604020202020204" pitchFamily="34" charset="0"/>
              </a:rPr>
              <a:t>The </a:t>
            </a:r>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a:t>
            </a:r>
            <a:r>
              <a:rPr lang="nl-NL" sz="2400" b="1" dirty="0" err="1">
                <a:latin typeface="Arial" panose="020B0604020202020204" pitchFamily="34" charset="0"/>
                <a:cs typeface="Arial" panose="020B0604020202020204" pitchFamily="34" charset="0"/>
              </a:rPr>
              <a:t>process</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12</a:t>
            </a:fld>
            <a:endParaRPr lang="nl-NL" sz="900" dirty="0">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A71C76D3-B857-4E00-9372-F2670208BDE5}"/>
              </a:ext>
            </a:extLst>
          </p:cNvPr>
          <p:cNvGrpSpPr/>
          <p:nvPr/>
        </p:nvGrpSpPr>
        <p:grpSpPr>
          <a:xfrm>
            <a:off x="329525" y="900293"/>
            <a:ext cx="8280791" cy="1147657"/>
            <a:chOff x="615734" y="3723108"/>
            <a:chExt cx="11965512" cy="1658332"/>
          </a:xfrm>
        </p:grpSpPr>
        <p:cxnSp>
          <p:nvCxnSpPr>
            <p:cNvPr id="26" name="Straight Arrow Connector 25">
              <a:extLst>
                <a:ext uri="{FF2B5EF4-FFF2-40B4-BE49-F238E27FC236}">
                  <a16:creationId xmlns:a16="http://schemas.microsoft.com/office/drawing/2014/main" id="{54E3EC72-2C54-4CC2-A41B-01B55ADC14EC}"/>
                </a:ext>
              </a:extLst>
            </p:cNvPr>
            <p:cNvCxnSpPr>
              <a:cxnSpLocks/>
            </p:cNvCxnSpPr>
            <p:nvPr/>
          </p:nvCxnSpPr>
          <p:spPr>
            <a:xfrm>
              <a:off x="3668534" y="4237297"/>
              <a:ext cx="1455696" cy="0"/>
            </a:xfrm>
            <a:prstGeom prst="straightConnector1">
              <a:avLst/>
            </a:prstGeom>
            <a:noFill/>
            <a:ln w="28575" cap="flat" cmpd="sng" algn="ctr">
              <a:solidFill>
                <a:schemeClr val="tx2"/>
              </a:solidFill>
              <a:prstDash val="solid"/>
              <a:tailEnd type="triangle" w="lg" len="lg"/>
            </a:ln>
            <a:effectLst/>
          </p:spPr>
        </p:cxnSp>
        <p:cxnSp>
          <p:nvCxnSpPr>
            <p:cNvPr id="27" name="Straight Arrow Connector 26">
              <a:extLst>
                <a:ext uri="{FF2B5EF4-FFF2-40B4-BE49-F238E27FC236}">
                  <a16:creationId xmlns:a16="http://schemas.microsoft.com/office/drawing/2014/main" id="{1B7BAC3B-7558-481B-8F4E-656C2AB4A9F8}"/>
                </a:ext>
              </a:extLst>
            </p:cNvPr>
            <p:cNvCxnSpPr>
              <a:cxnSpLocks/>
            </p:cNvCxnSpPr>
            <p:nvPr/>
          </p:nvCxnSpPr>
          <p:spPr>
            <a:xfrm flipH="1">
              <a:off x="3668535" y="4758891"/>
              <a:ext cx="1455695" cy="0"/>
            </a:xfrm>
            <a:prstGeom prst="straightConnector1">
              <a:avLst/>
            </a:prstGeom>
            <a:noFill/>
            <a:ln w="28575" cap="flat" cmpd="sng" algn="ctr">
              <a:solidFill>
                <a:schemeClr val="tx2"/>
              </a:solidFill>
              <a:prstDash val="solid"/>
              <a:tailEnd type="triangle" w="lg" len="lg"/>
            </a:ln>
            <a:effectLst/>
          </p:spPr>
        </p:cxnSp>
        <p:grpSp>
          <p:nvGrpSpPr>
            <p:cNvPr id="28" name="Group 27">
              <a:extLst>
                <a:ext uri="{FF2B5EF4-FFF2-40B4-BE49-F238E27FC236}">
                  <a16:creationId xmlns:a16="http://schemas.microsoft.com/office/drawing/2014/main" id="{CB4AF077-20AE-4EF2-910B-49C54F65B029}"/>
                </a:ext>
              </a:extLst>
            </p:cNvPr>
            <p:cNvGrpSpPr>
              <a:grpSpLocks noChangeAspect="1"/>
            </p:cNvGrpSpPr>
            <p:nvPr/>
          </p:nvGrpSpPr>
          <p:grpSpPr>
            <a:xfrm>
              <a:off x="615734" y="3726575"/>
              <a:ext cx="3052800" cy="1627936"/>
              <a:chOff x="1177324" y="2579397"/>
              <a:chExt cx="2025379" cy="1168758"/>
            </a:xfrm>
          </p:grpSpPr>
          <p:sp>
            <p:nvSpPr>
              <p:cNvPr id="39" name="Rounded Rectangle 10">
                <a:extLst>
                  <a:ext uri="{FF2B5EF4-FFF2-40B4-BE49-F238E27FC236}">
                    <a16:creationId xmlns:a16="http://schemas.microsoft.com/office/drawing/2014/main" id="{644F4BD3-9704-49E7-A0C9-8999EF3608B2}"/>
                  </a:ext>
                </a:extLst>
              </p:cNvPr>
              <p:cNvSpPr/>
              <p:nvPr/>
            </p:nvSpPr>
            <p:spPr>
              <a:xfrm>
                <a:off x="1177324" y="2579397"/>
                <a:ext cx="2025379" cy="1168758"/>
              </a:xfrm>
              <a:prstGeom prst="roundRect">
                <a:avLst/>
              </a:prstGeom>
              <a:noFill/>
              <a:ln w="28575" cap="flat" cmpd="sng" algn="ctr">
                <a:solidFill>
                  <a:schemeClr val="tx2"/>
                </a:solidFill>
                <a:prstDash val="solid"/>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Franklin Gothic Medium" panose="020B0603020102020204" pitchFamily="34" charset="0"/>
                  <a:cs typeface="Times New Roman" panose="02020603050405020304" pitchFamily="18" charset="0"/>
                  <a:sym typeface="Helvetica Light"/>
                </a:endParaRPr>
              </a:p>
            </p:txBody>
          </p:sp>
          <p:sp>
            <p:nvSpPr>
              <p:cNvPr id="40" name="TextBox 39">
                <a:extLst>
                  <a:ext uri="{FF2B5EF4-FFF2-40B4-BE49-F238E27FC236}">
                    <a16:creationId xmlns:a16="http://schemas.microsoft.com/office/drawing/2014/main" id="{997535F9-AA6B-4E8A-B2BE-3D4F59A018E9}"/>
                  </a:ext>
                </a:extLst>
              </p:cNvPr>
              <p:cNvSpPr txBox="1"/>
              <p:nvPr/>
            </p:nvSpPr>
            <p:spPr>
              <a:xfrm>
                <a:off x="1589023" y="2730672"/>
                <a:ext cx="1201981" cy="243061"/>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corpora</a:t>
                </a:r>
              </a:p>
            </p:txBody>
          </p:sp>
          <p:sp>
            <p:nvSpPr>
              <p:cNvPr id="41" name="TextBox 40">
                <a:extLst>
                  <a:ext uri="{FF2B5EF4-FFF2-40B4-BE49-F238E27FC236}">
                    <a16:creationId xmlns:a16="http://schemas.microsoft.com/office/drawing/2014/main" id="{4F854230-ACB6-40BF-81C7-9AD108576EE6}"/>
                  </a:ext>
                </a:extLst>
              </p:cNvPr>
              <p:cNvSpPr txBox="1"/>
              <p:nvPr/>
            </p:nvSpPr>
            <p:spPr>
              <a:xfrm>
                <a:off x="1885207" y="3121972"/>
                <a:ext cx="609605" cy="375640"/>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Selecting</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Trimming</a:t>
                </a:r>
              </a:p>
            </p:txBody>
          </p:sp>
        </p:grpSp>
        <p:grpSp>
          <p:nvGrpSpPr>
            <p:cNvPr id="29" name="Group 28">
              <a:extLst>
                <a:ext uri="{FF2B5EF4-FFF2-40B4-BE49-F238E27FC236}">
                  <a16:creationId xmlns:a16="http://schemas.microsoft.com/office/drawing/2014/main" id="{E1A3EE3B-6F72-4420-AA5D-66D1BDDDB7CE}"/>
                </a:ext>
              </a:extLst>
            </p:cNvPr>
            <p:cNvGrpSpPr>
              <a:grpSpLocks noChangeAspect="1"/>
            </p:cNvGrpSpPr>
            <p:nvPr/>
          </p:nvGrpSpPr>
          <p:grpSpPr>
            <a:xfrm>
              <a:off x="5124230" y="3723108"/>
              <a:ext cx="2948521" cy="1658332"/>
              <a:chOff x="3610953" y="2579397"/>
              <a:chExt cx="2078056" cy="1168758"/>
            </a:xfrm>
          </p:grpSpPr>
          <p:sp>
            <p:nvSpPr>
              <p:cNvPr id="36" name="Rounded Rectangle 14">
                <a:extLst>
                  <a:ext uri="{FF2B5EF4-FFF2-40B4-BE49-F238E27FC236}">
                    <a16:creationId xmlns:a16="http://schemas.microsoft.com/office/drawing/2014/main" id="{C68CEF24-7F41-463B-8078-83135AAD1DFF}"/>
                  </a:ext>
                </a:extLst>
              </p:cNvPr>
              <p:cNvSpPr/>
              <p:nvPr/>
            </p:nvSpPr>
            <p:spPr>
              <a:xfrm>
                <a:off x="3610953" y="2579397"/>
                <a:ext cx="2078056" cy="1168758"/>
              </a:xfrm>
              <a:prstGeom prst="roundRect">
                <a:avLst/>
              </a:prstGeom>
              <a:noFill/>
              <a:ln w="28575" cap="flat" cmpd="sng" algn="ctr">
                <a:solidFill>
                  <a:schemeClr val="tx2"/>
                </a:solidFill>
                <a:prstDash val="solid"/>
                <a:tailEnd type="triangle" w="lg" len="lg"/>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Franklin Gothic Medium" panose="020B0603020102020204" pitchFamily="34" charset="0"/>
                  <a:cs typeface="Times New Roman" panose="02020603050405020304" pitchFamily="18" charset="0"/>
                  <a:sym typeface="Helvetica Light"/>
                </a:endParaRPr>
              </a:p>
            </p:txBody>
          </p:sp>
          <p:sp>
            <p:nvSpPr>
              <p:cNvPr id="37" name="TextBox 36">
                <a:extLst>
                  <a:ext uri="{FF2B5EF4-FFF2-40B4-BE49-F238E27FC236}">
                    <a16:creationId xmlns:a16="http://schemas.microsoft.com/office/drawing/2014/main" id="{ACA81F7F-3074-4EC0-A99A-5121358F7DA4}"/>
                  </a:ext>
                </a:extLst>
              </p:cNvPr>
              <p:cNvSpPr txBox="1"/>
              <p:nvPr/>
            </p:nvSpPr>
            <p:spPr>
              <a:xfrm>
                <a:off x="4064084" y="2730672"/>
                <a:ext cx="1171790" cy="238606"/>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topics</a:t>
                </a:r>
              </a:p>
            </p:txBody>
          </p:sp>
          <p:sp>
            <p:nvSpPr>
              <p:cNvPr id="38" name="TextBox 37">
                <a:extLst>
                  <a:ext uri="{FF2B5EF4-FFF2-40B4-BE49-F238E27FC236}">
                    <a16:creationId xmlns:a16="http://schemas.microsoft.com/office/drawing/2014/main" id="{D633C96D-98EF-4BDC-A268-D4690FE7E56F}"/>
                  </a:ext>
                </a:extLst>
              </p:cNvPr>
              <p:cNvSpPr txBox="1"/>
              <p:nvPr/>
            </p:nvSpPr>
            <p:spPr>
              <a:xfrm>
                <a:off x="4047136" y="3121972"/>
                <a:ext cx="1205683" cy="368755"/>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Applying algorithms</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Fitting</a:t>
                </a:r>
              </a:p>
            </p:txBody>
          </p:sp>
        </p:grpSp>
        <p:grpSp>
          <p:nvGrpSpPr>
            <p:cNvPr id="30" name="Group 29">
              <a:extLst>
                <a:ext uri="{FF2B5EF4-FFF2-40B4-BE49-F238E27FC236}">
                  <a16:creationId xmlns:a16="http://schemas.microsoft.com/office/drawing/2014/main" id="{BF612373-B5E7-42B2-B4DB-C50C4FD107AA}"/>
                </a:ext>
              </a:extLst>
            </p:cNvPr>
            <p:cNvGrpSpPr/>
            <p:nvPr/>
          </p:nvGrpSpPr>
          <p:grpSpPr>
            <a:xfrm>
              <a:off x="9528446" y="3723108"/>
              <a:ext cx="3052800" cy="1553617"/>
              <a:chOff x="6022751" y="2579397"/>
              <a:chExt cx="2165752" cy="1168758"/>
            </a:xfrm>
          </p:grpSpPr>
          <p:sp>
            <p:nvSpPr>
              <p:cNvPr id="33" name="Rounded Rectangle 18">
                <a:extLst>
                  <a:ext uri="{FF2B5EF4-FFF2-40B4-BE49-F238E27FC236}">
                    <a16:creationId xmlns:a16="http://schemas.microsoft.com/office/drawing/2014/main" id="{8A80DFA1-7230-42BE-BC70-B4E470A0FDBD}"/>
                  </a:ext>
                </a:extLst>
              </p:cNvPr>
              <p:cNvSpPr/>
              <p:nvPr/>
            </p:nvSpPr>
            <p:spPr>
              <a:xfrm>
                <a:off x="6087515" y="2579397"/>
                <a:ext cx="2036224" cy="1168758"/>
              </a:xfrm>
              <a:prstGeom prst="roundRect">
                <a:avLst/>
              </a:prstGeom>
              <a:noFill/>
              <a:ln w="28575" cap="flat" cmpd="sng" algn="ctr">
                <a:solidFill>
                  <a:schemeClr val="tx2"/>
                </a:solidFill>
                <a:prstDash val="solid"/>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Franklin Gothic Medium" panose="020B0603020102020204" pitchFamily="34" charset="0"/>
                  <a:cs typeface="Times New Roman" panose="02020603050405020304" pitchFamily="18" charset="0"/>
                  <a:sym typeface="Helvetica Light"/>
                </a:endParaRPr>
              </a:p>
            </p:txBody>
          </p:sp>
          <p:sp>
            <p:nvSpPr>
              <p:cNvPr id="34" name="TextBox 33">
                <a:extLst>
                  <a:ext uri="{FF2B5EF4-FFF2-40B4-BE49-F238E27FC236}">
                    <a16:creationId xmlns:a16="http://schemas.microsoft.com/office/drawing/2014/main" id="{AA123E6E-EB02-4333-9EBF-A0A5FA77E459}"/>
                  </a:ext>
                </a:extLst>
              </p:cNvPr>
              <p:cNvSpPr txBox="1"/>
              <p:nvPr/>
            </p:nvSpPr>
            <p:spPr>
              <a:xfrm>
                <a:off x="6022751" y="2629213"/>
                <a:ext cx="2165752" cy="254688"/>
              </a:xfrm>
              <a:prstGeom prst="rect">
                <a:avLst/>
              </a:prstGeom>
              <a:noFill/>
            </p:spPr>
            <p:txBody>
              <a:bodyPr wrap="squar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theoretical artifacts</a:t>
                </a:r>
              </a:p>
            </p:txBody>
          </p:sp>
          <p:sp>
            <p:nvSpPr>
              <p:cNvPr id="35" name="TextBox 34">
                <a:extLst>
                  <a:ext uri="{FF2B5EF4-FFF2-40B4-BE49-F238E27FC236}">
                    <a16:creationId xmlns:a16="http://schemas.microsoft.com/office/drawing/2014/main" id="{AD99B6FD-8801-4604-AED7-7D10C103BF57}"/>
                  </a:ext>
                </a:extLst>
              </p:cNvPr>
              <p:cNvSpPr txBox="1"/>
              <p:nvPr/>
            </p:nvSpPr>
            <p:spPr>
              <a:xfrm>
                <a:off x="6688721" y="3121972"/>
                <a:ext cx="833810" cy="393609"/>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Creating</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Building with</a:t>
                </a:r>
              </a:p>
            </p:txBody>
          </p:sp>
        </p:grpSp>
        <p:cxnSp>
          <p:nvCxnSpPr>
            <p:cNvPr id="31" name="Straight Arrow Connector 30">
              <a:extLst>
                <a:ext uri="{FF2B5EF4-FFF2-40B4-BE49-F238E27FC236}">
                  <a16:creationId xmlns:a16="http://schemas.microsoft.com/office/drawing/2014/main" id="{21941C97-090C-4DA7-8466-6A2C0B84A684}"/>
                </a:ext>
              </a:extLst>
            </p:cNvPr>
            <p:cNvCxnSpPr>
              <a:cxnSpLocks/>
            </p:cNvCxnSpPr>
            <p:nvPr/>
          </p:nvCxnSpPr>
          <p:spPr>
            <a:xfrm>
              <a:off x="8072750" y="4237297"/>
              <a:ext cx="1455696" cy="0"/>
            </a:xfrm>
            <a:prstGeom prst="straightConnector1">
              <a:avLst/>
            </a:prstGeom>
            <a:noFill/>
            <a:ln w="28575" cap="flat" cmpd="sng" algn="ctr">
              <a:solidFill>
                <a:schemeClr val="tx2"/>
              </a:solidFill>
              <a:prstDash val="solid"/>
              <a:tailEnd type="triangle" w="lg" len="lg"/>
            </a:ln>
            <a:effectLst/>
          </p:spPr>
        </p:cxnSp>
        <p:cxnSp>
          <p:nvCxnSpPr>
            <p:cNvPr id="32" name="Straight Arrow Connector 31">
              <a:extLst>
                <a:ext uri="{FF2B5EF4-FFF2-40B4-BE49-F238E27FC236}">
                  <a16:creationId xmlns:a16="http://schemas.microsoft.com/office/drawing/2014/main" id="{D8B711B4-C6BF-4E1A-B217-42863F1E9573}"/>
                </a:ext>
              </a:extLst>
            </p:cNvPr>
            <p:cNvCxnSpPr>
              <a:cxnSpLocks/>
            </p:cNvCxnSpPr>
            <p:nvPr/>
          </p:nvCxnSpPr>
          <p:spPr>
            <a:xfrm flipH="1">
              <a:off x="8072751" y="4758891"/>
              <a:ext cx="1455695" cy="0"/>
            </a:xfrm>
            <a:prstGeom prst="straightConnector1">
              <a:avLst/>
            </a:prstGeom>
            <a:noFill/>
            <a:ln w="28575" cap="flat" cmpd="sng" algn="ctr">
              <a:solidFill>
                <a:schemeClr val="tx2"/>
              </a:solidFill>
              <a:prstDash val="solid"/>
              <a:tailEnd type="triangle" w="lg" len="lg"/>
            </a:ln>
            <a:effectLst/>
          </p:spPr>
        </p:cxnSp>
      </p:grpSp>
      <p:sp>
        <p:nvSpPr>
          <p:cNvPr id="47" name="TextBox 46">
            <a:extLst>
              <a:ext uri="{FF2B5EF4-FFF2-40B4-BE49-F238E27FC236}">
                <a16:creationId xmlns:a16="http://schemas.microsoft.com/office/drawing/2014/main" id="{2CF88B8D-5FBE-40F9-9B7B-B0E426778A43}"/>
              </a:ext>
            </a:extLst>
          </p:cNvPr>
          <p:cNvSpPr txBox="1"/>
          <p:nvPr/>
        </p:nvSpPr>
        <p:spPr>
          <a:xfrm>
            <a:off x="510663" y="2342171"/>
            <a:ext cx="7809723" cy="2446952"/>
          </a:xfrm>
          <a:prstGeom prst="rect">
            <a:avLst/>
          </a:prstGeom>
          <a:noFill/>
        </p:spPr>
        <p:txBody>
          <a:bodyPr wrap="square">
            <a:spAutoFit/>
          </a:bodyPr>
          <a:lstStyle/>
          <a:p>
            <a:pPr>
              <a:lnSpc>
                <a:spcPct val="110000"/>
              </a:lnSpc>
            </a:pPr>
            <a:r>
              <a:rPr lang="en-US" b="1" dirty="0">
                <a:latin typeface="Arial" panose="020B0604020202020204" pitchFamily="34" charset="0"/>
                <a:cs typeface="Arial" panose="020B0604020202020204" pitchFamily="34" charset="0"/>
              </a:rPr>
              <a:t>Rendering</a:t>
            </a:r>
            <a:r>
              <a:rPr lang="en-US" dirty="0">
                <a:latin typeface="Arial" panose="020B0604020202020204" pitchFamily="34" charset="0"/>
                <a:cs typeface="Arial" panose="020B0604020202020204" pitchFamily="34" charset="0"/>
              </a:rPr>
              <a:t> is </a:t>
            </a:r>
            <a:r>
              <a:rPr lang="en-US" i="1" dirty="0">
                <a:latin typeface="Arial" panose="020B0604020202020204" pitchFamily="34" charset="0"/>
                <a:cs typeface="Arial" panose="020B0604020202020204" pitchFamily="34" charset="0"/>
              </a:rPr>
              <a:t>a process of generating provisional knowledge by iterating between selecting and trimming raw textual data, applying algorithms and fitting criteria to surface topics, and creating and building with theoretical artifacts, such as processes, causal links or measures.</a:t>
            </a:r>
            <a:br>
              <a:rPr lang="en-US" i="1"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(Hannigan, Haans, </a:t>
            </a:r>
            <a:r>
              <a:rPr lang="en-US" sz="1400" dirty="0" err="1">
                <a:latin typeface="Arial" panose="020B0604020202020204" pitchFamily="34" charset="0"/>
                <a:cs typeface="Arial" panose="020B0604020202020204" pitchFamily="34" charset="0"/>
              </a:rPr>
              <a:t>Vakili</a:t>
            </a:r>
            <a:r>
              <a:rPr lang="en-US" sz="1400" dirty="0">
                <a:latin typeface="Arial" panose="020B0604020202020204" pitchFamily="34" charset="0"/>
                <a:cs typeface="Arial" panose="020B0604020202020204" pitchFamily="34" charset="0"/>
              </a:rPr>
              <a:t>, Tchalian, Glaser, Wang, Kaplan &amp; Jennings, 2019)</a:t>
            </a:r>
          </a:p>
          <a:p>
            <a:pPr>
              <a:lnSpc>
                <a:spcPct val="110000"/>
              </a:lnSpc>
            </a:pPr>
            <a:endParaRPr lang="en-US" dirty="0">
              <a:latin typeface="Arial" panose="020B0604020202020204" pitchFamily="34" charset="0"/>
              <a:cs typeface="Arial" panose="020B0604020202020204" pitchFamily="34" charset="0"/>
            </a:endParaRPr>
          </a:p>
          <a:p>
            <a:pPr>
              <a:lnSpc>
                <a:spcPct val="110000"/>
              </a:lnSpc>
            </a:pPr>
            <a:r>
              <a:rPr lang="en-US" dirty="0">
                <a:latin typeface="Arial" panose="020B0604020202020204" pitchFamily="34" charset="0"/>
                <a:cs typeface="Arial" panose="020B0604020202020204" pitchFamily="34" charset="0"/>
              </a:rPr>
              <a:t>We can think about this as a processing/analysis </a:t>
            </a:r>
            <a:r>
              <a:rPr lang="en-US" b="1" dirty="0">
                <a:latin typeface="Arial" panose="020B0604020202020204" pitchFamily="34" charset="0"/>
                <a:cs typeface="Arial" panose="020B0604020202020204" pitchFamily="34" charset="0"/>
              </a:rPr>
              <a:t>pipeline</a:t>
            </a:r>
            <a:r>
              <a:rPr lang="en-US" dirty="0">
                <a:latin typeface="Arial" panose="020B0604020202020204" pitchFamily="34" charset="0"/>
                <a:cs typeface="Arial" panose="020B0604020202020204" pitchFamily="34" charset="0"/>
              </a:rPr>
              <a:t> where the analyst makes modifications iteratively.</a:t>
            </a:r>
          </a:p>
        </p:txBody>
      </p:sp>
    </p:spTree>
    <p:extLst>
      <p:ext uri="{BB962C8B-B14F-4D97-AF65-F5344CB8AC3E}">
        <p14:creationId xmlns:p14="http://schemas.microsoft.com/office/powerpoint/2010/main" val="82762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corpora</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13</a:t>
            </a:fld>
            <a:endParaRPr lang="nl-NL" sz="900" dirty="0">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A71C76D3-B857-4E00-9372-F2670208BDE5}"/>
              </a:ext>
            </a:extLst>
          </p:cNvPr>
          <p:cNvGrpSpPr/>
          <p:nvPr/>
        </p:nvGrpSpPr>
        <p:grpSpPr>
          <a:xfrm>
            <a:off x="3325984" y="209895"/>
            <a:ext cx="5698674" cy="789794"/>
            <a:chOff x="615734" y="3723108"/>
            <a:chExt cx="11965512" cy="1658332"/>
          </a:xfrm>
        </p:grpSpPr>
        <p:cxnSp>
          <p:nvCxnSpPr>
            <p:cNvPr id="26" name="Straight Arrow Connector 25">
              <a:extLst>
                <a:ext uri="{FF2B5EF4-FFF2-40B4-BE49-F238E27FC236}">
                  <a16:creationId xmlns:a16="http://schemas.microsoft.com/office/drawing/2014/main" id="{54E3EC72-2C54-4CC2-A41B-01B55ADC14EC}"/>
                </a:ext>
              </a:extLst>
            </p:cNvPr>
            <p:cNvCxnSpPr>
              <a:cxnSpLocks/>
            </p:cNvCxnSpPr>
            <p:nvPr/>
          </p:nvCxnSpPr>
          <p:spPr>
            <a:xfrm>
              <a:off x="3668534" y="4237297"/>
              <a:ext cx="1455696" cy="0"/>
            </a:xfrm>
            <a:prstGeom prst="straightConnector1">
              <a:avLst/>
            </a:prstGeom>
            <a:noFill/>
            <a:ln w="28575" cap="flat" cmpd="sng" algn="ctr">
              <a:solidFill>
                <a:schemeClr val="tx2"/>
              </a:solidFill>
              <a:prstDash val="solid"/>
              <a:tailEnd type="triangle" w="lg" len="lg"/>
            </a:ln>
            <a:effectLst/>
          </p:spPr>
        </p:cxnSp>
        <p:cxnSp>
          <p:nvCxnSpPr>
            <p:cNvPr id="27" name="Straight Arrow Connector 26">
              <a:extLst>
                <a:ext uri="{FF2B5EF4-FFF2-40B4-BE49-F238E27FC236}">
                  <a16:creationId xmlns:a16="http://schemas.microsoft.com/office/drawing/2014/main" id="{1B7BAC3B-7558-481B-8F4E-656C2AB4A9F8}"/>
                </a:ext>
              </a:extLst>
            </p:cNvPr>
            <p:cNvCxnSpPr>
              <a:cxnSpLocks/>
            </p:cNvCxnSpPr>
            <p:nvPr/>
          </p:nvCxnSpPr>
          <p:spPr>
            <a:xfrm flipH="1">
              <a:off x="3668535" y="4758891"/>
              <a:ext cx="1455695" cy="0"/>
            </a:xfrm>
            <a:prstGeom prst="straightConnector1">
              <a:avLst/>
            </a:prstGeom>
            <a:noFill/>
            <a:ln w="28575" cap="flat" cmpd="sng" algn="ctr">
              <a:solidFill>
                <a:schemeClr val="tx2"/>
              </a:solidFill>
              <a:prstDash val="solid"/>
              <a:tailEnd type="triangle" w="lg" len="lg"/>
            </a:ln>
            <a:effectLst/>
          </p:spPr>
        </p:cxnSp>
        <p:grpSp>
          <p:nvGrpSpPr>
            <p:cNvPr id="28" name="Group 27">
              <a:extLst>
                <a:ext uri="{FF2B5EF4-FFF2-40B4-BE49-F238E27FC236}">
                  <a16:creationId xmlns:a16="http://schemas.microsoft.com/office/drawing/2014/main" id="{CB4AF077-20AE-4EF2-910B-49C54F65B029}"/>
                </a:ext>
              </a:extLst>
            </p:cNvPr>
            <p:cNvGrpSpPr>
              <a:grpSpLocks noChangeAspect="1"/>
            </p:cNvGrpSpPr>
            <p:nvPr/>
          </p:nvGrpSpPr>
          <p:grpSpPr>
            <a:xfrm>
              <a:off x="615734" y="3726575"/>
              <a:ext cx="3052800" cy="1627936"/>
              <a:chOff x="1177324" y="2579397"/>
              <a:chExt cx="2025379" cy="1168758"/>
            </a:xfrm>
          </p:grpSpPr>
          <p:sp>
            <p:nvSpPr>
              <p:cNvPr id="39" name="Rounded Rectangle 10">
                <a:extLst>
                  <a:ext uri="{FF2B5EF4-FFF2-40B4-BE49-F238E27FC236}">
                    <a16:creationId xmlns:a16="http://schemas.microsoft.com/office/drawing/2014/main" id="{644F4BD3-9704-49E7-A0C9-8999EF3608B2}"/>
                  </a:ext>
                </a:extLst>
              </p:cNvPr>
              <p:cNvSpPr/>
              <p:nvPr/>
            </p:nvSpPr>
            <p:spPr>
              <a:xfrm>
                <a:off x="1177324" y="2579397"/>
                <a:ext cx="2025379" cy="1168758"/>
              </a:xfrm>
              <a:prstGeom prst="roundRect">
                <a:avLst/>
              </a:prstGeom>
              <a:noFill/>
              <a:ln w="28575" cap="flat" cmpd="sng" algn="ctr">
                <a:solidFill>
                  <a:schemeClr val="tx2"/>
                </a:solidFill>
                <a:prstDash val="solid"/>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Franklin Gothic Medium" panose="020B0603020102020204" pitchFamily="34" charset="0"/>
                  <a:cs typeface="Times New Roman" panose="02020603050405020304" pitchFamily="18" charset="0"/>
                  <a:sym typeface="Helvetica Light"/>
                </a:endParaRPr>
              </a:p>
            </p:txBody>
          </p:sp>
          <p:sp>
            <p:nvSpPr>
              <p:cNvPr id="40" name="TextBox 39">
                <a:extLst>
                  <a:ext uri="{FF2B5EF4-FFF2-40B4-BE49-F238E27FC236}">
                    <a16:creationId xmlns:a16="http://schemas.microsoft.com/office/drawing/2014/main" id="{997535F9-AA6B-4E8A-B2BE-3D4F59A018E9}"/>
                  </a:ext>
                </a:extLst>
              </p:cNvPr>
              <p:cNvSpPr txBox="1"/>
              <p:nvPr/>
            </p:nvSpPr>
            <p:spPr>
              <a:xfrm>
                <a:off x="1564405" y="2730672"/>
                <a:ext cx="1251218" cy="271395"/>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corpora</a:t>
                </a:r>
              </a:p>
            </p:txBody>
          </p:sp>
          <p:sp>
            <p:nvSpPr>
              <p:cNvPr id="41" name="TextBox 40">
                <a:extLst>
                  <a:ext uri="{FF2B5EF4-FFF2-40B4-BE49-F238E27FC236}">
                    <a16:creationId xmlns:a16="http://schemas.microsoft.com/office/drawing/2014/main" id="{4F854230-ACB6-40BF-81C7-9AD108576EE6}"/>
                  </a:ext>
                </a:extLst>
              </p:cNvPr>
              <p:cNvSpPr txBox="1"/>
              <p:nvPr/>
            </p:nvSpPr>
            <p:spPr>
              <a:xfrm>
                <a:off x="1821806" y="3121972"/>
                <a:ext cx="736408" cy="447003"/>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Selecting</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Trimming</a:t>
                </a:r>
              </a:p>
            </p:txBody>
          </p:sp>
        </p:grpSp>
        <p:grpSp>
          <p:nvGrpSpPr>
            <p:cNvPr id="29" name="Group 28">
              <a:extLst>
                <a:ext uri="{FF2B5EF4-FFF2-40B4-BE49-F238E27FC236}">
                  <a16:creationId xmlns:a16="http://schemas.microsoft.com/office/drawing/2014/main" id="{E1A3EE3B-6F72-4420-AA5D-66D1BDDDB7CE}"/>
                </a:ext>
              </a:extLst>
            </p:cNvPr>
            <p:cNvGrpSpPr>
              <a:grpSpLocks noChangeAspect="1"/>
            </p:cNvGrpSpPr>
            <p:nvPr/>
          </p:nvGrpSpPr>
          <p:grpSpPr>
            <a:xfrm>
              <a:off x="5124230" y="3723108"/>
              <a:ext cx="2948521" cy="1658332"/>
              <a:chOff x="3610953" y="2579397"/>
              <a:chExt cx="2078056" cy="1168758"/>
            </a:xfrm>
          </p:grpSpPr>
          <p:sp>
            <p:nvSpPr>
              <p:cNvPr id="36" name="Rounded Rectangle 14">
                <a:extLst>
                  <a:ext uri="{FF2B5EF4-FFF2-40B4-BE49-F238E27FC236}">
                    <a16:creationId xmlns:a16="http://schemas.microsoft.com/office/drawing/2014/main" id="{C68CEF24-7F41-463B-8078-83135AAD1DFF}"/>
                  </a:ext>
                </a:extLst>
              </p:cNvPr>
              <p:cNvSpPr/>
              <p:nvPr/>
            </p:nvSpPr>
            <p:spPr>
              <a:xfrm>
                <a:off x="3610953" y="2579397"/>
                <a:ext cx="2078056" cy="1168758"/>
              </a:xfrm>
              <a:prstGeom prst="roundRect">
                <a:avLst/>
              </a:prstGeom>
              <a:noFill/>
              <a:ln w="28575" cap="flat" cmpd="sng" algn="ctr">
                <a:solidFill>
                  <a:schemeClr val="tx2"/>
                </a:solidFill>
                <a:prstDash val="solid"/>
                <a:tailEnd type="triangle" w="lg" len="lg"/>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i="0" u="none" strike="noStrike" kern="0" normalizeH="0" baseline="0" noProof="0">
                  <a:solidFill>
                    <a:srgbClr val="FFFFFF"/>
                  </a:solidFill>
                  <a:uLnTx/>
                  <a:uFillTx/>
                  <a:latin typeface="Franklin Gothic Medium" panose="020B0603020102020204" pitchFamily="34" charset="0"/>
                  <a:cs typeface="Times New Roman" panose="02020603050405020304" pitchFamily="18" charset="0"/>
                  <a:sym typeface="Helvetica Light"/>
                </a:endParaRPr>
              </a:p>
            </p:txBody>
          </p:sp>
          <p:sp>
            <p:nvSpPr>
              <p:cNvPr id="37" name="TextBox 36">
                <a:extLst>
                  <a:ext uri="{FF2B5EF4-FFF2-40B4-BE49-F238E27FC236}">
                    <a16:creationId xmlns:a16="http://schemas.microsoft.com/office/drawing/2014/main" id="{ACA81F7F-3074-4EC0-A99A-5121358F7DA4}"/>
                  </a:ext>
                </a:extLst>
              </p:cNvPr>
              <p:cNvSpPr txBox="1"/>
              <p:nvPr/>
            </p:nvSpPr>
            <p:spPr>
              <a:xfrm>
                <a:off x="4036820" y="2730672"/>
                <a:ext cx="1226316" cy="266420"/>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topics</a:t>
                </a:r>
              </a:p>
            </p:txBody>
          </p:sp>
          <p:sp>
            <p:nvSpPr>
              <p:cNvPr id="38" name="TextBox 37">
                <a:extLst>
                  <a:ext uri="{FF2B5EF4-FFF2-40B4-BE49-F238E27FC236}">
                    <a16:creationId xmlns:a16="http://schemas.microsoft.com/office/drawing/2014/main" id="{D633C96D-98EF-4BDC-A268-D4690FE7E56F}"/>
                  </a:ext>
                </a:extLst>
              </p:cNvPr>
              <p:cNvSpPr txBox="1"/>
              <p:nvPr/>
            </p:nvSpPr>
            <p:spPr>
              <a:xfrm>
                <a:off x="3970703" y="3121972"/>
                <a:ext cx="1358548" cy="423137"/>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Applying algorithms</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Fitting</a:t>
                </a:r>
              </a:p>
            </p:txBody>
          </p:sp>
        </p:grpSp>
        <p:grpSp>
          <p:nvGrpSpPr>
            <p:cNvPr id="30" name="Group 29">
              <a:extLst>
                <a:ext uri="{FF2B5EF4-FFF2-40B4-BE49-F238E27FC236}">
                  <a16:creationId xmlns:a16="http://schemas.microsoft.com/office/drawing/2014/main" id="{BF612373-B5E7-42B2-B4DB-C50C4FD107AA}"/>
                </a:ext>
              </a:extLst>
            </p:cNvPr>
            <p:cNvGrpSpPr/>
            <p:nvPr/>
          </p:nvGrpSpPr>
          <p:grpSpPr>
            <a:xfrm>
              <a:off x="9528446" y="3723108"/>
              <a:ext cx="3052800" cy="1553617"/>
              <a:chOff x="6022751" y="2579397"/>
              <a:chExt cx="2165752" cy="1168758"/>
            </a:xfrm>
          </p:grpSpPr>
          <p:sp>
            <p:nvSpPr>
              <p:cNvPr id="33" name="Rounded Rectangle 18">
                <a:extLst>
                  <a:ext uri="{FF2B5EF4-FFF2-40B4-BE49-F238E27FC236}">
                    <a16:creationId xmlns:a16="http://schemas.microsoft.com/office/drawing/2014/main" id="{8A80DFA1-7230-42BE-BC70-B4E470A0FDBD}"/>
                  </a:ext>
                </a:extLst>
              </p:cNvPr>
              <p:cNvSpPr/>
              <p:nvPr/>
            </p:nvSpPr>
            <p:spPr>
              <a:xfrm>
                <a:off x="6087515" y="2579397"/>
                <a:ext cx="2036224" cy="1168758"/>
              </a:xfrm>
              <a:prstGeom prst="roundRect">
                <a:avLst/>
              </a:prstGeom>
              <a:noFill/>
              <a:ln w="28575" cap="flat" cmpd="sng" algn="ctr">
                <a:solidFill>
                  <a:schemeClr val="tx2"/>
                </a:solidFill>
                <a:prstDash val="solid"/>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i="0" u="none" strike="noStrike" kern="0" normalizeH="0" baseline="0" noProof="0">
                  <a:solidFill>
                    <a:srgbClr val="FFFFFF"/>
                  </a:solidFill>
                  <a:uLnTx/>
                  <a:uFillTx/>
                  <a:latin typeface="Franklin Gothic Medium" panose="020B0603020102020204" pitchFamily="34" charset="0"/>
                  <a:cs typeface="Times New Roman" panose="02020603050405020304" pitchFamily="18" charset="0"/>
                  <a:sym typeface="Helvetica Light"/>
                </a:endParaRPr>
              </a:p>
            </p:txBody>
          </p:sp>
          <p:sp>
            <p:nvSpPr>
              <p:cNvPr id="34" name="TextBox 33">
                <a:extLst>
                  <a:ext uri="{FF2B5EF4-FFF2-40B4-BE49-F238E27FC236}">
                    <a16:creationId xmlns:a16="http://schemas.microsoft.com/office/drawing/2014/main" id="{AA123E6E-EB02-4333-9EBF-A0A5FA77E459}"/>
                  </a:ext>
                </a:extLst>
              </p:cNvPr>
              <p:cNvSpPr txBox="1"/>
              <p:nvPr/>
            </p:nvSpPr>
            <p:spPr>
              <a:xfrm>
                <a:off x="6022751" y="2629213"/>
                <a:ext cx="2165752" cy="284377"/>
              </a:xfrm>
              <a:prstGeom prst="rect">
                <a:avLst/>
              </a:prstGeom>
              <a:noFill/>
            </p:spPr>
            <p:txBody>
              <a:bodyPr wrap="squar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theoretical artifacts</a:t>
                </a:r>
              </a:p>
            </p:txBody>
          </p:sp>
          <p:sp>
            <p:nvSpPr>
              <p:cNvPr id="35" name="TextBox 34">
                <a:extLst>
                  <a:ext uri="{FF2B5EF4-FFF2-40B4-BE49-F238E27FC236}">
                    <a16:creationId xmlns:a16="http://schemas.microsoft.com/office/drawing/2014/main" id="{AD99B6FD-8801-4604-AED7-7D10C103BF57}"/>
                  </a:ext>
                </a:extLst>
              </p:cNvPr>
              <p:cNvSpPr txBox="1"/>
              <p:nvPr/>
            </p:nvSpPr>
            <p:spPr>
              <a:xfrm>
                <a:off x="6610021" y="3121972"/>
                <a:ext cx="991209" cy="468386"/>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Creating</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Building with</a:t>
                </a:r>
              </a:p>
            </p:txBody>
          </p:sp>
        </p:grpSp>
        <p:cxnSp>
          <p:nvCxnSpPr>
            <p:cNvPr id="31" name="Straight Arrow Connector 30">
              <a:extLst>
                <a:ext uri="{FF2B5EF4-FFF2-40B4-BE49-F238E27FC236}">
                  <a16:creationId xmlns:a16="http://schemas.microsoft.com/office/drawing/2014/main" id="{21941C97-090C-4DA7-8466-6A2C0B84A684}"/>
                </a:ext>
              </a:extLst>
            </p:cNvPr>
            <p:cNvCxnSpPr>
              <a:cxnSpLocks/>
            </p:cNvCxnSpPr>
            <p:nvPr/>
          </p:nvCxnSpPr>
          <p:spPr>
            <a:xfrm>
              <a:off x="8072750" y="4237297"/>
              <a:ext cx="1455696" cy="0"/>
            </a:xfrm>
            <a:prstGeom prst="straightConnector1">
              <a:avLst/>
            </a:prstGeom>
            <a:noFill/>
            <a:ln w="28575" cap="flat" cmpd="sng" algn="ctr">
              <a:solidFill>
                <a:schemeClr val="tx2"/>
              </a:solidFill>
              <a:prstDash val="solid"/>
              <a:tailEnd type="triangle" w="lg" len="lg"/>
            </a:ln>
            <a:effectLst/>
          </p:spPr>
        </p:cxnSp>
        <p:cxnSp>
          <p:nvCxnSpPr>
            <p:cNvPr id="32" name="Straight Arrow Connector 31">
              <a:extLst>
                <a:ext uri="{FF2B5EF4-FFF2-40B4-BE49-F238E27FC236}">
                  <a16:creationId xmlns:a16="http://schemas.microsoft.com/office/drawing/2014/main" id="{D8B711B4-C6BF-4E1A-B217-42863F1E9573}"/>
                </a:ext>
              </a:extLst>
            </p:cNvPr>
            <p:cNvCxnSpPr>
              <a:cxnSpLocks/>
            </p:cNvCxnSpPr>
            <p:nvPr/>
          </p:nvCxnSpPr>
          <p:spPr>
            <a:xfrm flipH="1">
              <a:off x="8072751" y="4758891"/>
              <a:ext cx="1455695" cy="0"/>
            </a:xfrm>
            <a:prstGeom prst="straightConnector1">
              <a:avLst/>
            </a:prstGeom>
            <a:noFill/>
            <a:ln w="28575" cap="flat" cmpd="sng" algn="ctr">
              <a:solidFill>
                <a:schemeClr val="tx2"/>
              </a:solidFill>
              <a:prstDash val="solid"/>
              <a:tailEnd type="triangle" w="lg" len="lg"/>
            </a:ln>
            <a:effectLst/>
          </p:spPr>
        </p:cxnSp>
      </p:grpSp>
      <p:sp>
        <p:nvSpPr>
          <p:cNvPr id="2" name="Rectangle 1">
            <a:extLst>
              <a:ext uri="{FF2B5EF4-FFF2-40B4-BE49-F238E27FC236}">
                <a16:creationId xmlns:a16="http://schemas.microsoft.com/office/drawing/2014/main" id="{64655170-48EC-4535-B83B-9698860D2761}"/>
              </a:ext>
            </a:extLst>
          </p:cNvPr>
          <p:cNvSpPr/>
          <p:nvPr/>
        </p:nvSpPr>
        <p:spPr>
          <a:xfrm>
            <a:off x="4803153" y="123318"/>
            <a:ext cx="4244753" cy="1011090"/>
          </a:xfrm>
          <a:prstGeom prst="rect">
            <a:avLst/>
          </a:prstGeom>
          <a:solidFill>
            <a:schemeClr val="bg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3" name="Picture 22">
            <a:extLst>
              <a:ext uri="{FF2B5EF4-FFF2-40B4-BE49-F238E27FC236}">
                <a16:creationId xmlns:a16="http://schemas.microsoft.com/office/drawing/2014/main" id="{D64CFB93-43A5-4D0A-83B5-8254F32F9912}"/>
              </a:ext>
            </a:extLst>
          </p:cNvPr>
          <p:cNvPicPr>
            <a:picLocks noChangeAspect="1"/>
          </p:cNvPicPr>
          <p:nvPr/>
        </p:nvPicPr>
        <p:blipFill rotWithShape="1">
          <a:blip r:embed="rId3"/>
          <a:srcRect l="40544" r="8078"/>
          <a:stretch/>
        </p:blipFill>
        <p:spPr>
          <a:xfrm>
            <a:off x="4128904" y="1866447"/>
            <a:ext cx="4602441" cy="1078719"/>
          </a:xfrm>
          <a:prstGeom prst="rect">
            <a:avLst/>
          </a:prstGeom>
        </p:spPr>
      </p:pic>
      <p:sp>
        <p:nvSpPr>
          <p:cNvPr id="24" name="TextBox 23">
            <a:extLst>
              <a:ext uri="{FF2B5EF4-FFF2-40B4-BE49-F238E27FC236}">
                <a16:creationId xmlns:a16="http://schemas.microsoft.com/office/drawing/2014/main" id="{E7911ADB-B1E4-4B74-ABF5-01901B14C475}"/>
              </a:ext>
            </a:extLst>
          </p:cNvPr>
          <p:cNvSpPr txBox="1"/>
          <p:nvPr/>
        </p:nvSpPr>
        <p:spPr>
          <a:xfrm>
            <a:off x="5696457" y="2795231"/>
            <a:ext cx="4022372"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Helvetica Light"/>
              </a:rPr>
              <a:t>Python </a:t>
            </a:r>
            <a:r>
              <a:rPr kumimoji="0" lang="en-US" sz="1200" b="0" i="0" u="none" strike="noStrike" cap="none" spc="0" normalizeH="0" baseline="0" dirty="0" err="1">
                <a:ln>
                  <a:noFill/>
                </a:ln>
                <a:solidFill>
                  <a:srgbClr val="000000"/>
                </a:solidFill>
                <a:effectLst/>
                <a:uFillTx/>
                <a:latin typeface="+mn-lt"/>
                <a:ea typeface="+mn-ea"/>
                <a:cs typeface="+mn-cs"/>
                <a:sym typeface="Helvetica Light"/>
              </a:rPr>
              <a:t>Gensim</a:t>
            </a:r>
            <a:r>
              <a:rPr kumimoji="0" lang="en-US" sz="1200" b="0" i="0" u="none" strike="noStrike" cap="none" spc="0" normalizeH="0" baseline="0" dirty="0">
                <a:ln>
                  <a:noFill/>
                </a:ln>
                <a:solidFill>
                  <a:srgbClr val="000000"/>
                </a:solidFill>
                <a:effectLst/>
                <a:uFillTx/>
                <a:latin typeface="+mn-lt"/>
                <a:ea typeface="+mn-ea"/>
                <a:cs typeface="+mn-cs"/>
                <a:sym typeface="Helvetica Light"/>
              </a:rPr>
              <a:t> community manager</a:t>
            </a:r>
          </a:p>
        </p:txBody>
      </p:sp>
      <p:sp>
        <p:nvSpPr>
          <p:cNvPr id="43" name="TextBox 42">
            <a:extLst>
              <a:ext uri="{FF2B5EF4-FFF2-40B4-BE49-F238E27FC236}">
                <a16:creationId xmlns:a16="http://schemas.microsoft.com/office/drawing/2014/main" id="{EDBDFF9B-862C-49B6-A078-251BAB8652ED}"/>
              </a:ext>
            </a:extLst>
          </p:cNvPr>
          <p:cNvSpPr txBox="1"/>
          <p:nvPr/>
        </p:nvSpPr>
        <p:spPr>
          <a:xfrm>
            <a:off x="227407" y="1184554"/>
            <a:ext cx="8403000" cy="3734356"/>
          </a:xfrm>
          <a:prstGeom prst="rect">
            <a:avLst/>
          </a:prstGeom>
          <a:noFill/>
        </p:spPr>
        <p:txBody>
          <a:bodyPr wrap="square">
            <a:spAutoFit/>
          </a:bodyPr>
          <a:lstStyle/>
          <a:p>
            <a:pPr>
              <a:lnSpc>
                <a:spcPct val="110000"/>
              </a:lnSpc>
              <a:spcBef>
                <a:spcPts val="2398"/>
              </a:spcBef>
            </a:pPr>
            <a:r>
              <a:rPr lang="en-US" sz="1800" dirty="0">
                <a:latin typeface="Arial" panose="020B0604020202020204" pitchFamily="34" charset="0"/>
                <a:cs typeface="Arial" panose="020B0604020202020204" pitchFamily="34" charset="0"/>
              </a:rPr>
              <a:t>Computer scientists employing topic modeling have long recognized the need for preprocessing texts</a:t>
            </a:r>
            <a:r>
              <a:rPr lang="en-US" dirty="0">
                <a:latin typeface="Arial" panose="020B0604020202020204" pitchFamily="34" charset="0"/>
                <a:cs typeface="Arial" panose="020B0604020202020204" pitchFamily="34" charset="0"/>
              </a:rPr>
              <a:t>.</a:t>
            </a:r>
            <a:endParaRPr lang="en-US" sz="1800" dirty="0"/>
          </a:p>
          <a:p>
            <a:pPr>
              <a:lnSpc>
                <a:spcPct val="110000"/>
              </a:lnSpc>
              <a:spcBef>
                <a:spcPts val="2398"/>
              </a:spcBef>
            </a:pPr>
            <a:endParaRPr lang="en-US" dirty="0">
              <a:latin typeface="Arial" panose="020B0604020202020204" pitchFamily="34" charset="0"/>
              <a:cs typeface="Arial" panose="020B0604020202020204" pitchFamily="34" charset="0"/>
            </a:endParaRPr>
          </a:p>
          <a:p>
            <a:pPr>
              <a:lnSpc>
                <a:spcPct val="110000"/>
              </a:lnSpc>
              <a:spcBef>
                <a:spcPts val="2398"/>
              </a:spcBef>
            </a:pPr>
            <a:endParaRPr lang="en-US" dirty="0">
              <a:latin typeface="Arial" panose="020B0604020202020204" pitchFamily="34" charset="0"/>
              <a:cs typeface="Arial" panose="020B0604020202020204" pitchFamily="34" charset="0"/>
            </a:endParaRPr>
          </a:p>
          <a:p>
            <a:pPr>
              <a:lnSpc>
                <a:spcPct val="110000"/>
              </a:lnSpc>
              <a:spcBef>
                <a:spcPts val="2398"/>
              </a:spcBef>
            </a:pPr>
            <a:r>
              <a:rPr lang="en-US" dirty="0">
                <a:latin typeface="Arial" panose="020B0604020202020204" pitchFamily="34" charset="0"/>
                <a:cs typeface="Arial" panose="020B0604020202020204" pitchFamily="34" charset="0"/>
              </a:rPr>
              <a:t>T</a:t>
            </a:r>
            <a:r>
              <a:rPr lang="en-US" sz="1800" dirty="0">
                <a:latin typeface="Arial" panose="020B0604020202020204" pitchFamily="34" charset="0"/>
                <a:cs typeface="Arial" panose="020B0604020202020204" pitchFamily="34" charset="0"/>
              </a:rPr>
              <a:t>his process is full of theoretical and methodological assumptions, each with implications for the work involved.</a:t>
            </a:r>
            <a:br>
              <a:rPr lang="en-US" sz="1800" dirty="0">
                <a:latin typeface="Arial" panose="020B0604020202020204" pitchFamily="34" charset="0"/>
                <a:cs typeface="Arial" panose="020B0604020202020204" pitchFamily="34" charset="0"/>
              </a:rPr>
            </a:br>
            <a:endParaRPr lang="en-US" sz="1100" dirty="0">
              <a:latin typeface="Arial" panose="020B0604020202020204" pitchFamily="34" charset="0"/>
              <a:cs typeface="Arial" panose="020B0604020202020204" pitchFamily="34" charset="0"/>
            </a:endParaRPr>
          </a:p>
          <a:p>
            <a:pPr>
              <a:lnSpc>
                <a:spcPct val="110000"/>
              </a:lnSpc>
            </a:pPr>
            <a:r>
              <a:rPr lang="en-US" sz="1800" dirty="0">
                <a:latin typeface="Arial" panose="020B0604020202020204" pitchFamily="34" charset="0"/>
                <a:cs typeface="Arial" panose="020B0604020202020204" pitchFamily="34" charset="0"/>
              </a:rPr>
              <a:t>There is no set standard for preprocessing all texts—requires thoughtful engagement with the data.</a:t>
            </a:r>
          </a:p>
        </p:txBody>
      </p:sp>
    </p:spTree>
    <p:extLst>
      <p:ext uri="{BB962C8B-B14F-4D97-AF65-F5344CB8AC3E}">
        <p14:creationId xmlns:p14="http://schemas.microsoft.com/office/powerpoint/2010/main" val="428836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corpora</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14</a:t>
            </a:fld>
            <a:endParaRPr lang="nl-NL" sz="900" dirty="0">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A71C76D3-B857-4E00-9372-F2670208BDE5}"/>
              </a:ext>
            </a:extLst>
          </p:cNvPr>
          <p:cNvGrpSpPr/>
          <p:nvPr/>
        </p:nvGrpSpPr>
        <p:grpSpPr>
          <a:xfrm>
            <a:off x="3325984" y="209895"/>
            <a:ext cx="5698674" cy="789794"/>
            <a:chOff x="615734" y="3723108"/>
            <a:chExt cx="11965512" cy="1658332"/>
          </a:xfrm>
        </p:grpSpPr>
        <p:cxnSp>
          <p:nvCxnSpPr>
            <p:cNvPr id="26" name="Straight Arrow Connector 25">
              <a:extLst>
                <a:ext uri="{FF2B5EF4-FFF2-40B4-BE49-F238E27FC236}">
                  <a16:creationId xmlns:a16="http://schemas.microsoft.com/office/drawing/2014/main" id="{54E3EC72-2C54-4CC2-A41B-01B55ADC14EC}"/>
                </a:ext>
              </a:extLst>
            </p:cNvPr>
            <p:cNvCxnSpPr>
              <a:cxnSpLocks/>
            </p:cNvCxnSpPr>
            <p:nvPr/>
          </p:nvCxnSpPr>
          <p:spPr>
            <a:xfrm>
              <a:off x="3668534" y="4237297"/>
              <a:ext cx="1455696" cy="0"/>
            </a:xfrm>
            <a:prstGeom prst="straightConnector1">
              <a:avLst/>
            </a:prstGeom>
            <a:noFill/>
            <a:ln w="28575" cap="flat" cmpd="sng" algn="ctr">
              <a:solidFill>
                <a:schemeClr val="tx2"/>
              </a:solidFill>
              <a:prstDash val="solid"/>
              <a:tailEnd type="triangle" w="lg" len="lg"/>
            </a:ln>
            <a:effectLst/>
          </p:spPr>
        </p:cxnSp>
        <p:cxnSp>
          <p:nvCxnSpPr>
            <p:cNvPr id="27" name="Straight Arrow Connector 26">
              <a:extLst>
                <a:ext uri="{FF2B5EF4-FFF2-40B4-BE49-F238E27FC236}">
                  <a16:creationId xmlns:a16="http://schemas.microsoft.com/office/drawing/2014/main" id="{1B7BAC3B-7558-481B-8F4E-656C2AB4A9F8}"/>
                </a:ext>
              </a:extLst>
            </p:cNvPr>
            <p:cNvCxnSpPr>
              <a:cxnSpLocks/>
            </p:cNvCxnSpPr>
            <p:nvPr/>
          </p:nvCxnSpPr>
          <p:spPr>
            <a:xfrm flipH="1">
              <a:off x="3668535" y="4758891"/>
              <a:ext cx="1455695" cy="0"/>
            </a:xfrm>
            <a:prstGeom prst="straightConnector1">
              <a:avLst/>
            </a:prstGeom>
            <a:noFill/>
            <a:ln w="28575" cap="flat" cmpd="sng" algn="ctr">
              <a:solidFill>
                <a:schemeClr val="tx2"/>
              </a:solidFill>
              <a:prstDash val="solid"/>
              <a:tailEnd type="triangle" w="lg" len="lg"/>
            </a:ln>
            <a:effectLst/>
          </p:spPr>
        </p:cxnSp>
        <p:grpSp>
          <p:nvGrpSpPr>
            <p:cNvPr id="28" name="Group 27">
              <a:extLst>
                <a:ext uri="{FF2B5EF4-FFF2-40B4-BE49-F238E27FC236}">
                  <a16:creationId xmlns:a16="http://schemas.microsoft.com/office/drawing/2014/main" id="{CB4AF077-20AE-4EF2-910B-49C54F65B029}"/>
                </a:ext>
              </a:extLst>
            </p:cNvPr>
            <p:cNvGrpSpPr>
              <a:grpSpLocks noChangeAspect="1"/>
            </p:cNvGrpSpPr>
            <p:nvPr/>
          </p:nvGrpSpPr>
          <p:grpSpPr>
            <a:xfrm>
              <a:off x="615734" y="3726575"/>
              <a:ext cx="3052800" cy="1627936"/>
              <a:chOff x="1177324" y="2579397"/>
              <a:chExt cx="2025379" cy="1168758"/>
            </a:xfrm>
          </p:grpSpPr>
          <p:sp>
            <p:nvSpPr>
              <p:cNvPr id="39" name="Rounded Rectangle 10">
                <a:extLst>
                  <a:ext uri="{FF2B5EF4-FFF2-40B4-BE49-F238E27FC236}">
                    <a16:creationId xmlns:a16="http://schemas.microsoft.com/office/drawing/2014/main" id="{644F4BD3-9704-49E7-A0C9-8999EF3608B2}"/>
                  </a:ext>
                </a:extLst>
              </p:cNvPr>
              <p:cNvSpPr/>
              <p:nvPr/>
            </p:nvSpPr>
            <p:spPr>
              <a:xfrm>
                <a:off x="1177324" y="2579397"/>
                <a:ext cx="2025379" cy="1168758"/>
              </a:xfrm>
              <a:prstGeom prst="roundRect">
                <a:avLst/>
              </a:prstGeom>
              <a:noFill/>
              <a:ln w="28575" cap="flat" cmpd="sng" algn="ctr">
                <a:solidFill>
                  <a:schemeClr val="tx2"/>
                </a:solidFill>
                <a:prstDash val="solid"/>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Franklin Gothic Medium" panose="020B0603020102020204" pitchFamily="34" charset="0"/>
                  <a:cs typeface="Times New Roman" panose="02020603050405020304" pitchFamily="18" charset="0"/>
                  <a:sym typeface="Helvetica Light"/>
                </a:endParaRPr>
              </a:p>
            </p:txBody>
          </p:sp>
          <p:sp>
            <p:nvSpPr>
              <p:cNvPr id="40" name="TextBox 39">
                <a:extLst>
                  <a:ext uri="{FF2B5EF4-FFF2-40B4-BE49-F238E27FC236}">
                    <a16:creationId xmlns:a16="http://schemas.microsoft.com/office/drawing/2014/main" id="{997535F9-AA6B-4E8A-B2BE-3D4F59A018E9}"/>
                  </a:ext>
                </a:extLst>
              </p:cNvPr>
              <p:cNvSpPr txBox="1"/>
              <p:nvPr/>
            </p:nvSpPr>
            <p:spPr>
              <a:xfrm>
                <a:off x="1564405" y="2730672"/>
                <a:ext cx="1251218" cy="271395"/>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corpora</a:t>
                </a:r>
              </a:p>
            </p:txBody>
          </p:sp>
          <p:sp>
            <p:nvSpPr>
              <p:cNvPr id="41" name="TextBox 40">
                <a:extLst>
                  <a:ext uri="{FF2B5EF4-FFF2-40B4-BE49-F238E27FC236}">
                    <a16:creationId xmlns:a16="http://schemas.microsoft.com/office/drawing/2014/main" id="{4F854230-ACB6-40BF-81C7-9AD108576EE6}"/>
                  </a:ext>
                </a:extLst>
              </p:cNvPr>
              <p:cNvSpPr txBox="1"/>
              <p:nvPr/>
            </p:nvSpPr>
            <p:spPr>
              <a:xfrm>
                <a:off x="1821806" y="3121972"/>
                <a:ext cx="736408" cy="447003"/>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Selecting</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Trimming</a:t>
                </a:r>
              </a:p>
            </p:txBody>
          </p:sp>
        </p:grpSp>
        <p:grpSp>
          <p:nvGrpSpPr>
            <p:cNvPr id="29" name="Group 28">
              <a:extLst>
                <a:ext uri="{FF2B5EF4-FFF2-40B4-BE49-F238E27FC236}">
                  <a16:creationId xmlns:a16="http://schemas.microsoft.com/office/drawing/2014/main" id="{E1A3EE3B-6F72-4420-AA5D-66D1BDDDB7CE}"/>
                </a:ext>
              </a:extLst>
            </p:cNvPr>
            <p:cNvGrpSpPr>
              <a:grpSpLocks noChangeAspect="1"/>
            </p:cNvGrpSpPr>
            <p:nvPr/>
          </p:nvGrpSpPr>
          <p:grpSpPr>
            <a:xfrm>
              <a:off x="5124230" y="3723108"/>
              <a:ext cx="2948521" cy="1658332"/>
              <a:chOff x="3610953" y="2579397"/>
              <a:chExt cx="2078056" cy="1168758"/>
            </a:xfrm>
          </p:grpSpPr>
          <p:sp>
            <p:nvSpPr>
              <p:cNvPr id="36" name="Rounded Rectangle 14">
                <a:extLst>
                  <a:ext uri="{FF2B5EF4-FFF2-40B4-BE49-F238E27FC236}">
                    <a16:creationId xmlns:a16="http://schemas.microsoft.com/office/drawing/2014/main" id="{C68CEF24-7F41-463B-8078-83135AAD1DFF}"/>
                  </a:ext>
                </a:extLst>
              </p:cNvPr>
              <p:cNvSpPr/>
              <p:nvPr/>
            </p:nvSpPr>
            <p:spPr>
              <a:xfrm>
                <a:off x="3610953" y="2579397"/>
                <a:ext cx="2078056" cy="1168758"/>
              </a:xfrm>
              <a:prstGeom prst="roundRect">
                <a:avLst/>
              </a:prstGeom>
              <a:noFill/>
              <a:ln w="28575" cap="flat" cmpd="sng" algn="ctr">
                <a:solidFill>
                  <a:schemeClr val="tx2"/>
                </a:solidFill>
                <a:prstDash val="solid"/>
                <a:tailEnd type="triangle" w="lg" len="lg"/>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i="0" u="none" strike="noStrike" kern="0" normalizeH="0" baseline="0" noProof="0">
                  <a:solidFill>
                    <a:srgbClr val="FFFFFF"/>
                  </a:solidFill>
                  <a:uLnTx/>
                  <a:uFillTx/>
                  <a:latin typeface="Franklin Gothic Medium" panose="020B0603020102020204" pitchFamily="34" charset="0"/>
                  <a:cs typeface="Times New Roman" panose="02020603050405020304" pitchFamily="18" charset="0"/>
                  <a:sym typeface="Helvetica Light"/>
                </a:endParaRPr>
              </a:p>
            </p:txBody>
          </p:sp>
          <p:sp>
            <p:nvSpPr>
              <p:cNvPr id="37" name="TextBox 36">
                <a:extLst>
                  <a:ext uri="{FF2B5EF4-FFF2-40B4-BE49-F238E27FC236}">
                    <a16:creationId xmlns:a16="http://schemas.microsoft.com/office/drawing/2014/main" id="{ACA81F7F-3074-4EC0-A99A-5121358F7DA4}"/>
                  </a:ext>
                </a:extLst>
              </p:cNvPr>
              <p:cNvSpPr txBox="1"/>
              <p:nvPr/>
            </p:nvSpPr>
            <p:spPr>
              <a:xfrm>
                <a:off x="4036820" y="2730672"/>
                <a:ext cx="1226316" cy="266420"/>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topics</a:t>
                </a:r>
              </a:p>
            </p:txBody>
          </p:sp>
          <p:sp>
            <p:nvSpPr>
              <p:cNvPr id="38" name="TextBox 37">
                <a:extLst>
                  <a:ext uri="{FF2B5EF4-FFF2-40B4-BE49-F238E27FC236}">
                    <a16:creationId xmlns:a16="http://schemas.microsoft.com/office/drawing/2014/main" id="{D633C96D-98EF-4BDC-A268-D4690FE7E56F}"/>
                  </a:ext>
                </a:extLst>
              </p:cNvPr>
              <p:cNvSpPr txBox="1"/>
              <p:nvPr/>
            </p:nvSpPr>
            <p:spPr>
              <a:xfrm>
                <a:off x="3970703" y="3121972"/>
                <a:ext cx="1358548" cy="423137"/>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Applying algorithms</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Fitting</a:t>
                </a:r>
              </a:p>
            </p:txBody>
          </p:sp>
        </p:grpSp>
        <p:grpSp>
          <p:nvGrpSpPr>
            <p:cNvPr id="30" name="Group 29">
              <a:extLst>
                <a:ext uri="{FF2B5EF4-FFF2-40B4-BE49-F238E27FC236}">
                  <a16:creationId xmlns:a16="http://schemas.microsoft.com/office/drawing/2014/main" id="{BF612373-B5E7-42B2-B4DB-C50C4FD107AA}"/>
                </a:ext>
              </a:extLst>
            </p:cNvPr>
            <p:cNvGrpSpPr/>
            <p:nvPr/>
          </p:nvGrpSpPr>
          <p:grpSpPr>
            <a:xfrm>
              <a:off x="9528446" y="3723108"/>
              <a:ext cx="3052800" cy="1553617"/>
              <a:chOff x="6022751" y="2579397"/>
              <a:chExt cx="2165752" cy="1168758"/>
            </a:xfrm>
          </p:grpSpPr>
          <p:sp>
            <p:nvSpPr>
              <p:cNvPr id="33" name="Rounded Rectangle 18">
                <a:extLst>
                  <a:ext uri="{FF2B5EF4-FFF2-40B4-BE49-F238E27FC236}">
                    <a16:creationId xmlns:a16="http://schemas.microsoft.com/office/drawing/2014/main" id="{8A80DFA1-7230-42BE-BC70-B4E470A0FDBD}"/>
                  </a:ext>
                </a:extLst>
              </p:cNvPr>
              <p:cNvSpPr/>
              <p:nvPr/>
            </p:nvSpPr>
            <p:spPr>
              <a:xfrm>
                <a:off x="6087515" y="2579397"/>
                <a:ext cx="2036224" cy="1168758"/>
              </a:xfrm>
              <a:prstGeom prst="roundRect">
                <a:avLst/>
              </a:prstGeom>
              <a:noFill/>
              <a:ln w="28575" cap="flat" cmpd="sng" algn="ctr">
                <a:solidFill>
                  <a:schemeClr val="tx2"/>
                </a:solidFill>
                <a:prstDash val="solid"/>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i="0" u="none" strike="noStrike" kern="0" normalizeH="0" baseline="0" noProof="0">
                  <a:solidFill>
                    <a:srgbClr val="FFFFFF"/>
                  </a:solidFill>
                  <a:uLnTx/>
                  <a:uFillTx/>
                  <a:latin typeface="Franklin Gothic Medium" panose="020B0603020102020204" pitchFamily="34" charset="0"/>
                  <a:cs typeface="Times New Roman" panose="02020603050405020304" pitchFamily="18" charset="0"/>
                  <a:sym typeface="Helvetica Light"/>
                </a:endParaRPr>
              </a:p>
            </p:txBody>
          </p:sp>
          <p:sp>
            <p:nvSpPr>
              <p:cNvPr id="34" name="TextBox 33">
                <a:extLst>
                  <a:ext uri="{FF2B5EF4-FFF2-40B4-BE49-F238E27FC236}">
                    <a16:creationId xmlns:a16="http://schemas.microsoft.com/office/drawing/2014/main" id="{AA123E6E-EB02-4333-9EBF-A0A5FA77E459}"/>
                  </a:ext>
                </a:extLst>
              </p:cNvPr>
              <p:cNvSpPr txBox="1"/>
              <p:nvPr/>
            </p:nvSpPr>
            <p:spPr>
              <a:xfrm>
                <a:off x="6022751" y="2629213"/>
                <a:ext cx="2165752" cy="284377"/>
              </a:xfrm>
              <a:prstGeom prst="rect">
                <a:avLst/>
              </a:prstGeom>
              <a:noFill/>
            </p:spPr>
            <p:txBody>
              <a:bodyPr wrap="squar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theoretical artifacts</a:t>
                </a:r>
              </a:p>
            </p:txBody>
          </p:sp>
          <p:sp>
            <p:nvSpPr>
              <p:cNvPr id="35" name="TextBox 34">
                <a:extLst>
                  <a:ext uri="{FF2B5EF4-FFF2-40B4-BE49-F238E27FC236}">
                    <a16:creationId xmlns:a16="http://schemas.microsoft.com/office/drawing/2014/main" id="{AD99B6FD-8801-4604-AED7-7D10C103BF57}"/>
                  </a:ext>
                </a:extLst>
              </p:cNvPr>
              <p:cNvSpPr txBox="1"/>
              <p:nvPr/>
            </p:nvSpPr>
            <p:spPr>
              <a:xfrm>
                <a:off x="6610021" y="3121972"/>
                <a:ext cx="991209" cy="468386"/>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Creating</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Building with</a:t>
                </a:r>
              </a:p>
            </p:txBody>
          </p:sp>
        </p:grpSp>
        <p:cxnSp>
          <p:nvCxnSpPr>
            <p:cNvPr id="31" name="Straight Arrow Connector 30">
              <a:extLst>
                <a:ext uri="{FF2B5EF4-FFF2-40B4-BE49-F238E27FC236}">
                  <a16:creationId xmlns:a16="http://schemas.microsoft.com/office/drawing/2014/main" id="{21941C97-090C-4DA7-8466-6A2C0B84A684}"/>
                </a:ext>
              </a:extLst>
            </p:cNvPr>
            <p:cNvCxnSpPr>
              <a:cxnSpLocks/>
            </p:cNvCxnSpPr>
            <p:nvPr/>
          </p:nvCxnSpPr>
          <p:spPr>
            <a:xfrm>
              <a:off x="8072750" y="4237297"/>
              <a:ext cx="1455696" cy="0"/>
            </a:xfrm>
            <a:prstGeom prst="straightConnector1">
              <a:avLst/>
            </a:prstGeom>
            <a:noFill/>
            <a:ln w="28575" cap="flat" cmpd="sng" algn="ctr">
              <a:solidFill>
                <a:schemeClr val="tx2"/>
              </a:solidFill>
              <a:prstDash val="solid"/>
              <a:tailEnd type="triangle" w="lg" len="lg"/>
            </a:ln>
            <a:effectLst/>
          </p:spPr>
        </p:cxnSp>
        <p:cxnSp>
          <p:nvCxnSpPr>
            <p:cNvPr id="32" name="Straight Arrow Connector 31">
              <a:extLst>
                <a:ext uri="{FF2B5EF4-FFF2-40B4-BE49-F238E27FC236}">
                  <a16:creationId xmlns:a16="http://schemas.microsoft.com/office/drawing/2014/main" id="{D8B711B4-C6BF-4E1A-B217-42863F1E9573}"/>
                </a:ext>
              </a:extLst>
            </p:cNvPr>
            <p:cNvCxnSpPr>
              <a:cxnSpLocks/>
            </p:cNvCxnSpPr>
            <p:nvPr/>
          </p:nvCxnSpPr>
          <p:spPr>
            <a:xfrm flipH="1">
              <a:off x="8072751" y="4758891"/>
              <a:ext cx="1455695" cy="0"/>
            </a:xfrm>
            <a:prstGeom prst="straightConnector1">
              <a:avLst/>
            </a:prstGeom>
            <a:noFill/>
            <a:ln w="28575" cap="flat" cmpd="sng" algn="ctr">
              <a:solidFill>
                <a:schemeClr val="tx2"/>
              </a:solidFill>
              <a:prstDash val="solid"/>
              <a:tailEnd type="triangle" w="lg" len="lg"/>
            </a:ln>
            <a:effectLst/>
          </p:spPr>
        </p:cxnSp>
      </p:grpSp>
      <p:sp>
        <p:nvSpPr>
          <p:cNvPr id="47" name="TextBox 46">
            <a:extLst>
              <a:ext uri="{FF2B5EF4-FFF2-40B4-BE49-F238E27FC236}">
                <a16:creationId xmlns:a16="http://schemas.microsoft.com/office/drawing/2014/main" id="{2CF88B8D-5FBE-40F9-9B7B-B0E426778A43}"/>
              </a:ext>
            </a:extLst>
          </p:cNvPr>
          <p:cNvSpPr txBox="1"/>
          <p:nvPr/>
        </p:nvSpPr>
        <p:spPr>
          <a:xfrm>
            <a:off x="329525" y="1131612"/>
            <a:ext cx="8483632" cy="3742050"/>
          </a:xfrm>
          <a:prstGeom prst="rect">
            <a:avLst/>
          </a:prstGeom>
          <a:noFill/>
        </p:spPr>
        <p:txBody>
          <a:bodyPr wrap="square">
            <a:spAutoFit/>
          </a:bodyPr>
          <a:lstStyle/>
          <a:p>
            <a:pPr>
              <a:lnSpc>
                <a:spcPct val="110000"/>
              </a:lnSpc>
            </a:pPr>
            <a:r>
              <a:rPr lang="en-US" b="1" dirty="0">
                <a:latin typeface="Arial" panose="020B0604020202020204" pitchFamily="34" charset="0"/>
                <a:cs typeface="Arial" panose="020B0604020202020204" pitchFamily="34" charset="0"/>
              </a:rPr>
              <a:t>Selecting </a:t>
            </a:r>
            <a:r>
              <a:rPr lang="en-US" dirty="0">
                <a:latin typeface="Arial" panose="020B0604020202020204" pitchFamily="34" charset="0"/>
                <a:cs typeface="Arial" panose="020B0604020202020204" pitchFamily="34" charset="0"/>
              </a:rPr>
              <a:t>textual data:</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Which texts to include in the corpus? Need to account for language, authoring, document sources.</a:t>
            </a:r>
            <a:br>
              <a:rPr lang="en-US" dirty="0">
                <a:latin typeface="Arial" panose="020B0604020202020204" pitchFamily="34" charset="0"/>
                <a:cs typeface="Arial" panose="020B0604020202020204" pitchFamily="34" charset="0"/>
              </a:rPr>
            </a:br>
            <a:endParaRPr lang="en-US" sz="1100" dirty="0">
              <a:latin typeface="Arial" panose="020B0604020202020204" pitchFamily="34" charset="0"/>
              <a:cs typeface="Arial" panose="020B0604020202020204" pitchFamily="34" charset="0"/>
            </a:endParaRPr>
          </a:p>
          <a:p>
            <a:pPr>
              <a:lnSpc>
                <a:spcPct val="110000"/>
              </a:lnSpc>
            </a:pPr>
            <a:r>
              <a:rPr lang="en-US" b="1" dirty="0">
                <a:latin typeface="Arial" panose="020B0604020202020204" pitchFamily="34" charset="0"/>
                <a:cs typeface="Arial" panose="020B0604020202020204" pitchFamily="34" charset="0"/>
              </a:rPr>
              <a:t>Trimming</a:t>
            </a:r>
            <a:r>
              <a:rPr lang="en-US" dirty="0">
                <a:latin typeface="Arial" panose="020B0604020202020204" pitchFamily="34" charset="0"/>
                <a:cs typeface="Arial" panose="020B0604020202020204" pitchFamily="34" charset="0"/>
              </a:rPr>
              <a:t> textual data:</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Shaping it into a corpus.</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Linguistic processing techniques such as: </a:t>
            </a:r>
          </a:p>
          <a:p>
            <a:pPr marL="742950" lvl="1" indent="-285750">
              <a:lnSpc>
                <a:spcPct val="110000"/>
              </a:lnSpc>
              <a:buFont typeface="Arial" panose="020B0604020202020204" pitchFamily="34" charset="0"/>
              <a:buChar char="•"/>
            </a:pPr>
            <a:r>
              <a:rPr lang="en-US" sz="1600" dirty="0">
                <a:latin typeface="Arial" panose="020B0604020202020204" pitchFamily="34" charset="0"/>
                <a:cs typeface="Arial" panose="020B0604020202020204" pitchFamily="34" charset="0"/>
              </a:rPr>
              <a:t>Removing </a:t>
            </a:r>
            <a:r>
              <a:rPr lang="en-US" sz="1600" dirty="0" err="1">
                <a:latin typeface="Arial" panose="020B0604020202020204" pitchFamily="34" charset="0"/>
                <a:cs typeface="Arial" panose="020B0604020202020204" pitchFamily="34" charset="0"/>
              </a:rPr>
              <a:t>stopwords</a:t>
            </a:r>
            <a:r>
              <a:rPr lang="en-US" sz="1600" dirty="0">
                <a:latin typeface="Arial" panose="020B0604020202020204" pitchFamily="34" charset="0"/>
                <a:cs typeface="Arial" panose="020B0604020202020204" pitchFamily="34" charset="0"/>
              </a:rPr>
              <a:t>.</a:t>
            </a:r>
          </a:p>
          <a:p>
            <a:pPr marL="742950" lvl="1" indent="-285750">
              <a:lnSpc>
                <a:spcPct val="110000"/>
              </a:lnSpc>
              <a:buFont typeface="Arial" panose="020B0604020202020204" pitchFamily="34" charset="0"/>
              <a:buChar char="•"/>
            </a:pPr>
            <a:r>
              <a:rPr lang="en-US" sz="1600" dirty="0">
                <a:latin typeface="Arial" panose="020B0604020202020204" pitchFamily="34" charset="0"/>
                <a:cs typeface="Arial" panose="020B0604020202020204" pitchFamily="34" charset="0"/>
              </a:rPr>
              <a:t>Transforming/standardizing words through stemming.</a:t>
            </a:r>
          </a:p>
          <a:p>
            <a:pPr marL="742950" lvl="1" indent="-285750">
              <a:lnSpc>
                <a:spcPct val="110000"/>
              </a:lnSpc>
              <a:buFont typeface="Arial" panose="020B0604020202020204" pitchFamily="34" charset="0"/>
              <a:buChar char="•"/>
            </a:pPr>
            <a:r>
              <a:rPr lang="en-US" sz="1600" dirty="0">
                <a:latin typeface="Arial" panose="020B0604020202020204" pitchFamily="34" charset="0"/>
                <a:cs typeface="Arial" panose="020B0604020202020204" pitchFamily="34" charset="0"/>
              </a:rPr>
              <a:t>Lemmatizing (</a:t>
            </a:r>
            <a:r>
              <a:rPr lang="en-US" sz="1600" dirty="0" err="1">
                <a:latin typeface="Arial" panose="020B0604020202020204" pitchFamily="34" charset="0"/>
                <a:cs typeface="Arial" panose="020B0604020202020204" pitchFamily="34" charset="0"/>
              </a:rPr>
              <a:t>ie</a:t>
            </a:r>
            <a:r>
              <a:rPr lang="en-US" sz="1600" dirty="0">
                <a:latin typeface="Arial" panose="020B0604020202020204" pitchFamily="34" charset="0"/>
                <a:cs typeface="Arial" panose="020B0604020202020204" pitchFamily="34" charset="0"/>
              </a:rPr>
              <a:t>. converting to singular forms, or to high-level synonyms through a linguistic thesaurus such as WordNet).</a:t>
            </a:r>
          </a:p>
          <a:p>
            <a:pPr marL="742950" lvl="1" indent="-285750">
              <a:lnSpc>
                <a:spcPct val="110000"/>
              </a:lnSpc>
              <a:buFont typeface="Arial" panose="020B0604020202020204" pitchFamily="34" charset="0"/>
              <a:buChar char="•"/>
            </a:pPr>
            <a:r>
              <a:rPr lang="en-US" sz="1600" dirty="0">
                <a:latin typeface="Arial" panose="020B0604020202020204" pitchFamily="34" charset="0"/>
                <a:cs typeface="Arial" panose="020B0604020202020204" pitchFamily="34" charset="0"/>
              </a:rPr>
              <a:t>Conjoining words into meaningful phrases / n-grams.</a:t>
            </a:r>
          </a:p>
          <a:p>
            <a:pPr marL="742950" lvl="1" indent="-285750">
              <a:lnSpc>
                <a:spcPct val="110000"/>
              </a:lnSpc>
              <a:buFont typeface="Arial" panose="020B0604020202020204" pitchFamily="34" charset="0"/>
              <a:buChar char="•"/>
            </a:pPr>
            <a:r>
              <a:rPr lang="en-US" sz="1600" dirty="0">
                <a:latin typeface="Arial" panose="020B0604020202020204" pitchFamily="34" charset="0"/>
                <a:cs typeface="Arial" panose="020B0604020202020204" pitchFamily="34" charset="0"/>
              </a:rPr>
              <a:t>Removing (in)frequent terms.</a:t>
            </a:r>
          </a:p>
        </p:txBody>
      </p:sp>
      <p:sp>
        <p:nvSpPr>
          <p:cNvPr id="2" name="Rectangle 1">
            <a:extLst>
              <a:ext uri="{FF2B5EF4-FFF2-40B4-BE49-F238E27FC236}">
                <a16:creationId xmlns:a16="http://schemas.microsoft.com/office/drawing/2014/main" id="{64655170-48EC-4535-B83B-9698860D2761}"/>
              </a:ext>
            </a:extLst>
          </p:cNvPr>
          <p:cNvSpPr/>
          <p:nvPr/>
        </p:nvSpPr>
        <p:spPr>
          <a:xfrm>
            <a:off x="4803153" y="123318"/>
            <a:ext cx="4244753" cy="1011090"/>
          </a:xfrm>
          <a:prstGeom prst="rect">
            <a:avLst/>
          </a:prstGeom>
          <a:solidFill>
            <a:schemeClr val="bg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6334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corpora: </a:t>
            </a:r>
            <a:r>
              <a:rPr lang="nl-NL" sz="2400" b="1" dirty="0" err="1">
                <a:latin typeface="Arial" panose="020B0604020202020204" pitchFamily="34" charset="0"/>
                <a:cs typeface="Arial" panose="020B0604020202020204" pitchFamily="34" charset="0"/>
              </a:rPr>
              <a:t>Illustration</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15</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676187"/>
            <a:ext cx="8483632" cy="4077976"/>
          </a:xfrm>
          <a:prstGeom prst="rect">
            <a:avLst/>
          </a:prstGeom>
          <a:noFill/>
        </p:spPr>
        <p:txBody>
          <a:bodyPr wrap="square">
            <a:spAutoFit/>
          </a:bodyPr>
          <a:lstStyle/>
          <a:p>
            <a:pPr>
              <a:lnSpc>
                <a:spcPct val="110000"/>
              </a:lnSpc>
            </a:pPr>
            <a:r>
              <a:rPr lang="en-US" sz="2000" dirty="0">
                <a:latin typeface="Arial" panose="020B0604020202020204" pitchFamily="34" charset="0"/>
                <a:cs typeface="Arial" panose="020B0604020202020204" pitchFamily="34" charset="0"/>
              </a:rPr>
              <a:t>See </a:t>
            </a:r>
            <a:r>
              <a:rPr lang="en-US" sz="2000" dirty="0">
                <a:latin typeface="Arial" panose="020B0604020202020204" pitchFamily="34" charset="0"/>
                <a:cs typeface="Arial" panose="020B0604020202020204" pitchFamily="34" charset="0"/>
                <a:hlinkClick r:id="rId3"/>
              </a:rPr>
              <a:t>https://github.com/RFJHaans/SMS_2022_topicmodeling</a:t>
            </a:r>
            <a:r>
              <a:rPr lang="en-US" sz="2000" dirty="0">
                <a:latin typeface="Arial" panose="020B0604020202020204" pitchFamily="34" charset="0"/>
                <a:cs typeface="Arial" panose="020B0604020202020204" pitchFamily="34" charset="0"/>
              </a:rPr>
              <a:t> for full data and code.</a:t>
            </a:r>
          </a:p>
          <a:p>
            <a:pPr>
              <a:lnSpc>
                <a:spcPct val="110000"/>
              </a:lnSpc>
            </a:pPr>
            <a:endParaRPr lang="en-US" sz="1000" b="1" dirty="0">
              <a:latin typeface="Arial" panose="020B0604020202020204" pitchFamily="34" charset="0"/>
              <a:cs typeface="Arial" panose="020B0604020202020204" pitchFamily="34" charset="0"/>
            </a:endParaRPr>
          </a:p>
          <a:p>
            <a:pPr>
              <a:lnSpc>
                <a:spcPct val="110000"/>
              </a:lnSpc>
            </a:pPr>
            <a:r>
              <a:rPr lang="en-US" sz="2000" b="1" dirty="0">
                <a:latin typeface="Arial" panose="020B0604020202020204" pitchFamily="34" charset="0"/>
                <a:cs typeface="Arial" panose="020B0604020202020204" pitchFamily="34" charset="0"/>
              </a:rPr>
              <a:t>Selecting the data: </a:t>
            </a:r>
            <a:br>
              <a:rPr lang="en-US" sz="2000" b="1"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Texts from websites of biopharma firms in 2020 (in </a:t>
            </a:r>
            <a:r>
              <a:rPr lang="en-US" sz="2000" dirty="0" err="1">
                <a:latin typeface="Arial" panose="020B0604020202020204" pitchFamily="34" charset="0"/>
                <a:cs typeface="Arial" panose="020B0604020202020204" pitchFamily="34" charset="0"/>
              </a:rPr>
              <a:t>Compustat</a:t>
            </a:r>
            <a:r>
              <a:rPr lang="en-US" sz="2000" dirty="0">
                <a:latin typeface="Arial" panose="020B0604020202020204" pitchFamily="34" charset="0"/>
                <a:cs typeface="Arial" panose="020B0604020202020204" pitchFamily="34" charset="0"/>
              </a:rPr>
              <a:t>). 318 websites, total. Grabbed frontpages + one link deeper. </a:t>
            </a:r>
          </a:p>
          <a:p>
            <a:pPr>
              <a:lnSpc>
                <a:spcPct val="110000"/>
              </a:lnSpc>
            </a:pPr>
            <a:endParaRPr lang="en-US" sz="1200" dirty="0">
              <a:latin typeface="Arial" panose="020B0604020202020204" pitchFamily="34" charset="0"/>
              <a:cs typeface="Arial" panose="020B0604020202020204" pitchFamily="34" charset="0"/>
            </a:endParaRPr>
          </a:p>
          <a:p>
            <a:pPr>
              <a:lnSpc>
                <a:spcPct val="110000"/>
              </a:lnSpc>
            </a:pPr>
            <a:r>
              <a:rPr lang="en-US" sz="2000" i="1" dirty="0">
                <a:latin typeface="Arial" panose="020B0604020202020204" pitchFamily="34" charset="0"/>
                <a:cs typeface="Arial" panose="020B0604020202020204" pitchFamily="34" charset="0"/>
              </a:rPr>
              <a:t>Why websites? </a:t>
            </a:r>
            <a:r>
              <a:rPr lang="en-US" sz="2000" dirty="0">
                <a:latin typeface="Arial" panose="020B0604020202020204" pitchFamily="34" charset="0"/>
                <a:cs typeface="Arial" panose="020B0604020202020204" pitchFamily="34" charset="0"/>
              </a:rPr>
              <a:t>To capture strategic positioning, e.g. Haans (2019). </a:t>
            </a:r>
          </a:p>
          <a:p>
            <a:pPr>
              <a:lnSpc>
                <a:spcPct val="110000"/>
              </a:lnSpc>
            </a:pPr>
            <a:r>
              <a:rPr lang="en-US" sz="2000" i="1" dirty="0">
                <a:latin typeface="Arial" panose="020B0604020202020204" pitchFamily="34" charset="0"/>
                <a:cs typeface="Arial" panose="020B0604020202020204" pitchFamily="34" charset="0"/>
              </a:rPr>
              <a:t>Why biopharma? </a:t>
            </a:r>
            <a:r>
              <a:rPr lang="en-US" sz="2000" dirty="0">
                <a:latin typeface="Arial" panose="020B0604020202020204" pitchFamily="34" charset="0"/>
                <a:cs typeface="Arial" panose="020B0604020202020204" pitchFamily="34" charset="0"/>
              </a:rPr>
              <a:t>No clear reason.</a:t>
            </a:r>
          </a:p>
          <a:p>
            <a:pPr>
              <a:lnSpc>
                <a:spcPct val="110000"/>
              </a:lnSpc>
            </a:pPr>
            <a:r>
              <a:rPr lang="en-US" sz="2000" i="1" dirty="0">
                <a:latin typeface="Arial" panose="020B0604020202020204" pitchFamily="34" charset="0"/>
                <a:cs typeface="Arial" panose="020B0604020202020204" pitchFamily="34" charset="0"/>
              </a:rPr>
              <a:t>Why firms in </a:t>
            </a:r>
            <a:r>
              <a:rPr lang="en-US" sz="2000" i="1" dirty="0" err="1">
                <a:latin typeface="Arial" panose="020B0604020202020204" pitchFamily="34" charset="0"/>
                <a:cs typeface="Arial" panose="020B0604020202020204" pitchFamily="34" charset="0"/>
              </a:rPr>
              <a:t>Compustat</a:t>
            </a:r>
            <a:r>
              <a:rPr lang="en-US" sz="2000" i="1"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List of websites; link to financials. </a:t>
            </a:r>
          </a:p>
          <a:p>
            <a:pPr>
              <a:lnSpc>
                <a:spcPct val="110000"/>
              </a:lnSpc>
            </a:pPr>
            <a:r>
              <a:rPr lang="en-US" sz="2000" i="1" dirty="0">
                <a:latin typeface="Arial" panose="020B0604020202020204" pitchFamily="34" charset="0"/>
                <a:cs typeface="Arial" panose="020B0604020202020204" pitchFamily="34" charset="0"/>
              </a:rPr>
              <a:t>Why 2020? </a:t>
            </a:r>
            <a:r>
              <a:rPr lang="en-US" sz="2000" dirty="0">
                <a:latin typeface="Arial" panose="020B0604020202020204" pitchFamily="34" charset="0"/>
                <a:cs typeface="Arial" panose="020B0604020202020204" pitchFamily="34" charset="0"/>
              </a:rPr>
              <a:t>No clear reason.</a:t>
            </a:r>
          </a:p>
          <a:p>
            <a:pPr>
              <a:lnSpc>
                <a:spcPct val="110000"/>
              </a:lnSpc>
            </a:pPr>
            <a:endParaRPr lang="en-US" sz="1100" i="1"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Consider selection ramifications of these choices.</a:t>
            </a:r>
          </a:p>
        </p:txBody>
      </p:sp>
    </p:spTree>
    <p:extLst>
      <p:ext uri="{BB962C8B-B14F-4D97-AF65-F5344CB8AC3E}">
        <p14:creationId xmlns:p14="http://schemas.microsoft.com/office/powerpoint/2010/main" val="365981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8A2A3BD-AA4D-4373-A9C0-9FABAE16F9F8}"/>
              </a:ext>
            </a:extLst>
          </p:cNvPr>
          <p:cNvPicPr>
            <a:picLocks noChangeAspect="1"/>
          </p:cNvPicPr>
          <p:nvPr/>
        </p:nvPicPr>
        <p:blipFill rotWithShape="1">
          <a:blip r:embed="rId3"/>
          <a:srcRect r="42231"/>
          <a:stretch/>
        </p:blipFill>
        <p:spPr>
          <a:xfrm>
            <a:off x="4824984" y="568273"/>
            <a:ext cx="4182352" cy="4006954"/>
          </a:xfrm>
          <a:prstGeom prst="rect">
            <a:avLst/>
          </a:prstGeom>
        </p:spPr>
      </p:pic>
      <p:pic>
        <p:nvPicPr>
          <p:cNvPr id="9" name="Picture 8">
            <a:extLst>
              <a:ext uri="{FF2B5EF4-FFF2-40B4-BE49-F238E27FC236}">
                <a16:creationId xmlns:a16="http://schemas.microsoft.com/office/drawing/2014/main" id="{D55DC9A5-B9B5-4E84-A4F7-D3EA84927815}"/>
              </a:ext>
            </a:extLst>
          </p:cNvPr>
          <p:cNvPicPr>
            <a:picLocks noChangeAspect="1"/>
          </p:cNvPicPr>
          <p:nvPr/>
        </p:nvPicPr>
        <p:blipFill>
          <a:blip r:embed="rId4"/>
          <a:stretch>
            <a:fillRect/>
          </a:stretch>
        </p:blipFill>
        <p:spPr>
          <a:xfrm>
            <a:off x="136664" y="928929"/>
            <a:ext cx="4623850" cy="3285641"/>
          </a:xfrm>
          <a:prstGeom prst="rect">
            <a:avLst/>
          </a:prstGeom>
        </p:spPr>
      </p:pic>
    </p:spTree>
    <p:extLst>
      <p:ext uri="{BB962C8B-B14F-4D97-AF65-F5344CB8AC3E}">
        <p14:creationId xmlns:p14="http://schemas.microsoft.com/office/powerpoint/2010/main" val="2170305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corpora: </a:t>
            </a:r>
            <a:r>
              <a:rPr lang="nl-NL" sz="2400" b="1" dirty="0" err="1">
                <a:latin typeface="Arial" panose="020B0604020202020204" pitchFamily="34" charset="0"/>
                <a:cs typeface="Arial" panose="020B0604020202020204" pitchFamily="34" charset="0"/>
              </a:rPr>
              <a:t>Illustration</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17</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676187"/>
            <a:ext cx="8483632" cy="4300665"/>
          </a:xfrm>
          <a:prstGeom prst="rect">
            <a:avLst/>
          </a:prstGeom>
          <a:noFill/>
        </p:spPr>
        <p:txBody>
          <a:bodyPr wrap="square">
            <a:spAutoFit/>
          </a:bodyPr>
          <a:lstStyle/>
          <a:p>
            <a:pPr>
              <a:lnSpc>
                <a:spcPct val="110000"/>
              </a:lnSpc>
            </a:pPr>
            <a:r>
              <a:rPr lang="en-US" sz="2000" b="1" dirty="0">
                <a:latin typeface="Arial" panose="020B0604020202020204" pitchFamily="34" charset="0"/>
                <a:cs typeface="Arial" panose="020B0604020202020204" pitchFamily="34" charset="0"/>
              </a:rPr>
              <a:t>Trimming data:</a:t>
            </a:r>
            <a:endParaRPr lang="en-US" sz="2000" dirty="0">
              <a:latin typeface="Arial" panose="020B0604020202020204" pitchFamily="34" charset="0"/>
              <a:cs typeface="Arial" panose="020B0604020202020204" pitchFamily="34" charset="0"/>
            </a:endParaRPr>
          </a:p>
          <a:p>
            <a:pPr>
              <a:lnSpc>
                <a:spcPct val="110000"/>
              </a:lnSpc>
            </a:pPr>
            <a:r>
              <a:rPr lang="en-US" sz="2000" i="1" dirty="0">
                <a:latin typeface="Arial" panose="020B0604020202020204" pitchFamily="34" charset="0"/>
                <a:cs typeface="Arial" panose="020B0604020202020204" pitchFamily="34" charset="0"/>
              </a:rPr>
              <a:t>Basic cleaning: </a:t>
            </a:r>
            <a:r>
              <a:rPr lang="en-US" sz="2000" dirty="0">
                <a:latin typeface="Arial" panose="020B0604020202020204" pitchFamily="34" charset="0"/>
                <a:cs typeface="Arial" panose="020B0604020202020204" pitchFamily="34" charset="0"/>
              </a:rPr>
              <a:t>remove numbers, punctuation, make lower-case, remove stop words, strip whitespace.</a:t>
            </a:r>
          </a:p>
          <a:p>
            <a:pPr>
              <a:lnSpc>
                <a:spcPct val="110000"/>
              </a:lnSpc>
            </a:pPr>
            <a:endParaRPr lang="en-US" sz="20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No other cleaning. Results in 108,866 unique terms; max term length = 4464. </a:t>
            </a:r>
          </a:p>
          <a:p>
            <a:pPr>
              <a:lnSpc>
                <a:spcPct val="110000"/>
              </a:lnSpc>
            </a:pPr>
            <a:endParaRPr lang="en-US" sz="2000" dirty="0">
              <a:latin typeface="Arial" panose="020B0604020202020204" pitchFamily="34" charset="0"/>
              <a:cs typeface="Arial" panose="020B0604020202020204" pitchFamily="34" charset="0"/>
            </a:endParaRPr>
          </a:p>
          <a:p>
            <a:pPr>
              <a:lnSpc>
                <a:spcPct val="110000"/>
              </a:lnSpc>
            </a:pPr>
            <a:r>
              <a:rPr lang="en-US" sz="2000" b="1" dirty="0">
                <a:latin typeface="Arial" panose="020B0604020202020204" pitchFamily="34" charset="0"/>
                <a:cs typeface="Arial" panose="020B0604020202020204" pitchFamily="34" charset="0"/>
              </a:rPr>
              <a:t>Considerations: </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Stop word list in R is different from e.g. NLTK in Python. Implications? </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Due to working with HTML and unstructured nature of websites a lot of junk / highly unique terms in the data—remove?</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Most websites contain boilerplate texts (e.g. cookies)—remove? </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Other terms?</a:t>
            </a:r>
            <a:endParaRPr lang="en-US"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F5FAC5C-589B-4B04-A8B9-592DB377207A}"/>
              </a:ext>
            </a:extLst>
          </p:cNvPr>
          <p:cNvPicPr>
            <a:picLocks noChangeAspect="1"/>
          </p:cNvPicPr>
          <p:nvPr/>
        </p:nvPicPr>
        <p:blipFill>
          <a:blip r:embed="rId3"/>
          <a:stretch>
            <a:fillRect/>
          </a:stretch>
        </p:blipFill>
        <p:spPr>
          <a:xfrm>
            <a:off x="1509712" y="1814512"/>
            <a:ext cx="6124575" cy="1514475"/>
          </a:xfrm>
          <a:prstGeom prst="rect">
            <a:avLst/>
          </a:prstGeom>
          <a:ln w="63500">
            <a:solidFill>
              <a:schemeClr val="accent1">
                <a:lumMod val="10000"/>
              </a:schemeClr>
            </a:solidFill>
          </a:ln>
        </p:spPr>
      </p:pic>
    </p:spTree>
    <p:extLst>
      <p:ext uri="{BB962C8B-B14F-4D97-AF65-F5344CB8AC3E}">
        <p14:creationId xmlns:p14="http://schemas.microsoft.com/office/powerpoint/2010/main" val="300354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7">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7">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7">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7">
                                            <p:txEl>
                                              <p:pRg st="8" end="8"/>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topics</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18</a:t>
            </a:fld>
            <a:endParaRPr lang="nl-NL" sz="900" dirty="0">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A71C76D3-B857-4E00-9372-F2670208BDE5}"/>
              </a:ext>
            </a:extLst>
          </p:cNvPr>
          <p:cNvGrpSpPr/>
          <p:nvPr/>
        </p:nvGrpSpPr>
        <p:grpSpPr>
          <a:xfrm>
            <a:off x="3325984" y="209895"/>
            <a:ext cx="5698674" cy="789794"/>
            <a:chOff x="615734" y="3723108"/>
            <a:chExt cx="11965512" cy="1658332"/>
          </a:xfrm>
        </p:grpSpPr>
        <p:cxnSp>
          <p:nvCxnSpPr>
            <p:cNvPr id="26" name="Straight Arrow Connector 25">
              <a:extLst>
                <a:ext uri="{FF2B5EF4-FFF2-40B4-BE49-F238E27FC236}">
                  <a16:creationId xmlns:a16="http://schemas.microsoft.com/office/drawing/2014/main" id="{54E3EC72-2C54-4CC2-A41B-01B55ADC14EC}"/>
                </a:ext>
              </a:extLst>
            </p:cNvPr>
            <p:cNvCxnSpPr>
              <a:cxnSpLocks/>
            </p:cNvCxnSpPr>
            <p:nvPr/>
          </p:nvCxnSpPr>
          <p:spPr>
            <a:xfrm>
              <a:off x="3668534" y="4237297"/>
              <a:ext cx="1455696" cy="0"/>
            </a:xfrm>
            <a:prstGeom prst="straightConnector1">
              <a:avLst/>
            </a:prstGeom>
            <a:noFill/>
            <a:ln w="28575" cap="flat" cmpd="sng" algn="ctr">
              <a:solidFill>
                <a:schemeClr val="tx2"/>
              </a:solidFill>
              <a:prstDash val="solid"/>
              <a:tailEnd type="triangle" w="lg" len="lg"/>
            </a:ln>
            <a:effectLst/>
          </p:spPr>
        </p:cxnSp>
        <p:cxnSp>
          <p:nvCxnSpPr>
            <p:cNvPr id="27" name="Straight Arrow Connector 26">
              <a:extLst>
                <a:ext uri="{FF2B5EF4-FFF2-40B4-BE49-F238E27FC236}">
                  <a16:creationId xmlns:a16="http://schemas.microsoft.com/office/drawing/2014/main" id="{1B7BAC3B-7558-481B-8F4E-656C2AB4A9F8}"/>
                </a:ext>
              </a:extLst>
            </p:cNvPr>
            <p:cNvCxnSpPr>
              <a:cxnSpLocks/>
            </p:cNvCxnSpPr>
            <p:nvPr/>
          </p:nvCxnSpPr>
          <p:spPr>
            <a:xfrm flipH="1">
              <a:off x="3668535" y="4758891"/>
              <a:ext cx="1455695" cy="0"/>
            </a:xfrm>
            <a:prstGeom prst="straightConnector1">
              <a:avLst/>
            </a:prstGeom>
            <a:noFill/>
            <a:ln w="28575" cap="flat" cmpd="sng" algn="ctr">
              <a:solidFill>
                <a:schemeClr val="tx2"/>
              </a:solidFill>
              <a:prstDash val="solid"/>
              <a:tailEnd type="triangle" w="lg" len="lg"/>
            </a:ln>
            <a:effectLst/>
          </p:spPr>
        </p:cxnSp>
        <p:grpSp>
          <p:nvGrpSpPr>
            <p:cNvPr id="28" name="Group 27">
              <a:extLst>
                <a:ext uri="{FF2B5EF4-FFF2-40B4-BE49-F238E27FC236}">
                  <a16:creationId xmlns:a16="http://schemas.microsoft.com/office/drawing/2014/main" id="{CB4AF077-20AE-4EF2-910B-49C54F65B029}"/>
                </a:ext>
              </a:extLst>
            </p:cNvPr>
            <p:cNvGrpSpPr>
              <a:grpSpLocks noChangeAspect="1"/>
            </p:cNvGrpSpPr>
            <p:nvPr/>
          </p:nvGrpSpPr>
          <p:grpSpPr>
            <a:xfrm>
              <a:off x="615734" y="3726575"/>
              <a:ext cx="3052800" cy="1627936"/>
              <a:chOff x="1177324" y="2579397"/>
              <a:chExt cx="2025379" cy="1168758"/>
            </a:xfrm>
          </p:grpSpPr>
          <p:sp>
            <p:nvSpPr>
              <p:cNvPr id="39" name="Rounded Rectangle 10">
                <a:extLst>
                  <a:ext uri="{FF2B5EF4-FFF2-40B4-BE49-F238E27FC236}">
                    <a16:creationId xmlns:a16="http://schemas.microsoft.com/office/drawing/2014/main" id="{644F4BD3-9704-49E7-A0C9-8999EF3608B2}"/>
                  </a:ext>
                </a:extLst>
              </p:cNvPr>
              <p:cNvSpPr/>
              <p:nvPr/>
            </p:nvSpPr>
            <p:spPr>
              <a:xfrm>
                <a:off x="1177324" y="2579397"/>
                <a:ext cx="2025379" cy="1168758"/>
              </a:xfrm>
              <a:prstGeom prst="roundRect">
                <a:avLst/>
              </a:prstGeom>
              <a:noFill/>
              <a:ln w="28575" cap="flat" cmpd="sng" algn="ctr">
                <a:solidFill>
                  <a:schemeClr val="tx2"/>
                </a:solidFill>
                <a:prstDash val="solid"/>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Franklin Gothic Medium" panose="020B0603020102020204" pitchFamily="34" charset="0"/>
                  <a:cs typeface="Times New Roman" panose="02020603050405020304" pitchFamily="18" charset="0"/>
                  <a:sym typeface="Helvetica Light"/>
                </a:endParaRPr>
              </a:p>
            </p:txBody>
          </p:sp>
          <p:sp>
            <p:nvSpPr>
              <p:cNvPr id="40" name="TextBox 39">
                <a:extLst>
                  <a:ext uri="{FF2B5EF4-FFF2-40B4-BE49-F238E27FC236}">
                    <a16:creationId xmlns:a16="http://schemas.microsoft.com/office/drawing/2014/main" id="{997535F9-AA6B-4E8A-B2BE-3D4F59A018E9}"/>
                  </a:ext>
                </a:extLst>
              </p:cNvPr>
              <p:cNvSpPr txBox="1"/>
              <p:nvPr/>
            </p:nvSpPr>
            <p:spPr>
              <a:xfrm>
                <a:off x="1564405" y="2730672"/>
                <a:ext cx="1251218" cy="271395"/>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corpora</a:t>
                </a:r>
              </a:p>
            </p:txBody>
          </p:sp>
          <p:sp>
            <p:nvSpPr>
              <p:cNvPr id="41" name="TextBox 40">
                <a:extLst>
                  <a:ext uri="{FF2B5EF4-FFF2-40B4-BE49-F238E27FC236}">
                    <a16:creationId xmlns:a16="http://schemas.microsoft.com/office/drawing/2014/main" id="{4F854230-ACB6-40BF-81C7-9AD108576EE6}"/>
                  </a:ext>
                </a:extLst>
              </p:cNvPr>
              <p:cNvSpPr txBox="1"/>
              <p:nvPr/>
            </p:nvSpPr>
            <p:spPr>
              <a:xfrm>
                <a:off x="1821806" y="3121972"/>
                <a:ext cx="736408" cy="447003"/>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Selecting</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Trimming</a:t>
                </a:r>
              </a:p>
            </p:txBody>
          </p:sp>
        </p:grpSp>
        <p:grpSp>
          <p:nvGrpSpPr>
            <p:cNvPr id="29" name="Group 28">
              <a:extLst>
                <a:ext uri="{FF2B5EF4-FFF2-40B4-BE49-F238E27FC236}">
                  <a16:creationId xmlns:a16="http://schemas.microsoft.com/office/drawing/2014/main" id="{E1A3EE3B-6F72-4420-AA5D-66D1BDDDB7CE}"/>
                </a:ext>
              </a:extLst>
            </p:cNvPr>
            <p:cNvGrpSpPr>
              <a:grpSpLocks noChangeAspect="1"/>
            </p:cNvGrpSpPr>
            <p:nvPr/>
          </p:nvGrpSpPr>
          <p:grpSpPr>
            <a:xfrm>
              <a:off x="5124230" y="3723108"/>
              <a:ext cx="2948521" cy="1658332"/>
              <a:chOff x="3610953" y="2579397"/>
              <a:chExt cx="2078056" cy="1168758"/>
            </a:xfrm>
          </p:grpSpPr>
          <p:sp>
            <p:nvSpPr>
              <p:cNvPr id="36" name="Rounded Rectangle 14">
                <a:extLst>
                  <a:ext uri="{FF2B5EF4-FFF2-40B4-BE49-F238E27FC236}">
                    <a16:creationId xmlns:a16="http://schemas.microsoft.com/office/drawing/2014/main" id="{C68CEF24-7F41-463B-8078-83135AAD1DFF}"/>
                  </a:ext>
                </a:extLst>
              </p:cNvPr>
              <p:cNvSpPr/>
              <p:nvPr/>
            </p:nvSpPr>
            <p:spPr>
              <a:xfrm>
                <a:off x="3610953" y="2579397"/>
                <a:ext cx="2078056" cy="1168758"/>
              </a:xfrm>
              <a:prstGeom prst="roundRect">
                <a:avLst/>
              </a:prstGeom>
              <a:noFill/>
              <a:ln w="28575" cap="flat" cmpd="sng" algn="ctr">
                <a:solidFill>
                  <a:schemeClr val="tx2"/>
                </a:solidFill>
                <a:prstDash val="solid"/>
                <a:tailEnd type="triangle" w="lg" len="lg"/>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i="0" u="none" strike="noStrike" kern="0" normalizeH="0" baseline="0" noProof="0">
                  <a:solidFill>
                    <a:srgbClr val="FFFFFF"/>
                  </a:solidFill>
                  <a:uLnTx/>
                  <a:uFillTx/>
                  <a:latin typeface="Franklin Gothic Medium" panose="020B0603020102020204" pitchFamily="34" charset="0"/>
                  <a:cs typeface="Times New Roman" panose="02020603050405020304" pitchFamily="18" charset="0"/>
                  <a:sym typeface="Helvetica Light"/>
                </a:endParaRPr>
              </a:p>
            </p:txBody>
          </p:sp>
          <p:sp>
            <p:nvSpPr>
              <p:cNvPr id="37" name="TextBox 36">
                <a:extLst>
                  <a:ext uri="{FF2B5EF4-FFF2-40B4-BE49-F238E27FC236}">
                    <a16:creationId xmlns:a16="http://schemas.microsoft.com/office/drawing/2014/main" id="{ACA81F7F-3074-4EC0-A99A-5121358F7DA4}"/>
                  </a:ext>
                </a:extLst>
              </p:cNvPr>
              <p:cNvSpPr txBox="1"/>
              <p:nvPr/>
            </p:nvSpPr>
            <p:spPr>
              <a:xfrm>
                <a:off x="4036820" y="2730672"/>
                <a:ext cx="1226316" cy="266420"/>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topics</a:t>
                </a:r>
              </a:p>
            </p:txBody>
          </p:sp>
          <p:sp>
            <p:nvSpPr>
              <p:cNvPr id="38" name="TextBox 37">
                <a:extLst>
                  <a:ext uri="{FF2B5EF4-FFF2-40B4-BE49-F238E27FC236}">
                    <a16:creationId xmlns:a16="http://schemas.microsoft.com/office/drawing/2014/main" id="{D633C96D-98EF-4BDC-A268-D4690FE7E56F}"/>
                  </a:ext>
                </a:extLst>
              </p:cNvPr>
              <p:cNvSpPr txBox="1"/>
              <p:nvPr/>
            </p:nvSpPr>
            <p:spPr>
              <a:xfrm>
                <a:off x="3970703" y="3121972"/>
                <a:ext cx="1358548" cy="423137"/>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Applying algorithms</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Fitting</a:t>
                </a:r>
              </a:p>
            </p:txBody>
          </p:sp>
        </p:grpSp>
        <p:grpSp>
          <p:nvGrpSpPr>
            <p:cNvPr id="30" name="Group 29">
              <a:extLst>
                <a:ext uri="{FF2B5EF4-FFF2-40B4-BE49-F238E27FC236}">
                  <a16:creationId xmlns:a16="http://schemas.microsoft.com/office/drawing/2014/main" id="{BF612373-B5E7-42B2-B4DB-C50C4FD107AA}"/>
                </a:ext>
              </a:extLst>
            </p:cNvPr>
            <p:cNvGrpSpPr/>
            <p:nvPr/>
          </p:nvGrpSpPr>
          <p:grpSpPr>
            <a:xfrm>
              <a:off x="9528446" y="3723108"/>
              <a:ext cx="3052800" cy="1553617"/>
              <a:chOff x="6022751" y="2579397"/>
              <a:chExt cx="2165752" cy="1168758"/>
            </a:xfrm>
          </p:grpSpPr>
          <p:sp>
            <p:nvSpPr>
              <p:cNvPr id="33" name="Rounded Rectangle 18">
                <a:extLst>
                  <a:ext uri="{FF2B5EF4-FFF2-40B4-BE49-F238E27FC236}">
                    <a16:creationId xmlns:a16="http://schemas.microsoft.com/office/drawing/2014/main" id="{8A80DFA1-7230-42BE-BC70-B4E470A0FDBD}"/>
                  </a:ext>
                </a:extLst>
              </p:cNvPr>
              <p:cNvSpPr/>
              <p:nvPr/>
            </p:nvSpPr>
            <p:spPr>
              <a:xfrm>
                <a:off x="6087515" y="2579397"/>
                <a:ext cx="2036224" cy="1168758"/>
              </a:xfrm>
              <a:prstGeom prst="roundRect">
                <a:avLst/>
              </a:prstGeom>
              <a:noFill/>
              <a:ln w="28575" cap="flat" cmpd="sng" algn="ctr">
                <a:solidFill>
                  <a:schemeClr val="tx2"/>
                </a:solidFill>
                <a:prstDash val="solid"/>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i="0" u="none" strike="noStrike" kern="0" normalizeH="0" baseline="0" noProof="0">
                  <a:solidFill>
                    <a:srgbClr val="FFFFFF"/>
                  </a:solidFill>
                  <a:uLnTx/>
                  <a:uFillTx/>
                  <a:latin typeface="Franklin Gothic Medium" panose="020B0603020102020204" pitchFamily="34" charset="0"/>
                  <a:cs typeface="Times New Roman" panose="02020603050405020304" pitchFamily="18" charset="0"/>
                  <a:sym typeface="Helvetica Light"/>
                </a:endParaRPr>
              </a:p>
            </p:txBody>
          </p:sp>
          <p:sp>
            <p:nvSpPr>
              <p:cNvPr id="34" name="TextBox 33">
                <a:extLst>
                  <a:ext uri="{FF2B5EF4-FFF2-40B4-BE49-F238E27FC236}">
                    <a16:creationId xmlns:a16="http://schemas.microsoft.com/office/drawing/2014/main" id="{AA123E6E-EB02-4333-9EBF-A0A5FA77E459}"/>
                  </a:ext>
                </a:extLst>
              </p:cNvPr>
              <p:cNvSpPr txBox="1"/>
              <p:nvPr/>
            </p:nvSpPr>
            <p:spPr>
              <a:xfrm>
                <a:off x="6022751" y="2629213"/>
                <a:ext cx="2165752" cy="284377"/>
              </a:xfrm>
              <a:prstGeom prst="rect">
                <a:avLst/>
              </a:prstGeom>
              <a:noFill/>
            </p:spPr>
            <p:txBody>
              <a:bodyPr wrap="squar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theoretical artifacts</a:t>
                </a:r>
              </a:p>
            </p:txBody>
          </p:sp>
          <p:sp>
            <p:nvSpPr>
              <p:cNvPr id="35" name="TextBox 34">
                <a:extLst>
                  <a:ext uri="{FF2B5EF4-FFF2-40B4-BE49-F238E27FC236}">
                    <a16:creationId xmlns:a16="http://schemas.microsoft.com/office/drawing/2014/main" id="{AD99B6FD-8801-4604-AED7-7D10C103BF57}"/>
                  </a:ext>
                </a:extLst>
              </p:cNvPr>
              <p:cNvSpPr txBox="1"/>
              <p:nvPr/>
            </p:nvSpPr>
            <p:spPr>
              <a:xfrm>
                <a:off x="6610021" y="3121972"/>
                <a:ext cx="991209" cy="468386"/>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Creating</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Building with</a:t>
                </a:r>
              </a:p>
            </p:txBody>
          </p:sp>
        </p:grpSp>
        <p:cxnSp>
          <p:nvCxnSpPr>
            <p:cNvPr id="31" name="Straight Arrow Connector 30">
              <a:extLst>
                <a:ext uri="{FF2B5EF4-FFF2-40B4-BE49-F238E27FC236}">
                  <a16:creationId xmlns:a16="http://schemas.microsoft.com/office/drawing/2014/main" id="{21941C97-090C-4DA7-8466-6A2C0B84A684}"/>
                </a:ext>
              </a:extLst>
            </p:cNvPr>
            <p:cNvCxnSpPr>
              <a:cxnSpLocks/>
            </p:cNvCxnSpPr>
            <p:nvPr/>
          </p:nvCxnSpPr>
          <p:spPr>
            <a:xfrm>
              <a:off x="8072750" y="4237297"/>
              <a:ext cx="1455696" cy="0"/>
            </a:xfrm>
            <a:prstGeom prst="straightConnector1">
              <a:avLst/>
            </a:prstGeom>
            <a:noFill/>
            <a:ln w="28575" cap="flat" cmpd="sng" algn="ctr">
              <a:solidFill>
                <a:schemeClr val="tx2"/>
              </a:solidFill>
              <a:prstDash val="solid"/>
              <a:tailEnd type="triangle" w="lg" len="lg"/>
            </a:ln>
            <a:effectLst/>
          </p:spPr>
        </p:cxnSp>
        <p:cxnSp>
          <p:nvCxnSpPr>
            <p:cNvPr id="32" name="Straight Arrow Connector 31">
              <a:extLst>
                <a:ext uri="{FF2B5EF4-FFF2-40B4-BE49-F238E27FC236}">
                  <a16:creationId xmlns:a16="http://schemas.microsoft.com/office/drawing/2014/main" id="{D8B711B4-C6BF-4E1A-B217-42863F1E9573}"/>
                </a:ext>
              </a:extLst>
            </p:cNvPr>
            <p:cNvCxnSpPr>
              <a:cxnSpLocks/>
            </p:cNvCxnSpPr>
            <p:nvPr/>
          </p:nvCxnSpPr>
          <p:spPr>
            <a:xfrm flipH="1">
              <a:off x="8072751" y="4758891"/>
              <a:ext cx="1455695" cy="0"/>
            </a:xfrm>
            <a:prstGeom prst="straightConnector1">
              <a:avLst/>
            </a:prstGeom>
            <a:noFill/>
            <a:ln w="28575" cap="flat" cmpd="sng" algn="ctr">
              <a:solidFill>
                <a:schemeClr val="tx2"/>
              </a:solidFill>
              <a:prstDash val="solid"/>
              <a:tailEnd type="triangle" w="lg" len="lg"/>
            </a:ln>
            <a:effectLst/>
          </p:spPr>
        </p:cxnSp>
      </p:grpSp>
      <p:sp>
        <p:nvSpPr>
          <p:cNvPr id="47" name="TextBox 46">
            <a:extLst>
              <a:ext uri="{FF2B5EF4-FFF2-40B4-BE49-F238E27FC236}">
                <a16:creationId xmlns:a16="http://schemas.microsoft.com/office/drawing/2014/main" id="{2CF88B8D-5FBE-40F9-9B7B-B0E426778A43}"/>
              </a:ext>
            </a:extLst>
          </p:cNvPr>
          <p:cNvSpPr txBox="1"/>
          <p:nvPr/>
        </p:nvSpPr>
        <p:spPr>
          <a:xfrm>
            <a:off x="329525" y="1131612"/>
            <a:ext cx="8483632" cy="2997231"/>
          </a:xfrm>
          <a:prstGeom prst="rect">
            <a:avLst/>
          </a:prstGeom>
          <a:noFill/>
        </p:spPr>
        <p:txBody>
          <a:bodyPr wrap="square">
            <a:spAutoFit/>
          </a:bodyPr>
          <a:lstStyle/>
          <a:p>
            <a:pPr>
              <a:lnSpc>
                <a:spcPct val="110000"/>
              </a:lnSpc>
            </a:pPr>
            <a:r>
              <a:rPr lang="en-US" b="1" dirty="0">
                <a:latin typeface="Arial" panose="020B0604020202020204" pitchFamily="34" charset="0"/>
                <a:cs typeface="Arial" panose="020B0604020202020204" pitchFamily="34" charset="0"/>
              </a:rPr>
              <a:t>Applying algorithms</a:t>
            </a:r>
            <a:r>
              <a:rPr lang="en-US" dirty="0">
                <a:latin typeface="Arial" panose="020B0604020202020204" pitchFamily="34" charset="0"/>
                <a:cs typeface="Arial" panose="020B0604020202020204" pitchFamily="34" charset="0"/>
              </a:rPr>
              <a:t>:</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Basic algorithm for topic modeling: Latent Dirichlet Allocation (LDA). Others exist: correlated topic models and structural topic models becoming more popular.</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Configurations: number of topics, various settings specific to algorithm.</a:t>
            </a:r>
            <a:br>
              <a:rPr lang="en-US" dirty="0">
                <a:latin typeface="Arial" panose="020B0604020202020204" pitchFamily="34" charset="0"/>
                <a:cs typeface="Arial" panose="020B0604020202020204" pitchFamily="34" charset="0"/>
              </a:rPr>
            </a:br>
            <a:endParaRPr lang="en-US" sz="1100" dirty="0">
              <a:latin typeface="Arial" panose="020B0604020202020204" pitchFamily="34" charset="0"/>
              <a:cs typeface="Arial" panose="020B0604020202020204" pitchFamily="34" charset="0"/>
            </a:endParaRPr>
          </a:p>
          <a:p>
            <a:pPr>
              <a:lnSpc>
                <a:spcPct val="110000"/>
              </a:lnSpc>
            </a:pPr>
            <a:r>
              <a:rPr lang="en-US" b="1" dirty="0">
                <a:latin typeface="Arial" panose="020B0604020202020204" pitchFamily="34" charset="0"/>
                <a:cs typeface="Arial" panose="020B0604020202020204" pitchFamily="34" charset="0"/>
              </a:rPr>
              <a:t>Fitting</a:t>
            </a:r>
            <a:r>
              <a:rPr lang="en-US" dirty="0">
                <a:latin typeface="Arial" panose="020B0604020202020204" pitchFamily="34" charset="0"/>
                <a:cs typeface="Arial" panose="020B0604020202020204" pitchFamily="34" charset="0"/>
              </a:rPr>
              <a:t>:</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Quantitative measures of fit (e.g. semantic coherence, exclusivity, held-out likelihood).</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But also: </a:t>
            </a:r>
            <a:r>
              <a:rPr lang="en-US" b="1" dirty="0">
                <a:latin typeface="Arial" panose="020B0604020202020204" pitchFamily="34" charset="0"/>
                <a:cs typeface="Arial" panose="020B0604020202020204" pitchFamily="34" charset="0"/>
              </a:rPr>
              <a:t>validity</a:t>
            </a:r>
            <a:r>
              <a:rPr lang="en-US" dirty="0">
                <a:latin typeface="Arial" panose="020B0604020202020204" pitchFamily="34" charset="0"/>
                <a:cs typeface="Arial" panose="020B0604020202020204" pitchFamily="34" charset="0"/>
              </a:rPr>
              <a:t>—are the topics meaningful? </a:t>
            </a:r>
            <a:endParaRPr lang="en-US" b="1"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64655170-48EC-4535-B83B-9698860D2761}"/>
              </a:ext>
            </a:extLst>
          </p:cNvPr>
          <p:cNvSpPr/>
          <p:nvPr/>
        </p:nvSpPr>
        <p:spPr>
          <a:xfrm>
            <a:off x="6892951" y="123318"/>
            <a:ext cx="2154955" cy="1011090"/>
          </a:xfrm>
          <a:prstGeom prst="rect">
            <a:avLst/>
          </a:prstGeom>
          <a:solidFill>
            <a:schemeClr val="bg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839A405E-18EC-4B3E-BBE2-348E8C8DCCDB}"/>
              </a:ext>
            </a:extLst>
          </p:cNvPr>
          <p:cNvSpPr/>
          <p:nvPr/>
        </p:nvSpPr>
        <p:spPr>
          <a:xfrm>
            <a:off x="3287240" y="123318"/>
            <a:ext cx="2170450" cy="1011090"/>
          </a:xfrm>
          <a:prstGeom prst="rect">
            <a:avLst/>
          </a:prstGeom>
          <a:solidFill>
            <a:schemeClr val="bg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2333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topics: </a:t>
            </a:r>
            <a:r>
              <a:rPr lang="nl-NL" sz="2400" b="1" dirty="0" err="1">
                <a:latin typeface="Arial" panose="020B0604020202020204" pitchFamily="34" charset="0"/>
                <a:cs typeface="Arial" panose="020B0604020202020204" pitchFamily="34" charset="0"/>
              </a:rPr>
              <a:t>Illustration</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19</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676187"/>
            <a:ext cx="8483632" cy="4286302"/>
          </a:xfrm>
          <a:prstGeom prst="rect">
            <a:avLst/>
          </a:prstGeom>
          <a:noFill/>
        </p:spPr>
        <p:txBody>
          <a:bodyPr wrap="square">
            <a:spAutoFit/>
          </a:bodyPr>
          <a:lstStyle/>
          <a:p>
            <a:pPr>
              <a:lnSpc>
                <a:spcPct val="110000"/>
              </a:lnSpc>
            </a:pPr>
            <a:r>
              <a:rPr lang="en-US" sz="2000" b="1" dirty="0">
                <a:latin typeface="Arial" panose="020B0604020202020204" pitchFamily="34" charset="0"/>
                <a:cs typeface="Arial" panose="020B0604020202020204" pitchFamily="34" charset="0"/>
              </a:rPr>
              <a:t>Applying algorithms:</a:t>
            </a:r>
            <a:endParaRPr lang="en-US" sz="2000" dirty="0">
              <a:latin typeface="Arial" panose="020B0604020202020204" pitchFamily="34" charset="0"/>
              <a:cs typeface="Arial" panose="020B0604020202020204" pitchFamily="34" charset="0"/>
            </a:endParaRPr>
          </a:p>
          <a:p>
            <a:pPr>
              <a:lnSpc>
                <a:spcPct val="110000"/>
              </a:lnSpc>
            </a:pPr>
            <a:r>
              <a:rPr lang="en-US" sz="2000" i="1" dirty="0">
                <a:latin typeface="Arial" panose="020B0604020202020204" pitchFamily="34" charset="0"/>
                <a:cs typeface="Arial" panose="020B0604020202020204" pitchFamily="34" charset="0"/>
              </a:rPr>
              <a:t>Correlated topic model—</a:t>
            </a:r>
            <a:r>
              <a:rPr lang="en-US" sz="2000" dirty="0">
                <a:latin typeface="Arial" panose="020B0604020202020204" pitchFamily="34" charset="0"/>
                <a:cs typeface="Arial" panose="020B0604020202020204" pitchFamily="34" charset="0"/>
              </a:rPr>
              <a:t>relaxes the assumption that topics are uncorrelated and leads to better quality models (</a:t>
            </a:r>
            <a:r>
              <a:rPr lang="en-US" sz="2000" dirty="0" err="1">
                <a:latin typeface="Arial" panose="020B0604020202020204" pitchFamily="34" charset="0"/>
                <a:cs typeface="Arial" panose="020B0604020202020204" pitchFamily="34" charset="0"/>
              </a:rPr>
              <a:t>Blei</a:t>
            </a:r>
            <a:r>
              <a:rPr lang="en-US" sz="2000" dirty="0">
                <a:latin typeface="Arial" panose="020B0604020202020204" pitchFamily="34" charset="0"/>
                <a:cs typeface="Arial" panose="020B0604020202020204" pitchFamily="34" charset="0"/>
              </a:rPr>
              <a:t> &amp; Lafferty, 2007).</a:t>
            </a:r>
            <a:br>
              <a:rPr lang="en-US" sz="2000" dirty="0">
                <a:latin typeface="Arial" panose="020B0604020202020204" pitchFamily="34" charset="0"/>
                <a:cs typeface="Arial" panose="020B0604020202020204" pitchFamily="34" charset="0"/>
              </a:rPr>
            </a:br>
            <a:endParaRPr lang="en-US" sz="11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Additional benefit: the </a:t>
            </a:r>
            <a:r>
              <a:rPr lang="en-US" sz="2000" i="1" dirty="0" err="1">
                <a:latin typeface="Arial" panose="020B0604020202020204" pitchFamily="34" charset="0"/>
                <a:cs typeface="Arial" panose="020B0604020202020204" pitchFamily="34" charset="0"/>
              </a:rPr>
              <a:t>stm</a:t>
            </a:r>
            <a:r>
              <a:rPr lang="en-US" sz="2000" dirty="0">
                <a:latin typeface="Arial" panose="020B0604020202020204" pitchFamily="34" charset="0"/>
                <a:cs typeface="Arial" panose="020B0604020202020204" pitchFamily="34" charset="0"/>
              </a:rPr>
              <a:t> package in R estimates this by default and is an extremely user-friendly implementation.</a:t>
            </a:r>
          </a:p>
          <a:p>
            <a:pPr>
              <a:lnSpc>
                <a:spcPct val="110000"/>
              </a:lnSpc>
            </a:pPr>
            <a:endParaRPr lang="en-US" sz="2000" i="1" dirty="0">
              <a:latin typeface="Arial" panose="020B0604020202020204" pitchFamily="34" charset="0"/>
              <a:cs typeface="Arial" panose="020B0604020202020204" pitchFamily="34" charset="0"/>
            </a:endParaRPr>
          </a:p>
          <a:p>
            <a:pPr>
              <a:lnSpc>
                <a:spcPct val="110000"/>
              </a:lnSpc>
            </a:pPr>
            <a:r>
              <a:rPr lang="en-US" sz="2000" b="1" dirty="0">
                <a:latin typeface="Arial" panose="020B0604020202020204" pitchFamily="34" charset="0"/>
                <a:cs typeface="Arial" panose="020B0604020202020204" pitchFamily="34" charset="0"/>
              </a:rPr>
              <a:t>Considerations: </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What are the settings / choices of parameter? </a:t>
            </a:r>
          </a:p>
          <a:p>
            <a:pPr marL="742950" lvl="1" indent="-285750">
              <a:lnSpc>
                <a:spcPct val="110000"/>
              </a:lnSpc>
              <a:buFont typeface="Arial" panose="020B0604020202020204" pitchFamily="34" charset="0"/>
              <a:buChar char="•"/>
            </a:pPr>
            <a:r>
              <a:rPr lang="en-US" sz="1600" dirty="0">
                <a:latin typeface="Arial" panose="020B0604020202020204" pitchFamily="34" charset="0"/>
                <a:cs typeface="Arial" panose="020B0604020202020204" pitchFamily="34" charset="0"/>
              </a:rPr>
              <a:t>Number of topics.</a:t>
            </a:r>
          </a:p>
          <a:p>
            <a:pPr marL="742950" lvl="1" indent="-285750">
              <a:lnSpc>
                <a:spcPct val="110000"/>
              </a:lnSpc>
              <a:buFont typeface="Arial" panose="020B0604020202020204" pitchFamily="34" charset="0"/>
              <a:buChar char="•"/>
            </a:pPr>
            <a:r>
              <a:rPr lang="en-US" sz="1600" dirty="0">
                <a:latin typeface="Arial" panose="020B0604020202020204" pitchFamily="34" charset="0"/>
                <a:cs typeface="Arial" panose="020B0604020202020204" pitchFamily="34" charset="0"/>
              </a:rPr>
              <a:t>Initialization method; e.g. LDA, Spectral... Spectral is advised (Roberts, Stewart and Tingley, 2016).</a:t>
            </a:r>
          </a:p>
          <a:p>
            <a:pPr marL="742950" lvl="1" indent="-285750">
              <a:lnSpc>
                <a:spcPct val="110000"/>
              </a:lnSpc>
              <a:buFont typeface="Arial" panose="020B0604020202020204" pitchFamily="34" charset="0"/>
              <a:buChar char="•"/>
            </a:pPr>
            <a:r>
              <a:rPr lang="en-US" sz="1600" dirty="0">
                <a:latin typeface="Arial" panose="020B0604020202020204" pitchFamily="34" charset="0"/>
                <a:cs typeface="Arial" panose="020B0604020202020204" pitchFamily="34" charset="0"/>
              </a:rPr>
              <a:t>Random seed (I always use 123456789).</a:t>
            </a:r>
          </a:p>
          <a:p>
            <a:pPr marL="742950" lvl="1" indent="-285750">
              <a:lnSpc>
                <a:spcPct val="110000"/>
              </a:lnSpc>
              <a:buFont typeface="Arial" panose="020B0604020202020204" pitchFamily="34" charset="0"/>
              <a:buChar char="•"/>
            </a:pPr>
            <a:r>
              <a:rPr lang="en-US" sz="1600" dirty="0">
                <a:latin typeface="Arial" panose="020B0604020202020204" pitchFamily="34" charset="0"/>
                <a:cs typeface="Arial" panose="020B0604020202020204" pitchFamily="34" charset="0"/>
              </a:rPr>
              <a:t>See documentation for command for full list; other choices when using LDA.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206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4000" b="1" dirty="0">
                <a:latin typeface="Arial" panose="020B0604020202020204" pitchFamily="34" charset="0"/>
                <a:cs typeface="Arial" panose="020B0604020202020204" pitchFamily="34" charset="0"/>
              </a:rPr>
              <a:t>Agenda</a:t>
            </a:r>
            <a:endParaRPr lang="en-US" sz="4000" dirty="0">
              <a:latin typeface="Arial" panose="020B0604020202020204" pitchFamily="34" charset="0"/>
              <a:cs typeface="Arial" panose="020B0604020202020204" pitchFamily="34" charset="0"/>
            </a:endParaRPr>
          </a:p>
        </p:txBody>
      </p:sp>
      <p:sp>
        <p:nvSpPr>
          <p:cNvPr id="6" name="Tijdelijke aanduiding voor inhoud 5"/>
          <p:cNvSpPr>
            <a:spLocks noGrp="1"/>
          </p:cNvSpPr>
          <p:nvPr>
            <p:ph idx="1"/>
          </p:nvPr>
        </p:nvSpPr>
        <p:spPr/>
        <p:txBody>
          <a:bodyPr/>
          <a:lstStyle/>
          <a:p>
            <a:pPr>
              <a:lnSpc>
                <a:spcPct val="100000"/>
              </a:lnSpc>
              <a:buSzPct val="100000"/>
            </a:pPr>
            <a:r>
              <a:rPr lang="nl-NL" sz="2800" dirty="0" err="1">
                <a:latin typeface="Arial" panose="020B0604020202020204" pitchFamily="34" charset="0"/>
                <a:cs typeface="Arial" panose="020B0604020202020204" pitchFamily="34" charset="0"/>
              </a:rPr>
              <a:t>What</a:t>
            </a:r>
            <a:r>
              <a:rPr lang="nl-NL" sz="2800" dirty="0">
                <a:latin typeface="Arial" panose="020B0604020202020204" pitchFamily="34" charset="0"/>
                <a:cs typeface="Arial" panose="020B0604020202020204" pitchFamily="34" charset="0"/>
              </a:rPr>
              <a:t> is topic </a:t>
            </a:r>
            <a:r>
              <a:rPr lang="nl-NL" sz="2800" dirty="0" err="1">
                <a:latin typeface="Arial" panose="020B0604020202020204" pitchFamily="34" charset="0"/>
                <a:cs typeface="Arial" panose="020B0604020202020204" pitchFamily="34" charset="0"/>
              </a:rPr>
              <a:t>modeling</a:t>
            </a:r>
            <a:r>
              <a:rPr lang="nl-NL" sz="2800" dirty="0">
                <a:latin typeface="Arial" panose="020B0604020202020204" pitchFamily="34" charset="0"/>
                <a:cs typeface="Arial" panose="020B0604020202020204" pitchFamily="34" charset="0"/>
              </a:rPr>
              <a:t>?</a:t>
            </a:r>
          </a:p>
          <a:p>
            <a:pPr>
              <a:lnSpc>
                <a:spcPct val="100000"/>
              </a:lnSpc>
              <a:buSzPct val="100000"/>
            </a:pPr>
            <a:r>
              <a:rPr lang="nl-NL" sz="2800" dirty="0">
                <a:latin typeface="Arial" panose="020B0604020202020204" pitchFamily="34" charset="0"/>
                <a:cs typeface="Arial" panose="020B0604020202020204" pitchFamily="34" charset="0"/>
              </a:rPr>
              <a:t>How </a:t>
            </a:r>
            <a:r>
              <a:rPr lang="nl-NL" sz="2800" dirty="0" err="1">
                <a:latin typeface="Arial" panose="020B0604020202020204" pitchFamily="34" charset="0"/>
                <a:cs typeface="Arial" panose="020B0604020202020204" pitchFamily="34" charset="0"/>
              </a:rPr>
              <a:t>to</a:t>
            </a:r>
            <a:r>
              <a:rPr lang="nl-NL" sz="2800" dirty="0">
                <a:latin typeface="Arial" panose="020B0604020202020204" pitchFamily="34" charset="0"/>
                <a:cs typeface="Arial" panose="020B0604020202020204" pitchFamily="34" charset="0"/>
              </a:rPr>
              <a:t> do topic </a:t>
            </a:r>
            <a:r>
              <a:rPr lang="nl-NL" sz="2800" dirty="0" err="1">
                <a:latin typeface="Arial" panose="020B0604020202020204" pitchFamily="34" charset="0"/>
                <a:cs typeface="Arial" panose="020B0604020202020204" pitchFamily="34" charset="0"/>
              </a:rPr>
              <a:t>modeling</a:t>
            </a:r>
            <a:r>
              <a:rPr lang="nl-NL" sz="2800" dirty="0">
                <a:latin typeface="Arial" panose="020B0604020202020204" pitchFamily="34" charset="0"/>
                <a:cs typeface="Arial" panose="020B0604020202020204" pitchFamily="34" charset="0"/>
              </a:rPr>
              <a:t>?</a:t>
            </a:r>
          </a:p>
          <a:p>
            <a:pPr>
              <a:lnSpc>
                <a:spcPct val="100000"/>
              </a:lnSpc>
              <a:buSzPct val="100000"/>
            </a:pPr>
            <a:r>
              <a:rPr lang="nl-NL" sz="2800" dirty="0">
                <a:latin typeface="Arial" panose="020B0604020202020204" pitchFamily="34" charset="0"/>
                <a:cs typeface="Arial" panose="020B0604020202020204" pitchFamily="34" charset="0"/>
              </a:rPr>
              <a:t>Publishing </a:t>
            </a:r>
            <a:r>
              <a:rPr lang="nl-NL" sz="2800" dirty="0" err="1">
                <a:latin typeface="Arial" panose="020B0604020202020204" pitchFamily="34" charset="0"/>
                <a:cs typeface="Arial" panose="020B0604020202020204" pitchFamily="34" charset="0"/>
              </a:rPr>
              <a:t>with</a:t>
            </a:r>
            <a:r>
              <a:rPr lang="nl-NL" sz="2800" dirty="0">
                <a:latin typeface="Arial" panose="020B0604020202020204" pitchFamily="34" charset="0"/>
                <a:cs typeface="Arial" panose="020B0604020202020204" pitchFamily="34" charset="0"/>
              </a:rPr>
              <a:t> topic </a:t>
            </a:r>
            <a:r>
              <a:rPr lang="nl-NL" sz="2800" dirty="0" err="1">
                <a:latin typeface="Arial" panose="020B0604020202020204" pitchFamily="34" charset="0"/>
                <a:cs typeface="Arial" panose="020B0604020202020204" pitchFamily="34" charset="0"/>
              </a:rPr>
              <a:t>models</a:t>
            </a:r>
            <a:endParaRPr lang="nl-NL" sz="2000" dirty="0">
              <a:latin typeface="Arial" panose="020B0604020202020204" pitchFamily="34" charset="0"/>
              <a:cs typeface="Arial" panose="020B0604020202020204" pitchFamily="34" charset="0"/>
            </a:endParaRPr>
          </a:p>
          <a:p>
            <a:pPr>
              <a:lnSpc>
                <a:spcPct val="100000"/>
              </a:lnSpc>
            </a:pPr>
            <a:endParaRPr lang="nl-NL" sz="2800" dirty="0">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topics: </a:t>
            </a:r>
            <a:r>
              <a:rPr lang="nl-NL" sz="2400" b="1" dirty="0" err="1">
                <a:latin typeface="Arial" panose="020B0604020202020204" pitchFamily="34" charset="0"/>
                <a:cs typeface="Arial" panose="020B0604020202020204" pitchFamily="34" charset="0"/>
              </a:rPr>
              <a:t>Illustration</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20</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676187"/>
            <a:ext cx="8483632" cy="4063677"/>
          </a:xfrm>
          <a:prstGeom prst="rect">
            <a:avLst/>
          </a:prstGeom>
          <a:noFill/>
        </p:spPr>
        <p:txBody>
          <a:bodyPr wrap="square">
            <a:spAutoFit/>
          </a:bodyPr>
          <a:lstStyle/>
          <a:p>
            <a:pPr>
              <a:lnSpc>
                <a:spcPct val="110000"/>
              </a:lnSpc>
            </a:pPr>
            <a:r>
              <a:rPr lang="en-US" sz="2000" b="1" dirty="0">
                <a:latin typeface="Arial" panose="020B0604020202020204" pitchFamily="34" charset="0"/>
                <a:cs typeface="Arial" panose="020B0604020202020204" pitchFamily="34" charset="0"/>
              </a:rPr>
              <a:t>Fitting:</a:t>
            </a:r>
            <a:endParaRPr lang="en-US" sz="20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Key choice when using a CTM (and most topic models) is the number of topics. Few hard rules, some guidelines, e.g. </a:t>
            </a:r>
            <a:r>
              <a:rPr lang="en-US" sz="2000" dirty="0" err="1">
                <a:latin typeface="Arial" panose="020B0604020202020204" pitchFamily="34" charset="0"/>
                <a:cs typeface="Arial" panose="020B0604020202020204" pitchFamily="34" charset="0"/>
              </a:rPr>
              <a:t>Lindstedt</a:t>
            </a:r>
            <a:r>
              <a:rPr lang="en-US" sz="2000" dirty="0">
                <a:latin typeface="Arial" panose="020B0604020202020204" pitchFamily="34" charset="0"/>
                <a:cs typeface="Arial" panose="020B0604020202020204" pitchFamily="34" charset="0"/>
              </a:rPr>
              <a:t> (2019:311):</a:t>
            </a:r>
            <a:br>
              <a:rPr lang="en-US" sz="2000" dirty="0">
                <a:latin typeface="Arial" panose="020B0604020202020204" pitchFamily="34" charset="0"/>
                <a:cs typeface="Arial" panose="020B0604020202020204" pitchFamily="34" charset="0"/>
              </a:rPr>
            </a:br>
            <a:endParaRPr lang="en-US" sz="1000" dirty="0">
              <a:latin typeface="Arial" panose="020B0604020202020204" pitchFamily="34" charset="0"/>
              <a:cs typeface="Arial" panose="020B0604020202020204" pitchFamily="34" charset="0"/>
            </a:endParaRPr>
          </a:p>
          <a:p>
            <a:pPr>
              <a:lnSpc>
                <a:spcPct val="110000"/>
              </a:lnSpc>
            </a:pPr>
            <a:r>
              <a:rPr lang="en-US" i="1" dirty="0">
                <a:latin typeface="Arial" panose="020B0604020202020204" pitchFamily="34" charset="0"/>
                <a:cs typeface="Arial" panose="020B0604020202020204" pitchFamily="34" charset="0"/>
              </a:rPr>
              <a:t>"For shorter, focused corpora (i.e., those ranging from a few hundred to a few thousand documents in size), an initial choice between five and 50 topics is best, whereas for larger, unfocused corpora (i.e., those ranging from tens of thousands to hundreds of thousands of documents in size or larger), previous research has found that between 60 and 100 topics are best (Roberts et al. 2018)."</a:t>
            </a:r>
            <a:endParaRPr lang="en-US" sz="2000" i="1" dirty="0">
              <a:latin typeface="Arial" panose="020B0604020202020204" pitchFamily="34" charset="0"/>
              <a:cs typeface="Arial" panose="020B0604020202020204" pitchFamily="34" charset="0"/>
            </a:endParaRPr>
          </a:p>
          <a:p>
            <a:pPr>
              <a:lnSpc>
                <a:spcPct val="110000"/>
              </a:lnSpc>
            </a:pPr>
            <a:endParaRPr lang="en-US" sz="2000" i="1" dirty="0">
              <a:latin typeface="Arial" panose="020B0604020202020204" pitchFamily="34" charset="0"/>
              <a:cs typeface="Arial" panose="020B0604020202020204" pitchFamily="34" charset="0"/>
            </a:endParaRPr>
          </a:p>
          <a:p>
            <a:pPr>
              <a:lnSpc>
                <a:spcPct val="110000"/>
              </a:lnSpc>
            </a:pPr>
            <a:r>
              <a:rPr lang="en-US" sz="2000" b="1" dirty="0">
                <a:latin typeface="Arial" panose="020B0604020202020204" pitchFamily="34" charset="0"/>
                <a:cs typeface="Arial" panose="020B0604020202020204" pitchFamily="34" charset="0"/>
              </a:rPr>
              <a:t>Considerations: </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How to determine the best choice from these ranges? Which fit statistics to focus on?</a:t>
            </a:r>
          </a:p>
        </p:txBody>
      </p:sp>
    </p:spTree>
    <p:extLst>
      <p:ext uri="{BB962C8B-B14F-4D97-AF65-F5344CB8AC3E}">
        <p14:creationId xmlns:p14="http://schemas.microsoft.com/office/powerpoint/2010/main" val="374162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topics: </a:t>
            </a:r>
            <a:r>
              <a:rPr lang="nl-NL" sz="2400" b="1" dirty="0" err="1">
                <a:latin typeface="Arial" panose="020B0604020202020204" pitchFamily="34" charset="0"/>
                <a:cs typeface="Arial" panose="020B0604020202020204" pitchFamily="34" charset="0"/>
              </a:rPr>
              <a:t>Illustration</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21</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676187"/>
            <a:ext cx="8483632" cy="3781741"/>
          </a:xfrm>
          <a:prstGeom prst="rect">
            <a:avLst/>
          </a:prstGeom>
          <a:noFill/>
        </p:spPr>
        <p:txBody>
          <a:bodyPr wrap="square">
            <a:spAutoFit/>
          </a:bodyPr>
          <a:lstStyle/>
          <a:p>
            <a:pPr>
              <a:lnSpc>
                <a:spcPct val="110000"/>
              </a:lnSpc>
            </a:pPr>
            <a:r>
              <a:rPr lang="en-US" sz="2000" b="1" dirty="0">
                <a:latin typeface="Arial" panose="020B0604020202020204" pitchFamily="34" charset="0"/>
                <a:cs typeface="Arial" panose="020B0604020202020204" pitchFamily="34" charset="0"/>
              </a:rPr>
              <a:t>Fitting:</a:t>
            </a:r>
            <a:endParaRPr lang="en-US" sz="20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Recent work tends to focus on “</a:t>
            </a:r>
            <a:r>
              <a:rPr lang="en-US" sz="2000" b="1" dirty="0">
                <a:latin typeface="Arial" panose="020B0604020202020204" pitchFamily="34" charset="0"/>
                <a:cs typeface="Arial" panose="020B0604020202020204" pitchFamily="34" charset="0"/>
              </a:rPr>
              <a:t>exclusivity</a:t>
            </a:r>
            <a:r>
              <a:rPr lang="en-US" sz="2000" dirty="0">
                <a:latin typeface="Arial" panose="020B0604020202020204" pitchFamily="34" charset="0"/>
                <a:cs typeface="Arial" panose="020B0604020202020204" pitchFamily="34" charset="0"/>
              </a:rPr>
              <a:t>”—whether or not terms with high probabilities in one topic have low probabilities under other topics—  and “</a:t>
            </a:r>
            <a:r>
              <a:rPr lang="en-US" sz="2000" b="1" dirty="0">
                <a:latin typeface="Arial" panose="020B0604020202020204" pitchFamily="34" charset="0"/>
                <a:cs typeface="Arial" panose="020B0604020202020204" pitchFamily="34" charset="0"/>
              </a:rPr>
              <a:t>semantic coherence</a:t>
            </a:r>
            <a:r>
              <a:rPr lang="en-US" sz="2000" dirty="0">
                <a:latin typeface="Arial" panose="020B0604020202020204" pitchFamily="34" charset="0"/>
                <a:cs typeface="Arial" panose="020B0604020202020204" pitchFamily="34" charset="0"/>
              </a:rPr>
              <a:t>”—whether topics are internally consistent. </a:t>
            </a:r>
          </a:p>
          <a:p>
            <a:pPr>
              <a:lnSpc>
                <a:spcPct val="110000"/>
              </a:lnSpc>
            </a:pPr>
            <a:endParaRPr lang="en-US" sz="105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Alternative metrics exist, but do not tend to map onto interests of social scientists as well (i.e., more substantive meaning rather than statistical fit). </a:t>
            </a:r>
          </a:p>
          <a:p>
            <a:pPr>
              <a:lnSpc>
                <a:spcPct val="110000"/>
              </a:lnSpc>
            </a:pPr>
            <a:endParaRPr lang="en-US" sz="12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24 seems best; perhaps 29.</a:t>
            </a:r>
          </a:p>
          <a:p>
            <a:pPr>
              <a:lnSpc>
                <a:spcPct val="110000"/>
              </a:lnSpc>
            </a:pPr>
            <a:endParaRPr lang="en-US" sz="11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Substantive validation needed.</a:t>
            </a: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61B1063-F497-46B7-B90F-3D61979C5619}"/>
              </a:ext>
            </a:extLst>
          </p:cNvPr>
          <p:cNvPicPr>
            <a:picLocks noChangeAspect="1"/>
          </p:cNvPicPr>
          <p:nvPr/>
        </p:nvPicPr>
        <p:blipFill>
          <a:blip r:embed="rId3"/>
          <a:stretch>
            <a:fillRect/>
          </a:stretch>
        </p:blipFill>
        <p:spPr>
          <a:xfrm>
            <a:off x="3937706" y="3064087"/>
            <a:ext cx="2171214" cy="2000149"/>
          </a:xfrm>
          <a:prstGeom prst="rect">
            <a:avLst/>
          </a:prstGeom>
        </p:spPr>
      </p:pic>
      <p:pic>
        <p:nvPicPr>
          <p:cNvPr id="8" name="Picture 7">
            <a:extLst>
              <a:ext uri="{FF2B5EF4-FFF2-40B4-BE49-F238E27FC236}">
                <a16:creationId xmlns:a16="http://schemas.microsoft.com/office/drawing/2014/main" id="{8F0413B8-D4FC-4EBA-8DE4-80C76C9C3416}"/>
              </a:ext>
            </a:extLst>
          </p:cNvPr>
          <p:cNvPicPr>
            <a:picLocks noChangeAspect="1"/>
          </p:cNvPicPr>
          <p:nvPr/>
        </p:nvPicPr>
        <p:blipFill>
          <a:blip r:embed="rId4"/>
          <a:stretch>
            <a:fillRect/>
          </a:stretch>
        </p:blipFill>
        <p:spPr>
          <a:xfrm>
            <a:off x="6202150" y="3064087"/>
            <a:ext cx="2206145" cy="2000149"/>
          </a:xfrm>
          <a:prstGeom prst="rect">
            <a:avLst/>
          </a:prstGeom>
        </p:spPr>
      </p:pic>
      <p:pic>
        <p:nvPicPr>
          <p:cNvPr id="6" name="Picture 5">
            <a:extLst>
              <a:ext uri="{FF2B5EF4-FFF2-40B4-BE49-F238E27FC236}">
                <a16:creationId xmlns:a16="http://schemas.microsoft.com/office/drawing/2014/main" id="{4F40A68F-3D11-4098-8C11-79DE8B06F58C}"/>
              </a:ext>
            </a:extLst>
          </p:cNvPr>
          <p:cNvPicPr>
            <a:picLocks noChangeAspect="1"/>
          </p:cNvPicPr>
          <p:nvPr/>
        </p:nvPicPr>
        <p:blipFill>
          <a:blip r:embed="rId5"/>
          <a:stretch>
            <a:fillRect/>
          </a:stretch>
        </p:blipFill>
        <p:spPr>
          <a:xfrm>
            <a:off x="405500" y="2105312"/>
            <a:ext cx="8020050" cy="1666875"/>
          </a:xfrm>
          <a:prstGeom prst="rect">
            <a:avLst/>
          </a:prstGeom>
          <a:ln w="63500">
            <a:solidFill>
              <a:schemeClr val="accent1">
                <a:lumMod val="10000"/>
              </a:schemeClr>
            </a:solidFill>
          </a:ln>
        </p:spPr>
      </p:pic>
    </p:spTree>
    <p:extLst>
      <p:ext uri="{BB962C8B-B14F-4D97-AF65-F5344CB8AC3E}">
        <p14:creationId xmlns:p14="http://schemas.microsoft.com/office/powerpoint/2010/main" val="301635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a:t>
            </a:r>
            <a:r>
              <a:rPr lang="nl-NL" sz="2400" b="1" dirty="0" err="1">
                <a:latin typeface="Arial" panose="020B0604020202020204" pitchFamily="34" charset="0"/>
                <a:cs typeface="Arial" panose="020B0604020202020204" pitchFamily="34" charset="0"/>
              </a:rPr>
              <a:t>artifacts</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22</a:t>
            </a:fld>
            <a:endParaRPr lang="nl-NL" sz="900" dirty="0">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A71C76D3-B857-4E00-9372-F2670208BDE5}"/>
              </a:ext>
            </a:extLst>
          </p:cNvPr>
          <p:cNvGrpSpPr/>
          <p:nvPr/>
        </p:nvGrpSpPr>
        <p:grpSpPr>
          <a:xfrm>
            <a:off x="3325984" y="209895"/>
            <a:ext cx="5698674" cy="789794"/>
            <a:chOff x="615734" y="3723108"/>
            <a:chExt cx="11965512" cy="1658332"/>
          </a:xfrm>
        </p:grpSpPr>
        <p:cxnSp>
          <p:nvCxnSpPr>
            <p:cNvPr id="26" name="Straight Arrow Connector 25">
              <a:extLst>
                <a:ext uri="{FF2B5EF4-FFF2-40B4-BE49-F238E27FC236}">
                  <a16:creationId xmlns:a16="http://schemas.microsoft.com/office/drawing/2014/main" id="{54E3EC72-2C54-4CC2-A41B-01B55ADC14EC}"/>
                </a:ext>
              </a:extLst>
            </p:cNvPr>
            <p:cNvCxnSpPr>
              <a:cxnSpLocks/>
            </p:cNvCxnSpPr>
            <p:nvPr/>
          </p:nvCxnSpPr>
          <p:spPr>
            <a:xfrm>
              <a:off x="3668534" y="4237297"/>
              <a:ext cx="1455696" cy="0"/>
            </a:xfrm>
            <a:prstGeom prst="straightConnector1">
              <a:avLst/>
            </a:prstGeom>
            <a:noFill/>
            <a:ln w="28575" cap="flat" cmpd="sng" algn="ctr">
              <a:solidFill>
                <a:schemeClr val="tx2"/>
              </a:solidFill>
              <a:prstDash val="solid"/>
              <a:tailEnd type="triangle" w="lg" len="lg"/>
            </a:ln>
            <a:effectLst/>
          </p:spPr>
        </p:cxnSp>
        <p:cxnSp>
          <p:nvCxnSpPr>
            <p:cNvPr id="27" name="Straight Arrow Connector 26">
              <a:extLst>
                <a:ext uri="{FF2B5EF4-FFF2-40B4-BE49-F238E27FC236}">
                  <a16:creationId xmlns:a16="http://schemas.microsoft.com/office/drawing/2014/main" id="{1B7BAC3B-7558-481B-8F4E-656C2AB4A9F8}"/>
                </a:ext>
              </a:extLst>
            </p:cNvPr>
            <p:cNvCxnSpPr>
              <a:cxnSpLocks/>
            </p:cNvCxnSpPr>
            <p:nvPr/>
          </p:nvCxnSpPr>
          <p:spPr>
            <a:xfrm flipH="1">
              <a:off x="3668535" y="4758891"/>
              <a:ext cx="1455695" cy="0"/>
            </a:xfrm>
            <a:prstGeom prst="straightConnector1">
              <a:avLst/>
            </a:prstGeom>
            <a:noFill/>
            <a:ln w="28575" cap="flat" cmpd="sng" algn="ctr">
              <a:solidFill>
                <a:schemeClr val="tx2"/>
              </a:solidFill>
              <a:prstDash val="solid"/>
              <a:tailEnd type="triangle" w="lg" len="lg"/>
            </a:ln>
            <a:effectLst/>
          </p:spPr>
        </p:cxnSp>
        <p:grpSp>
          <p:nvGrpSpPr>
            <p:cNvPr id="28" name="Group 27">
              <a:extLst>
                <a:ext uri="{FF2B5EF4-FFF2-40B4-BE49-F238E27FC236}">
                  <a16:creationId xmlns:a16="http://schemas.microsoft.com/office/drawing/2014/main" id="{CB4AF077-20AE-4EF2-910B-49C54F65B029}"/>
                </a:ext>
              </a:extLst>
            </p:cNvPr>
            <p:cNvGrpSpPr>
              <a:grpSpLocks noChangeAspect="1"/>
            </p:cNvGrpSpPr>
            <p:nvPr/>
          </p:nvGrpSpPr>
          <p:grpSpPr>
            <a:xfrm>
              <a:off x="615734" y="3726575"/>
              <a:ext cx="3052800" cy="1627936"/>
              <a:chOff x="1177324" y="2579397"/>
              <a:chExt cx="2025379" cy="1168758"/>
            </a:xfrm>
          </p:grpSpPr>
          <p:sp>
            <p:nvSpPr>
              <p:cNvPr id="39" name="Rounded Rectangle 10">
                <a:extLst>
                  <a:ext uri="{FF2B5EF4-FFF2-40B4-BE49-F238E27FC236}">
                    <a16:creationId xmlns:a16="http://schemas.microsoft.com/office/drawing/2014/main" id="{644F4BD3-9704-49E7-A0C9-8999EF3608B2}"/>
                  </a:ext>
                </a:extLst>
              </p:cNvPr>
              <p:cNvSpPr/>
              <p:nvPr/>
            </p:nvSpPr>
            <p:spPr>
              <a:xfrm>
                <a:off x="1177324" y="2579397"/>
                <a:ext cx="2025379" cy="1168758"/>
              </a:xfrm>
              <a:prstGeom prst="roundRect">
                <a:avLst/>
              </a:prstGeom>
              <a:noFill/>
              <a:ln w="28575" cap="flat" cmpd="sng" algn="ctr">
                <a:solidFill>
                  <a:schemeClr val="tx2"/>
                </a:solidFill>
                <a:prstDash val="solid"/>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Franklin Gothic Medium" panose="020B0603020102020204" pitchFamily="34" charset="0"/>
                  <a:cs typeface="Times New Roman" panose="02020603050405020304" pitchFamily="18" charset="0"/>
                  <a:sym typeface="Helvetica Light"/>
                </a:endParaRPr>
              </a:p>
            </p:txBody>
          </p:sp>
          <p:sp>
            <p:nvSpPr>
              <p:cNvPr id="40" name="TextBox 39">
                <a:extLst>
                  <a:ext uri="{FF2B5EF4-FFF2-40B4-BE49-F238E27FC236}">
                    <a16:creationId xmlns:a16="http://schemas.microsoft.com/office/drawing/2014/main" id="{997535F9-AA6B-4E8A-B2BE-3D4F59A018E9}"/>
                  </a:ext>
                </a:extLst>
              </p:cNvPr>
              <p:cNvSpPr txBox="1"/>
              <p:nvPr/>
            </p:nvSpPr>
            <p:spPr>
              <a:xfrm>
                <a:off x="1564405" y="2730672"/>
                <a:ext cx="1251218" cy="271395"/>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corpora</a:t>
                </a:r>
              </a:p>
            </p:txBody>
          </p:sp>
          <p:sp>
            <p:nvSpPr>
              <p:cNvPr id="41" name="TextBox 40">
                <a:extLst>
                  <a:ext uri="{FF2B5EF4-FFF2-40B4-BE49-F238E27FC236}">
                    <a16:creationId xmlns:a16="http://schemas.microsoft.com/office/drawing/2014/main" id="{4F854230-ACB6-40BF-81C7-9AD108576EE6}"/>
                  </a:ext>
                </a:extLst>
              </p:cNvPr>
              <p:cNvSpPr txBox="1"/>
              <p:nvPr/>
            </p:nvSpPr>
            <p:spPr>
              <a:xfrm>
                <a:off x="1821806" y="3121972"/>
                <a:ext cx="736408" cy="447003"/>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Selecting</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Trimming</a:t>
                </a:r>
              </a:p>
            </p:txBody>
          </p:sp>
        </p:grpSp>
        <p:grpSp>
          <p:nvGrpSpPr>
            <p:cNvPr id="29" name="Group 28">
              <a:extLst>
                <a:ext uri="{FF2B5EF4-FFF2-40B4-BE49-F238E27FC236}">
                  <a16:creationId xmlns:a16="http://schemas.microsoft.com/office/drawing/2014/main" id="{E1A3EE3B-6F72-4420-AA5D-66D1BDDDB7CE}"/>
                </a:ext>
              </a:extLst>
            </p:cNvPr>
            <p:cNvGrpSpPr>
              <a:grpSpLocks noChangeAspect="1"/>
            </p:cNvGrpSpPr>
            <p:nvPr/>
          </p:nvGrpSpPr>
          <p:grpSpPr>
            <a:xfrm>
              <a:off x="5124230" y="3723108"/>
              <a:ext cx="2948521" cy="1658332"/>
              <a:chOff x="3610953" y="2579397"/>
              <a:chExt cx="2078056" cy="1168758"/>
            </a:xfrm>
          </p:grpSpPr>
          <p:sp>
            <p:nvSpPr>
              <p:cNvPr id="36" name="Rounded Rectangle 14">
                <a:extLst>
                  <a:ext uri="{FF2B5EF4-FFF2-40B4-BE49-F238E27FC236}">
                    <a16:creationId xmlns:a16="http://schemas.microsoft.com/office/drawing/2014/main" id="{C68CEF24-7F41-463B-8078-83135AAD1DFF}"/>
                  </a:ext>
                </a:extLst>
              </p:cNvPr>
              <p:cNvSpPr/>
              <p:nvPr/>
            </p:nvSpPr>
            <p:spPr>
              <a:xfrm>
                <a:off x="3610953" y="2579397"/>
                <a:ext cx="2078056" cy="1168758"/>
              </a:xfrm>
              <a:prstGeom prst="roundRect">
                <a:avLst/>
              </a:prstGeom>
              <a:noFill/>
              <a:ln w="28575" cap="flat" cmpd="sng" algn="ctr">
                <a:solidFill>
                  <a:schemeClr val="tx2"/>
                </a:solidFill>
                <a:prstDash val="solid"/>
                <a:tailEnd type="triangle" w="lg" len="lg"/>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i="0" u="none" strike="noStrike" kern="0" normalizeH="0" baseline="0" noProof="0">
                  <a:solidFill>
                    <a:srgbClr val="FFFFFF"/>
                  </a:solidFill>
                  <a:uLnTx/>
                  <a:uFillTx/>
                  <a:latin typeface="Franklin Gothic Medium" panose="020B0603020102020204" pitchFamily="34" charset="0"/>
                  <a:cs typeface="Times New Roman" panose="02020603050405020304" pitchFamily="18" charset="0"/>
                  <a:sym typeface="Helvetica Light"/>
                </a:endParaRPr>
              </a:p>
            </p:txBody>
          </p:sp>
          <p:sp>
            <p:nvSpPr>
              <p:cNvPr id="37" name="TextBox 36">
                <a:extLst>
                  <a:ext uri="{FF2B5EF4-FFF2-40B4-BE49-F238E27FC236}">
                    <a16:creationId xmlns:a16="http://schemas.microsoft.com/office/drawing/2014/main" id="{ACA81F7F-3074-4EC0-A99A-5121358F7DA4}"/>
                  </a:ext>
                </a:extLst>
              </p:cNvPr>
              <p:cNvSpPr txBox="1"/>
              <p:nvPr/>
            </p:nvSpPr>
            <p:spPr>
              <a:xfrm>
                <a:off x="4036820" y="2730672"/>
                <a:ext cx="1226316" cy="266420"/>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topics</a:t>
                </a:r>
              </a:p>
            </p:txBody>
          </p:sp>
          <p:sp>
            <p:nvSpPr>
              <p:cNvPr id="38" name="TextBox 37">
                <a:extLst>
                  <a:ext uri="{FF2B5EF4-FFF2-40B4-BE49-F238E27FC236}">
                    <a16:creationId xmlns:a16="http://schemas.microsoft.com/office/drawing/2014/main" id="{D633C96D-98EF-4BDC-A268-D4690FE7E56F}"/>
                  </a:ext>
                </a:extLst>
              </p:cNvPr>
              <p:cNvSpPr txBox="1"/>
              <p:nvPr/>
            </p:nvSpPr>
            <p:spPr>
              <a:xfrm>
                <a:off x="3970703" y="3121972"/>
                <a:ext cx="1358548" cy="423137"/>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Applying algorithms</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Fitting</a:t>
                </a:r>
              </a:p>
            </p:txBody>
          </p:sp>
        </p:grpSp>
        <p:grpSp>
          <p:nvGrpSpPr>
            <p:cNvPr id="30" name="Group 29">
              <a:extLst>
                <a:ext uri="{FF2B5EF4-FFF2-40B4-BE49-F238E27FC236}">
                  <a16:creationId xmlns:a16="http://schemas.microsoft.com/office/drawing/2014/main" id="{BF612373-B5E7-42B2-B4DB-C50C4FD107AA}"/>
                </a:ext>
              </a:extLst>
            </p:cNvPr>
            <p:cNvGrpSpPr/>
            <p:nvPr/>
          </p:nvGrpSpPr>
          <p:grpSpPr>
            <a:xfrm>
              <a:off x="9528446" y="3723108"/>
              <a:ext cx="3052800" cy="1553617"/>
              <a:chOff x="6022751" y="2579397"/>
              <a:chExt cx="2165752" cy="1168758"/>
            </a:xfrm>
          </p:grpSpPr>
          <p:sp>
            <p:nvSpPr>
              <p:cNvPr id="33" name="Rounded Rectangle 18">
                <a:extLst>
                  <a:ext uri="{FF2B5EF4-FFF2-40B4-BE49-F238E27FC236}">
                    <a16:creationId xmlns:a16="http://schemas.microsoft.com/office/drawing/2014/main" id="{8A80DFA1-7230-42BE-BC70-B4E470A0FDBD}"/>
                  </a:ext>
                </a:extLst>
              </p:cNvPr>
              <p:cNvSpPr/>
              <p:nvPr/>
            </p:nvSpPr>
            <p:spPr>
              <a:xfrm>
                <a:off x="6087515" y="2579397"/>
                <a:ext cx="2036224" cy="1168758"/>
              </a:xfrm>
              <a:prstGeom prst="roundRect">
                <a:avLst/>
              </a:prstGeom>
              <a:noFill/>
              <a:ln w="28575" cap="flat" cmpd="sng" algn="ctr">
                <a:solidFill>
                  <a:schemeClr val="tx2"/>
                </a:solidFill>
                <a:prstDash val="solid"/>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i="0" u="none" strike="noStrike" kern="0" normalizeH="0" baseline="0" noProof="0">
                  <a:solidFill>
                    <a:srgbClr val="FFFFFF"/>
                  </a:solidFill>
                  <a:uLnTx/>
                  <a:uFillTx/>
                  <a:latin typeface="Franklin Gothic Medium" panose="020B0603020102020204" pitchFamily="34" charset="0"/>
                  <a:cs typeface="Times New Roman" panose="02020603050405020304" pitchFamily="18" charset="0"/>
                  <a:sym typeface="Helvetica Light"/>
                </a:endParaRPr>
              </a:p>
            </p:txBody>
          </p:sp>
          <p:sp>
            <p:nvSpPr>
              <p:cNvPr id="34" name="TextBox 33">
                <a:extLst>
                  <a:ext uri="{FF2B5EF4-FFF2-40B4-BE49-F238E27FC236}">
                    <a16:creationId xmlns:a16="http://schemas.microsoft.com/office/drawing/2014/main" id="{AA123E6E-EB02-4333-9EBF-A0A5FA77E459}"/>
                  </a:ext>
                </a:extLst>
              </p:cNvPr>
              <p:cNvSpPr txBox="1"/>
              <p:nvPr/>
            </p:nvSpPr>
            <p:spPr>
              <a:xfrm>
                <a:off x="6022751" y="2629213"/>
                <a:ext cx="2165752" cy="284377"/>
              </a:xfrm>
              <a:prstGeom prst="rect">
                <a:avLst/>
              </a:prstGeom>
              <a:noFill/>
            </p:spPr>
            <p:txBody>
              <a:bodyPr wrap="squar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theoretical artifacts</a:t>
                </a:r>
              </a:p>
            </p:txBody>
          </p:sp>
          <p:sp>
            <p:nvSpPr>
              <p:cNvPr id="35" name="TextBox 34">
                <a:extLst>
                  <a:ext uri="{FF2B5EF4-FFF2-40B4-BE49-F238E27FC236}">
                    <a16:creationId xmlns:a16="http://schemas.microsoft.com/office/drawing/2014/main" id="{AD99B6FD-8801-4604-AED7-7D10C103BF57}"/>
                  </a:ext>
                </a:extLst>
              </p:cNvPr>
              <p:cNvSpPr txBox="1"/>
              <p:nvPr/>
            </p:nvSpPr>
            <p:spPr>
              <a:xfrm>
                <a:off x="6610021" y="3121972"/>
                <a:ext cx="991209" cy="468386"/>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Creating</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Building with</a:t>
                </a:r>
              </a:p>
            </p:txBody>
          </p:sp>
        </p:grpSp>
        <p:cxnSp>
          <p:nvCxnSpPr>
            <p:cNvPr id="31" name="Straight Arrow Connector 30">
              <a:extLst>
                <a:ext uri="{FF2B5EF4-FFF2-40B4-BE49-F238E27FC236}">
                  <a16:creationId xmlns:a16="http://schemas.microsoft.com/office/drawing/2014/main" id="{21941C97-090C-4DA7-8466-6A2C0B84A684}"/>
                </a:ext>
              </a:extLst>
            </p:cNvPr>
            <p:cNvCxnSpPr>
              <a:cxnSpLocks/>
            </p:cNvCxnSpPr>
            <p:nvPr/>
          </p:nvCxnSpPr>
          <p:spPr>
            <a:xfrm>
              <a:off x="8072750" y="4237297"/>
              <a:ext cx="1455696" cy="0"/>
            </a:xfrm>
            <a:prstGeom prst="straightConnector1">
              <a:avLst/>
            </a:prstGeom>
            <a:noFill/>
            <a:ln w="28575" cap="flat" cmpd="sng" algn="ctr">
              <a:solidFill>
                <a:schemeClr val="tx2"/>
              </a:solidFill>
              <a:prstDash val="solid"/>
              <a:tailEnd type="triangle" w="lg" len="lg"/>
            </a:ln>
            <a:effectLst/>
          </p:spPr>
        </p:cxnSp>
        <p:cxnSp>
          <p:nvCxnSpPr>
            <p:cNvPr id="32" name="Straight Arrow Connector 31">
              <a:extLst>
                <a:ext uri="{FF2B5EF4-FFF2-40B4-BE49-F238E27FC236}">
                  <a16:creationId xmlns:a16="http://schemas.microsoft.com/office/drawing/2014/main" id="{D8B711B4-C6BF-4E1A-B217-42863F1E9573}"/>
                </a:ext>
              </a:extLst>
            </p:cNvPr>
            <p:cNvCxnSpPr>
              <a:cxnSpLocks/>
            </p:cNvCxnSpPr>
            <p:nvPr/>
          </p:nvCxnSpPr>
          <p:spPr>
            <a:xfrm flipH="1">
              <a:off x="8072751" y="4758891"/>
              <a:ext cx="1455695" cy="0"/>
            </a:xfrm>
            <a:prstGeom prst="straightConnector1">
              <a:avLst/>
            </a:prstGeom>
            <a:noFill/>
            <a:ln w="28575" cap="flat" cmpd="sng" algn="ctr">
              <a:solidFill>
                <a:schemeClr val="tx2"/>
              </a:solidFill>
              <a:prstDash val="solid"/>
              <a:tailEnd type="triangle" w="lg" len="lg"/>
            </a:ln>
            <a:effectLst/>
          </p:spPr>
        </p:cxnSp>
      </p:grpSp>
      <p:sp>
        <p:nvSpPr>
          <p:cNvPr id="47" name="TextBox 46">
            <a:extLst>
              <a:ext uri="{FF2B5EF4-FFF2-40B4-BE49-F238E27FC236}">
                <a16:creationId xmlns:a16="http://schemas.microsoft.com/office/drawing/2014/main" id="{2CF88B8D-5FBE-40F9-9B7B-B0E426778A43}"/>
              </a:ext>
            </a:extLst>
          </p:cNvPr>
          <p:cNvSpPr txBox="1"/>
          <p:nvPr/>
        </p:nvSpPr>
        <p:spPr>
          <a:xfrm>
            <a:off x="329525" y="1131612"/>
            <a:ext cx="8483632" cy="3316229"/>
          </a:xfrm>
          <a:prstGeom prst="rect">
            <a:avLst/>
          </a:prstGeom>
          <a:noFill/>
        </p:spPr>
        <p:txBody>
          <a:bodyPr wrap="square">
            <a:spAutoFit/>
          </a:bodyPr>
          <a:lstStyle/>
          <a:p>
            <a:pPr>
              <a:lnSpc>
                <a:spcPct val="110000"/>
              </a:lnSpc>
            </a:pPr>
            <a:r>
              <a:rPr lang="en-US" sz="2000" dirty="0">
                <a:latin typeface="Arial" panose="020B0604020202020204" pitchFamily="34" charset="0"/>
                <a:cs typeface="Arial" panose="020B0604020202020204" pitchFamily="34" charset="0"/>
              </a:rPr>
              <a:t>Once topic model has been curated and tuned, theoretical artifacts (Whetten, 1989) can be </a:t>
            </a:r>
            <a:r>
              <a:rPr lang="en-US" sz="2000" b="1" dirty="0">
                <a:latin typeface="Arial" panose="020B0604020202020204" pitchFamily="34" charset="0"/>
                <a:cs typeface="Arial" panose="020B0604020202020204" pitchFamily="34" charset="0"/>
              </a:rPr>
              <a:t>created </a:t>
            </a:r>
            <a:r>
              <a:rPr lang="en-US" sz="2000" dirty="0">
                <a:latin typeface="Arial" panose="020B0604020202020204" pitchFamily="34" charset="0"/>
                <a:cs typeface="Arial" panose="020B0604020202020204" pitchFamily="34" charset="0"/>
              </a:rPr>
              <a:t>and can used in </a:t>
            </a:r>
            <a:r>
              <a:rPr lang="en-US" sz="2000" b="1" dirty="0">
                <a:latin typeface="Arial" panose="020B0604020202020204" pitchFamily="34" charset="0"/>
                <a:cs typeface="Arial" panose="020B0604020202020204" pitchFamily="34" charset="0"/>
              </a:rPr>
              <a:t>theory building </a:t>
            </a:r>
            <a:r>
              <a:rPr lang="en-US" sz="2000" dirty="0">
                <a:latin typeface="Arial" panose="020B0604020202020204" pitchFamily="34" charset="0"/>
                <a:cs typeface="Arial" panose="020B0604020202020204" pitchFamily="34" charset="0"/>
              </a:rPr>
              <a:t>and testing.</a:t>
            </a:r>
          </a:p>
          <a:p>
            <a:pPr>
              <a:lnSpc>
                <a:spcPct val="110000"/>
              </a:lnSpc>
            </a:pPr>
            <a:endParaRPr lang="en-US" sz="14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Two key </a:t>
            </a:r>
            <a:r>
              <a:rPr lang="en-US" sz="2000" b="1" dirty="0">
                <a:latin typeface="Arial" panose="020B0604020202020204" pitchFamily="34" charset="0"/>
                <a:cs typeface="Arial" panose="020B0604020202020204" pitchFamily="34" charset="0"/>
              </a:rPr>
              <a:t>outputs</a:t>
            </a:r>
            <a:r>
              <a:rPr lang="en-US" sz="2000" dirty="0">
                <a:latin typeface="Arial" panose="020B0604020202020204" pitchFamily="34" charset="0"/>
                <a:cs typeface="Arial" panose="020B0604020202020204" pitchFamily="34" charset="0"/>
              </a:rPr>
              <a:t>:</a:t>
            </a:r>
          </a:p>
          <a:p>
            <a:pPr marL="800100" lvl="1"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Terms per topic (with weights).</a:t>
            </a:r>
          </a:p>
          <a:p>
            <a:pPr marL="800100" lvl="1"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Topics per document (with weights).</a:t>
            </a:r>
          </a:p>
          <a:p>
            <a:pPr marL="800100" lvl="1" indent="-342900">
              <a:lnSpc>
                <a:spcPct val="110000"/>
              </a:lnSpc>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How you use / interpret these depends crucially on your RQ. This is where the fun really begins.</a:t>
            </a:r>
          </a:p>
        </p:txBody>
      </p:sp>
      <p:sp>
        <p:nvSpPr>
          <p:cNvPr id="23" name="Rectangle 22">
            <a:extLst>
              <a:ext uri="{FF2B5EF4-FFF2-40B4-BE49-F238E27FC236}">
                <a16:creationId xmlns:a16="http://schemas.microsoft.com/office/drawing/2014/main" id="{839A405E-18EC-4B3E-BBE2-348E8C8DCCDB}"/>
              </a:ext>
            </a:extLst>
          </p:cNvPr>
          <p:cNvSpPr/>
          <p:nvPr/>
        </p:nvSpPr>
        <p:spPr>
          <a:xfrm>
            <a:off x="3287240" y="123318"/>
            <a:ext cx="4283498" cy="1011090"/>
          </a:xfrm>
          <a:prstGeom prst="rect">
            <a:avLst/>
          </a:prstGeom>
          <a:solidFill>
            <a:schemeClr val="bg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593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descr="Timeline&#10;&#10;Description automatically generated">
            <a:extLst>
              <a:ext uri="{FF2B5EF4-FFF2-40B4-BE49-F238E27FC236}">
                <a16:creationId xmlns:a16="http://schemas.microsoft.com/office/drawing/2014/main" id="{0174EF21-504B-4260-8550-B72078981621}"/>
              </a:ext>
            </a:extLst>
          </p:cNvPr>
          <p:cNvPicPr>
            <a:picLocks noChangeAspect="1"/>
          </p:cNvPicPr>
          <p:nvPr/>
        </p:nvPicPr>
        <p:blipFill>
          <a:blip r:embed="rId3"/>
          <a:stretch>
            <a:fillRect/>
          </a:stretch>
        </p:blipFill>
        <p:spPr>
          <a:xfrm>
            <a:off x="449450" y="491866"/>
            <a:ext cx="8082366" cy="4307051"/>
          </a:xfrm>
          <a:prstGeom prst="rect">
            <a:avLst/>
          </a:prstGeom>
        </p:spPr>
      </p:pic>
    </p:spTree>
    <p:extLst>
      <p:ext uri="{BB962C8B-B14F-4D97-AF65-F5344CB8AC3E}">
        <p14:creationId xmlns:p14="http://schemas.microsoft.com/office/powerpoint/2010/main" val="2504683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a:t>
            </a:r>
            <a:r>
              <a:rPr lang="nl-NL" sz="2400" b="1" dirty="0" err="1">
                <a:latin typeface="Arial" panose="020B0604020202020204" pitchFamily="34" charset="0"/>
                <a:cs typeface="Arial" panose="020B0604020202020204" pitchFamily="34" charset="0"/>
              </a:rPr>
              <a:t>artifacts</a:t>
            </a:r>
            <a:r>
              <a:rPr lang="nl-NL" sz="2400" b="1" dirty="0">
                <a:latin typeface="Arial" panose="020B0604020202020204" pitchFamily="34" charset="0"/>
                <a:cs typeface="Arial" panose="020B0604020202020204" pitchFamily="34" charset="0"/>
              </a:rPr>
              <a:t>: </a:t>
            </a:r>
            <a:r>
              <a:rPr lang="nl-NL" sz="2400" b="1" dirty="0" err="1">
                <a:latin typeface="Arial" panose="020B0604020202020204" pitchFamily="34" charset="0"/>
                <a:cs typeface="Arial" panose="020B0604020202020204" pitchFamily="34" charset="0"/>
              </a:rPr>
              <a:t>Illustration</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24</a:t>
            </a:fld>
            <a:endParaRPr lang="nl-NL" sz="9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073285B-9E57-4DC8-A866-6C59A542CEBF}"/>
              </a:ext>
            </a:extLst>
          </p:cNvPr>
          <p:cNvPicPr>
            <a:picLocks noChangeAspect="1"/>
          </p:cNvPicPr>
          <p:nvPr/>
        </p:nvPicPr>
        <p:blipFill>
          <a:blip r:embed="rId3"/>
          <a:stretch>
            <a:fillRect/>
          </a:stretch>
        </p:blipFill>
        <p:spPr>
          <a:xfrm>
            <a:off x="722647" y="1880750"/>
            <a:ext cx="8102878" cy="1381999"/>
          </a:xfrm>
          <a:prstGeom prst="rect">
            <a:avLst/>
          </a:prstGeom>
        </p:spPr>
      </p:pic>
    </p:spTree>
    <p:extLst>
      <p:ext uri="{BB962C8B-B14F-4D97-AF65-F5344CB8AC3E}">
        <p14:creationId xmlns:p14="http://schemas.microsoft.com/office/powerpoint/2010/main" val="817046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893E9A-BF64-47C7-BB26-C06A22D6165C}"/>
              </a:ext>
            </a:extLst>
          </p:cNvPr>
          <p:cNvPicPr>
            <a:picLocks noChangeAspect="1"/>
          </p:cNvPicPr>
          <p:nvPr/>
        </p:nvPicPr>
        <p:blipFill>
          <a:blip r:embed="rId3"/>
          <a:stretch>
            <a:fillRect/>
          </a:stretch>
        </p:blipFill>
        <p:spPr>
          <a:xfrm>
            <a:off x="38745" y="1123964"/>
            <a:ext cx="3137081" cy="2836265"/>
          </a:xfrm>
          <a:prstGeom prst="rect">
            <a:avLst/>
          </a:prstGeom>
        </p:spPr>
      </p:pic>
      <p:pic>
        <p:nvPicPr>
          <p:cNvPr id="7" name="Picture 6">
            <a:extLst>
              <a:ext uri="{FF2B5EF4-FFF2-40B4-BE49-F238E27FC236}">
                <a16:creationId xmlns:a16="http://schemas.microsoft.com/office/drawing/2014/main" id="{6FBE38B0-1947-4DF8-AE5B-06D3099DAFBF}"/>
              </a:ext>
            </a:extLst>
          </p:cNvPr>
          <p:cNvPicPr>
            <a:picLocks noChangeAspect="1"/>
          </p:cNvPicPr>
          <p:nvPr/>
        </p:nvPicPr>
        <p:blipFill>
          <a:blip r:embed="rId4"/>
          <a:stretch>
            <a:fillRect/>
          </a:stretch>
        </p:blipFill>
        <p:spPr>
          <a:xfrm>
            <a:off x="2531117" y="2425861"/>
            <a:ext cx="6593950" cy="2684868"/>
          </a:xfrm>
          <a:prstGeom prst="rect">
            <a:avLst/>
          </a:prstGeom>
        </p:spPr>
      </p:pic>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a:t>
            </a:r>
            <a:r>
              <a:rPr lang="nl-NL" sz="2400" b="1" dirty="0" err="1">
                <a:latin typeface="Arial" panose="020B0604020202020204" pitchFamily="34" charset="0"/>
                <a:cs typeface="Arial" panose="020B0604020202020204" pitchFamily="34" charset="0"/>
              </a:rPr>
              <a:t>artifacts</a:t>
            </a:r>
            <a:r>
              <a:rPr lang="nl-NL" sz="2400" b="1" dirty="0">
                <a:latin typeface="Arial" panose="020B0604020202020204" pitchFamily="34" charset="0"/>
                <a:cs typeface="Arial" panose="020B0604020202020204" pitchFamily="34" charset="0"/>
              </a:rPr>
              <a:t>: </a:t>
            </a:r>
            <a:r>
              <a:rPr lang="nl-NL" sz="2400" b="1" dirty="0" err="1">
                <a:latin typeface="Arial" panose="020B0604020202020204" pitchFamily="34" charset="0"/>
                <a:cs typeface="Arial" panose="020B0604020202020204" pitchFamily="34" charset="0"/>
              </a:rPr>
              <a:t>Illustration</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25</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676187"/>
            <a:ext cx="8483632" cy="1050544"/>
          </a:xfrm>
          <a:prstGeom prst="rect">
            <a:avLst/>
          </a:prstGeom>
          <a:noFill/>
        </p:spPr>
        <p:txBody>
          <a:bodyPr wrap="square">
            <a:spAutoFit/>
          </a:bodyPr>
          <a:lstStyle/>
          <a:p>
            <a:pPr>
              <a:lnSpc>
                <a:spcPct val="110000"/>
              </a:lnSpc>
            </a:pPr>
            <a:r>
              <a:rPr lang="en-US" sz="2000" b="1" dirty="0">
                <a:latin typeface="Arial" panose="020B0604020202020204" pitchFamily="34" charset="0"/>
                <a:cs typeface="Arial" panose="020B0604020202020204" pitchFamily="34" charset="0"/>
              </a:rPr>
              <a:t>Many possible ways to illustrate the topics and documents.</a:t>
            </a:r>
          </a:p>
          <a:p>
            <a:pPr>
              <a:lnSpc>
                <a:spcPct val="110000"/>
              </a:lnSpc>
            </a:pPr>
            <a:endParaRPr lang="en-US" sz="2000" b="1" dirty="0">
              <a:latin typeface="Arial" panose="020B0604020202020204" pitchFamily="34" charset="0"/>
              <a:cs typeface="Arial" panose="020B0604020202020204" pitchFamily="34" charset="0"/>
            </a:endParaRPr>
          </a:p>
          <a:p>
            <a:pPr>
              <a:lnSpc>
                <a:spcPct val="110000"/>
              </a:lnSpc>
            </a:pPr>
            <a:endParaRPr lang="en-US"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7B18E62E-5165-46AA-B90C-662757EC0B19}"/>
              </a:ext>
            </a:extLst>
          </p:cNvPr>
          <p:cNvPicPr>
            <a:picLocks noChangeAspect="1"/>
          </p:cNvPicPr>
          <p:nvPr/>
        </p:nvPicPr>
        <p:blipFill>
          <a:blip r:embed="rId5"/>
          <a:stretch>
            <a:fillRect/>
          </a:stretch>
        </p:blipFill>
        <p:spPr>
          <a:xfrm>
            <a:off x="4161295" y="1414112"/>
            <a:ext cx="3214769" cy="3142437"/>
          </a:xfrm>
          <a:prstGeom prst="rect">
            <a:avLst/>
          </a:prstGeom>
        </p:spPr>
      </p:pic>
      <p:pic>
        <p:nvPicPr>
          <p:cNvPr id="10" name="Picture 9">
            <a:extLst>
              <a:ext uri="{FF2B5EF4-FFF2-40B4-BE49-F238E27FC236}">
                <a16:creationId xmlns:a16="http://schemas.microsoft.com/office/drawing/2014/main" id="{5049795F-C813-4C1A-9AC1-9901E87A368A}"/>
              </a:ext>
            </a:extLst>
          </p:cNvPr>
          <p:cNvPicPr>
            <a:picLocks noChangeAspect="1"/>
          </p:cNvPicPr>
          <p:nvPr/>
        </p:nvPicPr>
        <p:blipFill>
          <a:blip r:embed="rId6"/>
          <a:stretch>
            <a:fillRect/>
          </a:stretch>
        </p:blipFill>
        <p:spPr>
          <a:xfrm>
            <a:off x="1701517" y="1367185"/>
            <a:ext cx="7334250" cy="1038225"/>
          </a:xfrm>
          <a:prstGeom prst="rect">
            <a:avLst/>
          </a:prstGeom>
        </p:spPr>
      </p:pic>
      <p:pic>
        <p:nvPicPr>
          <p:cNvPr id="12" name="Picture 11">
            <a:extLst>
              <a:ext uri="{FF2B5EF4-FFF2-40B4-BE49-F238E27FC236}">
                <a16:creationId xmlns:a16="http://schemas.microsoft.com/office/drawing/2014/main" id="{56C879D8-DEED-4226-84B5-D52B2CBE4ACF}"/>
              </a:ext>
            </a:extLst>
          </p:cNvPr>
          <p:cNvPicPr>
            <a:picLocks noChangeAspect="1"/>
          </p:cNvPicPr>
          <p:nvPr/>
        </p:nvPicPr>
        <p:blipFill>
          <a:blip r:embed="rId7"/>
          <a:stretch>
            <a:fillRect/>
          </a:stretch>
        </p:blipFill>
        <p:spPr>
          <a:xfrm>
            <a:off x="84815" y="1039534"/>
            <a:ext cx="3971925" cy="323850"/>
          </a:xfrm>
          <a:prstGeom prst="rect">
            <a:avLst/>
          </a:prstGeom>
        </p:spPr>
      </p:pic>
      <p:pic>
        <p:nvPicPr>
          <p:cNvPr id="6" name="Picture 5">
            <a:extLst>
              <a:ext uri="{FF2B5EF4-FFF2-40B4-BE49-F238E27FC236}">
                <a16:creationId xmlns:a16="http://schemas.microsoft.com/office/drawing/2014/main" id="{8340E956-3A64-4C41-B0AA-DBE62BB04A36}"/>
              </a:ext>
            </a:extLst>
          </p:cNvPr>
          <p:cNvPicPr>
            <a:picLocks noChangeAspect="1"/>
          </p:cNvPicPr>
          <p:nvPr/>
        </p:nvPicPr>
        <p:blipFill>
          <a:blip r:embed="rId8"/>
          <a:stretch>
            <a:fillRect/>
          </a:stretch>
        </p:blipFill>
        <p:spPr>
          <a:xfrm>
            <a:off x="4161295" y="1140710"/>
            <a:ext cx="4010025" cy="323850"/>
          </a:xfrm>
          <a:prstGeom prst="rect">
            <a:avLst/>
          </a:prstGeom>
        </p:spPr>
      </p:pic>
    </p:spTree>
    <p:extLst>
      <p:ext uri="{BB962C8B-B14F-4D97-AF65-F5344CB8AC3E}">
        <p14:creationId xmlns:p14="http://schemas.microsoft.com/office/powerpoint/2010/main" val="4239019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10"/>
                                        </p:tgtEl>
                                      </p:cBhvr>
                                    </p:animEffect>
                                    <p:set>
                                      <p:cBhvr>
                                        <p:cTn id="16" dur="1" fill="hold">
                                          <p:stCondLst>
                                            <p:cond delay="499"/>
                                          </p:stCondLst>
                                        </p:cTn>
                                        <p:tgtEl>
                                          <p:spTgt spid="1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12"/>
                                        </p:tgtEl>
                                      </p:cBhvr>
                                    </p:animEffect>
                                    <p:set>
                                      <p:cBhvr>
                                        <p:cTn id="30" dur="1" fill="hold">
                                          <p:stCondLst>
                                            <p:cond delay="499"/>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26</a:t>
            </a:fld>
            <a:endParaRPr lang="nl-NL" sz="900" dirty="0">
              <a:latin typeface="Arial" panose="020B0604020202020204" pitchFamily="34" charset="0"/>
              <a:cs typeface="Arial" panose="020B0604020202020204" pitchFamily="34" charset="0"/>
            </a:endParaRPr>
          </a:p>
        </p:txBody>
      </p:sp>
      <p:graphicFrame>
        <p:nvGraphicFramePr>
          <p:cNvPr id="9" name="Chart 8">
            <a:extLst>
              <a:ext uri="{FF2B5EF4-FFF2-40B4-BE49-F238E27FC236}">
                <a16:creationId xmlns:a16="http://schemas.microsoft.com/office/drawing/2014/main" id="{A723E80D-05FB-422D-BBD4-4ACB26BAF9A1}"/>
              </a:ext>
            </a:extLst>
          </p:cNvPr>
          <p:cNvGraphicFramePr>
            <a:graphicFrameLocks/>
          </p:cNvGraphicFramePr>
          <p:nvPr>
            <p:extLst>
              <p:ext uri="{D42A27DB-BD31-4B8C-83A1-F6EECF244321}">
                <p14:modId xmlns:p14="http://schemas.microsoft.com/office/powerpoint/2010/main" val="2241947090"/>
              </p:ext>
            </p:extLst>
          </p:nvPr>
        </p:nvGraphicFramePr>
        <p:xfrm>
          <a:off x="113493" y="354766"/>
          <a:ext cx="4218283" cy="3386138"/>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a:extLst>
              <a:ext uri="{FF2B5EF4-FFF2-40B4-BE49-F238E27FC236}">
                <a16:creationId xmlns:a16="http://schemas.microsoft.com/office/drawing/2014/main" id="{600385FC-2246-4869-8F6E-700470F05165}"/>
              </a:ext>
            </a:extLst>
          </p:cNvPr>
          <p:cNvPicPr>
            <a:picLocks noChangeAspect="1"/>
          </p:cNvPicPr>
          <p:nvPr/>
        </p:nvPicPr>
        <p:blipFill>
          <a:blip r:embed="rId4"/>
          <a:stretch>
            <a:fillRect/>
          </a:stretch>
        </p:blipFill>
        <p:spPr>
          <a:xfrm>
            <a:off x="4401518" y="354766"/>
            <a:ext cx="4339057" cy="3306951"/>
          </a:xfrm>
          <a:prstGeom prst="rect">
            <a:avLst/>
          </a:prstGeom>
        </p:spPr>
      </p:pic>
      <p:pic>
        <p:nvPicPr>
          <p:cNvPr id="10" name="Picture 9">
            <a:extLst>
              <a:ext uri="{FF2B5EF4-FFF2-40B4-BE49-F238E27FC236}">
                <a16:creationId xmlns:a16="http://schemas.microsoft.com/office/drawing/2014/main" id="{BA57774F-AD6F-4D10-8AFC-9A5AAC22B617}"/>
              </a:ext>
            </a:extLst>
          </p:cNvPr>
          <p:cNvPicPr>
            <a:picLocks noChangeAspect="1"/>
          </p:cNvPicPr>
          <p:nvPr/>
        </p:nvPicPr>
        <p:blipFill rotWithShape="1">
          <a:blip r:embed="rId5"/>
          <a:srcRect l="83520" t="34621" r="6999" b="31899"/>
          <a:stretch/>
        </p:blipFill>
        <p:spPr>
          <a:xfrm>
            <a:off x="1976033" y="354766"/>
            <a:ext cx="901403" cy="1296167"/>
          </a:xfrm>
          <a:prstGeom prst="rect">
            <a:avLst/>
          </a:prstGeom>
        </p:spPr>
      </p:pic>
      <p:pic>
        <p:nvPicPr>
          <p:cNvPr id="7" name="Picture 6">
            <a:extLst>
              <a:ext uri="{FF2B5EF4-FFF2-40B4-BE49-F238E27FC236}">
                <a16:creationId xmlns:a16="http://schemas.microsoft.com/office/drawing/2014/main" id="{F4ABF0EA-DC72-4615-8422-F674BAFC6455}"/>
              </a:ext>
            </a:extLst>
          </p:cNvPr>
          <p:cNvPicPr>
            <a:picLocks noChangeAspect="1"/>
          </p:cNvPicPr>
          <p:nvPr/>
        </p:nvPicPr>
        <p:blipFill>
          <a:blip r:embed="rId6"/>
          <a:stretch>
            <a:fillRect/>
          </a:stretch>
        </p:blipFill>
        <p:spPr>
          <a:xfrm>
            <a:off x="777255" y="3771555"/>
            <a:ext cx="7248525" cy="1162050"/>
          </a:xfrm>
          <a:prstGeom prst="rect">
            <a:avLst/>
          </a:prstGeom>
        </p:spPr>
      </p:pic>
    </p:spTree>
    <p:extLst>
      <p:ext uri="{BB962C8B-B14F-4D97-AF65-F5344CB8AC3E}">
        <p14:creationId xmlns:p14="http://schemas.microsoft.com/office/powerpoint/2010/main" val="89223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27</a:t>
            </a:fld>
            <a:endParaRPr lang="nl-NL" sz="9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2C3A6779-A384-4877-A19F-63B1255A379F}"/>
              </a:ext>
            </a:extLst>
          </p:cNvPr>
          <p:cNvPicPr>
            <a:picLocks noChangeAspect="1"/>
          </p:cNvPicPr>
          <p:nvPr/>
        </p:nvPicPr>
        <p:blipFill>
          <a:blip r:embed="rId3"/>
          <a:stretch>
            <a:fillRect/>
          </a:stretch>
        </p:blipFill>
        <p:spPr>
          <a:xfrm>
            <a:off x="5415950" y="1136636"/>
            <a:ext cx="3247575" cy="2365542"/>
          </a:xfrm>
          <a:prstGeom prst="rect">
            <a:avLst/>
          </a:prstGeom>
        </p:spPr>
      </p:pic>
      <p:pic>
        <p:nvPicPr>
          <p:cNvPr id="15" name="Picture 14">
            <a:extLst>
              <a:ext uri="{FF2B5EF4-FFF2-40B4-BE49-F238E27FC236}">
                <a16:creationId xmlns:a16="http://schemas.microsoft.com/office/drawing/2014/main" id="{80EE7830-DAAE-45E1-BAB6-B98741F50320}"/>
              </a:ext>
            </a:extLst>
          </p:cNvPr>
          <p:cNvPicPr>
            <a:picLocks noChangeAspect="1"/>
          </p:cNvPicPr>
          <p:nvPr/>
        </p:nvPicPr>
        <p:blipFill>
          <a:blip r:embed="rId4"/>
          <a:stretch>
            <a:fillRect/>
          </a:stretch>
        </p:blipFill>
        <p:spPr>
          <a:xfrm>
            <a:off x="480475" y="2319407"/>
            <a:ext cx="4761254" cy="2021538"/>
          </a:xfrm>
          <a:prstGeom prst="rect">
            <a:avLst/>
          </a:prstGeom>
        </p:spPr>
      </p:pic>
      <p:pic>
        <p:nvPicPr>
          <p:cNvPr id="6" name="Picture 5">
            <a:extLst>
              <a:ext uri="{FF2B5EF4-FFF2-40B4-BE49-F238E27FC236}">
                <a16:creationId xmlns:a16="http://schemas.microsoft.com/office/drawing/2014/main" id="{ACD2A6AD-0472-49E2-8642-19FCF0C409F4}"/>
              </a:ext>
            </a:extLst>
          </p:cNvPr>
          <p:cNvPicPr>
            <a:picLocks noChangeAspect="1"/>
          </p:cNvPicPr>
          <p:nvPr/>
        </p:nvPicPr>
        <p:blipFill>
          <a:blip r:embed="rId5"/>
          <a:stretch>
            <a:fillRect/>
          </a:stretch>
        </p:blipFill>
        <p:spPr>
          <a:xfrm>
            <a:off x="699088" y="718685"/>
            <a:ext cx="2518475" cy="1033702"/>
          </a:xfrm>
          <a:prstGeom prst="rect">
            <a:avLst/>
          </a:prstGeom>
        </p:spPr>
      </p:pic>
    </p:spTree>
    <p:extLst>
      <p:ext uri="{BB962C8B-B14F-4D97-AF65-F5344CB8AC3E}">
        <p14:creationId xmlns:p14="http://schemas.microsoft.com/office/powerpoint/2010/main" val="3803716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corpora: </a:t>
            </a:r>
            <a:r>
              <a:rPr lang="nl-NL" sz="2400" b="1" dirty="0" err="1">
                <a:latin typeface="Arial" panose="020B0604020202020204" pitchFamily="34" charset="0"/>
                <a:cs typeface="Arial" panose="020B0604020202020204" pitchFamily="34" charset="0"/>
              </a:rPr>
              <a:t>Illustration</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28</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676187"/>
            <a:ext cx="8483632" cy="1284904"/>
          </a:xfrm>
          <a:prstGeom prst="rect">
            <a:avLst/>
          </a:prstGeom>
          <a:noFill/>
        </p:spPr>
        <p:txBody>
          <a:bodyPr wrap="square">
            <a:spAutoFit/>
          </a:bodyPr>
          <a:lstStyle/>
          <a:p>
            <a:pPr>
              <a:lnSpc>
                <a:spcPct val="110000"/>
              </a:lnSpc>
            </a:pPr>
            <a:r>
              <a:rPr lang="en-US" sz="2000" dirty="0">
                <a:latin typeface="Arial" panose="020B0604020202020204" pitchFamily="34" charset="0"/>
                <a:cs typeface="Arial" panose="020B0604020202020204" pitchFamily="34" charset="0"/>
              </a:rPr>
              <a:t>See online materials for what happens when we remove infrequent terms. </a:t>
            </a:r>
          </a:p>
          <a:p>
            <a:pPr>
              <a:lnSpc>
                <a:spcPct val="110000"/>
              </a:lnSpc>
            </a:pPr>
            <a:endParaRPr lang="en-US" sz="12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More generally: play around with the code to see what happens when you make different assumptions / use different settings.</a:t>
            </a:r>
          </a:p>
        </p:txBody>
      </p:sp>
    </p:spTree>
    <p:extLst>
      <p:ext uri="{BB962C8B-B14F-4D97-AF65-F5344CB8AC3E}">
        <p14:creationId xmlns:p14="http://schemas.microsoft.com/office/powerpoint/2010/main" val="3686396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F0F91D-E686-4697-AF66-10FE6F586117}"/>
              </a:ext>
            </a:extLst>
          </p:cNvPr>
          <p:cNvSpPr>
            <a:spLocks noGrp="1"/>
          </p:cNvSpPr>
          <p:nvPr>
            <p:ph type="body" idx="10"/>
          </p:nvPr>
        </p:nvSpPr>
        <p:spPr/>
        <p:txBody>
          <a:bodyPr/>
          <a:lstStyle/>
          <a:p>
            <a:endParaRPr lang="en-GB"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3F119244-EBCA-46E7-BC31-65337FFE36A2}"/>
              </a:ext>
            </a:extLst>
          </p:cNvPr>
          <p:cNvSpPr>
            <a:spLocks noGrp="1"/>
          </p:cNvSpPr>
          <p:nvPr>
            <p:ph type="sldNum" sz="quarter" idx="4294967295"/>
          </p:nvPr>
        </p:nvSpPr>
        <p:spPr>
          <a:xfrm>
            <a:off x="0" y="4662488"/>
            <a:ext cx="323850" cy="180975"/>
          </a:xfrm>
        </p:spPr>
        <p:txBody>
          <a:bodyPr/>
          <a:lstStyle/>
          <a:p>
            <a:fld id="{2B4AE559-C13F-42F9-9119-91A8BAF7C68F}" type="slidenum">
              <a:rPr lang="nl-NL" smtClean="0">
                <a:latin typeface="Arial" panose="020B0604020202020204" pitchFamily="34" charset="0"/>
                <a:cs typeface="Arial" panose="020B0604020202020204" pitchFamily="34" charset="0"/>
              </a:rPr>
              <a:pPr/>
              <a:t>29</a:t>
            </a:fld>
            <a:endParaRPr lang="nl-NL" dirty="0">
              <a:latin typeface="Arial" panose="020B0604020202020204" pitchFamily="34" charset="0"/>
              <a:cs typeface="Arial" panose="020B0604020202020204" pitchFamily="34" charset="0"/>
            </a:endParaRPr>
          </a:p>
        </p:txBody>
      </p:sp>
      <p:sp>
        <p:nvSpPr>
          <p:cNvPr id="6" name="Title 3">
            <a:extLst>
              <a:ext uri="{FF2B5EF4-FFF2-40B4-BE49-F238E27FC236}">
                <a16:creationId xmlns:a16="http://schemas.microsoft.com/office/drawing/2014/main" id="{C6161437-9ABF-4296-BEE2-ED709E9BFEF6}"/>
              </a:ext>
            </a:extLst>
          </p:cNvPr>
          <p:cNvSpPr txBox="1">
            <a:spLocks/>
          </p:cNvSpPr>
          <p:nvPr/>
        </p:nvSpPr>
        <p:spPr>
          <a:xfrm>
            <a:off x="254915" y="855244"/>
            <a:ext cx="4874225" cy="1476000"/>
          </a:xfrm>
          <a:prstGeom prst="rect">
            <a:avLst/>
          </a:prstGeom>
        </p:spPr>
        <p:txBody>
          <a:bodyPr vert="horz" lIns="0" tIns="0" rIns="0" bIns="0" rtlCol="0" anchor="t" anchorCtr="0">
            <a:noAutofit/>
          </a:bodyPr>
          <a:lstStyle>
            <a:lvl1pPr algn="l" defTabSz="457200" rtl="0" eaLnBrk="1" latinLnBrk="0" hangingPunct="1">
              <a:lnSpc>
                <a:spcPts val="5600"/>
              </a:lnSpc>
              <a:spcBef>
                <a:spcPct val="0"/>
              </a:spcBef>
              <a:buNone/>
              <a:defRPr sz="6400" b="0" i="0" kern="1200" baseline="0">
                <a:solidFill>
                  <a:schemeClr val="bg1"/>
                </a:solidFill>
                <a:latin typeface="+mj-lt"/>
                <a:ea typeface="+mj-ea"/>
                <a:cs typeface="Museo Sans 700"/>
              </a:defRPr>
            </a:lvl1pPr>
          </a:lstStyle>
          <a:p>
            <a:r>
              <a:rPr lang="nl-NL" sz="5400" b="1" dirty="0" err="1">
                <a:latin typeface="Arial" panose="020B0604020202020204" pitchFamily="34" charset="0"/>
                <a:cs typeface="Arial" panose="020B0604020202020204" pitchFamily="34" charset="0"/>
              </a:rPr>
              <a:t>Thoughts</a:t>
            </a:r>
            <a:r>
              <a:rPr lang="nl-NL" sz="5400" b="1" dirty="0">
                <a:latin typeface="Arial" panose="020B0604020202020204" pitchFamily="34" charset="0"/>
                <a:cs typeface="Arial" panose="020B0604020202020204" pitchFamily="34" charset="0"/>
              </a:rPr>
              <a:t> on </a:t>
            </a:r>
            <a:r>
              <a:rPr lang="nl-NL" sz="5400" b="1" dirty="0" err="1">
                <a:latin typeface="Arial" panose="020B0604020202020204" pitchFamily="34" charset="0"/>
                <a:cs typeface="Arial" panose="020B0604020202020204" pitchFamily="34" charset="0"/>
              </a:rPr>
              <a:t>publishing</a:t>
            </a:r>
            <a:r>
              <a:rPr lang="nl-NL" sz="5400" b="1" dirty="0">
                <a:latin typeface="Arial" panose="020B0604020202020204" pitchFamily="34" charset="0"/>
                <a:cs typeface="Arial" panose="020B0604020202020204" pitchFamily="34" charset="0"/>
              </a:rPr>
              <a:t> w/ </a:t>
            </a:r>
            <a:r>
              <a:rPr lang="nl-NL" sz="5400" b="1" dirty="0" err="1">
                <a:latin typeface="Arial" panose="020B0604020202020204" pitchFamily="34" charset="0"/>
                <a:cs typeface="Arial" panose="020B0604020202020204" pitchFamily="34" charset="0"/>
              </a:rPr>
              <a:t>TMs</a:t>
            </a:r>
            <a:endParaRPr lang="en-GB" sz="5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652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F0F91D-E686-4697-AF66-10FE6F586117}"/>
              </a:ext>
            </a:extLst>
          </p:cNvPr>
          <p:cNvSpPr>
            <a:spLocks noGrp="1"/>
          </p:cNvSpPr>
          <p:nvPr>
            <p:ph type="body" idx="10"/>
          </p:nvPr>
        </p:nvSpPr>
        <p:spPr/>
        <p:txBody>
          <a:bodyPr/>
          <a:lstStyle/>
          <a:p>
            <a:endParaRPr lang="en-GB">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E91B56F8-E1CB-460D-AE87-ABCCF7B2AB23}"/>
              </a:ext>
            </a:extLst>
          </p:cNvPr>
          <p:cNvSpPr>
            <a:spLocks noGrp="1"/>
          </p:cNvSpPr>
          <p:nvPr>
            <p:ph type="ctrTitle"/>
          </p:nvPr>
        </p:nvSpPr>
        <p:spPr>
          <a:xfrm>
            <a:off x="504000" y="1364645"/>
            <a:ext cx="4874225" cy="1476000"/>
          </a:xfrm>
        </p:spPr>
        <p:txBody>
          <a:bodyPr/>
          <a:lstStyle/>
          <a:p>
            <a:r>
              <a:rPr lang="nl-NL" sz="6000" b="1" dirty="0" err="1">
                <a:latin typeface="Arial" panose="020B0604020202020204" pitchFamily="34" charset="0"/>
                <a:cs typeface="Arial" panose="020B0604020202020204" pitchFamily="34" charset="0"/>
              </a:rPr>
              <a:t>What</a:t>
            </a:r>
            <a:r>
              <a:rPr lang="nl-NL" sz="6000" b="1" dirty="0">
                <a:latin typeface="Arial" panose="020B0604020202020204" pitchFamily="34" charset="0"/>
                <a:cs typeface="Arial" panose="020B0604020202020204" pitchFamily="34" charset="0"/>
              </a:rPr>
              <a:t> is </a:t>
            </a:r>
            <a:r>
              <a:rPr lang="nl-NL" sz="6000" b="1" dirty="0" err="1">
                <a:latin typeface="Arial" panose="020B0604020202020204" pitchFamily="34" charset="0"/>
                <a:cs typeface="Arial" panose="020B0604020202020204" pitchFamily="34" charset="0"/>
              </a:rPr>
              <a:t>it</a:t>
            </a:r>
            <a:r>
              <a:rPr lang="nl-NL" sz="6000" b="1" dirty="0">
                <a:latin typeface="Arial" panose="020B0604020202020204" pitchFamily="34" charset="0"/>
                <a:cs typeface="Arial" panose="020B0604020202020204" pitchFamily="34" charset="0"/>
              </a:rPr>
              <a:t>?</a:t>
            </a:r>
            <a:endParaRPr lang="en-GB" sz="6000" b="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3F119244-EBCA-46E7-BC31-65337FFE36A2}"/>
              </a:ext>
            </a:extLst>
          </p:cNvPr>
          <p:cNvSpPr>
            <a:spLocks noGrp="1"/>
          </p:cNvSpPr>
          <p:nvPr>
            <p:ph type="sldNum" sz="quarter" idx="4294967295"/>
          </p:nvPr>
        </p:nvSpPr>
        <p:spPr>
          <a:xfrm>
            <a:off x="0" y="4662488"/>
            <a:ext cx="323850" cy="180975"/>
          </a:xfrm>
        </p:spPr>
        <p:txBody>
          <a:bodyPr/>
          <a:lstStyle/>
          <a:p>
            <a:fld id="{2B4AE559-C13F-42F9-9119-91A8BAF7C68F}" type="slidenum">
              <a:rPr lang="nl-NL" smtClean="0">
                <a:latin typeface="Arial" panose="020B0604020202020204" pitchFamily="34" charset="0"/>
                <a:cs typeface="Arial" panose="020B0604020202020204" pitchFamily="34" charset="0"/>
              </a:rPr>
              <a:pPr/>
              <a:t>3</a:t>
            </a:fld>
            <a:endParaRPr lang="nl-N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2375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DB53128-75D3-4F7B-930F-2868AD7BBF46}"/>
              </a:ext>
            </a:extLst>
          </p:cNvPr>
          <p:cNvSpPr>
            <a:spLocks noGrp="1"/>
          </p:cNvSpPr>
          <p:nvPr>
            <p:ph idx="1"/>
          </p:nvPr>
        </p:nvSpPr>
        <p:spPr>
          <a:xfrm>
            <a:off x="376671" y="390180"/>
            <a:ext cx="8160950" cy="3823181"/>
          </a:xfrm>
        </p:spPr>
        <p:txBody>
          <a:bodyPr/>
          <a:lstStyle/>
          <a:p>
            <a:pPr marL="0" indent="0">
              <a:lnSpc>
                <a:spcPct val="100000"/>
              </a:lnSpc>
              <a:buNone/>
            </a:pPr>
            <a:r>
              <a:rPr lang="en-US" sz="2000" dirty="0">
                <a:latin typeface="Arial" panose="020B0604020202020204" pitchFamily="34" charset="0"/>
                <a:cs typeface="Arial" panose="020B0604020202020204" pitchFamily="34" charset="0"/>
              </a:rPr>
              <a:t>Many editors and/or reviewers do not know much about topic modeling yet. There are few hard guidelines or rules of conduct as of yet. </a:t>
            </a:r>
          </a:p>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r>
              <a:rPr lang="en-US" sz="2000" dirty="0">
                <a:latin typeface="Arial" panose="020B0604020202020204" pitchFamily="34" charset="0"/>
                <a:cs typeface="Arial" panose="020B0604020202020204" pitchFamily="34" charset="0"/>
              </a:rPr>
              <a:t>Four principles from Grimmer and Stewart (2013):</a:t>
            </a:r>
            <a:br>
              <a:rPr lang="en-US" sz="2000" dirty="0">
                <a:latin typeface="Arial" panose="020B0604020202020204" pitchFamily="34" charset="0"/>
                <a:cs typeface="Arial" panose="020B0604020202020204" pitchFamily="34" charset="0"/>
              </a:rPr>
            </a:br>
            <a:endParaRPr lang="en-US" sz="600" dirty="0">
              <a:latin typeface="Arial" panose="020B0604020202020204" pitchFamily="34" charset="0"/>
              <a:cs typeface="Arial" panose="020B0604020202020204" pitchFamily="34" charset="0"/>
            </a:endParaRPr>
          </a:p>
          <a:p>
            <a:pPr lvl="1">
              <a:lnSpc>
                <a:spcPct val="100000"/>
              </a:lnSpc>
            </a:pPr>
            <a:r>
              <a:rPr lang="en-US" dirty="0">
                <a:latin typeface="Arial" panose="020B0604020202020204" pitchFamily="34" charset="0"/>
                <a:cs typeface="Arial" panose="020B0604020202020204" pitchFamily="34" charset="0"/>
              </a:rPr>
              <a:t>All quantitative models of language are </a:t>
            </a:r>
            <a:r>
              <a:rPr lang="en-US" b="1" dirty="0">
                <a:latin typeface="Arial" panose="020B0604020202020204" pitchFamily="34" charset="0"/>
                <a:cs typeface="Arial" panose="020B0604020202020204" pitchFamily="34" charset="0"/>
              </a:rPr>
              <a:t>wrong</a:t>
            </a:r>
            <a:r>
              <a:rPr lang="en-US" dirty="0">
                <a:latin typeface="Arial" panose="020B0604020202020204" pitchFamily="34" charset="0"/>
                <a:cs typeface="Arial" panose="020B0604020202020204" pitchFamily="34" charset="0"/>
              </a:rPr>
              <a:t> but some are useful.</a:t>
            </a:r>
          </a:p>
          <a:p>
            <a:pPr lvl="1">
              <a:lnSpc>
                <a:spcPct val="100000"/>
              </a:lnSpc>
            </a:pPr>
            <a:r>
              <a:rPr lang="en-US" dirty="0">
                <a:latin typeface="Arial" panose="020B0604020202020204" pitchFamily="34" charset="0"/>
                <a:cs typeface="Arial" panose="020B0604020202020204" pitchFamily="34" charset="0"/>
              </a:rPr>
              <a:t>Quantitative methods augment humans, but do not replace them.</a:t>
            </a:r>
          </a:p>
          <a:p>
            <a:pPr lvl="1">
              <a:lnSpc>
                <a:spcPct val="100000"/>
              </a:lnSpc>
            </a:pPr>
            <a:r>
              <a:rPr lang="en-US" dirty="0">
                <a:latin typeface="Arial" panose="020B0604020202020204" pitchFamily="34" charset="0"/>
                <a:cs typeface="Arial" panose="020B0604020202020204" pitchFamily="34" charset="0"/>
              </a:rPr>
              <a:t>There is no one “best” method for automated text analysis.</a:t>
            </a:r>
          </a:p>
          <a:p>
            <a:pPr lvl="1">
              <a:lnSpc>
                <a:spcPct val="100000"/>
              </a:lnSpc>
            </a:pPr>
            <a:r>
              <a:rPr lang="en-US" dirty="0">
                <a:latin typeface="Arial" panose="020B0604020202020204" pitchFamily="34" charset="0"/>
                <a:cs typeface="Arial" panose="020B0604020202020204" pitchFamily="34" charset="0"/>
              </a:rPr>
              <a:t>Validate, validate, validate.</a:t>
            </a:r>
          </a:p>
          <a:p>
            <a:pPr marL="0" indent="0">
              <a:lnSpc>
                <a:spcPct val="100000"/>
              </a:lnSpc>
              <a:buNone/>
            </a:pPr>
            <a:endParaRPr lang="en-US" sz="2000" dirty="0">
              <a:latin typeface="Arial" panose="020B0604020202020204" pitchFamily="34" charset="0"/>
              <a:cs typeface="Arial" panose="020B0604020202020204" pitchFamily="34" charset="0"/>
            </a:endParaRPr>
          </a:p>
          <a:p>
            <a:pPr marL="0" indent="0">
              <a:lnSpc>
                <a:spcPct val="100000"/>
              </a:lnSpc>
              <a:buNone/>
            </a:pPr>
            <a:r>
              <a:rPr lang="en-US" sz="2000" dirty="0">
                <a:latin typeface="Arial" panose="020B0604020202020204" pitchFamily="34" charset="0"/>
                <a:cs typeface="Arial" panose="020B0604020202020204" pitchFamily="34" charset="0"/>
              </a:rPr>
              <a:t>Critical points to hit:</a:t>
            </a:r>
          </a:p>
          <a:p>
            <a:pPr lvl="1">
              <a:lnSpc>
                <a:spcPct val="100000"/>
              </a:lnSpc>
            </a:pPr>
            <a:r>
              <a:rPr lang="en-US" dirty="0">
                <a:latin typeface="Arial" panose="020B0604020202020204" pitchFamily="34" charset="0"/>
                <a:cs typeface="Arial" panose="020B0604020202020204" pitchFamily="34" charset="0"/>
              </a:rPr>
              <a:t>Explain the method briefly and clearly—more and more prior art to cite.</a:t>
            </a:r>
          </a:p>
          <a:p>
            <a:pPr lvl="1">
              <a:lnSpc>
                <a:spcPct val="100000"/>
              </a:lnSpc>
            </a:pPr>
            <a:r>
              <a:rPr lang="en-US" dirty="0">
                <a:latin typeface="Arial" panose="020B0604020202020204" pitchFamily="34" charset="0"/>
                <a:cs typeface="Arial" panose="020B0604020202020204" pitchFamily="34" charset="0"/>
              </a:rPr>
              <a:t>Justify the use of topic modeling (versus e.g. content analysis, word embedding models, deep reading...).</a:t>
            </a:r>
          </a:p>
          <a:p>
            <a:pPr lvl="1">
              <a:lnSpc>
                <a:spcPct val="100000"/>
              </a:lnSpc>
            </a:pPr>
            <a:r>
              <a:rPr lang="en-US" dirty="0">
                <a:latin typeface="Arial" panose="020B0604020202020204" pitchFamily="34" charset="0"/>
                <a:cs typeface="Arial" panose="020B0604020202020204" pitchFamily="34" charset="0"/>
              </a:rPr>
              <a:t>Be transparent about all choices made in the rendering process.</a:t>
            </a:r>
            <a:endParaRPr lang="en-US" sz="2000" dirty="0">
              <a:latin typeface="Arial" panose="020B0604020202020204" pitchFamily="34" charset="0"/>
              <a:cs typeface="Arial" panose="020B0604020202020204" pitchFamily="34" charset="0"/>
            </a:endParaRPr>
          </a:p>
          <a:p>
            <a:pPr marL="0" indent="0">
              <a:lnSpc>
                <a:spcPct val="100000"/>
              </a:lnSpc>
              <a:buNone/>
            </a:pPr>
            <a:endParaRPr lang="en-US" sz="2000" dirty="0">
              <a:latin typeface="Arial" panose="020B0604020202020204" pitchFamily="34" charset="0"/>
              <a:cs typeface="Arial" panose="020B0604020202020204" pitchFamily="34" charset="0"/>
            </a:endParaRPr>
          </a:p>
          <a:p>
            <a:pPr marL="0" indent="0">
              <a:lnSpc>
                <a:spcPct val="100000"/>
              </a:lnSpc>
              <a:buNone/>
            </a:pPr>
            <a:endParaRPr lang="en-US" sz="2000" dirty="0">
              <a:latin typeface="Arial" panose="020B0604020202020204" pitchFamily="34" charset="0"/>
              <a:cs typeface="Arial" panose="020B0604020202020204" pitchFamily="34" charset="0"/>
            </a:endParaRPr>
          </a:p>
          <a:p>
            <a:pPr marL="0" indent="0">
              <a:lnSpc>
                <a:spcPct val="100000"/>
              </a:lnSpc>
              <a:buNone/>
            </a:pPr>
            <a:endParaRPr lang="en-US" sz="20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30</a:t>
            </a:fld>
            <a:endParaRPr lang="nl-NL"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47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Justification</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31</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676187"/>
            <a:ext cx="8483632" cy="3993337"/>
          </a:xfrm>
          <a:prstGeom prst="rect">
            <a:avLst/>
          </a:prstGeom>
          <a:noFill/>
        </p:spPr>
        <p:txBody>
          <a:bodyPr wrap="square">
            <a:spAutoFit/>
          </a:bodyPr>
          <a:lstStyle/>
          <a:p>
            <a:pPr>
              <a:lnSpc>
                <a:spcPct val="110000"/>
              </a:lnSpc>
            </a:pPr>
            <a:r>
              <a:rPr lang="en-US" sz="2000" dirty="0">
                <a:latin typeface="Arial" panose="020B0604020202020204" pitchFamily="34" charset="0"/>
                <a:cs typeface="Arial" panose="020B0604020202020204" pitchFamily="34" charset="0"/>
              </a:rPr>
              <a:t>Topic modeling works well for applications where ...</a:t>
            </a:r>
          </a:p>
          <a:p>
            <a:pPr marL="742950" lvl="1"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you’re looking for latent topics inductively.</a:t>
            </a:r>
          </a:p>
          <a:p>
            <a:pPr marL="742950" lvl="1"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you have large amounts of texts.</a:t>
            </a:r>
          </a:p>
          <a:p>
            <a:pPr marL="742950" lvl="1"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subjective intervention of human coders is very costly / impossible</a:t>
            </a:r>
            <a:r>
              <a:rPr lang="en-US" sz="2000" dirty="0">
                <a:latin typeface="Arial" panose="020B0604020202020204" pitchFamily="34" charset="0"/>
                <a:cs typeface="Arial" panose="020B0604020202020204" pitchFamily="34" charset="0"/>
              </a:rPr>
              <a:t>.</a:t>
            </a:r>
            <a:br>
              <a:rPr lang="en-US" sz="2000" dirty="0">
                <a:latin typeface="Arial" panose="020B0604020202020204" pitchFamily="34" charset="0"/>
                <a:cs typeface="Arial" panose="020B0604020202020204" pitchFamily="34" charset="0"/>
              </a:rPr>
            </a:br>
            <a:endParaRPr lang="en-US" sz="12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It does not work as well:</a:t>
            </a:r>
          </a:p>
          <a:p>
            <a:pPr marL="742950" lvl="1"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For analyzing narratives, semantics, tone, style, things that rely on sequencing / grammar.</a:t>
            </a:r>
          </a:p>
          <a:p>
            <a:pPr marL="742950" lvl="1"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If you have a preset categorization in mind. </a:t>
            </a:r>
          </a:p>
          <a:p>
            <a:pPr marL="742950" lvl="1"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(Very) short texts.</a:t>
            </a:r>
          </a:p>
          <a:p>
            <a:pPr lvl="1">
              <a:lnSpc>
                <a:spcPct val="110000"/>
              </a:lnSpc>
            </a:pPr>
            <a:endParaRPr lang="en-US" sz="12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The choice for topic modeling should come from the RQ, not because you have a hammer. </a:t>
            </a:r>
          </a:p>
        </p:txBody>
      </p:sp>
    </p:spTree>
    <p:extLst>
      <p:ext uri="{BB962C8B-B14F-4D97-AF65-F5344CB8AC3E}">
        <p14:creationId xmlns:p14="http://schemas.microsoft.com/office/powerpoint/2010/main" val="1739300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a:latin typeface="Arial" panose="020B0604020202020204" pitchFamily="34" charset="0"/>
                <a:cs typeface="Arial" panose="020B0604020202020204" pitchFamily="34" charset="0"/>
              </a:rPr>
              <a:t>Reporting</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32</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654542"/>
            <a:ext cx="8483632" cy="4131387"/>
          </a:xfrm>
          <a:prstGeom prst="rect">
            <a:avLst/>
          </a:prstGeom>
          <a:noFill/>
        </p:spPr>
        <p:txBody>
          <a:bodyPr wrap="square">
            <a:spAutoFit/>
          </a:bodyPr>
          <a:lstStyle/>
          <a:p>
            <a:pPr>
              <a:lnSpc>
                <a:spcPct val="110000"/>
              </a:lnSpc>
            </a:pPr>
            <a:r>
              <a:rPr lang="en-US" sz="2000" dirty="0">
                <a:latin typeface="Arial" panose="020B0604020202020204" pitchFamily="34" charset="0"/>
                <a:cs typeface="Arial" panose="020B0604020202020204" pitchFamily="34" charset="0"/>
              </a:rPr>
              <a:t>Explain the </a:t>
            </a:r>
            <a:r>
              <a:rPr lang="en-US" sz="2000" b="1" dirty="0">
                <a:latin typeface="Arial" panose="020B0604020202020204" pitchFamily="34" charset="0"/>
                <a:cs typeface="Arial" panose="020B0604020202020204" pitchFamily="34" charset="0"/>
              </a:rPr>
              <a:t>data collection and cleaning process </a:t>
            </a:r>
            <a:r>
              <a:rPr lang="en-US" sz="2000" dirty="0">
                <a:latin typeface="Arial" panose="020B0604020202020204" pitchFamily="34" charset="0"/>
                <a:cs typeface="Arial" panose="020B0604020202020204" pitchFamily="34" charset="0"/>
              </a:rPr>
              <a:t>clearly:</a:t>
            </a:r>
          </a:p>
          <a:p>
            <a:pPr marL="742950" lvl="1"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Data source.</a:t>
            </a:r>
          </a:p>
          <a:p>
            <a:pPr marL="742950" lvl="1"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Sampling: which texts are excluded.</a:t>
            </a:r>
          </a:p>
          <a:p>
            <a:pPr marL="742950" lvl="1"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Which words were excluded.</a:t>
            </a:r>
          </a:p>
          <a:p>
            <a:pPr marL="742950" lvl="1"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How words were transformed / corrected / edited. </a:t>
            </a:r>
          </a:p>
          <a:p>
            <a:pPr marL="742950" lvl="1" indent="-285750">
              <a:lnSpc>
                <a:spcPct val="110000"/>
              </a:lnSpc>
              <a:buFont typeface="Arial" panose="020B0604020202020204" pitchFamily="34" charset="0"/>
              <a:buChar char="•"/>
            </a:pPr>
            <a:endParaRPr lang="en-US" sz="10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Explain how main </a:t>
            </a:r>
            <a:r>
              <a:rPr lang="en-US" sz="2000" b="1" dirty="0">
                <a:latin typeface="Arial" panose="020B0604020202020204" pitchFamily="34" charset="0"/>
                <a:cs typeface="Arial" panose="020B0604020202020204" pitchFamily="34" charset="0"/>
              </a:rPr>
              <a:t>parameters</a:t>
            </a:r>
            <a:r>
              <a:rPr lang="en-US" sz="2000" dirty="0">
                <a:latin typeface="Arial" panose="020B0604020202020204" pitchFamily="34" charset="0"/>
                <a:cs typeface="Arial" panose="020B0604020202020204" pitchFamily="34" charset="0"/>
              </a:rPr>
              <a:t> were selected:</a:t>
            </a:r>
          </a:p>
          <a:p>
            <a:pPr marL="800100" lvl="1" indent="-34290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Number of topics.</a:t>
            </a:r>
          </a:p>
          <a:p>
            <a:pPr marL="800100" lvl="1" indent="-34290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Model-specific parameters and options.</a:t>
            </a:r>
          </a:p>
          <a:p>
            <a:pPr marL="800100" lvl="1" indent="-342900">
              <a:lnSpc>
                <a:spcPct val="110000"/>
              </a:lnSpc>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a:lnSpc>
                <a:spcPct val="110000"/>
              </a:lnSpc>
            </a:pPr>
            <a:r>
              <a:rPr lang="en-US" sz="2000" b="1" dirty="0">
                <a:latin typeface="Arial" panose="020B0604020202020204" pitchFamily="34" charset="0"/>
                <a:cs typeface="Arial" panose="020B0604020202020204" pitchFamily="34" charset="0"/>
              </a:rPr>
              <a:t>Show</a:t>
            </a:r>
            <a:r>
              <a:rPr lang="en-US" sz="2000" dirty="0">
                <a:latin typeface="Arial" panose="020B0604020202020204" pitchFamily="34" charset="0"/>
                <a:cs typeface="Arial" panose="020B0604020202020204" pitchFamily="34" charset="0"/>
              </a:rPr>
              <a:t>:</a:t>
            </a:r>
          </a:p>
          <a:p>
            <a:pPr marL="800100" lvl="1" indent="-34290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All identified topics and their top X terms (with term weights), perhaps in appendix. Distribution over corpus. </a:t>
            </a:r>
          </a:p>
          <a:p>
            <a:pPr marL="800100" lvl="1" indent="-34290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Representative document(s) or excerpt(s) for each topic. </a:t>
            </a:r>
          </a:p>
        </p:txBody>
      </p:sp>
    </p:spTree>
    <p:extLst>
      <p:ext uri="{BB962C8B-B14F-4D97-AF65-F5344CB8AC3E}">
        <p14:creationId xmlns:p14="http://schemas.microsoft.com/office/powerpoint/2010/main" val="139770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Validation</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33</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654542"/>
            <a:ext cx="8483632" cy="4306500"/>
          </a:xfrm>
          <a:prstGeom prst="rect">
            <a:avLst/>
          </a:prstGeom>
          <a:noFill/>
        </p:spPr>
        <p:txBody>
          <a:bodyPr wrap="square">
            <a:spAutoFit/>
          </a:bodyPr>
          <a:lstStyle/>
          <a:p>
            <a:pPr>
              <a:lnSpc>
                <a:spcPct val="110000"/>
              </a:lnSpc>
            </a:pPr>
            <a:r>
              <a:rPr lang="en-US" sz="2000" b="1" dirty="0">
                <a:latin typeface="Arial" panose="020B0604020202020204" pitchFamily="34" charset="0"/>
                <a:cs typeface="Arial" panose="020B0604020202020204" pitchFamily="34" charset="0"/>
              </a:rPr>
              <a:t>Discuss</a:t>
            </a:r>
            <a:r>
              <a:rPr lang="en-US" sz="2000" dirty="0">
                <a:latin typeface="Arial" panose="020B0604020202020204" pitchFamily="34" charset="0"/>
                <a:cs typeface="Arial" panose="020B0604020202020204" pitchFamily="34" charset="0"/>
              </a:rPr>
              <a:t>:</a:t>
            </a:r>
          </a:p>
          <a:p>
            <a:pPr marL="342900"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Fit (fit statistics / prediction fitness).</a:t>
            </a:r>
            <a:br>
              <a:rPr lang="en-US" sz="2000" dirty="0">
                <a:latin typeface="Arial" panose="020B0604020202020204" pitchFamily="34" charset="0"/>
                <a:cs typeface="Arial" panose="020B0604020202020204" pitchFamily="34" charset="0"/>
              </a:rPr>
            </a:br>
            <a:endParaRPr lang="en-US" sz="1050" dirty="0">
              <a:latin typeface="Arial" panose="020B0604020202020204" pitchFamily="34" charset="0"/>
              <a:cs typeface="Arial" panose="020B0604020202020204" pitchFamily="34" charset="0"/>
            </a:endParaRPr>
          </a:p>
          <a:p>
            <a:pPr marL="342900"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Semantic validity (e.g. using expert validation).</a:t>
            </a:r>
          </a:p>
          <a:p>
            <a:pPr marL="800100" lvl="1"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Ask experts to verify that topics are meaningful and distinct.</a:t>
            </a:r>
          </a:p>
          <a:p>
            <a:pPr marL="800100" lvl="1"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Use expert coding/labeling and inter-coder reliability.</a:t>
            </a:r>
          </a:p>
          <a:p>
            <a:pPr marL="800100" lvl="1"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Use experts to flag garbage or chimera topics.</a:t>
            </a:r>
          </a:p>
          <a:p>
            <a:pPr marL="800100" lvl="1"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Evaluate documents assigned to topics.</a:t>
            </a:r>
            <a:br>
              <a:rPr lang="en-US" sz="2000" dirty="0">
                <a:latin typeface="Arial" panose="020B0604020202020204" pitchFamily="34" charset="0"/>
                <a:cs typeface="Arial" panose="020B0604020202020204" pitchFamily="34" charset="0"/>
              </a:rPr>
            </a:br>
            <a:endParaRPr lang="en-US" sz="1050" dirty="0">
              <a:latin typeface="Arial" panose="020B0604020202020204" pitchFamily="34" charset="0"/>
              <a:cs typeface="Arial" panose="020B0604020202020204" pitchFamily="34" charset="0"/>
            </a:endParaRPr>
          </a:p>
          <a:p>
            <a:pPr marL="342900"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Sensitivity:</a:t>
            </a:r>
          </a:p>
          <a:p>
            <a:pPr marL="800100" lvl="1"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Results / interpretations should be robust to small changes. </a:t>
            </a:r>
          </a:p>
          <a:p>
            <a:pPr marL="800100" lvl="1"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Changes should make sense. </a:t>
            </a:r>
          </a:p>
          <a:p>
            <a:pPr marL="1257300" lvl="2" indent="-342900">
              <a:lnSpc>
                <a:spcPct val="11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816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7">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a:latin typeface="Arial" panose="020B0604020202020204" pitchFamily="34" charset="0"/>
                <a:cs typeface="Arial" panose="020B0604020202020204" pitchFamily="34" charset="0"/>
              </a:rPr>
              <a:t>In </a:t>
            </a:r>
            <a:r>
              <a:rPr lang="nl-NL" sz="2400" b="1" dirty="0" err="1">
                <a:latin typeface="Arial" panose="020B0604020202020204" pitchFamily="34" charset="0"/>
                <a:cs typeface="Arial" panose="020B0604020202020204" pitchFamily="34" charset="0"/>
              </a:rPr>
              <a:t>sum</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34</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713570"/>
            <a:ext cx="8483632" cy="3925626"/>
          </a:xfrm>
          <a:prstGeom prst="rect">
            <a:avLst/>
          </a:prstGeom>
          <a:noFill/>
        </p:spPr>
        <p:txBody>
          <a:bodyPr wrap="square">
            <a:spAutoFit/>
          </a:bodyPr>
          <a:lstStyle/>
          <a:p>
            <a:pPr>
              <a:lnSpc>
                <a:spcPct val="110000"/>
              </a:lnSpc>
            </a:pPr>
            <a:r>
              <a:rPr lang="en-US" sz="2000" dirty="0">
                <a:latin typeface="Arial" panose="020B0604020202020204" pitchFamily="34" charset="0"/>
                <a:cs typeface="Arial" panose="020B0604020202020204" pitchFamily="34" charset="0"/>
              </a:rPr>
              <a:t>Topic modeling offers a relatively easy to use toolkit to generate meaningful inductive, deductive, and abductive insights when analyzing textual data in strategy research. </a:t>
            </a:r>
          </a:p>
          <a:p>
            <a:pPr>
              <a:lnSpc>
                <a:spcPct val="110000"/>
              </a:lnSpc>
            </a:pPr>
            <a:endParaRPr lang="en-US" sz="1200" dirty="0">
              <a:latin typeface="Arial" panose="020B0604020202020204" pitchFamily="34" charset="0"/>
              <a:cs typeface="Arial" panose="020B0604020202020204" pitchFamily="34" charset="0"/>
            </a:endParaRPr>
          </a:p>
          <a:p>
            <a:pPr>
              <a:lnSpc>
                <a:spcPct val="110000"/>
              </a:lnSpc>
            </a:pPr>
            <a:r>
              <a:rPr lang="en-US" sz="2000" b="1" dirty="0">
                <a:latin typeface="Arial" panose="020B0604020202020204" pitchFamily="34" charset="0"/>
                <a:cs typeface="Arial" panose="020B0604020202020204" pitchFamily="34" charset="0"/>
              </a:rPr>
              <a:t>But</a:t>
            </a:r>
            <a:r>
              <a:rPr lang="en-US" sz="2000" dirty="0">
                <a:latin typeface="Arial" panose="020B0604020202020204" pitchFamily="34" charset="0"/>
                <a:cs typeface="Arial" panose="020B0604020202020204" pitchFamily="34" charset="0"/>
              </a:rPr>
              <a:t>: its ease-of-use masks its complexities and sensitivity. </a:t>
            </a:r>
          </a:p>
          <a:p>
            <a:pPr>
              <a:lnSpc>
                <a:spcPct val="110000"/>
              </a:lnSpc>
            </a:pPr>
            <a:endParaRPr lang="en-US" sz="12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Critical reflection on its applicability, mindfulness of all its nuances, and careful validation are all a must if you want to publish using this method.</a:t>
            </a:r>
          </a:p>
          <a:p>
            <a:pPr>
              <a:lnSpc>
                <a:spcPct val="110000"/>
              </a:lnSpc>
            </a:pPr>
            <a:endParaRPr lang="en-US" sz="12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Usual best practices apply: document everything, ensure replicability and transparency, report clearly and comprehensively. </a:t>
            </a:r>
          </a:p>
          <a:p>
            <a:pPr>
              <a:lnSpc>
                <a:spcPct val="110000"/>
              </a:lnSpc>
            </a:pPr>
            <a:endParaRPr lang="en-US" sz="12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If done well, the sky is the limit. </a:t>
            </a:r>
          </a:p>
        </p:txBody>
      </p:sp>
    </p:spTree>
    <p:extLst>
      <p:ext uri="{BB962C8B-B14F-4D97-AF65-F5344CB8AC3E}">
        <p14:creationId xmlns:p14="http://schemas.microsoft.com/office/powerpoint/2010/main" val="405883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Some</a:t>
            </a:r>
            <a:r>
              <a:rPr lang="nl-NL" sz="2400" b="1" dirty="0">
                <a:latin typeface="Arial" panose="020B0604020202020204" pitchFamily="34" charset="0"/>
                <a:cs typeface="Arial" panose="020B0604020202020204" pitchFamily="34" charset="0"/>
              </a:rPr>
              <a:t> </a:t>
            </a:r>
            <a:r>
              <a:rPr lang="nl-NL" sz="2400" b="1" dirty="0" err="1">
                <a:latin typeface="Arial" panose="020B0604020202020204" pitchFamily="34" charset="0"/>
                <a:cs typeface="Arial" panose="020B0604020202020204" pitchFamily="34" charset="0"/>
              </a:rPr>
              <a:t>further</a:t>
            </a:r>
            <a:r>
              <a:rPr lang="nl-NL" sz="2400" b="1" dirty="0">
                <a:latin typeface="Arial" panose="020B0604020202020204" pitchFamily="34" charset="0"/>
                <a:cs typeface="Arial" panose="020B0604020202020204" pitchFamily="34" charset="0"/>
              </a:rPr>
              <a:t> readings</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35</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713570"/>
            <a:ext cx="8483632" cy="3459473"/>
          </a:xfrm>
          <a:prstGeom prst="rect">
            <a:avLst/>
          </a:prstGeom>
          <a:noFill/>
        </p:spPr>
        <p:txBody>
          <a:bodyPr wrap="square">
            <a:spAutoFit/>
          </a:bodyPr>
          <a:lstStyle/>
          <a:p>
            <a:pPr>
              <a:lnSpc>
                <a:spcPct val="110000"/>
              </a:lnSpc>
            </a:pPr>
            <a:r>
              <a:rPr lang="en-US" b="1" dirty="0">
                <a:latin typeface="Arial" panose="020B0604020202020204" pitchFamily="34" charset="0"/>
                <a:cs typeface="Arial" panose="020B0604020202020204" pitchFamily="34" charset="0"/>
              </a:rPr>
              <a:t>Method</a:t>
            </a:r>
          </a:p>
          <a:p>
            <a:pPr>
              <a:lnSpc>
                <a:spcPct val="110000"/>
              </a:lnSpc>
            </a:pPr>
            <a:r>
              <a:rPr lang="en-US" sz="1400" dirty="0" err="1">
                <a:latin typeface="Arial" panose="020B0604020202020204" pitchFamily="34" charset="0"/>
                <a:cs typeface="Arial" panose="020B0604020202020204" pitchFamily="34" charset="0"/>
              </a:rPr>
              <a:t>Blei</a:t>
            </a:r>
            <a:r>
              <a:rPr lang="en-US" sz="1400" dirty="0">
                <a:latin typeface="Arial" panose="020B0604020202020204" pitchFamily="34" charset="0"/>
                <a:cs typeface="Arial" panose="020B0604020202020204" pitchFamily="34" charset="0"/>
              </a:rPr>
              <a:t>, D. M. 2012. Probabilistic topic models. Communications of the ACM, 55(4): 77–84.</a:t>
            </a:r>
            <a:br>
              <a:rPr lang="en-US" sz="1400" dirty="0">
                <a:latin typeface="Arial" panose="020B0604020202020204" pitchFamily="34" charset="0"/>
                <a:cs typeface="Arial" panose="020B0604020202020204" pitchFamily="34" charset="0"/>
              </a:rPr>
            </a:br>
            <a:r>
              <a:rPr lang="en-US" sz="1400" dirty="0" err="1">
                <a:latin typeface="Arial" panose="020B0604020202020204" pitchFamily="34" charset="0"/>
                <a:cs typeface="Arial" panose="020B0604020202020204" pitchFamily="34" charset="0"/>
              </a:rPr>
              <a:t>Blei</a:t>
            </a:r>
            <a:r>
              <a:rPr lang="en-US" sz="1400" dirty="0">
                <a:latin typeface="Arial" panose="020B0604020202020204" pitchFamily="34" charset="0"/>
                <a:cs typeface="Arial" panose="020B0604020202020204" pitchFamily="34" charset="0"/>
              </a:rPr>
              <a:t>, D. M., Ng, A. Y., &amp; Jordan, M. I. 2003. Latent Dirichlet allocation. Journal of Machine Learning</a:t>
            </a:r>
          </a:p>
          <a:p>
            <a:pPr>
              <a:lnSpc>
                <a:spcPct val="110000"/>
              </a:lnSpc>
            </a:pPr>
            <a:r>
              <a:rPr lang="en-US" sz="1400" dirty="0">
                <a:latin typeface="Arial" panose="020B0604020202020204" pitchFamily="34" charset="0"/>
                <a:cs typeface="Arial" panose="020B0604020202020204" pitchFamily="34" charset="0"/>
              </a:rPr>
              <a:t>	Research, 3: 993–1022.</a:t>
            </a:r>
          </a:p>
          <a:p>
            <a:pPr>
              <a:lnSpc>
                <a:spcPct val="110000"/>
              </a:lnSpc>
            </a:pPr>
            <a:r>
              <a:rPr lang="en-US" sz="1400" dirty="0">
                <a:latin typeface="Arial" panose="020B0604020202020204" pitchFamily="34" charset="0"/>
                <a:cs typeface="Arial" panose="020B0604020202020204" pitchFamily="34" charset="0"/>
              </a:rPr>
              <a:t>DiMaggio, P. (2015) Adapting computational text analysis to social science (and vice versa). Big Data &amp; 	Society 2(July-December), 1–5. </a:t>
            </a:r>
          </a:p>
          <a:p>
            <a:pPr>
              <a:lnSpc>
                <a:spcPct val="110000"/>
              </a:lnSpc>
            </a:pPr>
            <a:r>
              <a:rPr lang="en-US" sz="1400" dirty="0">
                <a:latin typeface="Arial" panose="020B0604020202020204" pitchFamily="34" charset="0"/>
                <a:cs typeface="Arial" panose="020B0604020202020204" pitchFamily="34" charset="0"/>
              </a:rPr>
              <a:t>Hannigan, T., Haans, R.F.J., </a:t>
            </a:r>
            <a:r>
              <a:rPr lang="en-US" sz="1400" dirty="0" err="1">
                <a:latin typeface="Arial" panose="020B0604020202020204" pitchFamily="34" charset="0"/>
                <a:cs typeface="Arial" panose="020B0604020202020204" pitchFamily="34" charset="0"/>
              </a:rPr>
              <a:t>Vakili</a:t>
            </a:r>
            <a:r>
              <a:rPr lang="en-US" sz="1400" dirty="0">
                <a:latin typeface="Arial" panose="020B0604020202020204" pitchFamily="34" charset="0"/>
                <a:cs typeface="Arial" panose="020B0604020202020204" pitchFamily="34" charset="0"/>
              </a:rPr>
              <a:t>, K., Tchalian, H., Glaser V.L., Wang, M., Kaplan, S., and </a:t>
            </a:r>
          </a:p>
          <a:p>
            <a:pPr>
              <a:lnSpc>
                <a:spcPct val="110000"/>
              </a:lnSpc>
            </a:pPr>
            <a:r>
              <a:rPr lang="en-US" sz="1400" dirty="0">
                <a:latin typeface="Arial" panose="020B0604020202020204" pitchFamily="34" charset="0"/>
                <a:cs typeface="Arial" panose="020B0604020202020204" pitchFamily="34" charset="0"/>
              </a:rPr>
              <a:t>	Jennings, P.D. 2019. Topic models in management research: Rendering new theory from </a:t>
            </a:r>
          </a:p>
          <a:p>
            <a:pPr>
              <a:lnSpc>
                <a:spcPct val="110000"/>
              </a:lnSpc>
            </a:pPr>
            <a:r>
              <a:rPr lang="en-US" sz="1400" dirty="0">
                <a:latin typeface="Arial" panose="020B0604020202020204" pitchFamily="34" charset="0"/>
                <a:cs typeface="Arial" panose="020B0604020202020204" pitchFamily="34" charset="0"/>
              </a:rPr>
              <a:t>	textual data. Academy of Management Annals 13(2): 586-632.</a:t>
            </a:r>
          </a:p>
          <a:p>
            <a:pPr>
              <a:lnSpc>
                <a:spcPct val="110000"/>
              </a:lnSpc>
            </a:pPr>
            <a:r>
              <a:rPr lang="en-US" sz="1400" dirty="0">
                <a:latin typeface="Arial" panose="020B0604020202020204" pitchFamily="34" charset="0"/>
                <a:cs typeface="Arial" panose="020B0604020202020204" pitchFamily="34" charset="0"/>
              </a:rPr>
              <a:t>McFarland, D. A., Ramage, D., Chuang, J., </a:t>
            </a:r>
            <a:r>
              <a:rPr lang="en-US" sz="1400" dirty="0" err="1">
                <a:latin typeface="Arial" panose="020B0604020202020204" pitchFamily="34" charset="0"/>
                <a:cs typeface="Arial" panose="020B0604020202020204" pitchFamily="34" charset="0"/>
              </a:rPr>
              <a:t>Heer</a:t>
            </a:r>
            <a:r>
              <a:rPr lang="en-US" sz="1400" dirty="0">
                <a:latin typeface="Arial" panose="020B0604020202020204" pitchFamily="34" charset="0"/>
                <a:cs typeface="Arial" panose="020B0604020202020204" pitchFamily="34" charset="0"/>
              </a:rPr>
              <a:t>, J., Manning, C. D., &amp; </a:t>
            </a:r>
            <a:r>
              <a:rPr lang="en-US" sz="1400" dirty="0" err="1">
                <a:latin typeface="Arial" panose="020B0604020202020204" pitchFamily="34" charset="0"/>
                <a:cs typeface="Arial" panose="020B0604020202020204" pitchFamily="34" charset="0"/>
              </a:rPr>
              <a:t>Jurafsky</a:t>
            </a:r>
            <a:r>
              <a:rPr lang="en-US" sz="1400" dirty="0">
                <a:latin typeface="Arial" panose="020B0604020202020204" pitchFamily="34" charset="0"/>
                <a:cs typeface="Arial" panose="020B0604020202020204" pitchFamily="34" charset="0"/>
              </a:rPr>
              <a:t>, D. (2013) Differentiating 	language usage through topic models. Journal of the Association for Information Science and 	Technology 41(6), 607–625. </a:t>
            </a:r>
          </a:p>
          <a:p>
            <a:pPr>
              <a:lnSpc>
                <a:spcPct val="110000"/>
              </a:lnSpc>
            </a:pPr>
            <a:r>
              <a:rPr lang="en-US" sz="1400" dirty="0">
                <a:latin typeface="Arial" panose="020B0604020202020204" pitchFamily="34" charset="0"/>
                <a:cs typeface="Arial" panose="020B0604020202020204" pitchFamily="34" charset="0"/>
              </a:rPr>
              <a:t>Mohr, J. W., &amp; Bogdanov, P. (2013) Introduction-Topic models: What they are and why they matter. 	Poetics 41(6), 545–569. </a:t>
            </a:r>
          </a:p>
        </p:txBody>
      </p:sp>
    </p:spTree>
    <p:extLst>
      <p:ext uri="{BB962C8B-B14F-4D97-AF65-F5344CB8AC3E}">
        <p14:creationId xmlns:p14="http://schemas.microsoft.com/office/powerpoint/2010/main" val="1289010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Some</a:t>
            </a:r>
            <a:r>
              <a:rPr lang="nl-NL" sz="2400" b="1" dirty="0">
                <a:latin typeface="Arial" panose="020B0604020202020204" pitchFamily="34" charset="0"/>
                <a:cs typeface="Arial" panose="020B0604020202020204" pitchFamily="34" charset="0"/>
              </a:rPr>
              <a:t> </a:t>
            </a:r>
            <a:r>
              <a:rPr lang="nl-NL" sz="2400" b="1" dirty="0" err="1">
                <a:latin typeface="Arial" panose="020B0604020202020204" pitchFamily="34" charset="0"/>
                <a:cs typeface="Arial" panose="020B0604020202020204" pitchFamily="34" charset="0"/>
              </a:rPr>
              <a:t>further</a:t>
            </a:r>
            <a:r>
              <a:rPr lang="nl-NL" sz="2400" b="1" dirty="0">
                <a:latin typeface="Arial" panose="020B0604020202020204" pitchFamily="34" charset="0"/>
                <a:cs typeface="Arial" panose="020B0604020202020204" pitchFamily="34" charset="0"/>
              </a:rPr>
              <a:t> readings</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36</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713570"/>
            <a:ext cx="8483632" cy="3222485"/>
          </a:xfrm>
          <a:prstGeom prst="rect">
            <a:avLst/>
          </a:prstGeom>
          <a:noFill/>
        </p:spPr>
        <p:txBody>
          <a:bodyPr wrap="square">
            <a:spAutoFit/>
          </a:bodyPr>
          <a:lstStyle/>
          <a:p>
            <a:pPr>
              <a:lnSpc>
                <a:spcPct val="110000"/>
              </a:lnSpc>
            </a:pPr>
            <a:r>
              <a:rPr lang="en-US" b="1" dirty="0">
                <a:latin typeface="Arial" panose="020B0604020202020204" pitchFamily="34" charset="0"/>
                <a:cs typeface="Arial" panose="020B0604020202020204" pitchFamily="34" charset="0"/>
              </a:rPr>
              <a:t>Applications</a:t>
            </a:r>
          </a:p>
          <a:p>
            <a:pPr>
              <a:lnSpc>
                <a:spcPct val="110000"/>
              </a:lnSpc>
            </a:pPr>
            <a:r>
              <a:rPr lang="en-US" sz="1400" dirty="0">
                <a:latin typeface="Arial" panose="020B0604020202020204" pitchFamily="34" charset="0"/>
                <a:cs typeface="Arial" panose="020B0604020202020204" pitchFamily="34" charset="0"/>
              </a:rPr>
              <a:t>Croidieu, G., &amp; Kim, P. H. (2018). Labor of love: Amateurs and lay-expertise legitimation in the early US 	radio field. Administrative Science Quarterly, 63(1), 1-42.</a:t>
            </a:r>
          </a:p>
          <a:p>
            <a:pPr>
              <a:lnSpc>
                <a:spcPct val="110000"/>
              </a:lnSpc>
            </a:pPr>
            <a:r>
              <a:rPr lang="en-US" sz="1400" dirty="0">
                <a:latin typeface="Arial" panose="020B0604020202020204" pitchFamily="34" charset="0"/>
                <a:cs typeface="Arial" panose="020B0604020202020204" pitchFamily="34" charset="0"/>
              </a:rPr>
              <a:t>DiMaggio, P., Nag, M., &amp; </a:t>
            </a:r>
            <a:r>
              <a:rPr lang="en-US" sz="1400" dirty="0" err="1">
                <a:latin typeface="Arial" panose="020B0604020202020204" pitchFamily="34" charset="0"/>
                <a:cs typeface="Arial" panose="020B0604020202020204" pitchFamily="34" charset="0"/>
              </a:rPr>
              <a:t>Blei</a:t>
            </a:r>
            <a:r>
              <a:rPr lang="en-US" sz="1400" dirty="0">
                <a:latin typeface="Arial" panose="020B0604020202020204" pitchFamily="34" charset="0"/>
                <a:cs typeface="Arial" panose="020B0604020202020204" pitchFamily="34" charset="0"/>
              </a:rPr>
              <a:t>, D. (2013) Exploiting affinities between topic modeling and the sociological 	perspective on culture: Application to newspaper coverage of U.S. government arts funding. Poetics 	41(6), 570–606. </a:t>
            </a:r>
          </a:p>
          <a:p>
            <a:pPr>
              <a:lnSpc>
                <a:spcPct val="110000"/>
              </a:lnSpc>
            </a:pPr>
            <a:r>
              <a:rPr lang="en-US" sz="1400" dirty="0">
                <a:latin typeface="Arial" panose="020B0604020202020204" pitchFamily="34" charset="0"/>
                <a:cs typeface="Arial" panose="020B0604020202020204" pitchFamily="34" charset="0"/>
              </a:rPr>
              <a:t>Haans, R. F. J. 2019. What’s the value of being different when everyone is? The effects of distinctiveness </a:t>
            </a:r>
          </a:p>
          <a:p>
            <a:pPr>
              <a:lnSpc>
                <a:spcPct val="110000"/>
              </a:lnSpc>
            </a:pPr>
            <a:r>
              <a:rPr lang="en-US" sz="1400" dirty="0">
                <a:latin typeface="Arial" panose="020B0604020202020204" pitchFamily="34" charset="0"/>
                <a:cs typeface="Arial" panose="020B0604020202020204" pitchFamily="34" charset="0"/>
              </a:rPr>
              <a:t>	on performance in homogeneous versus heterogeneous categories. Strategic Management Journal, </a:t>
            </a:r>
          </a:p>
          <a:p>
            <a:pPr>
              <a:lnSpc>
                <a:spcPct val="110000"/>
              </a:lnSpc>
            </a:pPr>
            <a:r>
              <a:rPr lang="en-US" sz="1400" dirty="0">
                <a:latin typeface="Arial" panose="020B0604020202020204" pitchFamily="34" charset="0"/>
                <a:cs typeface="Arial" panose="020B0604020202020204" pitchFamily="34" charset="0"/>
              </a:rPr>
              <a:t>	40(1): 3–27.</a:t>
            </a:r>
          </a:p>
          <a:p>
            <a:pPr>
              <a:lnSpc>
                <a:spcPct val="110000"/>
              </a:lnSpc>
            </a:pPr>
            <a:r>
              <a:rPr lang="en-US" sz="1400" dirty="0">
                <a:latin typeface="Arial" panose="020B0604020202020204" pitchFamily="34" charset="0"/>
                <a:cs typeface="Arial" panose="020B0604020202020204" pitchFamily="34" charset="0"/>
              </a:rPr>
              <a:t>Kaplan, S., &amp; </a:t>
            </a:r>
            <a:r>
              <a:rPr lang="en-US" sz="1400" dirty="0" err="1">
                <a:latin typeface="Arial" panose="020B0604020202020204" pitchFamily="34" charset="0"/>
                <a:cs typeface="Arial" panose="020B0604020202020204" pitchFamily="34" charset="0"/>
              </a:rPr>
              <a:t>Vakili</a:t>
            </a:r>
            <a:r>
              <a:rPr lang="en-US" sz="1400" dirty="0">
                <a:latin typeface="Arial" panose="020B0604020202020204" pitchFamily="34" charset="0"/>
                <a:cs typeface="Arial" panose="020B0604020202020204" pitchFamily="34" charset="0"/>
              </a:rPr>
              <a:t>, K. (2015) The double-edged sword of recombination in breakthrough innovation. </a:t>
            </a:r>
          </a:p>
          <a:p>
            <a:pPr>
              <a:lnSpc>
                <a:spcPct val="110000"/>
              </a:lnSpc>
            </a:pPr>
            <a:r>
              <a:rPr lang="en-US" sz="1400" dirty="0">
                <a:latin typeface="Arial" panose="020B0604020202020204" pitchFamily="34" charset="0"/>
                <a:cs typeface="Arial" panose="020B0604020202020204" pitchFamily="34" charset="0"/>
              </a:rPr>
              <a:t>	Strategic Management Journal 36(10)</a:t>
            </a:r>
          </a:p>
          <a:p>
            <a:pPr>
              <a:lnSpc>
                <a:spcPct val="110000"/>
              </a:lnSpc>
            </a:pPr>
            <a:r>
              <a:rPr lang="en-US" sz="1400" dirty="0" err="1">
                <a:latin typeface="Arial" panose="020B0604020202020204" pitchFamily="34" charset="0"/>
                <a:cs typeface="Arial" panose="020B0604020202020204" pitchFamily="34" charset="0"/>
              </a:rPr>
              <a:t>Taeuscher</a:t>
            </a:r>
            <a:r>
              <a:rPr lang="en-US" sz="1400" dirty="0">
                <a:latin typeface="Arial" panose="020B0604020202020204" pitchFamily="34" charset="0"/>
                <a:cs typeface="Arial" panose="020B0604020202020204" pitchFamily="34" charset="0"/>
              </a:rPr>
              <a:t>, K., </a:t>
            </a:r>
            <a:r>
              <a:rPr lang="en-US" sz="1400" dirty="0" err="1">
                <a:latin typeface="Arial" panose="020B0604020202020204" pitchFamily="34" charset="0"/>
                <a:cs typeface="Arial" panose="020B0604020202020204" pitchFamily="34" charset="0"/>
              </a:rPr>
              <a:t>Bouncken</a:t>
            </a:r>
            <a:r>
              <a:rPr lang="en-US" sz="1400" dirty="0">
                <a:latin typeface="Arial" panose="020B0604020202020204" pitchFamily="34" charset="0"/>
                <a:cs typeface="Arial" panose="020B0604020202020204" pitchFamily="34" charset="0"/>
              </a:rPr>
              <a:t>, R., &amp; </a:t>
            </a:r>
            <a:r>
              <a:rPr lang="en-US" sz="1400" dirty="0" err="1">
                <a:latin typeface="Arial" panose="020B0604020202020204" pitchFamily="34" charset="0"/>
                <a:cs typeface="Arial" panose="020B0604020202020204" pitchFamily="34" charset="0"/>
              </a:rPr>
              <a:t>Pesch</a:t>
            </a:r>
            <a:r>
              <a:rPr lang="en-US" sz="1400" dirty="0">
                <a:latin typeface="Arial" panose="020B0604020202020204" pitchFamily="34" charset="0"/>
                <a:cs typeface="Arial" panose="020B0604020202020204" pitchFamily="34" charset="0"/>
              </a:rPr>
              <a:t>, R. (2021). Gaining legitimacy by being different: Optimal </a:t>
            </a:r>
          </a:p>
          <a:p>
            <a:pPr>
              <a:lnSpc>
                <a:spcPct val="110000"/>
              </a:lnSpc>
            </a:pPr>
            <a:r>
              <a:rPr lang="en-US" sz="1400" dirty="0">
                <a:latin typeface="Arial" panose="020B0604020202020204" pitchFamily="34" charset="0"/>
                <a:cs typeface="Arial" panose="020B0604020202020204" pitchFamily="34" charset="0"/>
              </a:rPr>
              <a:t>	distinctiveness in crowdfunding platforms. Academy of Management Journal, 64(1), 149-179.</a:t>
            </a:r>
          </a:p>
        </p:txBody>
      </p:sp>
    </p:spTree>
    <p:extLst>
      <p:ext uri="{BB962C8B-B14F-4D97-AF65-F5344CB8AC3E}">
        <p14:creationId xmlns:p14="http://schemas.microsoft.com/office/powerpoint/2010/main" val="1834243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F0F91D-E686-4697-AF66-10FE6F586117}"/>
              </a:ext>
            </a:extLst>
          </p:cNvPr>
          <p:cNvSpPr>
            <a:spLocks noGrp="1"/>
          </p:cNvSpPr>
          <p:nvPr>
            <p:ph type="body" idx="10"/>
          </p:nvPr>
        </p:nvSpPr>
        <p:spPr/>
        <p:txBody>
          <a:bodyPr/>
          <a:lstStyle/>
          <a:p>
            <a:endParaRPr lang="en-GB"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3F119244-EBCA-46E7-BC31-65337FFE36A2}"/>
              </a:ext>
            </a:extLst>
          </p:cNvPr>
          <p:cNvSpPr>
            <a:spLocks noGrp="1"/>
          </p:cNvSpPr>
          <p:nvPr>
            <p:ph type="sldNum" sz="quarter" idx="4294967295"/>
          </p:nvPr>
        </p:nvSpPr>
        <p:spPr>
          <a:xfrm>
            <a:off x="0" y="4662488"/>
            <a:ext cx="323850" cy="180975"/>
          </a:xfrm>
        </p:spPr>
        <p:txBody>
          <a:bodyPr/>
          <a:lstStyle/>
          <a:p>
            <a:fld id="{2B4AE559-C13F-42F9-9119-91A8BAF7C68F}" type="slidenum">
              <a:rPr lang="nl-NL" smtClean="0">
                <a:latin typeface="Arial" panose="020B0604020202020204" pitchFamily="34" charset="0"/>
                <a:cs typeface="Arial" panose="020B0604020202020204" pitchFamily="34" charset="0"/>
              </a:rPr>
              <a:pPr/>
              <a:t>37</a:t>
            </a:fld>
            <a:endParaRPr lang="nl-NL" dirty="0">
              <a:latin typeface="Arial" panose="020B0604020202020204" pitchFamily="34" charset="0"/>
              <a:cs typeface="Arial" panose="020B0604020202020204" pitchFamily="34" charset="0"/>
            </a:endParaRPr>
          </a:p>
        </p:txBody>
      </p:sp>
      <p:sp>
        <p:nvSpPr>
          <p:cNvPr id="6" name="Title 3">
            <a:extLst>
              <a:ext uri="{FF2B5EF4-FFF2-40B4-BE49-F238E27FC236}">
                <a16:creationId xmlns:a16="http://schemas.microsoft.com/office/drawing/2014/main" id="{C6161437-9ABF-4296-BEE2-ED709E9BFEF6}"/>
              </a:ext>
            </a:extLst>
          </p:cNvPr>
          <p:cNvSpPr txBox="1">
            <a:spLocks/>
          </p:cNvSpPr>
          <p:nvPr/>
        </p:nvSpPr>
        <p:spPr>
          <a:xfrm>
            <a:off x="254915" y="855244"/>
            <a:ext cx="4874225" cy="1476000"/>
          </a:xfrm>
          <a:prstGeom prst="rect">
            <a:avLst/>
          </a:prstGeom>
        </p:spPr>
        <p:txBody>
          <a:bodyPr vert="horz" lIns="0" tIns="0" rIns="0" bIns="0" rtlCol="0" anchor="t" anchorCtr="0">
            <a:noAutofit/>
          </a:bodyPr>
          <a:lstStyle>
            <a:lvl1pPr algn="l" defTabSz="457200" rtl="0" eaLnBrk="1" latinLnBrk="0" hangingPunct="1">
              <a:lnSpc>
                <a:spcPts val="5600"/>
              </a:lnSpc>
              <a:spcBef>
                <a:spcPct val="0"/>
              </a:spcBef>
              <a:buNone/>
              <a:defRPr sz="6400" b="0" i="0" kern="1200" baseline="0">
                <a:solidFill>
                  <a:schemeClr val="bg1"/>
                </a:solidFill>
                <a:latin typeface="+mj-lt"/>
                <a:ea typeface="+mj-ea"/>
                <a:cs typeface="Museo Sans 700"/>
              </a:defRPr>
            </a:lvl1pPr>
          </a:lstStyle>
          <a:p>
            <a:r>
              <a:rPr lang="nl-NL" sz="5400" b="1" dirty="0" err="1">
                <a:latin typeface="Arial" panose="020B0604020202020204" pitchFamily="34" charset="0"/>
                <a:cs typeface="Arial" panose="020B0604020202020204" pitchFamily="34" charset="0"/>
              </a:rPr>
              <a:t>Thanks</a:t>
            </a:r>
            <a:r>
              <a:rPr lang="nl-NL" sz="5400" b="1" dirty="0">
                <a:latin typeface="Arial" panose="020B0604020202020204" pitchFamily="34" charset="0"/>
                <a:cs typeface="Arial" panose="020B0604020202020204" pitchFamily="34" charset="0"/>
              </a:rPr>
              <a:t>!</a:t>
            </a:r>
          </a:p>
          <a:p>
            <a:br>
              <a:rPr lang="nl-NL" sz="5400" b="1" dirty="0">
                <a:latin typeface="Arial" panose="020B0604020202020204" pitchFamily="34" charset="0"/>
                <a:cs typeface="Arial" panose="020B0604020202020204" pitchFamily="34" charset="0"/>
              </a:rPr>
            </a:br>
            <a:r>
              <a:rPr lang="nl-NL" sz="5400" b="1" dirty="0">
                <a:latin typeface="Arial" panose="020B0604020202020204" pitchFamily="34" charset="0"/>
                <a:cs typeface="Arial" panose="020B0604020202020204" pitchFamily="34" charset="0"/>
              </a:rPr>
              <a:t>Q&amp;A</a:t>
            </a:r>
            <a:endParaRPr lang="en-GB" sz="5400" b="1" dirty="0">
              <a:latin typeface="Arial" panose="020B0604020202020204" pitchFamily="34" charset="0"/>
              <a:cs typeface="Arial" panose="020B0604020202020204" pitchFamily="34" charset="0"/>
            </a:endParaRPr>
          </a:p>
        </p:txBody>
      </p:sp>
      <p:sp>
        <p:nvSpPr>
          <p:cNvPr id="12" name="Text Placeholder 4">
            <a:extLst>
              <a:ext uri="{FF2B5EF4-FFF2-40B4-BE49-F238E27FC236}">
                <a16:creationId xmlns:a16="http://schemas.microsoft.com/office/drawing/2014/main" id="{8C91A2CC-78FF-4CF9-A194-8665301F0EDE}"/>
              </a:ext>
            </a:extLst>
          </p:cNvPr>
          <p:cNvSpPr txBox="1">
            <a:spLocks/>
          </p:cNvSpPr>
          <p:nvPr/>
        </p:nvSpPr>
        <p:spPr>
          <a:xfrm>
            <a:off x="6806489" y="3487468"/>
            <a:ext cx="1609091" cy="1444532"/>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00000"/>
              </a:lnSpc>
            </a:pPr>
            <a:r>
              <a:rPr lang="en-US" sz="1800" b="1" dirty="0">
                <a:solidFill>
                  <a:schemeClr val="tx1"/>
                </a:solidFill>
                <a:latin typeface="+mj-lt"/>
              </a:rPr>
              <a:t> </a:t>
            </a:r>
          </a:p>
          <a:p>
            <a:pPr>
              <a:lnSpc>
                <a:spcPct val="100000"/>
              </a:lnSpc>
            </a:pPr>
            <a:r>
              <a:rPr lang="en-US" sz="1800" b="1" dirty="0">
                <a:solidFill>
                  <a:schemeClr val="tx1"/>
                </a:solidFill>
                <a:latin typeface="+mj-lt"/>
              </a:rPr>
              <a:t>haans@rsm.nl</a:t>
            </a:r>
          </a:p>
          <a:p>
            <a:pPr>
              <a:lnSpc>
                <a:spcPct val="100000"/>
              </a:lnSpc>
            </a:pPr>
            <a:r>
              <a:rPr lang="en-US" sz="1800" b="1" dirty="0">
                <a:solidFill>
                  <a:schemeClr val="tx1"/>
                </a:solidFill>
                <a:latin typeface="+mj-lt"/>
              </a:rPr>
              <a:t>/</a:t>
            </a:r>
            <a:r>
              <a:rPr lang="en-US" sz="1800" b="1" dirty="0" err="1">
                <a:solidFill>
                  <a:schemeClr val="tx1"/>
                </a:solidFill>
                <a:latin typeface="+mj-lt"/>
              </a:rPr>
              <a:t>richard-haans</a:t>
            </a:r>
            <a:r>
              <a:rPr lang="en-US" sz="1800" b="1" dirty="0">
                <a:solidFill>
                  <a:schemeClr val="tx1"/>
                </a:solidFill>
                <a:latin typeface="+mj-lt"/>
              </a:rPr>
              <a:t>/</a:t>
            </a:r>
          </a:p>
          <a:p>
            <a:pPr>
              <a:lnSpc>
                <a:spcPct val="100000"/>
              </a:lnSpc>
            </a:pPr>
            <a:r>
              <a:rPr lang="en-US" sz="1800" b="1" dirty="0">
                <a:solidFill>
                  <a:schemeClr val="tx1"/>
                </a:solidFill>
                <a:latin typeface="+mj-lt"/>
              </a:rPr>
              <a:t>@RFJ_Haans</a:t>
            </a:r>
          </a:p>
          <a:p>
            <a:endParaRPr lang="en-US" sz="1800" b="1" dirty="0">
              <a:solidFill>
                <a:schemeClr val="tx1"/>
              </a:solidFill>
              <a:latin typeface="+mj-lt"/>
            </a:endParaRPr>
          </a:p>
        </p:txBody>
      </p:sp>
      <p:pic>
        <p:nvPicPr>
          <p:cNvPr id="13" name="Picture 12" descr="https://png.icons8.com/metro/1600/twitter.png">
            <a:extLst>
              <a:ext uri="{FF2B5EF4-FFF2-40B4-BE49-F238E27FC236}">
                <a16:creationId xmlns:a16="http://schemas.microsoft.com/office/drawing/2014/main" id="{A04CE237-D7EF-4F22-8D41-57C6A1A0B4D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82639" y="4592128"/>
            <a:ext cx="301334" cy="30133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https://png.icons8.com/metro/1600/linkedin.png">
            <a:extLst>
              <a:ext uri="{FF2B5EF4-FFF2-40B4-BE49-F238E27FC236}">
                <a16:creationId xmlns:a16="http://schemas.microsoft.com/office/drawing/2014/main" id="{3922E5A1-080D-49AE-BA0D-D204B7E019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7607" y="4248970"/>
            <a:ext cx="291398" cy="29139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d30y9cdsu7xlg0.cloudfront.net/png/1674-200.png">
            <a:extLst>
              <a:ext uri="{FF2B5EF4-FFF2-40B4-BE49-F238E27FC236}">
                <a16:creationId xmlns:a16="http://schemas.microsoft.com/office/drawing/2014/main" id="{8D9048C6-6306-4FCC-9B28-1255FF16FCC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8702" y="3723957"/>
            <a:ext cx="509207" cy="509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545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en-US" sz="2400" b="1" dirty="0">
                <a:latin typeface="Arial" panose="020B0604020202020204" pitchFamily="34" charset="0"/>
                <a:cs typeface="Arial" panose="020B0604020202020204" pitchFamily="34" charset="0"/>
              </a:rPr>
              <a:t>Text analysis in strategic management</a:t>
            </a:r>
            <a:endParaRPr lang="en-US" sz="24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ADB53128-75D3-4F7B-930F-2868AD7BBF46}"/>
              </a:ext>
            </a:extLst>
          </p:cNvPr>
          <p:cNvSpPr>
            <a:spLocks noGrp="1"/>
          </p:cNvSpPr>
          <p:nvPr>
            <p:ph idx="1"/>
          </p:nvPr>
        </p:nvSpPr>
        <p:spPr>
          <a:xfrm>
            <a:off x="376671" y="761695"/>
            <a:ext cx="8160950" cy="3451666"/>
          </a:xfrm>
        </p:spPr>
        <p:txBody>
          <a:bodyPr/>
          <a:lstStyle/>
          <a:p>
            <a:pPr marL="0" indent="0">
              <a:lnSpc>
                <a:spcPct val="100000"/>
              </a:lnSpc>
              <a:buNone/>
            </a:pPr>
            <a:r>
              <a:rPr lang="en-US" sz="2000" dirty="0">
                <a:latin typeface="Arial" panose="020B0604020202020204" pitchFamily="34" charset="0"/>
                <a:cs typeface="Arial" panose="020B0604020202020204" pitchFamily="34" charset="0"/>
              </a:rPr>
              <a:t>Many organizational phenomena play out or are represented in written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and spoken word. </a:t>
            </a:r>
          </a:p>
          <a:p>
            <a:pPr marL="0" indent="0">
              <a:lnSpc>
                <a:spcPct val="100000"/>
              </a:lnSpc>
              <a:buNone/>
            </a:pPr>
            <a:endParaRPr lang="en-US" sz="800" dirty="0">
              <a:latin typeface="Arial" panose="020B0604020202020204" pitchFamily="34" charset="0"/>
              <a:cs typeface="Arial" panose="020B0604020202020204" pitchFamily="34" charset="0"/>
            </a:endParaRPr>
          </a:p>
          <a:p>
            <a:pPr lvl="1">
              <a:lnSpc>
                <a:spcPct val="100000"/>
              </a:lnSpc>
            </a:pPr>
            <a:r>
              <a:rPr lang="en-US" dirty="0">
                <a:latin typeface="Arial" panose="020B0604020202020204" pitchFamily="34" charset="0"/>
                <a:cs typeface="Arial" panose="020B0604020202020204" pitchFamily="34" charset="0"/>
              </a:rPr>
              <a:t>Annual reports</a:t>
            </a:r>
          </a:p>
          <a:p>
            <a:pPr lvl="1">
              <a:lnSpc>
                <a:spcPct val="100000"/>
              </a:lnSpc>
            </a:pPr>
            <a:r>
              <a:rPr lang="en-US" dirty="0">
                <a:latin typeface="Arial" panose="020B0604020202020204" pitchFamily="34" charset="0"/>
                <a:cs typeface="Arial" panose="020B0604020202020204" pitchFamily="34" charset="0"/>
              </a:rPr>
              <a:t>Patents</a:t>
            </a:r>
          </a:p>
          <a:p>
            <a:pPr lvl="1">
              <a:lnSpc>
                <a:spcPct val="100000"/>
              </a:lnSpc>
            </a:pPr>
            <a:r>
              <a:rPr lang="en-US" dirty="0">
                <a:latin typeface="Arial" panose="020B0604020202020204" pitchFamily="34" charset="0"/>
                <a:cs typeface="Arial" panose="020B0604020202020204" pitchFamily="34" charset="0"/>
              </a:rPr>
              <a:t>Scientific publications</a:t>
            </a:r>
          </a:p>
          <a:p>
            <a:pPr lvl="1">
              <a:lnSpc>
                <a:spcPct val="100000"/>
              </a:lnSpc>
            </a:pPr>
            <a:r>
              <a:rPr lang="en-US" dirty="0">
                <a:latin typeface="Arial" panose="020B0604020202020204" pitchFamily="34" charset="0"/>
                <a:cs typeface="Arial" panose="020B0604020202020204" pitchFamily="34" charset="0"/>
              </a:rPr>
              <a:t>Press releases</a:t>
            </a:r>
          </a:p>
          <a:p>
            <a:pPr lvl="1">
              <a:lnSpc>
                <a:spcPct val="100000"/>
              </a:lnSpc>
            </a:pPr>
            <a:r>
              <a:rPr lang="en-US" dirty="0">
                <a:latin typeface="Arial" panose="020B0604020202020204" pitchFamily="34" charset="0"/>
                <a:cs typeface="Arial" panose="020B0604020202020204" pitchFamily="34" charset="0"/>
              </a:rPr>
              <a:t>Policy documents</a:t>
            </a:r>
          </a:p>
          <a:p>
            <a:pPr lvl="1">
              <a:lnSpc>
                <a:spcPct val="100000"/>
              </a:lnSpc>
            </a:pPr>
            <a:r>
              <a:rPr lang="en-US" dirty="0">
                <a:latin typeface="Arial" panose="020B0604020202020204" pitchFamily="34" charset="0"/>
                <a:cs typeface="Arial" panose="020B0604020202020204" pitchFamily="34" charset="0"/>
              </a:rPr>
              <a:t>Newspaper articles</a:t>
            </a:r>
          </a:p>
          <a:p>
            <a:pPr lvl="1">
              <a:lnSpc>
                <a:spcPct val="100000"/>
              </a:lnSpc>
            </a:pPr>
            <a:r>
              <a:rPr lang="en-US" dirty="0">
                <a:latin typeface="Arial" panose="020B0604020202020204" pitchFamily="34" charset="0"/>
                <a:cs typeface="Arial" panose="020B0604020202020204" pitchFamily="34" charset="0"/>
              </a:rPr>
              <a:t>Etc.</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marL="0" indent="0">
              <a:lnSpc>
                <a:spcPct val="100000"/>
              </a:lnSpc>
              <a:buNone/>
            </a:pPr>
            <a:r>
              <a:rPr lang="en-US" sz="2000" dirty="0">
                <a:latin typeface="Arial" panose="020B0604020202020204" pitchFamily="34" charset="0"/>
                <a:cs typeface="Arial" panose="020B0604020202020204" pitchFamily="34" charset="0"/>
              </a:rPr>
              <a:t>Automated text analysis allows us to move </a:t>
            </a:r>
            <a:r>
              <a:rPr lang="en-US" sz="2000" b="1" dirty="0">
                <a:latin typeface="Arial" panose="020B0604020202020204" pitchFamily="34" charset="0"/>
                <a:cs typeface="Arial" panose="020B0604020202020204" pitchFamily="34" charset="0"/>
              </a:rPr>
              <a:t>from words to numbers </a:t>
            </a:r>
            <a:r>
              <a:rPr lang="en-US" sz="2000" dirty="0">
                <a:latin typeface="Arial" panose="020B0604020202020204" pitchFamily="34" charset="0"/>
                <a:cs typeface="Arial" panose="020B0604020202020204" pitchFamily="34" charset="0"/>
              </a:rPr>
              <a:t>and generate data that can be used in quantitative descriptive analysis or regression analysis.</a:t>
            </a:r>
            <a:endParaRPr lang="en-US" sz="2000" b="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4</a:t>
            </a:fld>
            <a:endParaRPr lang="nl-NL"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205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en-US" sz="2400" b="1" dirty="0">
                <a:latin typeface="Arial" panose="020B0604020202020204" pitchFamily="34" charset="0"/>
                <a:cs typeface="Arial" panose="020B0604020202020204" pitchFamily="34" charset="0"/>
              </a:rPr>
              <a:t>Text analysis in strategic management</a:t>
            </a:r>
            <a:endParaRPr lang="en-US" sz="24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ADB53128-75D3-4F7B-930F-2868AD7BBF46}"/>
              </a:ext>
            </a:extLst>
          </p:cNvPr>
          <p:cNvSpPr>
            <a:spLocks noGrp="1"/>
          </p:cNvSpPr>
          <p:nvPr>
            <p:ph idx="1"/>
          </p:nvPr>
        </p:nvSpPr>
        <p:spPr>
          <a:xfrm>
            <a:off x="376671" y="761695"/>
            <a:ext cx="8160950" cy="3451666"/>
          </a:xfrm>
        </p:spPr>
        <p:txBody>
          <a:bodyPr/>
          <a:lstStyle/>
          <a:p>
            <a:pPr marL="0" indent="0">
              <a:lnSpc>
                <a:spcPct val="100000"/>
              </a:lnSpc>
              <a:buNone/>
            </a:pPr>
            <a:r>
              <a:rPr lang="en-US" sz="2000" dirty="0">
                <a:latin typeface="Arial" panose="020B0604020202020204" pitchFamily="34" charset="0"/>
                <a:cs typeface="Arial" panose="020B0604020202020204" pitchFamily="34" charset="0"/>
              </a:rPr>
              <a:t>Historically, huge costs of analyzing collections of texts have limited progress.</a:t>
            </a:r>
          </a:p>
          <a:p>
            <a:pPr marL="0" indent="0">
              <a:lnSpc>
                <a:spcPct val="100000"/>
              </a:lnSpc>
              <a:buNone/>
            </a:pPr>
            <a:endParaRPr lang="en-US" sz="2000" dirty="0">
              <a:latin typeface="Arial" panose="020B0604020202020204" pitchFamily="34" charset="0"/>
              <a:cs typeface="Arial" panose="020B0604020202020204" pitchFamily="34" charset="0"/>
            </a:endParaRPr>
          </a:p>
          <a:p>
            <a:pPr marL="0" indent="0">
              <a:lnSpc>
                <a:spcPct val="100000"/>
              </a:lnSpc>
              <a:buNone/>
            </a:pPr>
            <a:r>
              <a:rPr lang="en-US" sz="2000" b="1" dirty="0">
                <a:latin typeface="Arial" panose="020B0604020202020204" pitchFamily="34" charset="0"/>
                <a:cs typeface="Arial" panose="020B0604020202020204" pitchFamily="34" charset="0"/>
              </a:rPr>
              <a:t>Promise</a:t>
            </a:r>
            <a:r>
              <a:rPr lang="en-US" sz="2000" dirty="0">
                <a:latin typeface="Arial" panose="020B0604020202020204" pitchFamily="34" charset="0"/>
                <a:cs typeface="Arial" panose="020B0604020202020204" pitchFamily="34" charset="0"/>
              </a:rPr>
              <a:t> of automated text analysis (e.g. topic modeling):</a:t>
            </a:r>
          </a:p>
          <a:p>
            <a:pPr marL="0" indent="0">
              <a:lnSpc>
                <a:spcPct val="100000"/>
              </a:lnSpc>
              <a:buNone/>
            </a:pPr>
            <a:endParaRPr lang="en-US" sz="600" dirty="0">
              <a:latin typeface="Arial" panose="020B0604020202020204" pitchFamily="34" charset="0"/>
              <a:cs typeface="Arial" panose="020B0604020202020204" pitchFamily="34" charset="0"/>
            </a:endParaRPr>
          </a:p>
          <a:p>
            <a:pPr lvl="1">
              <a:lnSpc>
                <a:spcPct val="100000"/>
              </a:lnSpc>
            </a:pPr>
            <a:r>
              <a:rPr lang="en-US" sz="2000" dirty="0">
                <a:latin typeface="Arial" panose="020B0604020202020204" pitchFamily="34" charset="0"/>
                <a:cs typeface="Arial" panose="020B0604020202020204" pitchFamily="34" charset="0"/>
              </a:rPr>
              <a:t>Cost/time reduction.</a:t>
            </a:r>
          </a:p>
          <a:p>
            <a:pPr lvl="1">
              <a:lnSpc>
                <a:spcPct val="100000"/>
              </a:lnSpc>
            </a:pPr>
            <a:r>
              <a:rPr lang="en-US" sz="2000" dirty="0">
                <a:latin typeface="Arial" panose="020B0604020202020204" pitchFamily="34" charset="0"/>
                <a:cs typeface="Arial" panose="020B0604020202020204" pitchFamily="34" charset="0"/>
              </a:rPr>
              <a:t>Reduction (in some ways) of human intervention.</a:t>
            </a:r>
          </a:p>
          <a:p>
            <a:pPr lvl="1">
              <a:lnSpc>
                <a:spcPct val="100000"/>
              </a:lnSpc>
            </a:pPr>
            <a:r>
              <a:rPr lang="en-US" sz="2000" dirty="0">
                <a:latin typeface="Arial" panose="020B0604020202020204" pitchFamily="34" charset="0"/>
                <a:cs typeface="Arial" panose="020B0604020202020204" pitchFamily="34" charset="0"/>
              </a:rPr>
              <a:t>Systematic nature fosters replicability.</a:t>
            </a:r>
          </a:p>
          <a:p>
            <a:pPr lvl="1">
              <a:lnSpc>
                <a:spcPct val="100000"/>
              </a:lnSpc>
            </a:pPr>
            <a:r>
              <a:rPr lang="en-US" sz="2000" dirty="0">
                <a:latin typeface="Arial" panose="020B0604020202020204" pitchFamily="34" charset="0"/>
                <a:cs typeface="Arial" panose="020B0604020202020204" pitchFamily="34" charset="0"/>
              </a:rPr>
              <a:t>Enables us “to take the measure of large-scale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social phenomena that we could not have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previously been able to do” (Mohr et al., 2013).</a:t>
            </a:r>
          </a:p>
          <a:p>
            <a:pPr lvl="1">
              <a:lnSpc>
                <a:spcPct val="100000"/>
              </a:lnSpc>
            </a:pPr>
            <a:r>
              <a:rPr lang="en-US" sz="2000" dirty="0">
                <a:latin typeface="Arial" panose="020B0604020202020204" pitchFamily="34" charset="0"/>
                <a:cs typeface="Arial" panose="020B0604020202020204" pitchFamily="34" charset="0"/>
              </a:rPr>
              <a:t>Can be used in induction, deduction, abduction...</a:t>
            </a:r>
          </a:p>
          <a:p>
            <a:pPr marL="0" indent="0">
              <a:lnSpc>
                <a:spcPct val="100000"/>
              </a:lnSpc>
              <a:buNone/>
            </a:pPr>
            <a:endParaRPr lang="en-US" sz="20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5</a:t>
            </a:fld>
            <a:endParaRPr lang="nl-NL" sz="9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5834FB33-9A26-46BA-B2CA-B62AAA6C1E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495" y="2201678"/>
            <a:ext cx="2280346" cy="2551641"/>
          </a:xfrm>
          <a:prstGeom prst="rect">
            <a:avLst/>
          </a:prstGeom>
        </p:spPr>
      </p:pic>
    </p:spTree>
    <p:extLst>
      <p:ext uri="{BB962C8B-B14F-4D97-AF65-F5344CB8AC3E}">
        <p14:creationId xmlns:p14="http://schemas.microsoft.com/office/powerpoint/2010/main" val="418450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a:latin typeface="Arial" panose="020B0604020202020204" pitchFamily="34" charset="0"/>
                <a:cs typeface="Arial" panose="020B0604020202020204" pitchFamily="34" charset="0"/>
              </a:rPr>
              <a:t>Topic </a:t>
            </a:r>
            <a:r>
              <a:rPr lang="nl-NL" sz="2400" b="1" dirty="0" err="1">
                <a:latin typeface="Arial" panose="020B0604020202020204" pitchFamily="34" charset="0"/>
                <a:cs typeface="Arial" panose="020B0604020202020204" pitchFamily="34" charset="0"/>
              </a:rPr>
              <a:t>modeling</a:t>
            </a:r>
            <a:endParaRPr lang="en-US" sz="24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ADB53128-75D3-4F7B-930F-2868AD7BBF46}"/>
              </a:ext>
            </a:extLst>
          </p:cNvPr>
          <p:cNvSpPr>
            <a:spLocks noGrp="1"/>
          </p:cNvSpPr>
          <p:nvPr>
            <p:ph idx="1"/>
          </p:nvPr>
        </p:nvSpPr>
        <p:spPr>
          <a:xfrm>
            <a:off x="376671" y="761695"/>
            <a:ext cx="8160950" cy="3451666"/>
          </a:xfrm>
        </p:spPr>
        <p:txBody>
          <a:bodyPr/>
          <a:lstStyle/>
          <a:p>
            <a:pPr marL="0" indent="0">
              <a:buNone/>
            </a:pPr>
            <a:r>
              <a:rPr lang="en-US" sz="2000" dirty="0">
                <a:latin typeface="Arial" panose="020B0604020202020204" pitchFamily="34" charset="0"/>
                <a:cs typeface="Arial" panose="020B0604020202020204" pitchFamily="34" charset="0"/>
              </a:rPr>
              <a:t>Topic models find </a:t>
            </a:r>
            <a:r>
              <a:rPr lang="en-US" sz="2000" b="1" dirty="0">
                <a:latin typeface="Arial" panose="020B0604020202020204" pitchFamily="34" charset="0"/>
                <a:cs typeface="Arial" panose="020B0604020202020204" pitchFamily="34" charset="0"/>
              </a:rPr>
              <a:t>short descriptions </a:t>
            </a:r>
            <a:r>
              <a:rPr lang="en-US" sz="2000" dirty="0">
                <a:latin typeface="Arial" panose="020B0604020202020204" pitchFamily="34" charset="0"/>
                <a:cs typeface="Arial" panose="020B0604020202020204" pitchFamily="34" charset="0"/>
              </a:rPr>
              <a:t>of the members of a collection of texts that enable efficient processing while preserving </a:t>
            </a:r>
            <a:r>
              <a:rPr lang="en-US" sz="2000" b="1" dirty="0">
                <a:latin typeface="Arial" panose="020B0604020202020204" pitchFamily="34" charset="0"/>
                <a:cs typeface="Arial" panose="020B0604020202020204" pitchFamily="34" charset="0"/>
              </a:rPr>
              <a:t>the essential statistical relationships</a:t>
            </a:r>
            <a:r>
              <a:rPr lang="en-US" sz="2000" dirty="0">
                <a:latin typeface="Arial" panose="020B0604020202020204" pitchFamily="34" charset="0"/>
                <a:cs typeface="Arial" panose="020B0604020202020204" pitchFamily="34" charset="0"/>
              </a:rPr>
              <a:t> useful for basic tasks such as classification, novelty detection, summarization, and similarity and relevance judgments (</a:t>
            </a:r>
            <a:r>
              <a:rPr lang="en-US" sz="2000" dirty="0" err="1">
                <a:latin typeface="Arial" panose="020B0604020202020204" pitchFamily="34" charset="0"/>
                <a:cs typeface="Arial" panose="020B0604020202020204" pitchFamily="34" charset="0"/>
              </a:rPr>
              <a:t>Blei</a:t>
            </a:r>
            <a:r>
              <a:rPr lang="en-US" sz="2000" dirty="0">
                <a:latin typeface="Arial" panose="020B0604020202020204" pitchFamily="34" charset="0"/>
                <a:cs typeface="Arial" panose="020B0604020202020204" pitchFamily="34" charset="0"/>
              </a:rPr>
              <a:t>, Ng, and Jordan, 2003).</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Increasingly used in strategic management research (e.g., Kaplan &amp; </a:t>
            </a:r>
            <a:r>
              <a:rPr lang="en-US" sz="2000" dirty="0" err="1">
                <a:latin typeface="Arial" panose="020B0604020202020204" pitchFamily="34" charset="0"/>
                <a:cs typeface="Arial" panose="020B0604020202020204" pitchFamily="34" charset="0"/>
              </a:rPr>
              <a:t>Vakili</a:t>
            </a:r>
            <a:r>
              <a:rPr lang="en-US" sz="2000" dirty="0">
                <a:latin typeface="Arial" panose="020B0604020202020204" pitchFamily="34" charset="0"/>
                <a:cs typeface="Arial" panose="020B0604020202020204" pitchFamily="34" charset="0"/>
              </a:rPr>
              <a:t>, 2015; Haans, 2019, see Hannigan et al., 2019 for a review). </a:t>
            </a: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6</a:t>
            </a:fld>
            <a:endParaRPr lang="nl-NL"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353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a:latin typeface="Arial" panose="020B0604020202020204" pitchFamily="34" charset="0"/>
                <a:cs typeface="Arial" panose="020B0604020202020204" pitchFamily="34" charset="0"/>
              </a:rPr>
              <a:t>Topic </a:t>
            </a:r>
            <a:r>
              <a:rPr lang="nl-NL" sz="2400" b="1" dirty="0" err="1">
                <a:latin typeface="Arial" panose="020B0604020202020204" pitchFamily="34" charset="0"/>
                <a:cs typeface="Arial" panose="020B0604020202020204" pitchFamily="34" charset="0"/>
              </a:rPr>
              <a:t>modeling</a:t>
            </a:r>
            <a:endParaRPr lang="en-US" sz="24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ADB53128-75D3-4F7B-930F-2868AD7BBF46}"/>
              </a:ext>
            </a:extLst>
          </p:cNvPr>
          <p:cNvSpPr>
            <a:spLocks noGrp="1"/>
          </p:cNvSpPr>
          <p:nvPr>
            <p:ph idx="1"/>
          </p:nvPr>
        </p:nvSpPr>
        <p:spPr>
          <a:xfrm>
            <a:off x="481987" y="761695"/>
            <a:ext cx="8160950" cy="3451666"/>
          </a:xfrm>
        </p:spPr>
        <p:txBody>
          <a:bodyPr/>
          <a:lstStyle/>
          <a:p>
            <a:pPr marL="0" indent="0">
              <a:lnSpc>
                <a:spcPct val="100000"/>
              </a:lnSpc>
              <a:buNone/>
            </a:pPr>
            <a:r>
              <a:rPr lang="en-US" sz="2000" b="1" dirty="0">
                <a:latin typeface="Arial" panose="020B0604020202020204" pitchFamily="34" charset="0"/>
                <a:cs typeface="Arial" panose="020B0604020202020204" pitchFamily="34" charset="0"/>
              </a:rPr>
              <a:t>Key features:</a:t>
            </a:r>
          </a:p>
          <a:p>
            <a:pPr lvl="1">
              <a:lnSpc>
                <a:spcPct val="100000"/>
              </a:lnSpc>
            </a:pPr>
            <a:r>
              <a:rPr lang="en-US" dirty="0">
                <a:latin typeface="Arial" panose="020B0604020202020204" pitchFamily="34" charset="0"/>
                <a:cs typeface="Arial" panose="020B0604020202020204" pitchFamily="34" charset="0"/>
              </a:rPr>
              <a:t>“Bag of words” – no syntax.</a:t>
            </a:r>
          </a:p>
          <a:p>
            <a:pPr lvl="1">
              <a:lnSpc>
                <a:spcPct val="100000"/>
              </a:lnSpc>
            </a:pPr>
            <a:r>
              <a:rPr lang="en-US" dirty="0">
                <a:latin typeface="Arial" panose="020B0604020202020204" pitchFamily="34" charset="0"/>
                <a:cs typeface="Arial" panose="020B0604020202020204" pitchFamily="34" charset="0"/>
              </a:rPr>
              <a:t>Best for identifying themes where categories are unknown.</a:t>
            </a:r>
          </a:p>
          <a:p>
            <a:pPr lvl="1">
              <a:lnSpc>
                <a:spcPct val="100000"/>
              </a:lnSpc>
            </a:pPr>
            <a:r>
              <a:rPr lang="en-US" dirty="0">
                <a:latin typeface="Arial" panose="020B0604020202020204" pitchFamily="34" charset="0"/>
                <a:cs typeface="Arial" panose="020B0604020202020204" pitchFamily="34" charset="0"/>
              </a:rPr>
              <a:t>“Unsupervised” text analysis.</a:t>
            </a:r>
          </a:p>
          <a:p>
            <a:pPr lvl="1">
              <a:lnSpc>
                <a:spcPct val="100000"/>
              </a:lnSpc>
            </a:pPr>
            <a:endParaRPr lang="en-US" sz="1200" b="1" dirty="0">
              <a:latin typeface="Arial" panose="020B0604020202020204" pitchFamily="34" charset="0"/>
              <a:cs typeface="Arial" panose="020B0604020202020204" pitchFamily="34" charset="0"/>
            </a:endParaRPr>
          </a:p>
          <a:p>
            <a:pPr marL="0" indent="0">
              <a:lnSpc>
                <a:spcPct val="100000"/>
              </a:lnSpc>
              <a:buNone/>
            </a:pPr>
            <a:r>
              <a:rPr lang="en-US" sz="2000" b="1" dirty="0">
                <a:latin typeface="Arial" panose="020B0604020202020204" pitchFamily="34" charset="0"/>
                <a:cs typeface="Arial" panose="020B0604020202020204" pitchFamily="34" charset="0"/>
              </a:rPr>
              <a:t>Key inputs:</a:t>
            </a:r>
          </a:p>
          <a:p>
            <a:pPr lvl="1">
              <a:lnSpc>
                <a:spcPct val="100000"/>
              </a:lnSpc>
            </a:pPr>
            <a:r>
              <a:rPr lang="en-US" dirty="0">
                <a:latin typeface="Arial" panose="020B0604020202020204" pitchFamily="34" charset="0"/>
                <a:cs typeface="Arial" panose="020B0604020202020204" pitchFamily="34" charset="0"/>
              </a:rPr>
              <a:t>Document-term matrix (</a:t>
            </a:r>
            <a:r>
              <a:rPr lang="en-US" dirty="0" err="1">
                <a:latin typeface="Arial" panose="020B0604020202020204" pitchFamily="34" charset="0"/>
                <a:cs typeface="Arial" panose="020B0604020202020204" pitchFamily="34" charset="0"/>
              </a:rPr>
              <a:t>dtm</a:t>
            </a:r>
            <a:r>
              <a:rPr lang="en-US" dirty="0">
                <a:latin typeface="Arial" panose="020B0604020202020204" pitchFamily="34" charset="0"/>
                <a:cs typeface="Arial" panose="020B0604020202020204" pitchFamily="34" charset="0"/>
              </a:rPr>
              <a:t>).</a:t>
            </a:r>
          </a:p>
          <a:p>
            <a:pPr marL="216000" lvl="1" indent="0">
              <a:lnSpc>
                <a:spcPct val="100000"/>
              </a:lnSpc>
              <a:buNone/>
            </a:pPr>
            <a:endParaRPr lang="en-US" sz="1200" dirty="0">
              <a:latin typeface="Arial" panose="020B0604020202020204" pitchFamily="34" charset="0"/>
              <a:cs typeface="Arial" panose="020B0604020202020204" pitchFamily="34" charset="0"/>
            </a:endParaRPr>
          </a:p>
          <a:p>
            <a:pPr marL="0" indent="0">
              <a:lnSpc>
                <a:spcPct val="100000"/>
              </a:lnSpc>
              <a:buNone/>
            </a:pPr>
            <a:r>
              <a:rPr lang="en-US" sz="2000" b="1" dirty="0">
                <a:latin typeface="Arial" panose="020B0604020202020204" pitchFamily="34" charset="0"/>
                <a:cs typeface="Arial" panose="020B0604020202020204" pitchFamily="34" charset="0"/>
              </a:rPr>
              <a:t>Key outputs:</a:t>
            </a:r>
          </a:p>
          <a:p>
            <a:pPr lvl="1">
              <a:lnSpc>
                <a:spcPct val="100000"/>
              </a:lnSpc>
            </a:pPr>
            <a:r>
              <a:rPr lang="en-US" sz="2000"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Topics: </a:t>
            </a:r>
            <a:r>
              <a:rPr lang="en-US" dirty="0">
                <a:latin typeface="Arial" panose="020B0604020202020204" pitchFamily="34" charset="0"/>
                <a:cs typeface="Arial" panose="020B0604020202020204" pitchFamily="34" charset="0"/>
              </a:rPr>
              <a:t>clusters of co-occurring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words (“word constellations”,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Mohr et al., 2013). </a:t>
            </a:r>
          </a:p>
          <a:p>
            <a:pPr lvl="1">
              <a:lnSpc>
                <a:spcPct val="100000"/>
              </a:lnSpc>
            </a:pPr>
            <a:r>
              <a:rPr lang="en-US" b="1" dirty="0">
                <a:latin typeface="Arial" panose="020B0604020202020204" pitchFamily="34" charset="0"/>
                <a:cs typeface="Arial" panose="020B0604020202020204" pitchFamily="34" charset="0"/>
              </a:rPr>
              <a:t>Term loadings </a:t>
            </a:r>
            <a:r>
              <a:rPr lang="en-US" dirty="0">
                <a:latin typeface="Arial" panose="020B0604020202020204" pitchFamily="34" charset="0"/>
                <a:cs typeface="Arial" panose="020B0604020202020204" pitchFamily="34" charset="0"/>
              </a:rPr>
              <a:t>(per topic).</a:t>
            </a:r>
            <a:endParaRPr lang="en-US" b="1" dirty="0">
              <a:latin typeface="Arial" panose="020B0604020202020204" pitchFamily="34" charset="0"/>
              <a:cs typeface="Arial" panose="020B0604020202020204" pitchFamily="34" charset="0"/>
            </a:endParaRPr>
          </a:p>
          <a:p>
            <a:pPr lvl="1">
              <a:lnSpc>
                <a:spcPct val="100000"/>
              </a:lnSpc>
            </a:pPr>
            <a:r>
              <a:rPr lang="en-US" b="1" dirty="0">
                <a:latin typeface="Arial" panose="020B0604020202020204" pitchFamily="34" charset="0"/>
                <a:cs typeface="Arial" panose="020B0604020202020204" pitchFamily="34" charset="0"/>
              </a:rPr>
              <a:t>Topic loadings </a:t>
            </a:r>
            <a:r>
              <a:rPr lang="en-US" dirty="0">
                <a:latin typeface="Arial" panose="020B0604020202020204" pitchFamily="34" charset="0"/>
                <a:cs typeface="Arial" panose="020B0604020202020204" pitchFamily="34" charset="0"/>
              </a:rPr>
              <a:t>(per document).</a:t>
            </a:r>
            <a:endParaRPr lang="en-US" sz="20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7</a:t>
            </a:fld>
            <a:endParaRPr lang="nl-NL" sz="900" dirty="0">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6001643A-31FB-495E-BD9F-61C9806D35C5}"/>
              </a:ext>
            </a:extLst>
          </p:cNvPr>
          <p:cNvGraphicFramePr>
            <a:graphicFrameLocks noGrp="1"/>
          </p:cNvGraphicFramePr>
          <p:nvPr>
            <p:extLst>
              <p:ext uri="{D42A27DB-BD31-4B8C-83A1-F6EECF244321}">
                <p14:modId xmlns:p14="http://schemas.microsoft.com/office/powerpoint/2010/main" val="1258424356"/>
              </p:ext>
            </p:extLst>
          </p:nvPr>
        </p:nvGraphicFramePr>
        <p:xfrm>
          <a:off x="6044453" y="1680654"/>
          <a:ext cx="2991972" cy="886068"/>
        </p:xfrm>
        <a:graphic>
          <a:graphicData uri="http://schemas.openxmlformats.org/drawingml/2006/table">
            <a:tbl>
              <a:tblPr firstRow="1" bandRow="1"/>
              <a:tblGrid>
                <a:gridCol w="498662">
                  <a:extLst>
                    <a:ext uri="{9D8B030D-6E8A-4147-A177-3AD203B41FA5}">
                      <a16:colId xmlns:a16="http://schemas.microsoft.com/office/drawing/2014/main" val="20000"/>
                    </a:ext>
                  </a:extLst>
                </a:gridCol>
                <a:gridCol w="498662">
                  <a:extLst>
                    <a:ext uri="{9D8B030D-6E8A-4147-A177-3AD203B41FA5}">
                      <a16:colId xmlns:a16="http://schemas.microsoft.com/office/drawing/2014/main" val="20001"/>
                    </a:ext>
                  </a:extLst>
                </a:gridCol>
                <a:gridCol w="498662">
                  <a:extLst>
                    <a:ext uri="{9D8B030D-6E8A-4147-A177-3AD203B41FA5}">
                      <a16:colId xmlns:a16="http://schemas.microsoft.com/office/drawing/2014/main" val="20002"/>
                    </a:ext>
                  </a:extLst>
                </a:gridCol>
                <a:gridCol w="498662">
                  <a:extLst>
                    <a:ext uri="{9D8B030D-6E8A-4147-A177-3AD203B41FA5}">
                      <a16:colId xmlns:a16="http://schemas.microsoft.com/office/drawing/2014/main" val="20003"/>
                    </a:ext>
                  </a:extLst>
                </a:gridCol>
                <a:gridCol w="498662">
                  <a:extLst>
                    <a:ext uri="{9D8B030D-6E8A-4147-A177-3AD203B41FA5}">
                      <a16:colId xmlns:a16="http://schemas.microsoft.com/office/drawing/2014/main" val="20004"/>
                    </a:ext>
                  </a:extLst>
                </a:gridCol>
                <a:gridCol w="498662">
                  <a:extLst>
                    <a:ext uri="{9D8B030D-6E8A-4147-A177-3AD203B41FA5}">
                      <a16:colId xmlns:a16="http://schemas.microsoft.com/office/drawing/2014/main" val="20005"/>
                    </a:ext>
                  </a:extLst>
                </a:gridCol>
              </a:tblGrid>
              <a:tr h="242232">
                <a:tc>
                  <a:txBody>
                    <a:bodyPr/>
                    <a:lstStyle/>
                    <a:p>
                      <a:pPr algn="l" fontAlgn="t"/>
                      <a:r>
                        <a:rPr lang="en-US" sz="1100" b="0" i="0" u="none" strike="noStrike" dirty="0">
                          <a:solidFill>
                            <a:srgbClr val="000000"/>
                          </a:solidFill>
                          <a:effectLst/>
                          <a:latin typeface="Arial"/>
                        </a:rPr>
                        <a:t> </a:t>
                      </a:r>
                    </a:p>
                  </a:txBody>
                  <a:tcPr marL="7443" marR="7443" marT="7443" marB="0">
                    <a:lnL>
                      <a:noFill/>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tcPr>
                </a:tc>
                <a:tc>
                  <a:txBody>
                    <a:bodyPr/>
                    <a:lstStyle/>
                    <a:p>
                      <a:pPr algn="ctr" rtl="0" fontAlgn="ctr"/>
                      <a:r>
                        <a:rPr lang="en-US" sz="1100" b="1" i="0" u="none" strike="noStrike" dirty="0">
                          <a:solidFill>
                            <a:srgbClr val="FFFFFF"/>
                          </a:solidFill>
                          <a:effectLst/>
                          <a:latin typeface="Calibri"/>
                        </a:rPr>
                        <a:t>apple</a:t>
                      </a:r>
                    </a:p>
                  </a:txBody>
                  <a:tcPr marL="7443" marR="7443" marT="7443" marB="0" anchor="ctr">
                    <a:lnL w="3810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7F7F7F"/>
                    </a:solidFill>
                  </a:tcPr>
                </a:tc>
                <a:tc>
                  <a:txBody>
                    <a:bodyPr/>
                    <a:lstStyle/>
                    <a:p>
                      <a:pPr algn="ctr" rtl="0" fontAlgn="ctr"/>
                      <a:r>
                        <a:rPr lang="en-US" sz="1100" b="1" i="0" u="none" strike="noStrike" dirty="0">
                          <a:solidFill>
                            <a:srgbClr val="FFFFFF"/>
                          </a:solidFill>
                          <a:effectLst/>
                          <a:latin typeface="Calibri"/>
                        </a:rPr>
                        <a:t>ant</a:t>
                      </a:r>
                    </a:p>
                  </a:txBody>
                  <a:tcPr marL="7443" marR="7443" marT="7443"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7F7F7F"/>
                    </a:solidFill>
                  </a:tcPr>
                </a:tc>
                <a:tc>
                  <a:txBody>
                    <a:bodyPr/>
                    <a:lstStyle/>
                    <a:p>
                      <a:pPr algn="ctr" rtl="0" fontAlgn="ctr"/>
                      <a:r>
                        <a:rPr lang="en-US" sz="1100" b="1" i="0" u="none" strike="noStrike" dirty="0">
                          <a:solidFill>
                            <a:srgbClr val="FFFFFF"/>
                          </a:solidFill>
                          <a:effectLst/>
                          <a:latin typeface="Calibri"/>
                        </a:rPr>
                        <a:t>carrot</a:t>
                      </a:r>
                    </a:p>
                  </a:txBody>
                  <a:tcPr marL="7443" marR="7443" marT="7443"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7F7F7F"/>
                    </a:solidFill>
                  </a:tcPr>
                </a:tc>
                <a:tc>
                  <a:txBody>
                    <a:bodyPr/>
                    <a:lstStyle/>
                    <a:p>
                      <a:pPr algn="ctr" rtl="0" fontAlgn="ctr"/>
                      <a:r>
                        <a:rPr lang="en-US" sz="1100" b="1" i="0" u="none" strike="noStrike" dirty="0">
                          <a:solidFill>
                            <a:srgbClr val="FFFFFF"/>
                          </a:solidFill>
                          <a:effectLst/>
                          <a:latin typeface="Calibri"/>
                        </a:rPr>
                        <a:t>fly</a:t>
                      </a:r>
                    </a:p>
                  </a:txBody>
                  <a:tcPr marL="7443" marR="7443" marT="7443"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7F7F7F"/>
                    </a:solidFill>
                  </a:tcPr>
                </a:tc>
                <a:tc>
                  <a:txBody>
                    <a:bodyPr/>
                    <a:lstStyle/>
                    <a:p>
                      <a:pPr algn="ctr" rtl="0" fontAlgn="ctr"/>
                      <a:r>
                        <a:rPr lang="en-US" sz="1100" b="1" i="0" u="none" strike="noStrike" dirty="0">
                          <a:solidFill>
                            <a:srgbClr val="FFFFFF"/>
                          </a:solidFill>
                          <a:effectLst/>
                          <a:latin typeface="Calibri"/>
                        </a:rPr>
                        <a:t>airplane</a:t>
                      </a:r>
                    </a:p>
                  </a:txBody>
                  <a:tcPr marL="7443" marR="7443" marT="7443" marB="0" anchor="ctr">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7F7F7F"/>
                    </a:solidFill>
                  </a:tcPr>
                </a:tc>
                <a:extLst>
                  <a:ext uri="{0D108BD9-81ED-4DB2-BD59-A6C34878D82A}">
                    <a16:rowId xmlns:a16="http://schemas.microsoft.com/office/drawing/2014/main" val="10000"/>
                  </a:ext>
                </a:extLst>
              </a:tr>
              <a:tr h="214612">
                <a:tc>
                  <a:txBody>
                    <a:bodyPr/>
                    <a:lstStyle/>
                    <a:p>
                      <a:pPr algn="l" rtl="0" fontAlgn="ctr"/>
                      <a:r>
                        <a:rPr lang="en-US" sz="1100" b="1" i="0" u="none" strike="noStrike" dirty="0">
                          <a:solidFill>
                            <a:srgbClr val="FFFFFF"/>
                          </a:solidFill>
                          <a:effectLst/>
                          <a:latin typeface="Calibri"/>
                        </a:rPr>
                        <a:t>Doc_1</a:t>
                      </a:r>
                    </a:p>
                  </a:txBody>
                  <a:tcPr marL="7443" marR="7443" marT="7443"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rgbClr val="7F7F7F"/>
                    </a:solidFill>
                  </a:tcPr>
                </a:tc>
                <a:tc>
                  <a:txBody>
                    <a:bodyPr/>
                    <a:lstStyle/>
                    <a:p>
                      <a:pPr algn="ctr" rtl="0" fontAlgn="ctr"/>
                      <a:r>
                        <a:rPr lang="en-US" sz="1100" b="0" i="0" u="none" strike="noStrike" dirty="0">
                          <a:solidFill>
                            <a:srgbClr val="000000"/>
                          </a:solidFill>
                          <a:effectLst/>
                          <a:latin typeface="Calibri"/>
                        </a:rPr>
                        <a:t>2</a:t>
                      </a:r>
                    </a:p>
                  </a:txBody>
                  <a:tcPr marL="7443" marR="7443" marT="7443" marB="0" anchor="ctr">
                    <a:lnL w="3810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rgbClr val="E7E7E7"/>
                    </a:solidFill>
                  </a:tcPr>
                </a:tc>
                <a:tc>
                  <a:txBody>
                    <a:bodyPr/>
                    <a:lstStyle/>
                    <a:p>
                      <a:pPr algn="ctr" rtl="0" fontAlgn="ctr"/>
                      <a:r>
                        <a:rPr lang="en-US" sz="1100" b="0" i="0" u="none" strike="noStrike" dirty="0">
                          <a:solidFill>
                            <a:srgbClr val="000000"/>
                          </a:solidFill>
                          <a:effectLst/>
                          <a:latin typeface="Calibri"/>
                        </a:rPr>
                        <a:t>0</a:t>
                      </a:r>
                    </a:p>
                  </a:txBody>
                  <a:tcPr marL="7443" marR="7443" marT="7443"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solidFill>
                      <a:srgbClr val="FFFFFF"/>
                    </a:solidFill>
                  </a:tcPr>
                </a:tc>
                <a:tc>
                  <a:txBody>
                    <a:bodyPr/>
                    <a:lstStyle/>
                    <a:p>
                      <a:pPr algn="ctr" rtl="0" fontAlgn="ctr"/>
                      <a:r>
                        <a:rPr lang="en-US" sz="1100" b="0" i="0" u="none" strike="noStrike" dirty="0">
                          <a:solidFill>
                            <a:srgbClr val="000000"/>
                          </a:solidFill>
                          <a:effectLst/>
                          <a:latin typeface="Calibri"/>
                        </a:rPr>
                        <a:t>1</a:t>
                      </a:r>
                    </a:p>
                  </a:txBody>
                  <a:tcPr marL="7443" marR="7443" marT="7443"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solidFill>
                      <a:srgbClr val="E7E7E7"/>
                    </a:solidFill>
                  </a:tcPr>
                </a:tc>
                <a:tc>
                  <a:txBody>
                    <a:bodyPr/>
                    <a:lstStyle/>
                    <a:p>
                      <a:pPr algn="ctr" rtl="0" fontAlgn="ctr"/>
                      <a:r>
                        <a:rPr lang="en-US" sz="1100" b="0" i="0" u="none" strike="noStrike">
                          <a:solidFill>
                            <a:srgbClr val="000000"/>
                          </a:solidFill>
                          <a:effectLst/>
                          <a:latin typeface="Calibri"/>
                        </a:rPr>
                        <a:t>0</a:t>
                      </a:r>
                    </a:p>
                  </a:txBody>
                  <a:tcPr marL="7443" marR="7443" marT="7443"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solidFill>
                      <a:srgbClr val="FFFFFF"/>
                    </a:solidFill>
                  </a:tcPr>
                </a:tc>
                <a:tc>
                  <a:txBody>
                    <a:bodyPr/>
                    <a:lstStyle/>
                    <a:p>
                      <a:pPr algn="ctr" rtl="0" fontAlgn="ctr"/>
                      <a:r>
                        <a:rPr lang="en-US" sz="1100" b="0" i="0" u="none" strike="noStrike">
                          <a:solidFill>
                            <a:srgbClr val="000000"/>
                          </a:solidFill>
                          <a:effectLst/>
                          <a:latin typeface="Calibri"/>
                        </a:rPr>
                        <a:t>0</a:t>
                      </a:r>
                    </a:p>
                  </a:txBody>
                  <a:tcPr marL="7443" marR="7443" marT="7443" marB="0" anchor="ctr">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rgbClr val="E7E7E7"/>
                    </a:solidFill>
                  </a:tcPr>
                </a:tc>
                <a:extLst>
                  <a:ext uri="{0D108BD9-81ED-4DB2-BD59-A6C34878D82A}">
                    <a16:rowId xmlns:a16="http://schemas.microsoft.com/office/drawing/2014/main" val="10001"/>
                  </a:ext>
                </a:extLst>
              </a:tr>
              <a:tr h="214612">
                <a:tc>
                  <a:txBody>
                    <a:bodyPr/>
                    <a:lstStyle/>
                    <a:p>
                      <a:pPr algn="l" rtl="0" fontAlgn="ctr"/>
                      <a:r>
                        <a:rPr lang="en-US" sz="1100" b="1" i="0" u="none" strike="noStrike" dirty="0">
                          <a:solidFill>
                            <a:srgbClr val="FFFFFF"/>
                          </a:solidFill>
                          <a:effectLst/>
                          <a:latin typeface="Calibri"/>
                        </a:rPr>
                        <a:t>Doc_2</a:t>
                      </a:r>
                    </a:p>
                  </a:txBody>
                  <a:tcPr marL="7443" marR="7443" marT="7443"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rgbClr val="7F7F7F"/>
                    </a:solidFill>
                  </a:tcPr>
                </a:tc>
                <a:tc>
                  <a:txBody>
                    <a:bodyPr/>
                    <a:lstStyle/>
                    <a:p>
                      <a:pPr algn="ctr" rtl="0" fontAlgn="ctr"/>
                      <a:r>
                        <a:rPr lang="en-US" sz="1100" b="0" i="0" u="none" strike="noStrike">
                          <a:solidFill>
                            <a:srgbClr val="000000"/>
                          </a:solidFill>
                          <a:effectLst/>
                          <a:latin typeface="Calibri"/>
                        </a:rPr>
                        <a:t>0</a:t>
                      </a:r>
                    </a:p>
                  </a:txBody>
                  <a:tcPr marL="7443" marR="7443" marT="7443" marB="0" anchor="ctr">
                    <a:lnL w="38100" cap="flat" cmpd="sng" algn="ctr">
                      <a:solidFill>
                        <a:schemeClr val="tx1"/>
                      </a:solidFill>
                      <a:prstDash val="solid"/>
                      <a:round/>
                      <a:headEnd type="none" w="med" len="med"/>
                      <a:tailEnd type="none" w="med" len="med"/>
                    </a:lnL>
                    <a:lnR>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rgbClr val="E7E7E7"/>
                    </a:solidFill>
                  </a:tcPr>
                </a:tc>
                <a:tc>
                  <a:txBody>
                    <a:bodyPr/>
                    <a:lstStyle/>
                    <a:p>
                      <a:pPr algn="ctr" rtl="0" fontAlgn="ctr"/>
                      <a:r>
                        <a:rPr lang="en-US" sz="1100" b="0" i="0" u="none" strike="noStrike" dirty="0">
                          <a:solidFill>
                            <a:srgbClr val="000000"/>
                          </a:solidFill>
                          <a:effectLst/>
                          <a:latin typeface="Calibri"/>
                        </a:rPr>
                        <a:t>0</a:t>
                      </a:r>
                    </a:p>
                  </a:txBody>
                  <a:tcPr marL="7443" marR="7443" marT="7443" marB="0" anchor="ctr">
                    <a:lnL>
                      <a:noFill/>
                    </a:lnL>
                    <a:lnR>
                      <a:noFill/>
                    </a:lnR>
                    <a:lnT>
                      <a:noFill/>
                    </a:lnT>
                    <a:lnB>
                      <a:noFill/>
                    </a:lnB>
                    <a:solidFill>
                      <a:srgbClr val="FFFFFF"/>
                    </a:solidFill>
                  </a:tcPr>
                </a:tc>
                <a:tc>
                  <a:txBody>
                    <a:bodyPr/>
                    <a:lstStyle/>
                    <a:p>
                      <a:pPr algn="ctr" rtl="0" fontAlgn="ctr"/>
                      <a:r>
                        <a:rPr lang="en-US" sz="1100" b="0" i="0" u="none" strike="noStrike" dirty="0">
                          <a:solidFill>
                            <a:srgbClr val="000000"/>
                          </a:solidFill>
                          <a:effectLst/>
                          <a:latin typeface="Calibri"/>
                        </a:rPr>
                        <a:t>0</a:t>
                      </a:r>
                    </a:p>
                  </a:txBody>
                  <a:tcPr marL="7443" marR="7443" marT="7443" marB="0" anchor="ctr">
                    <a:lnL>
                      <a:noFill/>
                    </a:lnL>
                    <a:lnR>
                      <a:noFill/>
                    </a:lnR>
                    <a:lnT>
                      <a:noFill/>
                    </a:lnT>
                    <a:lnB>
                      <a:noFill/>
                    </a:lnB>
                    <a:solidFill>
                      <a:srgbClr val="E7E7E7"/>
                    </a:solidFill>
                  </a:tcPr>
                </a:tc>
                <a:tc>
                  <a:txBody>
                    <a:bodyPr/>
                    <a:lstStyle/>
                    <a:p>
                      <a:pPr algn="ctr" rtl="0" fontAlgn="ctr"/>
                      <a:r>
                        <a:rPr lang="en-US" sz="1100" b="0" i="0" u="none" strike="noStrike" dirty="0">
                          <a:solidFill>
                            <a:srgbClr val="000000"/>
                          </a:solidFill>
                          <a:effectLst/>
                          <a:latin typeface="Calibri"/>
                        </a:rPr>
                        <a:t>2</a:t>
                      </a:r>
                    </a:p>
                  </a:txBody>
                  <a:tcPr marL="7443" marR="7443" marT="7443" marB="0" anchor="ctr">
                    <a:lnL>
                      <a:noFill/>
                    </a:lnL>
                    <a:lnR>
                      <a:noFill/>
                    </a:lnR>
                    <a:lnT>
                      <a:noFill/>
                    </a:lnT>
                    <a:lnB>
                      <a:noFill/>
                    </a:lnB>
                    <a:solidFill>
                      <a:srgbClr val="FFFFFF"/>
                    </a:solidFill>
                  </a:tcPr>
                </a:tc>
                <a:tc>
                  <a:txBody>
                    <a:bodyPr/>
                    <a:lstStyle/>
                    <a:p>
                      <a:pPr algn="ctr" rtl="0" fontAlgn="ctr"/>
                      <a:r>
                        <a:rPr lang="en-US" sz="1100" b="0" i="0" u="none" strike="noStrike">
                          <a:solidFill>
                            <a:srgbClr val="000000"/>
                          </a:solidFill>
                          <a:effectLst/>
                          <a:latin typeface="Calibri"/>
                        </a:rPr>
                        <a:t>1</a:t>
                      </a:r>
                    </a:p>
                  </a:txBody>
                  <a:tcPr marL="7443" marR="7443" marT="7443" marB="0" anchor="ctr">
                    <a:lnL>
                      <a:noFill/>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rgbClr val="E7E7E7"/>
                    </a:solidFill>
                  </a:tcPr>
                </a:tc>
                <a:extLst>
                  <a:ext uri="{0D108BD9-81ED-4DB2-BD59-A6C34878D82A}">
                    <a16:rowId xmlns:a16="http://schemas.microsoft.com/office/drawing/2014/main" val="10002"/>
                  </a:ext>
                </a:extLst>
              </a:tr>
              <a:tr h="214612">
                <a:tc>
                  <a:txBody>
                    <a:bodyPr/>
                    <a:lstStyle/>
                    <a:p>
                      <a:pPr algn="l" rtl="0" fontAlgn="ctr"/>
                      <a:r>
                        <a:rPr lang="en-US" sz="1100" b="1" i="0" u="none" strike="noStrike" dirty="0">
                          <a:solidFill>
                            <a:srgbClr val="FFFFFF"/>
                          </a:solidFill>
                          <a:effectLst/>
                          <a:latin typeface="Calibri"/>
                        </a:rPr>
                        <a:t>Doc_3</a:t>
                      </a:r>
                    </a:p>
                  </a:txBody>
                  <a:tcPr marL="7443" marR="7443" marT="7443"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7F7F7F"/>
                    </a:solidFill>
                  </a:tcPr>
                </a:tc>
                <a:tc>
                  <a:txBody>
                    <a:bodyPr/>
                    <a:lstStyle/>
                    <a:p>
                      <a:pPr algn="ctr" rtl="0" fontAlgn="ctr"/>
                      <a:r>
                        <a:rPr lang="en-US" sz="1100" b="0" i="0" u="none" strike="noStrike" dirty="0">
                          <a:solidFill>
                            <a:srgbClr val="000000"/>
                          </a:solidFill>
                          <a:effectLst/>
                          <a:latin typeface="Calibri"/>
                        </a:rPr>
                        <a:t>0</a:t>
                      </a:r>
                    </a:p>
                  </a:txBody>
                  <a:tcPr marL="7443" marR="7443" marT="7443" marB="0" anchor="ctr">
                    <a:lnL w="3810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E7E7E7"/>
                    </a:solidFill>
                  </a:tcPr>
                </a:tc>
                <a:tc>
                  <a:txBody>
                    <a:bodyPr/>
                    <a:lstStyle/>
                    <a:p>
                      <a:pPr algn="ctr" rtl="0" fontAlgn="ctr"/>
                      <a:r>
                        <a:rPr lang="en-US" sz="1100" b="0" i="0" u="none" strike="noStrike" dirty="0">
                          <a:solidFill>
                            <a:srgbClr val="000000"/>
                          </a:solidFill>
                          <a:effectLst/>
                          <a:latin typeface="Calibri"/>
                        </a:rPr>
                        <a:t>3</a:t>
                      </a:r>
                    </a:p>
                  </a:txBody>
                  <a:tcPr marL="7443" marR="7443" marT="7443"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US" sz="1100" b="0" i="0" u="none" strike="noStrike" dirty="0">
                          <a:solidFill>
                            <a:srgbClr val="000000"/>
                          </a:solidFill>
                          <a:effectLst/>
                          <a:latin typeface="Calibri"/>
                        </a:rPr>
                        <a:t>0</a:t>
                      </a:r>
                    </a:p>
                  </a:txBody>
                  <a:tcPr marL="7443" marR="7443" marT="7443"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solidFill>
                      <a:srgbClr val="E7E7E7"/>
                    </a:solidFill>
                  </a:tcPr>
                </a:tc>
                <a:tc>
                  <a:txBody>
                    <a:bodyPr/>
                    <a:lstStyle/>
                    <a:p>
                      <a:pPr algn="ctr" rtl="0" fontAlgn="ctr"/>
                      <a:r>
                        <a:rPr lang="en-US" sz="1100" b="0" i="0" u="none" strike="noStrike" dirty="0">
                          <a:solidFill>
                            <a:srgbClr val="000000"/>
                          </a:solidFill>
                          <a:effectLst/>
                          <a:latin typeface="Calibri"/>
                        </a:rPr>
                        <a:t>2</a:t>
                      </a:r>
                    </a:p>
                  </a:txBody>
                  <a:tcPr marL="7443" marR="7443" marT="7443"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US" sz="1100" b="0" i="0" u="none" strike="noStrike" dirty="0">
                          <a:solidFill>
                            <a:srgbClr val="000000"/>
                          </a:solidFill>
                          <a:effectLst/>
                          <a:latin typeface="Calibri"/>
                        </a:rPr>
                        <a:t>0</a:t>
                      </a:r>
                    </a:p>
                  </a:txBody>
                  <a:tcPr marL="7443" marR="7443" marT="7443" marB="0" anchor="ctr">
                    <a:lnL w="1905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E7E7E7"/>
                    </a:solidFill>
                  </a:tcPr>
                </a:tc>
                <a:extLst>
                  <a:ext uri="{0D108BD9-81ED-4DB2-BD59-A6C34878D82A}">
                    <a16:rowId xmlns:a16="http://schemas.microsoft.com/office/drawing/2014/main" val="10003"/>
                  </a:ext>
                </a:extLst>
              </a:tr>
            </a:tbl>
          </a:graphicData>
        </a:graphic>
      </p:graphicFrame>
      <p:graphicFrame>
        <p:nvGraphicFramePr>
          <p:cNvPr id="12" name="Table 11">
            <a:extLst>
              <a:ext uri="{FF2B5EF4-FFF2-40B4-BE49-F238E27FC236}">
                <a16:creationId xmlns:a16="http://schemas.microsoft.com/office/drawing/2014/main" id="{9781EAE3-F345-41F8-A1E4-133BFFF75AF8}"/>
              </a:ext>
            </a:extLst>
          </p:cNvPr>
          <p:cNvGraphicFramePr>
            <a:graphicFrameLocks noGrp="1"/>
          </p:cNvGraphicFramePr>
          <p:nvPr>
            <p:extLst>
              <p:ext uri="{D42A27DB-BD31-4B8C-83A1-F6EECF244321}">
                <p14:modId xmlns:p14="http://schemas.microsoft.com/office/powerpoint/2010/main" val="2923779046"/>
              </p:ext>
            </p:extLst>
          </p:nvPr>
        </p:nvGraphicFramePr>
        <p:xfrm>
          <a:off x="4293066" y="2662721"/>
          <a:ext cx="2681208" cy="1645920"/>
        </p:xfrm>
        <a:graphic>
          <a:graphicData uri="http://schemas.openxmlformats.org/drawingml/2006/table">
            <a:tbl>
              <a:tblPr firstRow="1" bandRow="1"/>
              <a:tblGrid>
                <a:gridCol w="670302">
                  <a:extLst>
                    <a:ext uri="{9D8B030D-6E8A-4147-A177-3AD203B41FA5}">
                      <a16:colId xmlns:a16="http://schemas.microsoft.com/office/drawing/2014/main" val="20000"/>
                    </a:ext>
                  </a:extLst>
                </a:gridCol>
                <a:gridCol w="670302">
                  <a:extLst>
                    <a:ext uri="{9D8B030D-6E8A-4147-A177-3AD203B41FA5}">
                      <a16:colId xmlns:a16="http://schemas.microsoft.com/office/drawing/2014/main" val="20001"/>
                    </a:ext>
                  </a:extLst>
                </a:gridCol>
                <a:gridCol w="670302">
                  <a:extLst>
                    <a:ext uri="{9D8B030D-6E8A-4147-A177-3AD203B41FA5}">
                      <a16:colId xmlns:a16="http://schemas.microsoft.com/office/drawing/2014/main" val="20002"/>
                    </a:ext>
                  </a:extLst>
                </a:gridCol>
                <a:gridCol w="670302">
                  <a:extLst>
                    <a:ext uri="{9D8B030D-6E8A-4147-A177-3AD203B41FA5}">
                      <a16:colId xmlns:a16="http://schemas.microsoft.com/office/drawing/2014/main" val="20003"/>
                    </a:ext>
                  </a:extLst>
                </a:gridCol>
              </a:tblGrid>
              <a:tr h="219064">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endParaRPr lang="en-US" sz="1200" dirty="0"/>
                    </a:p>
                  </a:txBody>
                  <a:tcPr marL="68580" marR="68580">
                    <a:lnL>
                      <a:noFill/>
                    </a:lnL>
                    <a:lnR w="38100" cap="flat" cmpd="sng" algn="ctr">
                      <a:solidFill>
                        <a:sysClr val="windowText" lastClr="000000"/>
                      </a:solidFill>
                      <a:prstDash val="solid"/>
                      <a:round/>
                      <a:headEnd type="none" w="med" len="med"/>
                      <a:tailEnd type="none" w="med" len="med"/>
                    </a:lnR>
                    <a:lnT w="25400" cmpd="sng">
                      <a:noFill/>
                    </a:lnT>
                    <a:lnB w="381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r>
                        <a:rPr lang="en-US" sz="1200" dirty="0"/>
                        <a:t>Topic_1</a:t>
                      </a:r>
                    </a:p>
                  </a:txBody>
                  <a:tcPr marL="68580" marR="68580">
                    <a:lnL w="38100" cap="flat" cmpd="sng" algn="ctr">
                      <a:solidFill>
                        <a:sysClr val="windowText" lastClr="000000"/>
                      </a:solidFill>
                      <a:prstDash val="solid"/>
                      <a:round/>
                      <a:headEnd type="none" w="med" len="med"/>
                      <a:tailEnd type="none" w="med" len="med"/>
                    </a:lnL>
                    <a:lnR>
                      <a:noFill/>
                    </a:lnR>
                    <a:lnT w="25400" cmpd="sng">
                      <a:solidFill>
                        <a:sysClr val="windowText" lastClr="000000"/>
                      </a:solidFill>
                    </a:lnT>
                    <a:lnB w="381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50000"/>
                        <a:lumOff val="50000"/>
                      </a:sysClr>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r>
                        <a:rPr lang="en-US" sz="1200" dirty="0"/>
                        <a:t>Topic_2</a:t>
                      </a:r>
                    </a:p>
                  </a:txBody>
                  <a:tcPr marL="68580" marR="68580">
                    <a:lnL>
                      <a:noFill/>
                    </a:lnL>
                    <a:lnR>
                      <a:noFill/>
                    </a:lnR>
                    <a:lnT w="25400" cmpd="sng">
                      <a:solidFill>
                        <a:sysClr val="windowText" lastClr="000000"/>
                      </a:solidFill>
                    </a:lnT>
                    <a:lnB w="381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50000"/>
                        <a:lumOff val="50000"/>
                      </a:sysClr>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r>
                        <a:rPr lang="en-US" sz="1200" dirty="0"/>
                        <a:t>Topic_3</a:t>
                      </a:r>
                    </a:p>
                  </a:txBody>
                  <a:tcPr marL="68580" marR="68580">
                    <a:lnL>
                      <a:noFill/>
                    </a:lnL>
                    <a:lnR w="38100" cap="flat" cmpd="sng" algn="ctr">
                      <a:solidFill>
                        <a:sysClr val="windowText" lastClr="000000"/>
                      </a:solidFill>
                      <a:prstDash val="solid"/>
                      <a:round/>
                      <a:headEnd type="none" w="med" len="med"/>
                      <a:tailEnd type="none" w="med" len="med"/>
                    </a:lnR>
                    <a:lnT w="25400" cmpd="sng">
                      <a:solidFill>
                        <a:sysClr val="windowText" lastClr="000000"/>
                      </a:solidFill>
                    </a:lnT>
                    <a:lnB w="381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50000"/>
                        <a:lumOff val="50000"/>
                      </a:sysClr>
                    </a:solidFill>
                  </a:tcPr>
                </a:tc>
                <a:extLst>
                  <a:ext uri="{0D108BD9-81ED-4DB2-BD59-A6C34878D82A}">
                    <a16:rowId xmlns:a16="http://schemas.microsoft.com/office/drawing/2014/main" val="10000"/>
                  </a:ext>
                </a:extLst>
              </a:tr>
              <a:tr h="259080">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200" b="1" dirty="0">
                          <a:solidFill>
                            <a:schemeClr val="bg1"/>
                          </a:solidFill>
                        </a:rPr>
                        <a:t>apple</a:t>
                      </a:r>
                    </a:p>
                  </a:txBody>
                  <a:tcPr marL="68580" marR="68580">
                    <a:lnL w="38100" cap="flat" cmpd="sng" algn="ctr">
                      <a:solidFill>
                        <a:sysClr val="windowText" lastClr="000000"/>
                      </a:solidFill>
                      <a:prstDash val="solid"/>
                      <a:round/>
                      <a:headEnd type="none" w="med" len="med"/>
                      <a:tailEnd type="none" w="med" len="med"/>
                    </a:lnL>
                    <a:lnR w="38100" cap="flat" cmpd="sng" algn="ctr">
                      <a:solidFill>
                        <a:sysClr val="windowText" lastClr="000000"/>
                      </a:solidFill>
                      <a:prstDash val="solid"/>
                      <a:round/>
                      <a:headEnd type="none" w="med" len="med"/>
                      <a:tailEnd type="none" w="med" len="med"/>
                    </a:lnR>
                    <a:lnT w="38100" cap="flat" cmpd="sng" algn="ctr">
                      <a:solidFill>
                        <a:sysClr val="windowText" lastClr="000000"/>
                      </a:solidFill>
                      <a:prstDash val="solid"/>
                      <a:round/>
                      <a:headEnd type="none" w="med" len="med"/>
                      <a:tailEnd type="none" w="med" len="med"/>
                    </a:lnT>
                    <a:lnB>
                      <a:noFill/>
                    </a:lnB>
                    <a:lnTlToBr w="12700" cmpd="sng">
                      <a:noFill/>
                      <a:prstDash val="solid"/>
                    </a:lnTlToBr>
                    <a:lnBlToTr w="12700" cmpd="sng">
                      <a:noFill/>
                      <a:prstDash val="solid"/>
                    </a:lnBlToTr>
                    <a:solidFill>
                      <a:sysClr val="windowText" lastClr="000000">
                        <a:lumMod val="50000"/>
                        <a:lumOff val="50000"/>
                      </a:sys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200" b="1" dirty="0"/>
                        <a:t>0.9</a:t>
                      </a:r>
                    </a:p>
                  </a:txBody>
                  <a:tcPr marL="68580" marR="68580">
                    <a:lnL w="38100" cap="flat" cmpd="sng" algn="ctr">
                      <a:solidFill>
                        <a:sysClr val="windowText" lastClr="000000"/>
                      </a:solidFill>
                      <a:prstDash val="solid"/>
                      <a:round/>
                      <a:headEnd type="none" w="med" len="med"/>
                      <a:tailEnd type="none" w="med" len="med"/>
                    </a:lnL>
                    <a:lnR>
                      <a:noFill/>
                    </a:lnR>
                    <a:lnT w="38100" cap="flat" cmpd="sng" algn="ctr">
                      <a:solidFill>
                        <a:sysClr val="windowText" lastClr="000000"/>
                      </a:solidFill>
                      <a:prstDash val="solid"/>
                      <a:round/>
                      <a:headEnd type="none" w="med" len="med"/>
                      <a:tailEnd type="none" w="med" len="med"/>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200" dirty="0"/>
                        <a:t>0.05</a:t>
                      </a:r>
                    </a:p>
                  </a:txBody>
                  <a:tcPr marL="68580" marR="68580">
                    <a:lnL>
                      <a:noFill/>
                    </a:lnL>
                    <a:lnR>
                      <a:noFill/>
                    </a:lnR>
                    <a:lnT w="38100" cap="flat" cmpd="sng" algn="ctr">
                      <a:solidFill>
                        <a:sysClr val="windowText" lastClr="000000"/>
                      </a:solidFill>
                      <a:prstDash val="solid"/>
                      <a:round/>
                      <a:headEnd type="none" w="med" len="med"/>
                      <a:tailEnd type="none" w="med" len="med"/>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200" dirty="0"/>
                        <a:t>0.05</a:t>
                      </a:r>
                    </a:p>
                  </a:txBody>
                  <a:tcPr marL="68580" marR="68580">
                    <a:lnL>
                      <a:noFill/>
                    </a:lnL>
                    <a:lnR w="38100" cap="flat" cmpd="sng" algn="ctr">
                      <a:solidFill>
                        <a:sysClr val="windowText" lastClr="000000"/>
                      </a:solidFill>
                      <a:prstDash val="solid"/>
                      <a:round/>
                      <a:headEnd type="none" w="med" len="med"/>
                      <a:tailEnd type="none" w="med" len="med"/>
                    </a:lnR>
                    <a:lnT w="38100" cap="flat" cmpd="sng" algn="ctr">
                      <a:solidFill>
                        <a:sysClr val="windowText" lastClr="000000"/>
                      </a:solidFill>
                      <a:prstDash val="solid"/>
                      <a:round/>
                      <a:headEnd type="none" w="med" len="med"/>
                      <a:tailEnd type="none" w="med" len="med"/>
                    </a:lnT>
                    <a:lnB>
                      <a:no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10001"/>
                  </a:ext>
                </a:extLst>
              </a:tr>
              <a:tr h="259080">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200" b="1" dirty="0">
                          <a:solidFill>
                            <a:schemeClr val="bg1"/>
                          </a:solidFill>
                        </a:rPr>
                        <a:t>ant</a:t>
                      </a:r>
                    </a:p>
                  </a:txBody>
                  <a:tcPr marL="68580" marR="68580">
                    <a:lnL w="38100" cap="flat" cmpd="sng" algn="ctr">
                      <a:solidFill>
                        <a:sysClr val="windowText" lastClr="000000"/>
                      </a:solidFill>
                      <a:prstDash val="solid"/>
                      <a:round/>
                      <a:headEnd type="none" w="med" len="med"/>
                      <a:tailEnd type="none" w="med" len="med"/>
                    </a:lnL>
                    <a:lnR w="38100" cap="flat" cmpd="sng" algn="ctr">
                      <a:solidFill>
                        <a:sysClr val="windowText" lastClr="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ysClr val="windowText" lastClr="000000">
                        <a:lumMod val="50000"/>
                        <a:lumOff val="50000"/>
                      </a:sys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200" dirty="0"/>
                        <a:t>0.05</a:t>
                      </a:r>
                    </a:p>
                  </a:txBody>
                  <a:tcPr marL="68580" marR="68580">
                    <a:lnL w="38100" cap="flat" cmpd="sng" algn="ctr">
                      <a:solidFill>
                        <a:sysClr val="windowText" lastClr="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200" b="1" dirty="0"/>
                        <a:t>0.9</a:t>
                      </a:r>
                    </a:p>
                  </a:txBody>
                  <a:tcPr marL="68580" marR="68580">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200" dirty="0"/>
                        <a:t>0.05</a:t>
                      </a:r>
                    </a:p>
                  </a:txBody>
                  <a:tcPr marL="68580" marR="68580">
                    <a:lnL>
                      <a:noFill/>
                    </a:lnL>
                    <a:lnR w="38100" cap="flat" cmpd="sng" algn="ctr">
                      <a:solidFill>
                        <a:sysClr val="windowText" lastClr="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259080">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200" b="1" dirty="0">
                          <a:solidFill>
                            <a:schemeClr val="bg1"/>
                          </a:solidFill>
                        </a:rPr>
                        <a:t>carrot</a:t>
                      </a:r>
                    </a:p>
                  </a:txBody>
                  <a:tcPr marL="68580" marR="68580">
                    <a:lnL w="38100" cap="flat" cmpd="sng" algn="ctr">
                      <a:solidFill>
                        <a:sysClr val="windowText" lastClr="000000"/>
                      </a:solidFill>
                      <a:prstDash val="solid"/>
                      <a:round/>
                      <a:headEnd type="none" w="med" len="med"/>
                      <a:tailEnd type="none" w="med" len="med"/>
                    </a:lnL>
                    <a:lnR w="38100" cap="flat" cmpd="sng" algn="ctr">
                      <a:solidFill>
                        <a:sysClr val="windowText" lastClr="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ysClr val="windowText" lastClr="000000">
                        <a:lumMod val="50000"/>
                        <a:lumOff val="50000"/>
                      </a:sys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200" b="1" dirty="0"/>
                        <a:t>0.9</a:t>
                      </a:r>
                    </a:p>
                  </a:txBody>
                  <a:tcPr marL="68580" marR="68580">
                    <a:lnL w="38100" cap="flat" cmpd="sng" algn="ctr">
                      <a:solidFill>
                        <a:sysClr val="windowText" lastClr="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200" dirty="0"/>
                        <a:t>0.05</a:t>
                      </a:r>
                    </a:p>
                  </a:txBody>
                  <a:tcPr marL="68580" marR="68580">
                    <a:lnL>
                      <a:noFill/>
                    </a:lnL>
                    <a:lnR>
                      <a:noFill/>
                    </a:lnR>
                    <a:lnT>
                      <a:noFill/>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200" dirty="0"/>
                        <a:t>0.05</a:t>
                      </a:r>
                    </a:p>
                  </a:txBody>
                  <a:tcPr marL="68580" marR="68580">
                    <a:lnL>
                      <a:noFill/>
                    </a:lnL>
                    <a:lnR w="38100" cap="flat" cmpd="sng" algn="ctr">
                      <a:solidFill>
                        <a:sysClr val="windowText" lastClr="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10003"/>
                  </a:ext>
                </a:extLst>
              </a:tr>
              <a:tr h="259080">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200" b="1" dirty="0">
                          <a:solidFill>
                            <a:schemeClr val="bg1"/>
                          </a:solidFill>
                        </a:rPr>
                        <a:t>fly</a:t>
                      </a:r>
                    </a:p>
                  </a:txBody>
                  <a:tcPr marL="68580" marR="68580">
                    <a:lnL w="38100" cap="flat" cmpd="sng" algn="ctr">
                      <a:solidFill>
                        <a:sysClr val="windowText" lastClr="000000"/>
                      </a:solidFill>
                      <a:prstDash val="solid"/>
                      <a:round/>
                      <a:headEnd type="none" w="med" len="med"/>
                      <a:tailEnd type="none" w="med" len="med"/>
                    </a:lnL>
                    <a:lnR w="38100" cap="flat" cmpd="sng" algn="ctr">
                      <a:solidFill>
                        <a:sysClr val="windowText" lastClr="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ysClr val="windowText" lastClr="000000">
                        <a:lumMod val="50000"/>
                        <a:lumOff val="50000"/>
                      </a:sys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200" dirty="0"/>
                        <a:t>0.05</a:t>
                      </a:r>
                    </a:p>
                  </a:txBody>
                  <a:tcPr marL="68580" marR="68580">
                    <a:lnL w="38100" cap="flat" cmpd="sng" algn="ctr">
                      <a:solidFill>
                        <a:sysClr val="windowText" lastClr="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200" b="1" dirty="0"/>
                        <a:t>0.475</a:t>
                      </a:r>
                    </a:p>
                  </a:txBody>
                  <a:tcPr marL="68580" marR="68580">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200" b="1" dirty="0"/>
                        <a:t>0.475</a:t>
                      </a:r>
                    </a:p>
                  </a:txBody>
                  <a:tcPr marL="68580" marR="68580">
                    <a:lnL>
                      <a:noFill/>
                    </a:lnL>
                    <a:lnR w="38100" cap="flat" cmpd="sng" algn="ctr">
                      <a:solidFill>
                        <a:sysClr val="windowText" lastClr="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r h="259080">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200" b="1" dirty="0">
                          <a:solidFill>
                            <a:schemeClr val="bg1"/>
                          </a:solidFill>
                        </a:rPr>
                        <a:t>airplane</a:t>
                      </a:r>
                    </a:p>
                  </a:txBody>
                  <a:tcPr marL="68580" marR="68580">
                    <a:lnL w="38100" cap="flat" cmpd="sng" algn="ctr">
                      <a:solidFill>
                        <a:sysClr val="windowText" lastClr="000000"/>
                      </a:solidFill>
                      <a:prstDash val="solid"/>
                      <a:round/>
                      <a:headEnd type="none" w="med" len="med"/>
                      <a:tailEnd type="none" w="med" len="med"/>
                    </a:lnL>
                    <a:lnR w="38100" cap="flat" cmpd="sng" algn="ctr">
                      <a:solidFill>
                        <a:sysClr val="windowText" lastClr="000000"/>
                      </a:solidFill>
                      <a:prstDash val="solid"/>
                      <a:round/>
                      <a:headEnd type="none" w="med" len="med"/>
                      <a:tailEnd type="none" w="med" len="med"/>
                    </a:lnR>
                    <a:lnT>
                      <a:noFill/>
                    </a:lnT>
                    <a:lnB w="25400" cmpd="sng">
                      <a:solidFill>
                        <a:sysClr val="windowText" lastClr="000000"/>
                      </a:solidFill>
                    </a:lnB>
                    <a:lnTlToBr w="12700" cmpd="sng">
                      <a:noFill/>
                      <a:prstDash val="solid"/>
                    </a:lnTlToBr>
                    <a:lnBlToTr w="12700" cmpd="sng">
                      <a:noFill/>
                      <a:prstDash val="solid"/>
                    </a:lnBlToTr>
                    <a:solidFill>
                      <a:sysClr val="windowText" lastClr="000000">
                        <a:lumMod val="50000"/>
                        <a:lumOff val="50000"/>
                      </a:sys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200" dirty="0"/>
                        <a:t>0.05</a:t>
                      </a:r>
                    </a:p>
                  </a:txBody>
                  <a:tcPr marL="68580" marR="68580">
                    <a:lnL w="38100" cap="flat" cmpd="sng" algn="ctr">
                      <a:solidFill>
                        <a:sysClr val="windowText" lastClr="000000"/>
                      </a:solidFill>
                      <a:prstDash val="solid"/>
                      <a:round/>
                      <a:headEnd type="none" w="med" len="med"/>
                      <a:tailEnd type="none" w="med" len="med"/>
                    </a:lnL>
                    <a:lnR>
                      <a:noFill/>
                    </a:lnR>
                    <a:lnT>
                      <a:noFill/>
                    </a:lnT>
                    <a:lnB w="254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200" dirty="0"/>
                        <a:t>0.05</a:t>
                      </a:r>
                    </a:p>
                  </a:txBody>
                  <a:tcPr marL="68580" marR="68580">
                    <a:lnL>
                      <a:noFill/>
                    </a:lnL>
                    <a:lnR>
                      <a:noFill/>
                    </a:lnR>
                    <a:lnT>
                      <a:noFill/>
                    </a:lnT>
                    <a:lnB w="254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200" b="1" dirty="0"/>
                        <a:t>0.9</a:t>
                      </a:r>
                    </a:p>
                  </a:txBody>
                  <a:tcPr marL="68580" marR="68580">
                    <a:lnL>
                      <a:noFill/>
                    </a:lnL>
                    <a:lnR w="38100" cap="flat" cmpd="sng" algn="ctr">
                      <a:solidFill>
                        <a:sysClr val="windowText" lastClr="000000"/>
                      </a:solidFill>
                      <a:prstDash val="solid"/>
                      <a:round/>
                      <a:headEnd type="none" w="med" len="med"/>
                      <a:tailEnd type="none" w="med" len="med"/>
                    </a:lnR>
                    <a:lnT>
                      <a:noFill/>
                    </a:lnT>
                    <a:lnB w="254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10005"/>
                  </a:ext>
                </a:extLst>
              </a:tr>
            </a:tbl>
          </a:graphicData>
        </a:graphic>
      </p:graphicFrame>
      <p:graphicFrame>
        <p:nvGraphicFramePr>
          <p:cNvPr id="15" name="Table 14">
            <a:extLst>
              <a:ext uri="{FF2B5EF4-FFF2-40B4-BE49-F238E27FC236}">
                <a16:creationId xmlns:a16="http://schemas.microsoft.com/office/drawing/2014/main" id="{001BF2CD-B2E3-4092-9DA1-2E46F73D2CBB}"/>
              </a:ext>
            </a:extLst>
          </p:cNvPr>
          <p:cNvGraphicFramePr>
            <a:graphicFrameLocks noGrp="1"/>
          </p:cNvGraphicFramePr>
          <p:nvPr>
            <p:extLst>
              <p:ext uri="{D42A27DB-BD31-4B8C-83A1-F6EECF244321}">
                <p14:modId xmlns:p14="http://schemas.microsoft.com/office/powerpoint/2010/main" val="1365503908"/>
              </p:ext>
            </p:extLst>
          </p:nvPr>
        </p:nvGraphicFramePr>
        <p:xfrm>
          <a:off x="6625264" y="4101356"/>
          <a:ext cx="2366684" cy="1005840"/>
        </p:xfrm>
        <a:graphic>
          <a:graphicData uri="http://schemas.openxmlformats.org/drawingml/2006/table">
            <a:tbl>
              <a:tblPr firstRow="1" bandRow="1"/>
              <a:tblGrid>
                <a:gridCol w="591671">
                  <a:extLst>
                    <a:ext uri="{9D8B030D-6E8A-4147-A177-3AD203B41FA5}">
                      <a16:colId xmlns:a16="http://schemas.microsoft.com/office/drawing/2014/main" val="20000"/>
                    </a:ext>
                  </a:extLst>
                </a:gridCol>
                <a:gridCol w="591671">
                  <a:extLst>
                    <a:ext uri="{9D8B030D-6E8A-4147-A177-3AD203B41FA5}">
                      <a16:colId xmlns:a16="http://schemas.microsoft.com/office/drawing/2014/main" val="20001"/>
                    </a:ext>
                  </a:extLst>
                </a:gridCol>
                <a:gridCol w="591671">
                  <a:extLst>
                    <a:ext uri="{9D8B030D-6E8A-4147-A177-3AD203B41FA5}">
                      <a16:colId xmlns:a16="http://schemas.microsoft.com/office/drawing/2014/main" val="20002"/>
                    </a:ext>
                  </a:extLst>
                </a:gridCol>
                <a:gridCol w="591671">
                  <a:extLst>
                    <a:ext uri="{9D8B030D-6E8A-4147-A177-3AD203B41FA5}">
                      <a16:colId xmlns:a16="http://schemas.microsoft.com/office/drawing/2014/main" val="20003"/>
                    </a:ext>
                  </a:extLst>
                </a:gridCol>
              </a:tblGrid>
              <a:tr h="205740">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endParaRPr lang="en-US" sz="1050" dirty="0"/>
                    </a:p>
                  </a:txBody>
                  <a:tcPr marL="68580" marR="68580">
                    <a:lnL>
                      <a:noFill/>
                    </a:lnL>
                    <a:lnR w="38100" cap="flat" cmpd="sng" algn="ctr">
                      <a:solidFill>
                        <a:sysClr val="windowText" lastClr="000000"/>
                      </a:solidFill>
                      <a:prstDash val="solid"/>
                      <a:round/>
                      <a:headEnd type="none" w="med" len="med"/>
                      <a:tailEnd type="none" w="med" len="med"/>
                    </a:lnR>
                    <a:lnT w="25400" cmpd="sng">
                      <a:noFill/>
                    </a:lnT>
                    <a:lnB w="381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r>
                        <a:rPr lang="en-US" sz="1050" dirty="0"/>
                        <a:t>Topic_1</a:t>
                      </a:r>
                    </a:p>
                  </a:txBody>
                  <a:tcPr marL="68580" marR="68580">
                    <a:lnL w="38100" cap="flat" cmpd="sng" algn="ctr">
                      <a:solidFill>
                        <a:sysClr val="windowText" lastClr="000000"/>
                      </a:solidFill>
                      <a:prstDash val="solid"/>
                      <a:round/>
                      <a:headEnd type="none" w="med" len="med"/>
                      <a:tailEnd type="none" w="med" len="med"/>
                    </a:lnL>
                    <a:lnR>
                      <a:noFill/>
                    </a:lnR>
                    <a:lnT w="25400" cmpd="sng">
                      <a:solidFill>
                        <a:sysClr val="windowText" lastClr="000000"/>
                      </a:solidFill>
                    </a:lnT>
                    <a:lnB w="381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50000"/>
                        <a:lumOff val="50000"/>
                      </a:sysClr>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r>
                        <a:rPr lang="en-US" sz="1050" dirty="0"/>
                        <a:t>Topic_2</a:t>
                      </a:r>
                    </a:p>
                  </a:txBody>
                  <a:tcPr marL="68580" marR="68580">
                    <a:lnL>
                      <a:noFill/>
                    </a:lnL>
                    <a:lnR>
                      <a:noFill/>
                    </a:lnR>
                    <a:lnT w="25400" cmpd="sng">
                      <a:solidFill>
                        <a:sysClr val="windowText" lastClr="000000"/>
                      </a:solidFill>
                    </a:lnT>
                    <a:lnB w="381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50000"/>
                        <a:lumOff val="50000"/>
                      </a:sysClr>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r>
                        <a:rPr lang="en-US" sz="1050" dirty="0"/>
                        <a:t>Topic_3</a:t>
                      </a:r>
                    </a:p>
                  </a:txBody>
                  <a:tcPr marL="68580" marR="68580">
                    <a:lnL>
                      <a:noFill/>
                    </a:lnL>
                    <a:lnR w="38100" cap="flat" cmpd="sng" algn="ctr">
                      <a:solidFill>
                        <a:sysClr val="windowText" lastClr="000000"/>
                      </a:solidFill>
                      <a:prstDash val="solid"/>
                      <a:round/>
                      <a:headEnd type="none" w="med" len="med"/>
                      <a:tailEnd type="none" w="med" len="med"/>
                    </a:lnR>
                    <a:lnT w="25400" cmpd="sng">
                      <a:solidFill>
                        <a:sysClr val="windowText" lastClr="000000"/>
                      </a:solidFill>
                    </a:lnT>
                    <a:lnB w="381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50000"/>
                        <a:lumOff val="50000"/>
                      </a:sysClr>
                    </a:solidFill>
                  </a:tcPr>
                </a:tc>
                <a:extLst>
                  <a:ext uri="{0D108BD9-81ED-4DB2-BD59-A6C34878D82A}">
                    <a16:rowId xmlns:a16="http://schemas.microsoft.com/office/drawing/2014/main" val="10000"/>
                  </a:ext>
                </a:extLst>
              </a:tr>
              <a:tr h="205740">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050" b="1" dirty="0">
                          <a:solidFill>
                            <a:schemeClr val="bg1"/>
                          </a:solidFill>
                        </a:rPr>
                        <a:t>Doc_1</a:t>
                      </a:r>
                    </a:p>
                  </a:txBody>
                  <a:tcPr marL="68580" marR="68580">
                    <a:lnL w="38100" cap="flat" cmpd="sng" algn="ctr">
                      <a:solidFill>
                        <a:sysClr val="windowText" lastClr="000000"/>
                      </a:solidFill>
                      <a:prstDash val="solid"/>
                      <a:round/>
                      <a:headEnd type="none" w="med" len="med"/>
                      <a:tailEnd type="none" w="med" len="med"/>
                    </a:lnL>
                    <a:lnR w="38100" cap="flat" cmpd="sng" algn="ctr">
                      <a:solidFill>
                        <a:sysClr val="windowText" lastClr="000000"/>
                      </a:solidFill>
                      <a:prstDash val="solid"/>
                      <a:round/>
                      <a:headEnd type="none" w="med" len="med"/>
                      <a:tailEnd type="none" w="med" len="med"/>
                    </a:lnR>
                    <a:lnT w="38100" cap="flat" cmpd="sng" algn="ctr">
                      <a:solidFill>
                        <a:sysClr val="windowText" lastClr="000000"/>
                      </a:solidFill>
                      <a:prstDash val="solid"/>
                      <a:round/>
                      <a:headEnd type="none" w="med" len="med"/>
                      <a:tailEnd type="none" w="med" len="med"/>
                    </a:lnT>
                    <a:lnB>
                      <a:noFill/>
                    </a:lnB>
                    <a:lnTlToBr w="12700" cmpd="sng">
                      <a:noFill/>
                      <a:prstDash val="solid"/>
                    </a:lnTlToBr>
                    <a:lnBlToTr w="12700" cmpd="sng">
                      <a:noFill/>
                      <a:prstDash val="solid"/>
                    </a:lnBlToTr>
                    <a:solidFill>
                      <a:sysClr val="windowText" lastClr="000000">
                        <a:lumMod val="50000"/>
                        <a:lumOff val="50000"/>
                      </a:sys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050" b="1" dirty="0"/>
                        <a:t>0.90</a:t>
                      </a:r>
                    </a:p>
                  </a:txBody>
                  <a:tcPr marL="68580" marR="68580">
                    <a:lnL w="38100" cap="flat" cmpd="sng" algn="ctr">
                      <a:solidFill>
                        <a:sysClr val="windowText" lastClr="000000"/>
                      </a:solidFill>
                      <a:prstDash val="solid"/>
                      <a:round/>
                      <a:headEnd type="none" w="med" len="med"/>
                      <a:tailEnd type="none" w="med" len="med"/>
                    </a:lnL>
                    <a:lnR>
                      <a:noFill/>
                    </a:lnR>
                    <a:lnT w="38100" cap="flat" cmpd="sng" algn="ctr">
                      <a:solidFill>
                        <a:sysClr val="windowText" lastClr="000000"/>
                      </a:solidFill>
                      <a:prstDash val="solid"/>
                      <a:round/>
                      <a:headEnd type="none" w="med" len="med"/>
                      <a:tailEnd type="none" w="med" len="med"/>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050" dirty="0"/>
                        <a:t>0.05</a:t>
                      </a:r>
                    </a:p>
                  </a:txBody>
                  <a:tcPr marL="68580" marR="68580">
                    <a:lnL>
                      <a:noFill/>
                    </a:lnL>
                    <a:lnR>
                      <a:noFill/>
                    </a:lnR>
                    <a:lnT w="38100" cap="flat" cmpd="sng" algn="ctr">
                      <a:solidFill>
                        <a:sysClr val="windowText" lastClr="000000"/>
                      </a:solidFill>
                      <a:prstDash val="solid"/>
                      <a:round/>
                      <a:headEnd type="none" w="med" len="med"/>
                      <a:tailEnd type="none" w="med" len="med"/>
                    </a:lnT>
                    <a:lnB>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050" dirty="0"/>
                        <a:t>0.05</a:t>
                      </a:r>
                    </a:p>
                  </a:txBody>
                  <a:tcPr marL="68580" marR="68580">
                    <a:lnL>
                      <a:noFill/>
                    </a:lnL>
                    <a:lnR w="38100" cap="flat" cmpd="sng" algn="ctr">
                      <a:solidFill>
                        <a:sysClr val="windowText" lastClr="000000"/>
                      </a:solidFill>
                      <a:prstDash val="solid"/>
                      <a:round/>
                      <a:headEnd type="none" w="med" len="med"/>
                      <a:tailEnd type="none" w="med" len="med"/>
                    </a:lnR>
                    <a:lnT w="38100" cap="flat" cmpd="sng" algn="ctr">
                      <a:solidFill>
                        <a:sysClr val="windowText" lastClr="000000"/>
                      </a:solidFill>
                      <a:prstDash val="solid"/>
                      <a:round/>
                      <a:headEnd type="none" w="med" len="med"/>
                      <a:tailEnd type="none" w="med" len="med"/>
                    </a:lnT>
                    <a:lnB>
                      <a:no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10001"/>
                  </a:ext>
                </a:extLst>
              </a:tr>
              <a:tr h="205740">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050" b="1" dirty="0">
                          <a:solidFill>
                            <a:schemeClr val="bg1"/>
                          </a:solidFill>
                        </a:rPr>
                        <a:t>Doc_2</a:t>
                      </a:r>
                    </a:p>
                  </a:txBody>
                  <a:tcPr marL="68580" marR="68580">
                    <a:lnL w="38100" cap="flat" cmpd="sng" algn="ctr">
                      <a:solidFill>
                        <a:sysClr val="windowText" lastClr="000000"/>
                      </a:solidFill>
                      <a:prstDash val="solid"/>
                      <a:round/>
                      <a:headEnd type="none" w="med" len="med"/>
                      <a:tailEnd type="none" w="med" len="med"/>
                    </a:lnL>
                    <a:lnR w="38100" cap="flat" cmpd="sng" algn="ctr">
                      <a:solidFill>
                        <a:sysClr val="windowText" lastClr="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ysClr val="windowText" lastClr="000000">
                        <a:lumMod val="50000"/>
                        <a:lumOff val="50000"/>
                      </a:sys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050" dirty="0"/>
                        <a:t>0.05</a:t>
                      </a:r>
                    </a:p>
                  </a:txBody>
                  <a:tcPr marL="68580" marR="68580">
                    <a:lnL w="38100" cap="flat" cmpd="sng" algn="ctr">
                      <a:solidFill>
                        <a:sysClr val="windowText" lastClr="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050" dirty="0"/>
                        <a:t>0.05</a:t>
                      </a:r>
                    </a:p>
                  </a:txBody>
                  <a:tcPr marL="68580" marR="68580">
                    <a:lnL>
                      <a:noFill/>
                    </a:lnL>
                    <a:lnR>
                      <a:noFill/>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050" b="1" dirty="0"/>
                        <a:t>0.90</a:t>
                      </a:r>
                    </a:p>
                  </a:txBody>
                  <a:tcPr marL="68580" marR="68580">
                    <a:lnL>
                      <a:noFill/>
                    </a:lnL>
                    <a:lnR w="38100" cap="flat" cmpd="sng" algn="ctr">
                      <a:solidFill>
                        <a:sysClr val="windowText" lastClr="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205740">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050" b="1" dirty="0">
                          <a:solidFill>
                            <a:schemeClr val="bg1"/>
                          </a:solidFill>
                        </a:rPr>
                        <a:t>Doc_3</a:t>
                      </a:r>
                    </a:p>
                  </a:txBody>
                  <a:tcPr marL="68580" marR="68580">
                    <a:lnL w="38100" cap="flat" cmpd="sng" algn="ctr">
                      <a:solidFill>
                        <a:sysClr val="windowText" lastClr="000000"/>
                      </a:solidFill>
                      <a:prstDash val="solid"/>
                      <a:round/>
                      <a:headEnd type="none" w="med" len="med"/>
                      <a:tailEnd type="none" w="med" len="med"/>
                    </a:lnL>
                    <a:lnR w="38100" cap="flat" cmpd="sng" algn="ctr">
                      <a:solidFill>
                        <a:sysClr val="windowText" lastClr="000000"/>
                      </a:solidFill>
                      <a:prstDash val="solid"/>
                      <a:round/>
                      <a:headEnd type="none" w="med" len="med"/>
                      <a:tailEnd type="none" w="med" len="med"/>
                    </a:lnR>
                    <a:lnT>
                      <a:noFill/>
                    </a:lnT>
                    <a:lnB w="25400" cmpd="sng">
                      <a:solidFill>
                        <a:sysClr val="windowText" lastClr="000000"/>
                      </a:solidFill>
                    </a:lnB>
                    <a:lnTlToBr w="12700" cmpd="sng">
                      <a:noFill/>
                      <a:prstDash val="solid"/>
                    </a:lnTlToBr>
                    <a:lnBlToTr w="12700" cmpd="sng">
                      <a:noFill/>
                      <a:prstDash val="solid"/>
                    </a:lnBlToTr>
                    <a:solidFill>
                      <a:sysClr val="windowText" lastClr="000000">
                        <a:lumMod val="50000"/>
                        <a:lumOff val="50000"/>
                      </a:sys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050" dirty="0"/>
                        <a:t>0.05</a:t>
                      </a:r>
                    </a:p>
                  </a:txBody>
                  <a:tcPr marL="68580" marR="68580">
                    <a:lnL w="38100" cap="flat" cmpd="sng" algn="ctr">
                      <a:solidFill>
                        <a:sysClr val="windowText" lastClr="000000"/>
                      </a:solidFill>
                      <a:prstDash val="solid"/>
                      <a:round/>
                      <a:headEnd type="none" w="med" len="med"/>
                      <a:tailEnd type="none" w="med" len="med"/>
                    </a:lnL>
                    <a:lnR>
                      <a:noFill/>
                    </a:lnR>
                    <a:lnT>
                      <a:noFill/>
                    </a:lnT>
                    <a:lnB w="254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050" b="1" dirty="0"/>
                        <a:t>0.90</a:t>
                      </a:r>
                    </a:p>
                  </a:txBody>
                  <a:tcPr marL="68580" marR="68580">
                    <a:lnL>
                      <a:noFill/>
                    </a:lnL>
                    <a:lnR>
                      <a:noFill/>
                    </a:lnR>
                    <a:lnT>
                      <a:noFill/>
                    </a:lnT>
                    <a:lnB w="254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r>
                        <a:rPr lang="en-US" sz="1050" dirty="0"/>
                        <a:t>0.05</a:t>
                      </a:r>
                    </a:p>
                  </a:txBody>
                  <a:tcPr marL="68580" marR="68580">
                    <a:lnL>
                      <a:noFill/>
                    </a:lnL>
                    <a:lnR w="38100" cap="flat" cmpd="sng" algn="ctr">
                      <a:solidFill>
                        <a:sysClr val="windowText" lastClr="000000"/>
                      </a:solidFill>
                      <a:prstDash val="solid"/>
                      <a:round/>
                      <a:headEnd type="none" w="med" len="med"/>
                      <a:tailEnd type="none" w="med" len="med"/>
                    </a:lnR>
                    <a:lnT>
                      <a:noFill/>
                    </a:lnT>
                    <a:lnB w="254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9458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8</a:t>
            </a:fld>
            <a:endParaRPr lang="nl-NL" sz="900" dirty="0">
              <a:latin typeface="Arial" panose="020B0604020202020204" pitchFamily="34" charset="0"/>
              <a:cs typeface="Arial" panose="020B0604020202020204" pitchFamily="34" charset="0"/>
            </a:endParaRPr>
          </a:p>
        </p:txBody>
      </p:sp>
      <p:pic>
        <p:nvPicPr>
          <p:cNvPr id="9" name="Afbeelding 6">
            <a:extLst>
              <a:ext uri="{FF2B5EF4-FFF2-40B4-BE49-F238E27FC236}">
                <a16:creationId xmlns:a16="http://schemas.microsoft.com/office/drawing/2014/main" id="{6EB33ED1-4EAF-4D58-B510-FD913F796534}"/>
              </a:ext>
            </a:extLst>
          </p:cNvPr>
          <p:cNvPicPr>
            <a:picLocks noChangeAspect="1"/>
          </p:cNvPicPr>
          <p:nvPr/>
        </p:nvPicPr>
        <p:blipFill>
          <a:blip r:embed="rId3"/>
          <a:stretch>
            <a:fillRect/>
          </a:stretch>
        </p:blipFill>
        <p:spPr>
          <a:xfrm>
            <a:off x="613614" y="88510"/>
            <a:ext cx="7865234" cy="5018309"/>
          </a:xfrm>
          <a:prstGeom prst="rect">
            <a:avLst/>
          </a:prstGeom>
        </p:spPr>
      </p:pic>
    </p:spTree>
    <p:extLst>
      <p:ext uri="{BB962C8B-B14F-4D97-AF65-F5344CB8AC3E}">
        <p14:creationId xmlns:p14="http://schemas.microsoft.com/office/powerpoint/2010/main" val="802984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9</a:t>
            </a:fld>
            <a:endParaRPr lang="nl-NL" sz="900" dirty="0">
              <a:latin typeface="Arial" panose="020B0604020202020204" pitchFamily="34" charset="0"/>
              <a:cs typeface="Arial" panose="020B0604020202020204" pitchFamily="34" charset="0"/>
            </a:endParaRPr>
          </a:p>
        </p:txBody>
      </p:sp>
      <p:pic>
        <p:nvPicPr>
          <p:cNvPr id="4" name="Afbeelding 3">
            <a:extLst>
              <a:ext uri="{FF2B5EF4-FFF2-40B4-BE49-F238E27FC236}">
                <a16:creationId xmlns:a16="http://schemas.microsoft.com/office/drawing/2014/main" id="{26528461-D9A0-40E8-A1AA-F11BEA43BBDD}"/>
              </a:ext>
            </a:extLst>
          </p:cNvPr>
          <p:cNvPicPr>
            <a:picLocks noChangeAspect="1"/>
          </p:cNvPicPr>
          <p:nvPr/>
        </p:nvPicPr>
        <p:blipFill>
          <a:blip r:embed="rId3"/>
          <a:stretch>
            <a:fillRect/>
          </a:stretch>
        </p:blipFill>
        <p:spPr>
          <a:xfrm>
            <a:off x="532131" y="373825"/>
            <a:ext cx="7969394" cy="4367463"/>
          </a:xfrm>
          <a:prstGeom prst="rect">
            <a:avLst/>
          </a:prstGeom>
        </p:spPr>
      </p:pic>
    </p:spTree>
    <p:extLst>
      <p:ext uri="{BB962C8B-B14F-4D97-AF65-F5344CB8AC3E}">
        <p14:creationId xmlns:p14="http://schemas.microsoft.com/office/powerpoint/2010/main" val="1285635351"/>
      </p:ext>
    </p:extLst>
  </p:cSld>
  <p:clrMapOvr>
    <a:masterClrMapping/>
  </p:clrMapOvr>
</p:sld>
</file>

<file path=ppt/theme/theme1.xml><?xml version="1.0" encoding="utf-8"?>
<a:theme xmlns:a="http://schemas.openxmlformats.org/drawingml/2006/main" name="Presentatie2 kopie">
  <a:themeElements>
    <a:clrScheme name="Erasmus Corporate 2020">
      <a:dk1>
        <a:srgbClr val="002328"/>
      </a:dk1>
      <a:lt1>
        <a:sysClr val="window" lastClr="FFFFFF"/>
      </a:lt1>
      <a:dk2>
        <a:srgbClr val="0C8066"/>
      </a:dk2>
      <a:lt2>
        <a:srgbClr val="9C9C9C"/>
      </a:lt2>
      <a:accent1>
        <a:srgbClr val="E3DAD8"/>
      </a:accent1>
      <a:accent2>
        <a:srgbClr val="00B4D2"/>
      </a:accent2>
      <a:accent3>
        <a:srgbClr val="00A22E"/>
      </a:accent3>
      <a:accent4>
        <a:srgbClr val="FFD700"/>
      </a:accent4>
      <a:accent5>
        <a:srgbClr val="FF9E00"/>
      </a:accent5>
      <a:accent6>
        <a:srgbClr val="BC0436"/>
      </a:accent6>
      <a:hlink>
        <a:srgbClr val="000000"/>
      </a:hlink>
      <a:folHlink>
        <a:srgbClr val="000000"/>
      </a:folHlink>
    </a:clrScheme>
    <a:fontScheme name="Erasmus_500-700">
      <a:majorFont>
        <a:latin typeface="Museo Sans 700"/>
        <a:ea typeface=""/>
        <a:cs typeface=""/>
      </a:majorFont>
      <a:minorFont>
        <a:latin typeface="Museo Sans 500"/>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rasmus_Corporate_B_NL_v2" id="{11EC8B6E-34DE-CD4E-93BB-A20940AA7E15}" vid="{29AA7C3C-8A9F-5044-906C-CAB46E784FFB}"/>
    </a:ext>
  </a:extLst>
</a:theme>
</file>

<file path=ppt/theme/theme2.xml><?xml version="1.0" encoding="utf-8"?>
<a:theme xmlns:a="http://schemas.openxmlformats.org/drawingml/2006/main" name="2_Presentatie2 kopie">
  <a:themeElements>
    <a:clrScheme name="Erasmus Corporate 2020">
      <a:dk1>
        <a:srgbClr val="002328"/>
      </a:dk1>
      <a:lt1>
        <a:sysClr val="window" lastClr="FFFFFF"/>
      </a:lt1>
      <a:dk2>
        <a:srgbClr val="0C8066"/>
      </a:dk2>
      <a:lt2>
        <a:srgbClr val="9C9C9C"/>
      </a:lt2>
      <a:accent1>
        <a:srgbClr val="E3DAD8"/>
      </a:accent1>
      <a:accent2>
        <a:srgbClr val="00B4D2"/>
      </a:accent2>
      <a:accent3>
        <a:srgbClr val="00A22E"/>
      </a:accent3>
      <a:accent4>
        <a:srgbClr val="FFD700"/>
      </a:accent4>
      <a:accent5>
        <a:srgbClr val="FF9E00"/>
      </a:accent5>
      <a:accent6>
        <a:srgbClr val="BC0436"/>
      </a:accent6>
      <a:hlink>
        <a:srgbClr val="000000"/>
      </a:hlink>
      <a:folHlink>
        <a:srgbClr val="000000"/>
      </a:folHlink>
    </a:clrScheme>
    <a:fontScheme name="Erasmus_500-700">
      <a:majorFont>
        <a:latin typeface="Museo Sans 700"/>
        <a:ea typeface=""/>
        <a:cs typeface=""/>
      </a:majorFont>
      <a:minorFont>
        <a:latin typeface="Museo Sans 500"/>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rasmus_Corporate_B_NL_v2" id="{11EC8B6E-34DE-CD4E-93BB-A20940AA7E15}" vid="{29AA7C3C-8A9F-5044-906C-CAB46E784FF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1469</TotalTime>
  <Words>2590</Words>
  <Application>Microsoft Office PowerPoint</Application>
  <PresentationFormat>On-screen Show (16:9)</PresentationFormat>
  <Paragraphs>415</Paragraphs>
  <Slides>37</Slides>
  <Notes>32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37</vt:i4>
      </vt:variant>
    </vt:vector>
  </HeadingPairs>
  <TitlesOfParts>
    <vt:vector size="46" baseType="lpstr">
      <vt:lpstr>Arial</vt:lpstr>
      <vt:lpstr>Calibri</vt:lpstr>
      <vt:lpstr>Franklin Gothic Medium</vt:lpstr>
      <vt:lpstr>Museo Sans 100</vt:lpstr>
      <vt:lpstr>Museo Sans 500</vt:lpstr>
      <vt:lpstr>Museo Sans 700</vt:lpstr>
      <vt:lpstr>Museo Sans 900</vt:lpstr>
      <vt:lpstr>Presentatie2 kopie</vt:lpstr>
      <vt:lpstr>2_Presentatie2 kopie</vt:lpstr>
      <vt:lpstr>Topic modeling primer</vt:lpstr>
      <vt:lpstr>Agenda</vt:lpstr>
      <vt:lpstr>What is it?</vt:lpstr>
      <vt:lpstr>Text analysis in strategic management</vt:lpstr>
      <vt:lpstr>Text analysis in strategic management</vt:lpstr>
      <vt:lpstr>Topic modeling</vt:lpstr>
      <vt:lpstr>Topic modeling</vt:lpstr>
      <vt:lpstr>PowerPoint Presentation</vt:lpstr>
      <vt:lpstr>PowerPoint Presentation</vt:lpstr>
      <vt:lpstr>PowerPoint Presentation</vt:lpstr>
      <vt:lpstr>PowerPoint Presentation</vt:lpstr>
      <vt:lpstr>The rendering process</vt:lpstr>
      <vt:lpstr>Rendering corpora</vt:lpstr>
      <vt:lpstr>Rendering corpora</vt:lpstr>
      <vt:lpstr>Rendering corpora: Illustration</vt:lpstr>
      <vt:lpstr>PowerPoint Presentation</vt:lpstr>
      <vt:lpstr>Rendering corpora: Illustration</vt:lpstr>
      <vt:lpstr>Rendering topics</vt:lpstr>
      <vt:lpstr>Rendering topics: Illustration</vt:lpstr>
      <vt:lpstr>Rendering topics: Illustration</vt:lpstr>
      <vt:lpstr>Rendering topics: Illustration</vt:lpstr>
      <vt:lpstr>Rendering artifacts</vt:lpstr>
      <vt:lpstr>PowerPoint Presentation</vt:lpstr>
      <vt:lpstr>Rendering artifacts: Illustration</vt:lpstr>
      <vt:lpstr>Rendering artifacts: Illustration</vt:lpstr>
      <vt:lpstr>PowerPoint Presentation</vt:lpstr>
      <vt:lpstr>PowerPoint Presentation</vt:lpstr>
      <vt:lpstr>Rendering corpora: Illustration</vt:lpstr>
      <vt:lpstr>PowerPoint Presentation</vt:lpstr>
      <vt:lpstr>PowerPoint Presentation</vt:lpstr>
      <vt:lpstr>Justification</vt:lpstr>
      <vt:lpstr>Reporting</vt:lpstr>
      <vt:lpstr>Validation</vt:lpstr>
      <vt:lpstr>In sum</vt:lpstr>
      <vt:lpstr>Some further readings</vt:lpstr>
      <vt:lpstr>Some further readings</vt:lpstr>
      <vt:lpstr>PowerPoint Presentation</vt:lpstr>
    </vt:vector>
  </TitlesOfParts>
  <Manager/>
  <Company>Erasmus University Rotterdam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subject/>
  <dc:creator>Gebruiker</dc:creator>
  <cp:keywords/>
  <dc:description>Corporate presentatie - versie 2 - augustus 2020_x000d_Ontwerp: Fabrique_x000d_Sjabloon: Ton Persoon</dc:description>
  <cp:lastModifiedBy>Richard Haans</cp:lastModifiedBy>
  <cp:revision>176</cp:revision>
  <dcterms:created xsi:type="dcterms:W3CDTF">2014-12-21T14:13:44Z</dcterms:created>
  <dcterms:modified xsi:type="dcterms:W3CDTF">2022-04-29T06:56:21Z</dcterms:modified>
  <cp:category/>
</cp:coreProperties>
</file>