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82" r:id="rId3"/>
    <p:sldId id="283" r:id="rId4"/>
    <p:sldId id="275" r:id="rId5"/>
    <p:sldId id="277" r:id="rId6"/>
    <p:sldId id="285" r:id="rId7"/>
    <p:sldId id="286" r:id="rId8"/>
    <p:sldId id="276" r:id="rId9"/>
    <p:sldId id="279" r:id="rId10"/>
    <p:sldId id="281" r:id="rId11"/>
    <p:sldId id="287" r:id="rId12"/>
    <p:sldId id="288" r:id="rId13"/>
    <p:sldId id="280" r:id="rId14"/>
    <p:sldId id="290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0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50784-8CF6-4F14-B512-5ED0EE59A98D}" v="1" dt="2024-01-15T08:35:32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8" y="172"/>
      </p:cViewPr>
      <p:guideLst>
        <p:guide pos="760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t Maurice" userId="f4168754b3939eaf" providerId="LiveId" clId="{86EBB34B-B0A4-43D0-B097-93F14212A23A}"/>
    <pc:docChg chg="modSld">
      <pc:chgData name="Florent Maurice" userId="f4168754b3939eaf" providerId="LiveId" clId="{86EBB34B-B0A4-43D0-B097-93F14212A23A}" dt="2024-01-15T13:34:34.630" v="32" actId="20577"/>
      <pc:docMkLst>
        <pc:docMk/>
      </pc:docMkLst>
      <pc:sldChg chg="modSp mod">
        <pc:chgData name="Florent Maurice" userId="f4168754b3939eaf" providerId="LiveId" clId="{86EBB34B-B0A4-43D0-B097-93F14212A23A}" dt="2024-01-15T13:34:34.630" v="32" actId="20577"/>
        <pc:sldMkLst>
          <pc:docMk/>
          <pc:sldMk cId="2035686930" sldId="288"/>
        </pc:sldMkLst>
        <pc:spChg chg="mod">
          <ac:chgData name="Florent Maurice" userId="f4168754b3939eaf" providerId="LiveId" clId="{86EBB34B-B0A4-43D0-B097-93F14212A23A}" dt="2024-01-15T13:34:20.528" v="27" actId="207"/>
          <ac:spMkLst>
            <pc:docMk/>
            <pc:sldMk cId="2035686930" sldId="288"/>
            <ac:spMk id="4" creationId="{8058E57E-EEB1-414B-63EB-0EE05CDFA9E4}"/>
          </ac:spMkLst>
        </pc:spChg>
        <pc:spChg chg="mod">
          <ac:chgData name="Florent Maurice" userId="f4168754b3939eaf" providerId="LiveId" clId="{86EBB34B-B0A4-43D0-B097-93F14212A23A}" dt="2024-01-15T13:34:34.630" v="32" actId="20577"/>
          <ac:spMkLst>
            <pc:docMk/>
            <pc:sldMk cId="2035686930" sldId="288"/>
            <ac:spMk id="8" creationId="{ABBBA3AE-BEBB-3CFC-F72D-A1AED1AADBC7}"/>
          </ac:spMkLst>
        </pc:spChg>
      </pc:sldChg>
    </pc:docChg>
  </pc:docChgLst>
  <pc:docChgLst>
    <pc:chgData name="Florent Maurice" userId="f4168754b3939eaf" providerId="LiveId" clId="{3C550784-8CF6-4F14-B512-5ED0EE59A98D}"/>
    <pc:docChg chg="modSld">
      <pc:chgData name="Florent Maurice" userId="f4168754b3939eaf" providerId="LiveId" clId="{3C550784-8CF6-4F14-B512-5ED0EE59A98D}" dt="2024-01-15T08:35:32.016" v="0" actId="14826"/>
      <pc:docMkLst>
        <pc:docMk/>
      </pc:docMkLst>
      <pc:sldChg chg="modSp">
        <pc:chgData name="Florent Maurice" userId="f4168754b3939eaf" providerId="LiveId" clId="{3C550784-8CF6-4F14-B512-5ED0EE59A98D}" dt="2024-01-15T08:35:32.016" v="0" actId="14826"/>
        <pc:sldMkLst>
          <pc:docMk/>
          <pc:sldMk cId="4235689473" sldId="285"/>
        </pc:sldMkLst>
        <pc:picChg chg="mod">
          <ac:chgData name="Florent Maurice" userId="f4168754b3939eaf" providerId="LiveId" clId="{3C550784-8CF6-4F14-B512-5ED0EE59A98D}" dt="2024-01-15T08:35:32.016" v="0" actId="14826"/>
          <ac:picMkLst>
            <pc:docMk/>
            <pc:sldMk cId="4235689473" sldId="285"/>
            <ac:picMk id="10" creationId="{359A9709-B815-D0C6-9AAB-8900AA713E30}"/>
          </ac:picMkLst>
        </pc:picChg>
      </pc:sldChg>
    </pc:docChg>
  </pc:docChgLst>
  <pc:docChgLst>
    <pc:chgData name="Florent Maurice" userId="f4168754b3939eaf" providerId="LiveId" clId="{3A45EBFB-CBC9-4FD3-BA3A-5A5A3BD02C16}"/>
    <pc:docChg chg="custSel modSld">
      <pc:chgData name="Florent Maurice" userId="f4168754b3939eaf" providerId="LiveId" clId="{3A45EBFB-CBC9-4FD3-BA3A-5A5A3BD02C16}" dt="2024-01-12T10:26:49.777" v="27" actId="14100"/>
      <pc:docMkLst>
        <pc:docMk/>
      </pc:docMkLst>
      <pc:sldChg chg="addSp delSp modSp mod">
        <pc:chgData name="Florent Maurice" userId="f4168754b3939eaf" providerId="LiveId" clId="{3A45EBFB-CBC9-4FD3-BA3A-5A5A3BD02C16}" dt="2024-01-12T10:26:49.777" v="27" actId="14100"/>
        <pc:sldMkLst>
          <pc:docMk/>
          <pc:sldMk cId="4235689473" sldId="285"/>
        </pc:sldMkLst>
        <pc:spChg chg="mod ord">
          <ac:chgData name="Florent Maurice" userId="f4168754b3939eaf" providerId="LiveId" clId="{3A45EBFB-CBC9-4FD3-BA3A-5A5A3BD02C16}" dt="2024-01-12T10:26:25.092" v="25" actId="1076"/>
          <ac:spMkLst>
            <pc:docMk/>
            <pc:sldMk cId="4235689473" sldId="285"/>
            <ac:spMk id="8" creationId="{A98E025F-D302-DE3F-5A6F-5075A0F2E1AD}"/>
          </ac:spMkLst>
        </pc:spChg>
        <pc:spChg chg="del mod">
          <ac:chgData name="Florent Maurice" userId="f4168754b3939eaf" providerId="LiveId" clId="{3A45EBFB-CBC9-4FD3-BA3A-5A5A3BD02C16}" dt="2024-01-12T10:23:42.227" v="8" actId="478"/>
          <ac:spMkLst>
            <pc:docMk/>
            <pc:sldMk cId="4235689473" sldId="285"/>
            <ac:spMk id="9" creationId="{EFCFEE21-533A-D054-C045-FAEA26AACB2D}"/>
          </ac:spMkLst>
        </pc:spChg>
        <pc:spChg chg="mod">
          <ac:chgData name="Florent Maurice" userId="f4168754b3939eaf" providerId="LiveId" clId="{3A45EBFB-CBC9-4FD3-BA3A-5A5A3BD02C16}" dt="2024-01-12T10:26:49.777" v="27" actId="14100"/>
          <ac:spMkLst>
            <pc:docMk/>
            <pc:sldMk cId="4235689473" sldId="285"/>
            <ac:spMk id="13" creationId="{273CC9C5-95C7-04EA-B25C-0CAB887553E7}"/>
          </ac:spMkLst>
        </pc:spChg>
        <pc:picChg chg="del">
          <ac:chgData name="Florent Maurice" userId="f4168754b3939eaf" providerId="LiveId" clId="{3A45EBFB-CBC9-4FD3-BA3A-5A5A3BD02C16}" dt="2024-01-12T10:21:12.554" v="0" actId="478"/>
          <ac:picMkLst>
            <pc:docMk/>
            <pc:sldMk cId="4235689473" sldId="285"/>
            <ac:picMk id="7" creationId="{C9777087-31B7-33A5-832D-E397F40FECED}"/>
          </ac:picMkLst>
        </pc:picChg>
        <pc:picChg chg="add mod ord">
          <ac:chgData name="Florent Maurice" userId="f4168754b3939eaf" providerId="LiveId" clId="{3A45EBFB-CBC9-4FD3-BA3A-5A5A3BD02C16}" dt="2024-01-12T10:25:39.722" v="22" actId="167"/>
          <ac:picMkLst>
            <pc:docMk/>
            <pc:sldMk cId="4235689473" sldId="285"/>
            <ac:picMk id="10" creationId="{359A9709-B815-D0C6-9AAB-8900AA713E30}"/>
          </ac:picMkLst>
        </pc:picChg>
      </pc:sldChg>
    </pc:docChg>
  </pc:docChgLst>
  <pc:docChgLst>
    <pc:chgData name="Florent Maurice" userId="f4168754b3939eaf" providerId="LiveId" clId="{DBC1C932-2E00-42CF-AC5D-5C926059BE9B}"/>
    <pc:docChg chg="modSld">
      <pc:chgData name="Florent Maurice" userId="f4168754b3939eaf" providerId="LiveId" clId="{DBC1C932-2E00-42CF-AC5D-5C926059BE9B}" dt="2024-01-11T17:04:54.924" v="4" actId="14100"/>
      <pc:docMkLst>
        <pc:docMk/>
      </pc:docMkLst>
      <pc:sldChg chg="modSp mod">
        <pc:chgData name="Florent Maurice" userId="f4168754b3939eaf" providerId="LiveId" clId="{DBC1C932-2E00-42CF-AC5D-5C926059BE9B}" dt="2024-01-11T17:04:54.924" v="4" actId="14100"/>
        <pc:sldMkLst>
          <pc:docMk/>
          <pc:sldMk cId="948238297" sldId="265"/>
        </pc:sldMkLst>
        <pc:spChg chg="mod">
          <ac:chgData name="Florent Maurice" userId="f4168754b3939eaf" providerId="LiveId" clId="{DBC1C932-2E00-42CF-AC5D-5C926059BE9B}" dt="2024-01-11T17:04:54.924" v="4" actId="14100"/>
          <ac:spMkLst>
            <pc:docMk/>
            <pc:sldMk cId="948238297" sldId="265"/>
            <ac:spMk id="4" creationId="{84CE2B80-B90D-E5AC-B8C4-4F33D93468FB}"/>
          </ac:spMkLst>
        </pc:spChg>
        <pc:spChg chg="mod">
          <ac:chgData name="Florent Maurice" userId="f4168754b3939eaf" providerId="LiveId" clId="{DBC1C932-2E00-42CF-AC5D-5C926059BE9B}" dt="2024-01-11T17:04:49.401" v="3" actId="1076"/>
          <ac:spMkLst>
            <pc:docMk/>
            <pc:sldMk cId="948238297" sldId="265"/>
            <ac:spMk id="7" creationId="{76CFE29A-577B-F904-1EF2-E1C101902E05}"/>
          </ac:spMkLst>
        </pc:spChg>
      </pc:sldChg>
    </pc:docChg>
  </pc:docChgLst>
  <pc:docChgLst>
    <pc:chgData name="Florent Maurice" userId="f4168754b3939eaf" providerId="LiveId" clId="{D3C69649-B7D3-4467-A62B-50894895E93B}"/>
    <pc:docChg chg="undo custSel modSld">
      <pc:chgData name="Florent Maurice" userId="f4168754b3939eaf" providerId="LiveId" clId="{D3C69649-B7D3-4467-A62B-50894895E93B}" dt="2024-01-11T10:35:08.314" v="30" actId="20577"/>
      <pc:docMkLst>
        <pc:docMk/>
      </pc:docMkLst>
      <pc:sldChg chg="addSp modSp mod">
        <pc:chgData name="Florent Maurice" userId="f4168754b3939eaf" providerId="LiveId" clId="{D3C69649-B7D3-4467-A62B-50894895E93B}" dt="2024-01-11T10:35:08.314" v="30" actId="20577"/>
        <pc:sldMkLst>
          <pc:docMk/>
          <pc:sldMk cId="1397644136" sldId="282"/>
        </pc:sldMkLst>
        <pc:spChg chg="mod">
          <ac:chgData name="Florent Maurice" userId="f4168754b3939eaf" providerId="LiveId" clId="{D3C69649-B7D3-4467-A62B-50894895E93B}" dt="2024-01-11T10:34:35.943" v="28" actId="1076"/>
          <ac:spMkLst>
            <pc:docMk/>
            <pc:sldMk cId="1397644136" sldId="282"/>
            <ac:spMk id="2" creationId="{ACCF7C3C-72A4-3CE3-693E-212A7140C4AD}"/>
          </ac:spMkLst>
        </pc:spChg>
        <pc:spChg chg="mod">
          <ac:chgData name="Florent Maurice" userId="f4168754b3939eaf" providerId="LiveId" clId="{D3C69649-B7D3-4467-A62B-50894895E93B}" dt="2024-01-11T10:35:08.314" v="30" actId="20577"/>
          <ac:spMkLst>
            <pc:docMk/>
            <pc:sldMk cId="1397644136" sldId="282"/>
            <ac:spMk id="5" creationId="{4D2D1146-8FD1-AC70-2A37-3CB3EB2963B1}"/>
          </ac:spMkLst>
        </pc:spChg>
        <pc:spChg chg="mod">
          <ac:chgData name="Florent Maurice" userId="f4168754b3939eaf" providerId="LiveId" clId="{D3C69649-B7D3-4467-A62B-50894895E93B}" dt="2024-01-11T10:34:48.501" v="29" actId="1076"/>
          <ac:spMkLst>
            <pc:docMk/>
            <pc:sldMk cId="1397644136" sldId="282"/>
            <ac:spMk id="7" creationId="{3A0403DD-BC7A-49C0-78BE-41A70654082C}"/>
          </ac:spMkLst>
        </pc:spChg>
        <pc:spChg chg="mod">
          <ac:chgData name="Florent Maurice" userId="f4168754b3939eaf" providerId="LiveId" clId="{D3C69649-B7D3-4467-A62B-50894895E93B}" dt="2024-01-11T10:34:48.501" v="29" actId="1076"/>
          <ac:spMkLst>
            <pc:docMk/>
            <pc:sldMk cId="1397644136" sldId="282"/>
            <ac:spMk id="8" creationId="{719DA369-4CE6-4EB2-5596-BC78712A4F1F}"/>
          </ac:spMkLst>
        </pc:spChg>
        <pc:picChg chg="add mod">
          <ac:chgData name="Florent Maurice" userId="f4168754b3939eaf" providerId="LiveId" clId="{D3C69649-B7D3-4467-A62B-50894895E93B}" dt="2024-01-11T10:34:48.501" v="29" actId="1076"/>
          <ac:picMkLst>
            <pc:docMk/>
            <pc:sldMk cId="1397644136" sldId="282"/>
            <ac:picMk id="4" creationId="{01FFA2B0-774C-0B11-1848-9C20DFF29562}"/>
          </ac:picMkLst>
        </pc:picChg>
        <pc:picChg chg="add mod">
          <ac:chgData name="Florent Maurice" userId="f4168754b3939eaf" providerId="LiveId" clId="{D3C69649-B7D3-4467-A62B-50894895E93B}" dt="2024-01-11T10:34:48.501" v="29" actId="1076"/>
          <ac:picMkLst>
            <pc:docMk/>
            <pc:sldMk cId="1397644136" sldId="282"/>
            <ac:picMk id="9" creationId="{F4F00AF8-7886-7542-08E5-80EEF084C556}"/>
          </ac:picMkLst>
        </pc:picChg>
      </pc:sldChg>
    </pc:docChg>
  </pc:docChgLst>
  <pc:docChgLst>
    <pc:chgData name="Florent Maurice" userId="f4168754b3939eaf" providerId="LiveId" clId="{25E5ACE9-165F-4DC4-89D0-F479DFF99C0E}"/>
    <pc:docChg chg="modSld">
      <pc:chgData name="Florent Maurice" userId="f4168754b3939eaf" providerId="LiveId" clId="{25E5ACE9-165F-4DC4-89D0-F479DFF99C0E}" dt="2024-01-15T13:04:22.905" v="30" actId="207"/>
      <pc:docMkLst>
        <pc:docMk/>
      </pc:docMkLst>
      <pc:sldChg chg="modSp mod">
        <pc:chgData name="Florent Maurice" userId="f4168754b3939eaf" providerId="LiveId" clId="{25E5ACE9-165F-4DC4-89D0-F479DFF99C0E}" dt="2024-01-15T13:04:22.905" v="30" actId="207"/>
        <pc:sldMkLst>
          <pc:docMk/>
          <pc:sldMk cId="2035686930" sldId="288"/>
        </pc:sldMkLst>
        <pc:spChg chg="mod">
          <ac:chgData name="Florent Maurice" userId="f4168754b3939eaf" providerId="LiveId" clId="{25E5ACE9-165F-4DC4-89D0-F479DFF99C0E}" dt="2024-01-15T13:04:22.905" v="30" actId="207"/>
          <ac:spMkLst>
            <pc:docMk/>
            <pc:sldMk cId="2035686930" sldId="288"/>
            <ac:spMk id="4" creationId="{8058E57E-EEB1-414B-63EB-0EE05CDFA9E4}"/>
          </ac:spMkLst>
        </pc:spChg>
        <pc:spChg chg="mod">
          <ac:chgData name="Florent Maurice" userId="f4168754b3939eaf" providerId="LiveId" clId="{25E5ACE9-165F-4DC4-89D0-F479DFF99C0E}" dt="2024-01-15T13:04:03.055" v="29" actId="20577"/>
          <ac:spMkLst>
            <pc:docMk/>
            <pc:sldMk cId="2035686930" sldId="288"/>
            <ac:spMk id="8" creationId="{ABBBA3AE-BEBB-3CFC-F72D-A1AED1AADBC7}"/>
          </ac:spMkLst>
        </pc:spChg>
        <pc:spChg chg="mod">
          <ac:chgData name="Florent Maurice" userId="f4168754b3939eaf" providerId="LiveId" clId="{25E5ACE9-165F-4DC4-89D0-F479DFF99C0E}" dt="2024-01-15T13:03:11.425" v="5" actId="14100"/>
          <ac:spMkLst>
            <pc:docMk/>
            <pc:sldMk cId="2035686930" sldId="288"/>
            <ac:spMk id="9" creationId="{64CAF81D-752D-E2B5-044C-08D2EA48940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8:50:40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8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24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8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6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15,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9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15,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759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15,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40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15,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9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3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2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15,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‹N°›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732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  <p:sldLayoutId id="2147483681" r:id="rId8"/>
    <p:sldLayoutId id="2147483680" r:id="rId9"/>
    <p:sldLayoutId id="2147483679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66AA45-007F-C159-C166-E32F0AEE9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fr-FR" dirty="0"/>
              <a:t>Projet « reconnaissance de plantes et de leurs maladies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43630D-1C0E-6C03-6028-D20C9CF06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357" y="4486696"/>
            <a:ext cx="5078996" cy="1594839"/>
          </a:xfrm>
        </p:spPr>
        <p:txBody>
          <a:bodyPr>
            <a:normAutofit/>
          </a:bodyPr>
          <a:lstStyle/>
          <a:p>
            <a:r>
              <a:rPr lang="fr-FR" dirty="0"/>
              <a:t>Julie Le Vu</a:t>
            </a:r>
          </a:p>
          <a:p>
            <a:r>
              <a:rPr lang="fr-FR" dirty="0"/>
              <a:t>Florent Maurice</a:t>
            </a:r>
          </a:p>
        </p:txBody>
      </p:sp>
      <p:pic>
        <p:nvPicPr>
          <p:cNvPr id="23" name="Picture 3" descr="Section transversale de jeune plante et racines">
            <a:extLst>
              <a:ext uri="{FF2B5EF4-FFF2-40B4-BE49-F238E27FC236}">
                <a16:creationId xmlns:a16="http://schemas.microsoft.com/office/drawing/2014/main" id="{C7355147-3113-B385-8321-04070316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57" r="4776" b="-2"/>
          <a:stretch/>
        </p:blipFill>
        <p:spPr>
          <a:xfrm>
            <a:off x="7621381" y="-8356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3815F43-D82B-A11A-FE17-A5F42F743CA7}"/>
              </a:ext>
            </a:extLst>
          </p:cNvPr>
          <p:cNvSpPr txBox="1"/>
          <p:nvPr/>
        </p:nvSpPr>
        <p:spPr>
          <a:xfrm>
            <a:off x="8359059" y="5412166"/>
            <a:ext cx="3589829" cy="967518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MLOPS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213F83-EA9A-1127-3298-96957A7A073B}"/>
              </a:ext>
            </a:extLst>
          </p:cNvPr>
          <p:cNvSpPr txBox="1"/>
          <p:nvPr/>
        </p:nvSpPr>
        <p:spPr>
          <a:xfrm>
            <a:off x="8167607" y="578611"/>
            <a:ext cx="3972732" cy="967518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RECONNAISSANCE MACHINE </a:t>
            </a:r>
          </a:p>
          <a:p>
            <a:pPr algn="ctr"/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DES ESPÈCES ET DES MALADIES</a:t>
            </a:r>
          </a:p>
        </p:txBody>
      </p:sp>
      <p:pic>
        <p:nvPicPr>
          <p:cNvPr id="1026" name="Picture 2" descr="DataScientest | Les livres blancs">
            <a:extLst>
              <a:ext uri="{FF2B5EF4-FFF2-40B4-BE49-F238E27FC236}">
                <a16:creationId xmlns:a16="http://schemas.microsoft.com/office/drawing/2014/main" id="{A9F21A28-4E08-4B26-C395-CA1BB5E7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19" y="187572"/>
            <a:ext cx="3317246" cy="56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1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809A-87C8-4C7D-0096-F9427068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Points Bloquants :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1856666" y="1535710"/>
            <a:ext cx="8534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Pour tester le code de l’API </a:t>
            </a:r>
            <a:r>
              <a:rPr lang="fr-FR" sz="1600" dirty="0" err="1"/>
              <a:t>Core</a:t>
            </a:r>
            <a:r>
              <a:rPr lang="fr-FR" sz="1600" dirty="0"/>
              <a:t>, nécessité d’avoir les </a:t>
            </a:r>
            <a:r>
              <a:rPr lang="fr-FR" sz="1600" b="1" dirty="0">
                <a:solidFill>
                  <a:srgbClr val="7AB06E"/>
                </a:solidFill>
              </a:rPr>
              <a:t>fichiers de base de données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Nécessité d’avoir des </a:t>
            </a:r>
            <a:r>
              <a:rPr lang="fr-FR" sz="1600" b="1" dirty="0">
                <a:solidFill>
                  <a:srgbClr val="7AB06E"/>
                </a:solidFill>
              </a:rPr>
              <a:t>utilisateurs de test</a:t>
            </a:r>
            <a:r>
              <a:rPr lang="fr-FR" sz="1600" dirty="0"/>
              <a:t> de type user et un autre de type administrateurs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Séparation</a:t>
            </a:r>
            <a:r>
              <a:rPr lang="fr-FR" sz="1600" dirty="0"/>
              <a:t> des bases données de test et de production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Création d’une </a:t>
            </a:r>
            <a:r>
              <a:rPr lang="fr-FR" sz="1600" b="1" dirty="0">
                <a:solidFill>
                  <a:srgbClr val="7AB06E"/>
                </a:solidFill>
              </a:rPr>
              <a:t>variable d’environnement </a:t>
            </a:r>
            <a:r>
              <a:rPr lang="fr-FR" sz="1600" dirty="0"/>
              <a:t>pour indiquer l’arborescence des fichiers de base de données 	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244150" y="1502458"/>
            <a:ext cx="1440000" cy="1382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FFFF"/>
                </a:solidFill>
              </a:rPr>
              <a:t>Création arborescence Test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1856666" y="3791857"/>
            <a:ext cx="8534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La route de prédiction de l’API </a:t>
            </a:r>
            <a:r>
              <a:rPr lang="fr-FR" sz="1600" dirty="0" err="1"/>
              <a:t>Core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7AB06E"/>
                </a:solidFill>
              </a:rPr>
              <a:t>appelle une seconde API </a:t>
            </a:r>
            <a:r>
              <a:rPr lang="fr-FR" sz="1600" dirty="0"/>
              <a:t>(celle de prédiction)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Pour tester cette route, simulation de l’appel et de la réponse par </a:t>
            </a:r>
            <a:r>
              <a:rPr lang="fr-FR" sz="1600" b="1" dirty="0" err="1">
                <a:solidFill>
                  <a:srgbClr val="7AB06E"/>
                </a:solidFill>
              </a:rPr>
              <a:t>Mock</a:t>
            </a:r>
            <a:endParaRPr lang="fr-FR" sz="1600" b="1" dirty="0">
              <a:solidFill>
                <a:srgbClr val="7AB06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244150" y="3510329"/>
            <a:ext cx="1440000" cy="1382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FFFF"/>
                </a:solidFill>
              </a:rPr>
              <a:t>Création du </a:t>
            </a:r>
            <a:r>
              <a:rPr lang="fr-FR" sz="1600" b="1" dirty="0" err="1">
                <a:solidFill>
                  <a:srgbClr val="FFFFFF"/>
                </a:solidFill>
              </a:rPr>
              <a:t>Mock</a:t>
            </a:r>
            <a:endParaRPr lang="fr-FR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2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789B7-167B-AADD-F3F5-3DE9BD48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2"/>
            <a:ext cx="10311159" cy="1216024"/>
          </a:xfrm>
        </p:spPr>
        <p:txBody>
          <a:bodyPr/>
          <a:lstStyle/>
          <a:p>
            <a:r>
              <a:rPr lang="fr-FR" dirty="0"/>
              <a:t>Notre Infrastructure </a:t>
            </a:r>
            <a:r>
              <a:rPr lang="fr-FR" dirty="0" err="1"/>
              <a:t>Kubernetes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E040D0-245D-C48F-5EE0-F77CFB7B0091}"/>
              </a:ext>
            </a:extLst>
          </p:cNvPr>
          <p:cNvSpPr txBox="1"/>
          <p:nvPr/>
        </p:nvSpPr>
        <p:spPr>
          <a:xfrm>
            <a:off x="1823418" y="3202702"/>
            <a:ext cx="92237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2 </a:t>
            </a:r>
            <a:r>
              <a:rPr lang="fr-FR" sz="1600" b="1" dirty="0" err="1">
                <a:solidFill>
                  <a:srgbClr val="7AB06E"/>
                </a:solidFill>
              </a:rPr>
              <a:t>Pods</a:t>
            </a:r>
            <a:r>
              <a:rPr lang="fr-FR" sz="1600" b="1" dirty="0">
                <a:solidFill>
                  <a:srgbClr val="7AB06E"/>
                </a:solidFill>
              </a:rPr>
              <a:t> </a:t>
            </a:r>
            <a:r>
              <a:rPr lang="fr-FR" sz="1600" dirty="0"/>
              <a:t>contenant chacun nos </a:t>
            </a:r>
            <a:r>
              <a:rPr lang="fr-FR" sz="1600" b="1" dirty="0">
                <a:solidFill>
                  <a:srgbClr val="7AB06E"/>
                </a:solidFill>
              </a:rPr>
              <a:t>3 conteneurs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Un</a:t>
            </a:r>
            <a:r>
              <a:rPr lang="fr-FR" sz="1500" b="1" dirty="0"/>
              <a:t> </a:t>
            </a:r>
            <a:r>
              <a:rPr lang="fr-FR" sz="1600" b="1" dirty="0">
                <a:solidFill>
                  <a:srgbClr val="7AB06E"/>
                </a:solidFill>
              </a:rPr>
              <a:t>Service</a:t>
            </a:r>
            <a:r>
              <a:rPr lang="fr-FR" sz="1500" b="1" dirty="0"/>
              <a:t> </a:t>
            </a:r>
            <a:r>
              <a:rPr lang="fr-FR" sz="1600" dirty="0"/>
              <a:t>pour</a:t>
            </a:r>
            <a:r>
              <a:rPr lang="fr-FR" sz="1600" b="1" dirty="0"/>
              <a:t> </a:t>
            </a:r>
            <a:r>
              <a:rPr lang="fr-FR" sz="1600" dirty="0"/>
              <a:t>accès à l’API </a:t>
            </a:r>
            <a:r>
              <a:rPr lang="fr-FR" sz="1600" dirty="0" err="1"/>
              <a:t>Core</a:t>
            </a:r>
            <a:r>
              <a:rPr lang="fr-FR" sz="1600" dirty="0"/>
              <a:t> 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Un</a:t>
            </a:r>
            <a:r>
              <a:rPr lang="fr-FR" sz="1600" b="1" dirty="0"/>
              <a:t> </a:t>
            </a:r>
            <a:r>
              <a:rPr lang="fr-FR" sz="1600" b="1" dirty="0" err="1">
                <a:solidFill>
                  <a:srgbClr val="7AB06E"/>
                </a:solidFill>
              </a:rPr>
              <a:t>Ingress</a:t>
            </a:r>
            <a:r>
              <a:rPr lang="fr-FR" sz="1500" b="1" dirty="0"/>
              <a:t> </a:t>
            </a:r>
            <a:r>
              <a:rPr lang="fr-FR" sz="1600" dirty="0"/>
              <a:t>pour une redirection directe du port 80 (HTTP)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Une</a:t>
            </a:r>
            <a:r>
              <a:rPr lang="fr-FR" sz="1600" b="1" dirty="0"/>
              <a:t> </a:t>
            </a:r>
            <a:r>
              <a:rPr lang="fr-FR" sz="1600" b="1" dirty="0">
                <a:solidFill>
                  <a:srgbClr val="7AB06E"/>
                </a:solidFill>
              </a:rPr>
              <a:t>Sonde « </a:t>
            </a:r>
            <a:r>
              <a:rPr lang="fr-FR" sz="1600" b="1" dirty="0" err="1">
                <a:solidFill>
                  <a:srgbClr val="7AB06E"/>
                </a:solidFill>
              </a:rPr>
              <a:t>Liveness</a:t>
            </a:r>
            <a:r>
              <a:rPr lang="fr-FR" sz="1600" b="1" dirty="0">
                <a:solidFill>
                  <a:srgbClr val="7AB06E"/>
                </a:solidFill>
              </a:rPr>
              <a:t> » </a:t>
            </a:r>
            <a:r>
              <a:rPr lang="fr-FR" sz="1600" dirty="0"/>
              <a:t>et une </a:t>
            </a:r>
            <a:r>
              <a:rPr lang="fr-FR" sz="1600" b="1" dirty="0">
                <a:solidFill>
                  <a:srgbClr val="7AB06E"/>
                </a:solidFill>
              </a:rPr>
              <a:t>Sonde « </a:t>
            </a:r>
            <a:r>
              <a:rPr lang="fr-FR" sz="1600" b="1" dirty="0" err="1">
                <a:solidFill>
                  <a:srgbClr val="7AB06E"/>
                </a:solidFill>
              </a:rPr>
              <a:t>Readiness</a:t>
            </a:r>
            <a:r>
              <a:rPr lang="fr-FR" sz="1600" b="1" dirty="0">
                <a:solidFill>
                  <a:srgbClr val="7AB06E"/>
                </a:solidFill>
              </a:rPr>
              <a:t> » </a:t>
            </a:r>
            <a:r>
              <a:rPr lang="fr-FR" sz="1600" dirty="0"/>
              <a:t>sur les conteneurs « </a:t>
            </a:r>
            <a:r>
              <a:rPr lang="fr-FR" sz="1600" dirty="0" err="1"/>
              <a:t>Core</a:t>
            </a:r>
            <a:r>
              <a:rPr lang="fr-FR" sz="1600" dirty="0"/>
              <a:t> » et « </a:t>
            </a:r>
            <a:r>
              <a:rPr lang="fr-FR" sz="1600" dirty="0" err="1"/>
              <a:t>Pred</a:t>
            </a:r>
            <a:r>
              <a:rPr lang="fr-FR" sz="1600" dirty="0"/>
              <a:t> »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Uniquement une Sonde « </a:t>
            </a:r>
            <a:r>
              <a:rPr lang="fr-FR" sz="1600" b="1" dirty="0" err="1">
                <a:solidFill>
                  <a:srgbClr val="7AB06E"/>
                </a:solidFill>
              </a:rPr>
              <a:t>Readiness</a:t>
            </a:r>
            <a:r>
              <a:rPr lang="fr-FR" sz="1600" b="1" dirty="0">
                <a:solidFill>
                  <a:srgbClr val="7AB06E"/>
                </a:solidFill>
              </a:rPr>
              <a:t> » </a:t>
            </a:r>
            <a:r>
              <a:rPr lang="fr-FR" sz="1600" dirty="0"/>
              <a:t>sur le conteneur « Train »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Un</a:t>
            </a:r>
            <a:r>
              <a:rPr lang="fr-FR" sz="1500" b="1" dirty="0"/>
              <a:t> </a:t>
            </a:r>
            <a:r>
              <a:rPr lang="fr-FR" sz="1600" b="1" dirty="0" err="1">
                <a:solidFill>
                  <a:srgbClr val="7AB06E"/>
                </a:solidFill>
              </a:rPr>
              <a:t>ConfigMap</a:t>
            </a:r>
            <a:r>
              <a:rPr lang="fr-FR" sz="1500" b="1" dirty="0"/>
              <a:t> </a:t>
            </a:r>
            <a:r>
              <a:rPr lang="fr-FR" sz="1600" dirty="0"/>
              <a:t>pour le « jeton » d’entraînement et pour le partage des données utilisateurs entre les </a:t>
            </a:r>
            <a:r>
              <a:rPr lang="fr-FR" sz="1600" dirty="0" err="1"/>
              <a:t>pods</a:t>
            </a:r>
            <a:endParaRPr lang="fr-FR" sz="16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Un</a:t>
            </a:r>
            <a:r>
              <a:rPr lang="fr-FR" sz="1500" b="1" dirty="0"/>
              <a:t> </a:t>
            </a:r>
            <a:r>
              <a:rPr lang="fr-FR" sz="1600" b="1" dirty="0">
                <a:solidFill>
                  <a:srgbClr val="7AB06E"/>
                </a:solidFill>
              </a:rPr>
              <a:t>Secret</a:t>
            </a:r>
            <a:r>
              <a:rPr lang="fr-FR" sz="1500" b="1" dirty="0"/>
              <a:t> </a:t>
            </a:r>
            <a:r>
              <a:rPr lang="fr-FR" sz="1600" dirty="0"/>
              <a:t>pour le compte technique pour l’accès aux APIs « </a:t>
            </a:r>
            <a:r>
              <a:rPr lang="fr-FR" sz="1600" dirty="0" err="1"/>
              <a:t>TensorFlow</a:t>
            </a:r>
            <a:r>
              <a:rPr lang="fr-FR" sz="1600" dirty="0"/>
              <a:t> » (</a:t>
            </a:r>
            <a:r>
              <a:rPr lang="fr-FR" sz="1600" i="1" dirty="0" err="1"/>
              <a:t>Pred</a:t>
            </a:r>
            <a:r>
              <a:rPr lang="fr-FR" sz="1600" i="1" dirty="0"/>
              <a:t> &amp; Train</a:t>
            </a:r>
            <a:r>
              <a:rPr lang="fr-FR" sz="1600" dirty="0"/>
              <a:t>)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252466" y="1685351"/>
            <a:ext cx="1440000" cy="9664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FFFF"/>
                </a:solidFill>
              </a:rPr>
              <a:t>Avantages </a:t>
            </a:r>
          </a:p>
          <a:p>
            <a:pPr algn="ctr"/>
            <a:r>
              <a:rPr lang="fr-FR" sz="1600" b="1" dirty="0">
                <a:solidFill>
                  <a:srgbClr val="FFFFFF"/>
                </a:solidFill>
              </a:rPr>
              <a:t>De </a:t>
            </a:r>
          </a:p>
          <a:p>
            <a:pPr algn="ctr"/>
            <a:r>
              <a:rPr lang="fr-FR" sz="1600" b="1" dirty="0" err="1">
                <a:solidFill>
                  <a:srgbClr val="FFFFFF"/>
                </a:solidFill>
              </a:rPr>
              <a:t>Kubernetes</a:t>
            </a:r>
            <a:endParaRPr lang="fr-FR" sz="1600" b="1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252466" y="3084022"/>
            <a:ext cx="1440000" cy="20532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FFFF"/>
                </a:solidFill>
              </a:rPr>
              <a:t>Notre</a:t>
            </a:r>
          </a:p>
          <a:p>
            <a:pPr algn="ctr"/>
            <a:r>
              <a:rPr lang="fr-FR" sz="1600" b="1" dirty="0">
                <a:solidFill>
                  <a:srgbClr val="FFFFFF"/>
                </a:solidFill>
              </a:rPr>
              <a:t>Configuration</a:t>
            </a:r>
          </a:p>
          <a:p>
            <a:pPr algn="ctr"/>
            <a:r>
              <a:rPr lang="fr-FR" sz="1600" b="1" dirty="0" err="1">
                <a:solidFill>
                  <a:srgbClr val="FFFFFF"/>
                </a:solidFill>
              </a:rPr>
              <a:t>Kubernetes</a:t>
            </a:r>
            <a:endParaRPr lang="fr-FR" sz="1600" b="1" dirty="0">
              <a:solidFill>
                <a:srgbClr val="FFFFFF"/>
              </a:solidFill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1823418" y="1760165"/>
            <a:ext cx="8858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Orchestration </a:t>
            </a:r>
            <a:r>
              <a:rPr lang="fr-FR" sz="1600" dirty="0"/>
              <a:t>des conteneurs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Automatisation</a:t>
            </a:r>
            <a:r>
              <a:rPr lang="fr-FR" sz="1600" dirty="0"/>
              <a:t> de nombreuses tâches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Haute disponibilité </a:t>
            </a:r>
            <a:r>
              <a:rPr lang="fr-FR" sz="1600" dirty="0"/>
              <a:t>des conteneurs et des applications hébergées</a:t>
            </a:r>
          </a:p>
        </p:txBody>
      </p:sp>
    </p:spTree>
    <p:extLst>
      <p:ext uri="{BB962C8B-B14F-4D97-AF65-F5344CB8AC3E}">
        <p14:creationId xmlns:p14="http://schemas.microsoft.com/office/powerpoint/2010/main" val="339668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809A-87C8-4C7D-0096-F9427068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Points Bloquants : Déploiement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1923170" y="1535710"/>
            <a:ext cx="69132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Impossibilité d’utiliser la VM DataScientest car l’</a:t>
            </a:r>
            <a:r>
              <a:rPr lang="fr-FR" sz="1600" b="1" dirty="0">
                <a:solidFill>
                  <a:srgbClr val="7AB06E"/>
                </a:solidFill>
              </a:rPr>
              <a:t>accès au CPU était bloqué</a:t>
            </a:r>
            <a:r>
              <a:rPr lang="fr-FR" sz="1600" dirty="0"/>
              <a:t> (</a:t>
            </a:r>
            <a:r>
              <a:rPr lang="fr-FR" sz="1600" i="1" dirty="0"/>
              <a:t>pour les entraînements avec </a:t>
            </a:r>
            <a:r>
              <a:rPr lang="fr-FR" sz="1600" i="1" dirty="0" err="1"/>
              <a:t>TensorFlow</a:t>
            </a:r>
            <a:r>
              <a:rPr lang="fr-FR" sz="1600" dirty="0"/>
              <a:t>)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Donc nécessité de déployer dans un autre environnement -&gt; </a:t>
            </a:r>
            <a:r>
              <a:rPr lang="fr-FR" sz="1600" b="1" dirty="0">
                <a:solidFill>
                  <a:srgbClr val="7AB06E"/>
                </a:solidFill>
              </a:rPr>
              <a:t>Choix de Azure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Et nécessité de </a:t>
            </a:r>
            <a:r>
              <a:rPr lang="fr-FR" sz="1600" b="1" dirty="0">
                <a:solidFill>
                  <a:schemeClr val="accent6"/>
                </a:solidFill>
              </a:rPr>
              <a:t>choisir un « </a:t>
            </a:r>
            <a:r>
              <a:rPr lang="fr-FR" sz="1600" b="1" dirty="0" err="1">
                <a:solidFill>
                  <a:schemeClr val="accent6"/>
                </a:solidFill>
              </a:rPr>
              <a:t>Sizing</a:t>
            </a:r>
            <a:r>
              <a:rPr lang="fr-FR" sz="1600" b="1" dirty="0">
                <a:solidFill>
                  <a:schemeClr val="accent6"/>
                </a:solidFill>
              </a:rPr>
              <a:t> »</a:t>
            </a:r>
            <a:r>
              <a:rPr lang="fr-FR" sz="1600" dirty="0"/>
              <a:t> de la VM </a:t>
            </a:r>
            <a:r>
              <a:rPr lang="fr-FR" sz="1600" b="1" dirty="0">
                <a:solidFill>
                  <a:schemeClr val="accent6"/>
                </a:solidFill>
              </a:rPr>
              <a:t>pouvant supporter </a:t>
            </a:r>
            <a:r>
              <a:rPr lang="fr-FR" sz="1600" dirty="0"/>
              <a:t>un déploiement </a:t>
            </a:r>
            <a:r>
              <a:rPr lang="fr-FR" sz="1600" b="1" dirty="0" err="1">
                <a:solidFill>
                  <a:schemeClr val="accent6"/>
                </a:solidFill>
              </a:rPr>
              <a:t>Kubernetes</a:t>
            </a:r>
            <a:r>
              <a:rPr lang="fr-FR" sz="1600" dirty="0"/>
              <a:t> + une automatisation </a:t>
            </a:r>
            <a:r>
              <a:rPr lang="fr-FR" sz="1600" b="1" dirty="0" err="1">
                <a:solidFill>
                  <a:schemeClr val="accent6"/>
                </a:solidFill>
              </a:rPr>
              <a:t>Airflow</a:t>
            </a:r>
            <a:endParaRPr lang="fr-FR" sz="1600" b="1" dirty="0">
              <a:solidFill>
                <a:schemeClr val="accent6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169332" y="1502458"/>
            <a:ext cx="1717657" cy="1382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FFFF"/>
                </a:solidFill>
              </a:rPr>
              <a:t>La conteneurisation sur une VM Azure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1886990" y="3528864"/>
            <a:ext cx="6949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Rapide passage d’un déploiement </a:t>
            </a:r>
            <a:r>
              <a:rPr lang="fr-FR" sz="1600" dirty="0" err="1"/>
              <a:t>Kubernetes</a:t>
            </a:r>
            <a:r>
              <a:rPr lang="fr-FR" sz="1600" dirty="0"/>
              <a:t> à </a:t>
            </a:r>
            <a:r>
              <a:rPr lang="fr-FR" sz="1600" b="1" dirty="0">
                <a:solidFill>
                  <a:srgbClr val="7AB06E"/>
                </a:solidFill>
              </a:rPr>
              <a:t>3 </a:t>
            </a:r>
            <a:r>
              <a:rPr lang="fr-FR" sz="1600" b="1" dirty="0" err="1">
                <a:solidFill>
                  <a:srgbClr val="7AB06E"/>
                </a:solidFill>
              </a:rPr>
              <a:t>pods</a:t>
            </a:r>
            <a:r>
              <a:rPr lang="fr-FR" sz="1600" b="1" dirty="0">
                <a:solidFill>
                  <a:srgbClr val="7AB06E"/>
                </a:solidFill>
              </a:rPr>
              <a:t> vers </a:t>
            </a:r>
            <a:r>
              <a:rPr lang="fr-FR" sz="1600" dirty="0"/>
              <a:t>un déploiement à </a:t>
            </a:r>
            <a:r>
              <a:rPr lang="fr-FR" sz="1600" b="1" dirty="0">
                <a:solidFill>
                  <a:srgbClr val="7AB06E"/>
                </a:solidFill>
              </a:rPr>
              <a:t>2 </a:t>
            </a:r>
            <a:r>
              <a:rPr lang="fr-FR" sz="1600" b="1" dirty="0" err="1">
                <a:solidFill>
                  <a:srgbClr val="7AB06E"/>
                </a:solidFill>
              </a:rPr>
              <a:t>pods</a:t>
            </a:r>
            <a:r>
              <a:rPr lang="fr-FR" sz="1600" b="1" dirty="0">
                <a:solidFill>
                  <a:srgbClr val="7AB06E"/>
                </a:solidFill>
              </a:rPr>
              <a:t> pour alléger la charge de la VM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Création d’</a:t>
            </a:r>
            <a:r>
              <a:rPr lang="fr-FR" sz="1600" b="1" dirty="0">
                <a:solidFill>
                  <a:schemeClr val="accent6"/>
                </a:solidFill>
              </a:rPr>
              <a:t>un </a:t>
            </a:r>
            <a:r>
              <a:rPr lang="fr-FR" sz="1600" b="1" dirty="0" err="1">
                <a:solidFill>
                  <a:schemeClr val="accent6"/>
                </a:solidFill>
              </a:rPr>
              <a:t>ConfigMap</a:t>
            </a:r>
            <a:r>
              <a:rPr lang="fr-FR" sz="1600" b="1" dirty="0">
                <a:solidFill>
                  <a:schemeClr val="accent6"/>
                </a:solidFill>
              </a:rPr>
              <a:t> pour partager </a:t>
            </a:r>
            <a:r>
              <a:rPr lang="fr-FR" sz="1600" dirty="0"/>
              <a:t>la variable « jeton » d’entraînement unique et les données utilisateurs </a:t>
            </a:r>
            <a:r>
              <a:rPr lang="fr-FR" sz="1600" b="1" dirty="0">
                <a:solidFill>
                  <a:schemeClr val="accent6"/>
                </a:solidFill>
              </a:rPr>
              <a:t>entre les </a:t>
            </a:r>
            <a:r>
              <a:rPr lang="fr-FR" sz="1600" b="1" dirty="0" err="1">
                <a:solidFill>
                  <a:schemeClr val="accent6"/>
                </a:solidFill>
              </a:rPr>
              <a:t>pods</a:t>
            </a:r>
            <a:endParaRPr lang="fr-FR" sz="1600" b="1" dirty="0">
              <a:solidFill>
                <a:schemeClr val="accent6"/>
              </a:solidFill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Création d’</a:t>
            </a:r>
            <a:r>
              <a:rPr lang="fr-FR" sz="1600" b="1" dirty="0">
                <a:solidFill>
                  <a:schemeClr val="accent6"/>
                </a:solidFill>
              </a:rPr>
              <a:t>un Rôle </a:t>
            </a:r>
            <a:r>
              <a:rPr lang="fr-FR" sz="1600" dirty="0"/>
              <a:t>spécifique permettant la </a:t>
            </a:r>
            <a:r>
              <a:rPr lang="fr-FR" sz="1600" b="1" dirty="0">
                <a:solidFill>
                  <a:schemeClr val="accent6"/>
                </a:solidFill>
              </a:rPr>
              <a:t>modification des variables du </a:t>
            </a:r>
            <a:r>
              <a:rPr lang="fr-FR" sz="1600" b="1" dirty="0" err="1">
                <a:solidFill>
                  <a:schemeClr val="accent6"/>
                </a:solidFill>
              </a:rPr>
              <a:t>ConfigMap</a:t>
            </a:r>
            <a:endParaRPr lang="fr-FR" sz="1600" b="1" dirty="0">
              <a:solidFill>
                <a:schemeClr val="accent6"/>
              </a:solidFill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Ajout</a:t>
            </a:r>
            <a:r>
              <a:rPr lang="fr-FR" sz="1600" b="1" dirty="0">
                <a:solidFill>
                  <a:schemeClr val="accent6"/>
                </a:solidFill>
              </a:rPr>
              <a:t> de Sondes de « vitalité » </a:t>
            </a:r>
            <a:r>
              <a:rPr lang="fr-FR" sz="1600" dirty="0"/>
              <a:t>pour mieux gérer les </a:t>
            </a:r>
            <a:r>
              <a:rPr lang="fr-FR" sz="1600" b="1" dirty="0">
                <a:solidFill>
                  <a:schemeClr val="accent6"/>
                </a:solidFill>
              </a:rPr>
              <a:t>problèmes de temps de réponse des APIs</a:t>
            </a:r>
            <a:r>
              <a:rPr lang="fr-FR" sz="1600" dirty="0"/>
              <a:t> (essentiellement lors des entraînements)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Augmentation de</a:t>
            </a:r>
            <a:r>
              <a:rPr lang="fr-FR" sz="1600" b="1" dirty="0">
                <a:solidFill>
                  <a:schemeClr val="accent6"/>
                </a:solidFill>
              </a:rPr>
              <a:t> la capacité IOPS du disque </a:t>
            </a:r>
            <a:r>
              <a:rPr lang="fr-FR" sz="1600" dirty="0"/>
              <a:t>de données de </a:t>
            </a:r>
            <a:r>
              <a:rPr lang="fr-FR" sz="1600"/>
              <a:t>la VM et </a:t>
            </a:r>
            <a:r>
              <a:rPr lang="fr-FR" sz="1600" dirty="0"/>
              <a:t>de la </a:t>
            </a:r>
            <a:r>
              <a:rPr lang="fr-FR" sz="1600"/>
              <a:t>RAM pour </a:t>
            </a:r>
            <a:r>
              <a:rPr lang="fr-FR" sz="1600" b="1" dirty="0">
                <a:solidFill>
                  <a:schemeClr val="accent6"/>
                </a:solidFill>
              </a:rPr>
              <a:t>ne pas avoir de « Server </a:t>
            </a:r>
            <a:r>
              <a:rPr lang="fr-FR" sz="1600" b="1" dirty="0" err="1">
                <a:solidFill>
                  <a:schemeClr val="accent6"/>
                </a:solidFill>
              </a:rPr>
              <a:t>Internal</a:t>
            </a:r>
            <a:r>
              <a:rPr lang="fr-FR" sz="1600" b="1" dirty="0">
                <a:solidFill>
                  <a:schemeClr val="accent6"/>
                </a:solidFill>
              </a:rPr>
              <a:t> </a:t>
            </a:r>
            <a:r>
              <a:rPr lang="fr-FR" sz="1600" b="1" dirty="0" err="1">
                <a:solidFill>
                  <a:schemeClr val="accent6"/>
                </a:solidFill>
              </a:rPr>
              <a:t>Error</a:t>
            </a:r>
            <a:r>
              <a:rPr lang="fr-FR" sz="1600" b="1" dirty="0">
                <a:solidFill>
                  <a:schemeClr val="accent6"/>
                </a:solidFill>
              </a:rPr>
              <a:t> » </a:t>
            </a:r>
            <a:r>
              <a:rPr lang="fr-FR" sz="1600" dirty="0"/>
              <a:t>(blocage complet de la VM)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169333" y="3510329"/>
            <a:ext cx="1717656" cy="28472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FFFF"/>
                </a:solidFill>
              </a:rPr>
              <a:t>Le déploiement </a:t>
            </a:r>
            <a:r>
              <a:rPr lang="fr-FR" sz="1600" b="1" dirty="0" err="1">
                <a:solidFill>
                  <a:srgbClr val="FFFFFF"/>
                </a:solidFill>
              </a:rPr>
              <a:t>Kubernetes</a:t>
            </a:r>
            <a:endParaRPr lang="fr-FR" sz="1600" b="1" dirty="0">
              <a:solidFill>
                <a:srgbClr val="FFFFFF"/>
              </a:solidFill>
            </a:endParaRPr>
          </a:p>
        </p:txBody>
      </p:sp>
      <p:sp>
        <p:nvSpPr>
          <p:cNvPr id="3" name="Rectangle : avec coins arrondis en diagonale 2">
            <a:extLst>
              <a:ext uri="{FF2B5EF4-FFF2-40B4-BE49-F238E27FC236}">
                <a16:creationId xmlns:a16="http://schemas.microsoft.com/office/drawing/2014/main" id="{107879B9-9E95-B427-C7BB-8ADD99386973}"/>
              </a:ext>
            </a:extLst>
          </p:cNvPr>
          <p:cNvSpPr/>
          <p:nvPr/>
        </p:nvSpPr>
        <p:spPr>
          <a:xfrm>
            <a:off x="9162661" y="1216026"/>
            <a:ext cx="2212338" cy="2101763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VM Sizing (Initial)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500" dirty="0"/>
              <a:t>4 vCPUs + 8 GiB memory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500" dirty="0"/>
              <a:t>Disk Default : 120 IOPS, 25 MB/s (30GB)</a:t>
            </a:r>
            <a:endParaRPr lang="fr-FR" sz="1500" dirty="0"/>
          </a:p>
        </p:txBody>
      </p:sp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8058E57E-EEB1-414B-63EB-0EE05CDFA9E4}"/>
              </a:ext>
            </a:extLst>
          </p:cNvPr>
          <p:cNvSpPr/>
          <p:nvPr/>
        </p:nvSpPr>
        <p:spPr>
          <a:xfrm>
            <a:off x="9162661" y="4108167"/>
            <a:ext cx="2212338" cy="2101763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VM Sizing (Final)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schemeClr val="bg1"/>
                </a:solidFill>
              </a:rPr>
              <a:t>8 vCPUs </a:t>
            </a:r>
            <a:r>
              <a:rPr lang="en-US" sz="1500" dirty="0"/>
              <a:t>+ </a:t>
            </a:r>
            <a:r>
              <a:rPr lang="en-US" sz="1500" b="1" dirty="0">
                <a:solidFill>
                  <a:srgbClr val="C00000"/>
                </a:solidFill>
              </a:rPr>
              <a:t>16 GiB memory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500" dirty="0"/>
              <a:t>Disk (P30) : </a:t>
            </a:r>
            <a:r>
              <a:rPr lang="en-US" sz="1500" b="1" dirty="0">
                <a:solidFill>
                  <a:srgbClr val="C00000"/>
                </a:solidFill>
              </a:rPr>
              <a:t>5000 IOPS</a:t>
            </a:r>
            <a:r>
              <a:rPr lang="en-US" sz="1500" dirty="0"/>
              <a:t>, 200 MB/s (32GB)</a:t>
            </a:r>
            <a:endParaRPr lang="fr-FR" sz="1500" dirty="0"/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AC00E306-5187-0247-CBB6-B50F89FF4B0C}"/>
              </a:ext>
            </a:extLst>
          </p:cNvPr>
          <p:cNvSpPr/>
          <p:nvPr/>
        </p:nvSpPr>
        <p:spPr>
          <a:xfrm>
            <a:off x="9867443" y="3429000"/>
            <a:ext cx="802773" cy="58694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68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809A-87C8-4C7D-0096-F9427068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Automatisation de taches par </a:t>
            </a:r>
            <a:r>
              <a:rPr lang="fr-FR" dirty="0" err="1"/>
              <a:t>Airflow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1873292" y="1319572"/>
            <a:ext cx="7187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Vérifier la présence de nouvelles images à valider </a:t>
            </a:r>
            <a:r>
              <a:rPr lang="fr-FR" sz="1600" dirty="0"/>
              <a:t>dans la base de données tampon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Envoi d’un email </a:t>
            </a:r>
            <a:r>
              <a:rPr lang="fr-FR" sz="1600" dirty="0"/>
              <a:t>aux administrateurs dans l’affirmative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S’exécute </a:t>
            </a:r>
            <a:r>
              <a:rPr lang="fr-FR" sz="1600" b="1" dirty="0">
                <a:solidFill>
                  <a:srgbClr val="7AB06E"/>
                </a:solidFill>
              </a:rPr>
              <a:t>une fois par jour</a:t>
            </a:r>
            <a:r>
              <a:rPr lang="fr-FR" sz="1600" dirty="0"/>
              <a:t>	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260776" y="1286320"/>
            <a:ext cx="1440000" cy="11756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FFFF"/>
                </a:solidFill>
              </a:rPr>
              <a:t>Processus</a:t>
            </a:r>
            <a:endParaRPr lang="fr-FR" sz="1400" b="1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15" y="2621860"/>
            <a:ext cx="8355763" cy="216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1873292" y="4971626"/>
            <a:ext cx="9365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 err="1"/>
              <a:t>check_file_NPD_Buffer</a:t>
            </a:r>
            <a:r>
              <a:rPr lang="fr-FR" sz="1600" dirty="0"/>
              <a:t> : </a:t>
            </a:r>
            <a:r>
              <a:rPr lang="fr-FR" sz="1600" b="1" dirty="0" err="1">
                <a:solidFill>
                  <a:srgbClr val="7AB06E"/>
                </a:solidFill>
              </a:rPr>
              <a:t>FileSensor</a:t>
            </a:r>
            <a:r>
              <a:rPr lang="fr-FR" sz="1600" dirty="0"/>
              <a:t> – Vérifie la présence de la base de données tampon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 err="1"/>
              <a:t>check_file_Users</a:t>
            </a:r>
            <a:r>
              <a:rPr lang="fr-FR" sz="1600" dirty="0"/>
              <a:t> : </a:t>
            </a:r>
            <a:r>
              <a:rPr lang="fr-FR" sz="1600" b="1" dirty="0" err="1">
                <a:solidFill>
                  <a:srgbClr val="7AB06E"/>
                </a:solidFill>
              </a:rPr>
              <a:t>FileSensor</a:t>
            </a:r>
            <a:r>
              <a:rPr lang="fr-FR" sz="1600" dirty="0"/>
              <a:t> – Vérifie la présence de la base de données utilisateurs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 err="1"/>
              <a:t>task_CheckNewPicture</a:t>
            </a:r>
            <a:r>
              <a:rPr lang="fr-FR" sz="1600" dirty="0"/>
              <a:t> : </a:t>
            </a:r>
            <a:r>
              <a:rPr lang="fr-FR" sz="1600" b="1" dirty="0" err="1">
                <a:solidFill>
                  <a:srgbClr val="7AB06E"/>
                </a:solidFill>
              </a:rPr>
              <a:t>BranchPythonOperator</a:t>
            </a:r>
            <a:r>
              <a:rPr lang="fr-FR" sz="1600" dirty="0"/>
              <a:t> – Définit la tâche suivante à exécuter en fonction de la présence de nouvelles images à valider dans la base de données tampon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 err="1"/>
              <a:t>task_sendemail</a:t>
            </a:r>
            <a:r>
              <a:rPr lang="fr-FR" sz="1600" dirty="0"/>
              <a:t> : </a:t>
            </a:r>
            <a:r>
              <a:rPr lang="fr-FR" sz="1600" b="1" dirty="0" err="1">
                <a:solidFill>
                  <a:srgbClr val="7AB06E"/>
                </a:solidFill>
              </a:rPr>
              <a:t>EmailOperator</a:t>
            </a:r>
            <a:r>
              <a:rPr lang="fr-FR" sz="1600" dirty="0"/>
              <a:t> – Envoie un email aux administrateurs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 err="1"/>
              <a:t>task_noemail</a:t>
            </a:r>
            <a:r>
              <a:rPr lang="fr-FR" sz="1600" dirty="0"/>
              <a:t> : </a:t>
            </a:r>
            <a:r>
              <a:rPr lang="fr-FR" sz="1600" b="1" dirty="0" err="1">
                <a:solidFill>
                  <a:srgbClr val="7AB06E"/>
                </a:solidFill>
              </a:rPr>
              <a:t>PythonOperator</a:t>
            </a:r>
            <a:r>
              <a:rPr lang="fr-FR" sz="1600" dirty="0"/>
              <a:t> – Ne fait rien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252463" y="4938374"/>
            <a:ext cx="1440000" cy="16029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FFFF"/>
                </a:solidFill>
              </a:rPr>
              <a:t>5 tâches</a:t>
            </a:r>
          </a:p>
        </p:txBody>
      </p:sp>
    </p:spTree>
    <p:extLst>
      <p:ext uri="{BB962C8B-B14F-4D97-AF65-F5344CB8AC3E}">
        <p14:creationId xmlns:p14="http://schemas.microsoft.com/office/powerpoint/2010/main" val="210538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F7D2E8-5F8A-4E0B-9647-8072A94A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6A6E2CC-84C1-424C-A664-BC849F6D0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33668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6151D-8CD6-73AC-CACC-6DF5B3BE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791201"/>
            <a:ext cx="10534650" cy="609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demoNStration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CDF87B-7BB7-FC84-8795-14EBD4840910}"/>
              </a:ext>
            </a:extLst>
          </p:cNvPr>
          <p:cNvGrpSpPr/>
          <p:nvPr/>
        </p:nvGrpSpPr>
        <p:grpSpPr>
          <a:xfrm>
            <a:off x="3915600" y="857350"/>
            <a:ext cx="4360799" cy="3602327"/>
            <a:chOff x="4224762" y="857350"/>
            <a:chExt cx="4360799" cy="3602327"/>
          </a:xfrm>
          <a:gradFill flip="none" rotWithShape="1">
            <a:gsLst>
              <a:gs pos="100000">
                <a:schemeClr val="accent6"/>
              </a:gs>
              <a:gs pos="0">
                <a:schemeClr val="accent1"/>
              </a:gs>
              <a:gs pos="25000">
                <a:schemeClr val="accent2"/>
              </a:gs>
              <a:gs pos="50000">
                <a:schemeClr val="accent3"/>
              </a:gs>
              <a:gs pos="75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C0A250F-6B53-C2FC-6F21-3E26A9DE86D8}"/>
                </a:ext>
              </a:extLst>
            </p:cNvPr>
            <p:cNvSpPr/>
            <p:nvPr/>
          </p:nvSpPr>
          <p:spPr>
            <a:xfrm>
              <a:off x="5281392" y="2307052"/>
              <a:ext cx="772110" cy="446273"/>
            </a:xfrm>
            <a:custGeom>
              <a:avLst/>
              <a:gdLst>
                <a:gd name="connsiteX0" fmla="*/ 94780 w 772110"/>
                <a:gd name="connsiteY0" fmla="*/ 446260 h 446273"/>
                <a:gd name="connsiteX1" fmla="*/ 19890 w 772110"/>
                <a:gd name="connsiteY1" fmla="*/ 409289 h 446273"/>
                <a:gd name="connsiteX2" fmla="*/ 36712 w 772110"/>
                <a:gd name="connsiteY2" fmla="*/ 276282 h 446273"/>
                <a:gd name="connsiteX3" fmla="*/ 36954 w 772110"/>
                <a:gd name="connsiteY3" fmla="*/ 276097 h 446273"/>
                <a:gd name="connsiteX4" fmla="*/ 661199 w 772110"/>
                <a:gd name="connsiteY4" fmla="*/ 1183 h 446273"/>
                <a:gd name="connsiteX5" fmla="*/ 770928 w 772110"/>
                <a:gd name="connsiteY5" fmla="*/ 81050 h 446273"/>
                <a:gd name="connsiteX6" fmla="*/ 691060 w 772110"/>
                <a:gd name="connsiteY6" fmla="*/ 190779 h 446273"/>
                <a:gd name="connsiteX7" fmla="*/ 152607 w 772110"/>
                <a:gd name="connsiteY7" fmla="*/ 427774 h 446273"/>
                <a:gd name="connsiteX8" fmla="*/ 94780 w 772110"/>
                <a:gd name="connsiteY8" fmla="*/ 446260 h 44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2110" h="446273">
                  <a:moveTo>
                    <a:pt x="94780" y="446260"/>
                  </a:moveTo>
                  <a:cubicBezTo>
                    <a:pt x="65440" y="446189"/>
                    <a:pt x="37788" y="432538"/>
                    <a:pt x="19890" y="409289"/>
                  </a:cubicBezTo>
                  <a:cubicBezTo>
                    <a:pt x="-12195" y="367914"/>
                    <a:pt x="-4663" y="308367"/>
                    <a:pt x="36712" y="276282"/>
                  </a:cubicBezTo>
                  <a:cubicBezTo>
                    <a:pt x="36792" y="276221"/>
                    <a:pt x="36873" y="276159"/>
                    <a:pt x="36954" y="276097"/>
                  </a:cubicBezTo>
                  <a:cubicBezTo>
                    <a:pt x="219037" y="134147"/>
                    <a:pt x="433551" y="39676"/>
                    <a:pt x="661199" y="1183"/>
                  </a:cubicBezTo>
                  <a:cubicBezTo>
                    <a:pt x="713556" y="-7065"/>
                    <a:pt x="762680" y="28693"/>
                    <a:pt x="770928" y="81050"/>
                  </a:cubicBezTo>
                  <a:cubicBezTo>
                    <a:pt x="779175" y="133407"/>
                    <a:pt x="743417" y="182532"/>
                    <a:pt x="691060" y="190779"/>
                  </a:cubicBezTo>
                  <a:cubicBezTo>
                    <a:pt x="494700" y="223901"/>
                    <a:pt x="309659" y="305343"/>
                    <a:pt x="152607" y="427774"/>
                  </a:cubicBezTo>
                  <a:cubicBezTo>
                    <a:pt x="135880" y="440108"/>
                    <a:pt x="115560" y="446606"/>
                    <a:pt x="94780" y="446260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EDFA1C9-9AE1-167C-0AB0-A6B2A63AC964}"/>
                </a:ext>
              </a:extLst>
            </p:cNvPr>
            <p:cNvSpPr/>
            <p:nvPr/>
          </p:nvSpPr>
          <p:spPr>
            <a:xfrm>
              <a:off x="4784055" y="2986286"/>
              <a:ext cx="320986" cy="651017"/>
            </a:xfrm>
            <a:custGeom>
              <a:avLst/>
              <a:gdLst>
                <a:gd name="connsiteX0" fmla="*/ 94901 w 320986"/>
                <a:gd name="connsiteY0" fmla="*/ 651018 h 651017"/>
                <a:gd name="connsiteX1" fmla="*/ 90161 w 320986"/>
                <a:gd name="connsiteY1" fmla="*/ 651018 h 651017"/>
                <a:gd name="connsiteX2" fmla="*/ 103 w 320986"/>
                <a:gd name="connsiteY2" fmla="*/ 551954 h 651017"/>
                <a:gd name="connsiteX3" fmla="*/ 142300 w 320986"/>
                <a:gd name="connsiteY3" fmla="*/ 49998 h 651017"/>
                <a:gd name="connsiteX4" fmla="*/ 270988 w 320986"/>
                <a:gd name="connsiteY4" fmla="*/ 11368 h 651017"/>
                <a:gd name="connsiteX5" fmla="*/ 309619 w 320986"/>
                <a:gd name="connsiteY5" fmla="*/ 140056 h 651017"/>
                <a:gd name="connsiteX6" fmla="*/ 187329 w 320986"/>
                <a:gd name="connsiteY6" fmla="*/ 560960 h 651017"/>
                <a:gd name="connsiteX7" fmla="*/ 94901 w 320986"/>
                <a:gd name="connsiteY7" fmla="*/ 651018 h 6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986" h="651017">
                  <a:moveTo>
                    <a:pt x="94901" y="651018"/>
                  </a:moveTo>
                  <a:lnTo>
                    <a:pt x="90161" y="651018"/>
                  </a:lnTo>
                  <a:cubicBezTo>
                    <a:pt x="37970" y="648463"/>
                    <a:pt x="-2310" y="604155"/>
                    <a:pt x="103" y="551954"/>
                  </a:cubicBezTo>
                  <a:cubicBezTo>
                    <a:pt x="9782" y="376175"/>
                    <a:pt x="58347" y="204737"/>
                    <a:pt x="142300" y="49998"/>
                  </a:cubicBezTo>
                  <a:cubicBezTo>
                    <a:pt x="167170" y="3794"/>
                    <a:pt x="224784" y="-13503"/>
                    <a:pt x="270988" y="11368"/>
                  </a:cubicBezTo>
                  <a:cubicBezTo>
                    <a:pt x="317193" y="36238"/>
                    <a:pt x="334489" y="93852"/>
                    <a:pt x="309619" y="140056"/>
                  </a:cubicBezTo>
                  <a:cubicBezTo>
                    <a:pt x="238089" y="269527"/>
                    <a:pt x="196311" y="413317"/>
                    <a:pt x="187329" y="560960"/>
                  </a:cubicBezTo>
                  <a:cubicBezTo>
                    <a:pt x="184860" y="610554"/>
                    <a:pt x="144542" y="649838"/>
                    <a:pt x="94901" y="651018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86163B-7E19-626A-CAA7-D4B202C36291}"/>
                </a:ext>
              </a:extLst>
            </p:cNvPr>
            <p:cNvSpPr/>
            <p:nvPr/>
          </p:nvSpPr>
          <p:spPr>
            <a:xfrm>
              <a:off x="4282026" y="1971209"/>
              <a:ext cx="1631941" cy="455055"/>
            </a:xfrm>
            <a:custGeom>
              <a:avLst/>
              <a:gdLst>
                <a:gd name="connsiteX0" fmla="*/ 94975 w 1631941"/>
                <a:gd name="connsiteY0" fmla="*/ 455049 h 455055"/>
                <a:gd name="connsiteX1" fmla="*/ 19136 w 1631941"/>
                <a:gd name="connsiteY1" fmla="*/ 417130 h 455055"/>
                <a:gd name="connsiteX2" fmla="*/ 37622 w 1631941"/>
                <a:gd name="connsiteY2" fmla="*/ 284412 h 455055"/>
                <a:gd name="connsiteX3" fmla="*/ 1056227 w 1631941"/>
                <a:gd name="connsiteY3" fmla="*/ 18 h 455055"/>
                <a:gd name="connsiteX4" fmla="*/ 1549177 w 1631941"/>
                <a:gd name="connsiteY4" fmla="*/ 55475 h 455055"/>
                <a:gd name="connsiteX5" fmla="*/ 1631164 w 1631941"/>
                <a:gd name="connsiteY5" fmla="*/ 161549 h 455055"/>
                <a:gd name="connsiteX6" fmla="*/ 1525094 w 1631941"/>
                <a:gd name="connsiteY6" fmla="*/ 243535 h 455055"/>
                <a:gd name="connsiteX7" fmla="*/ 1506992 w 1631941"/>
                <a:gd name="connsiteY7" fmla="*/ 239383 h 455055"/>
                <a:gd name="connsiteX8" fmla="*/ 1057175 w 1631941"/>
                <a:gd name="connsiteY8" fmla="*/ 189140 h 455055"/>
                <a:gd name="connsiteX9" fmla="*/ 152328 w 1631941"/>
                <a:gd name="connsiteY9" fmla="*/ 436563 h 455055"/>
                <a:gd name="connsiteX10" fmla="*/ 94975 w 1631941"/>
                <a:gd name="connsiteY10" fmla="*/ 455049 h 45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31941" h="455055">
                  <a:moveTo>
                    <a:pt x="94975" y="455049"/>
                  </a:moveTo>
                  <a:cubicBezTo>
                    <a:pt x="65137" y="455049"/>
                    <a:pt x="37039" y="441000"/>
                    <a:pt x="19136" y="417130"/>
                  </a:cubicBezTo>
                  <a:cubicBezTo>
                    <a:pt x="-12381" y="375371"/>
                    <a:pt x="-4108" y="315971"/>
                    <a:pt x="37622" y="284412"/>
                  </a:cubicBezTo>
                  <a:cubicBezTo>
                    <a:pt x="279357" y="103348"/>
                    <a:pt x="650492" y="18"/>
                    <a:pt x="1056227" y="18"/>
                  </a:cubicBezTo>
                  <a:cubicBezTo>
                    <a:pt x="1222138" y="-664"/>
                    <a:pt x="1387566" y="17949"/>
                    <a:pt x="1549177" y="55475"/>
                  </a:cubicBezTo>
                  <a:cubicBezTo>
                    <a:pt x="1601108" y="62125"/>
                    <a:pt x="1637814" y="109614"/>
                    <a:pt x="1631164" y="161549"/>
                  </a:cubicBezTo>
                  <a:cubicBezTo>
                    <a:pt x="1624514" y="213480"/>
                    <a:pt x="1577024" y="250186"/>
                    <a:pt x="1525094" y="243535"/>
                  </a:cubicBezTo>
                  <a:cubicBezTo>
                    <a:pt x="1518937" y="242749"/>
                    <a:pt x="1512875" y="241355"/>
                    <a:pt x="1506992" y="239383"/>
                  </a:cubicBezTo>
                  <a:cubicBezTo>
                    <a:pt x="1359468" y="205488"/>
                    <a:pt x="1208544" y="188628"/>
                    <a:pt x="1057175" y="189140"/>
                  </a:cubicBezTo>
                  <a:cubicBezTo>
                    <a:pt x="696943" y="189140"/>
                    <a:pt x="358988" y="281568"/>
                    <a:pt x="152328" y="436563"/>
                  </a:cubicBezTo>
                  <a:cubicBezTo>
                    <a:pt x="135729" y="448797"/>
                    <a:pt x="115594" y="455291"/>
                    <a:pt x="94975" y="455049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9B87C4-E2A3-7E23-5C67-A9B6C53A0844}"/>
                </a:ext>
              </a:extLst>
            </p:cNvPr>
            <p:cNvSpPr/>
            <p:nvPr/>
          </p:nvSpPr>
          <p:spPr>
            <a:xfrm>
              <a:off x="4843881" y="1129420"/>
              <a:ext cx="1458687" cy="967888"/>
            </a:xfrm>
            <a:custGeom>
              <a:avLst/>
              <a:gdLst>
                <a:gd name="connsiteX0" fmla="*/ 1357509 w 1458687"/>
                <a:gd name="connsiteY0" fmla="*/ 967888 h 967888"/>
                <a:gd name="connsiteX1" fmla="*/ 1272190 w 1458687"/>
                <a:gd name="connsiteY1" fmla="*/ 920489 h 967888"/>
                <a:gd name="connsiteX2" fmla="*/ 875934 w 1458687"/>
                <a:gd name="connsiteY2" fmla="*/ 510014 h 967888"/>
                <a:gd name="connsiteX3" fmla="*/ 101908 w 1458687"/>
                <a:gd name="connsiteY3" fmla="*/ 203816 h 967888"/>
                <a:gd name="connsiteX4" fmla="*/ 0 w 1458687"/>
                <a:gd name="connsiteY4" fmla="*/ 101908 h 967888"/>
                <a:gd name="connsiteX5" fmla="*/ 101908 w 1458687"/>
                <a:gd name="connsiteY5" fmla="*/ 0 h 967888"/>
                <a:gd name="connsiteX6" fmla="*/ 101908 w 1458687"/>
                <a:gd name="connsiteY6" fmla="*/ 0 h 967888"/>
                <a:gd name="connsiteX7" fmla="*/ 997276 w 1458687"/>
                <a:gd name="connsiteY7" fmla="*/ 346487 h 967888"/>
                <a:gd name="connsiteX8" fmla="*/ 1442353 w 1458687"/>
                <a:gd name="connsiteY8" fmla="*/ 809102 h 967888"/>
                <a:gd name="connsiteX9" fmla="*/ 1411752 w 1458687"/>
                <a:gd name="connsiteY9" fmla="*/ 950621 h 967888"/>
                <a:gd name="connsiteX10" fmla="*/ 1357035 w 1458687"/>
                <a:gd name="connsiteY10" fmla="*/ 966940 h 96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8687" h="967888">
                  <a:moveTo>
                    <a:pt x="1357509" y="967888"/>
                  </a:moveTo>
                  <a:cubicBezTo>
                    <a:pt x="1322907" y="967448"/>
                    <a:pt x="1290846" y="949635"/>
                    <a:pt x="1272190" y="920489"/>
                  </a:cubicBezTo>
                  <a:cubicBezTo>
                    <a:pt x="1164557" y="762006"/>
                    <a:pt x="1030526" y="623165"/>
                    <a:pt x="875934" y="510014"/>
                  </a:cubicBezTo>
                  <a:cubicBezTo>
                    <a:pt x="619505" y="320418"/>
                    <a:pt x="329897" y="204290"/>
                    <a:pt x="101908" y="203816"/>
                  </a:cubicBezTo>
                  <a:cubicBezTo>
                    <a:pt x="45626" y="203816"/>
                    <a:pt x="0" y="158190"/>
                    <a:pt x="0" y="101908"/>
                  </a:cubicBezTo>
                  <a:cubicBezTo>
                    <a:pt x="0" y="45626"/>
                    <a:pt x="45626" y="0"/>
                    <a:pt x="101908" y="0"/>
                  </a:cubicBezTo>
                  <a:lnTo>
                    <a:pt x="101908" y="0"/>
                  </a:lnTo>
                  <a:cubicBezTo>
                    <a:pt x="375874" y="0"/>
                    <a:pt x="702454" y="126555"/>
                    <a:pt x="997276" y="346487"/>
                  </a:cubicBezTo>
                  <a:cubicBezTo>
                    <a:pt x="1171192" y="473881"/>
                    <a:pt x="1321770" y="630393"/>
                    <a:pt x="1442353" y="809102"/>
                  </a:cubicBezTo>
                  <a:cubicBezTo>
                    <a:pt x="1472982" y="856634"/>
                    <a:pt x="1459284" y="919992"/>
                    <a:pt x="1411752" y="950621"/>
                  </a:cubicBezTo>
                  <a:cubicBezTo>
                    <a:pt x="1395428" y="961139"/>
                    <a:pt x="1376454" y="966798"/>
                    <a:pt x="1357035" y="966940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4AEE5D-5030-D091-3527-65C9A376A9DE}"/>
                </a:ext>
              </a:extLst>
            </p:cNvPr>
            <p:cNvSpPr/>
            <p:nvPr/>
          </p:nvSpPr>
          <p:spPr>
            <a:xfrm>
              <a:off x="6913995" y="2286155"/>
              <a:ext cx="1161119" cy="926502"/>
            </a:xfrm>
            <a:custGeom>
              <a:avLst/>
              <a:gdLst>
                <a:gd name="connsiteX0" fmla="*/ 1066281 w 1161119"/>
                <a:gd name="connsiteY0" fmla="*/ 926453 h 926502"/>
                <a:gd name="connsiteX1" fmla="*/ 977644 w 1161119"/>
                <a:gd name="connsiteY1" fmla="*/ 865309 h 926502"/>
                <a:gd name="connsiteX2" fmla="*/ 408856 w 1161119"/>
                <a:gd name="connsiteY2" fmla="*/ 299838 h 926502"/>
                <a:gd name="connsiteX3" fmla="*/ 77063 w 1161119"/>
                <a:gd name="connsiteY3" fmla="*/ 187976 h 926502"/>
                <a:gd name="connsiteX4" fmla="*/ 1698 w 1161119"/>
                <a:gd name="connsiteY4" fmla="*/ 77063 h 926502"/>
                <a:gd name="connsiteX5" fmla="*/ 112612 w 1161119"/>
                <a:gd name="connsiteY5" fmla="*/ 1698 h 926502"/>
                <a:gd name="connsiteX6" fmla="*/ 491804 w 1161119"/>
                <a:gd name="connsiteY6" fmla="*/ 129201 h 926502"/>
                <a:gd name="connsiteX7" fmla="*/ 1154917 w 1161119"/>
                <a:gd name="connsiteY7" fmla="*/ 798950 h 926502"/>
                <a:gd name="connsiteX8" fmla="*/ 1099958 w 1161119"/>
                <a:gd name="connsiteY8" fmla="*/ 921230 h 926502"/>
                <a:gd name="connsiteX9" fmla="*/ 1099934 w 1161119"/>
                <a:gd name="connsiteY9" fmla="*/ 921240 h 926502"/>
                <a:gd name="connsiteX10" fmla="*/ 1066281 w 1161119"/>
                <a:gd name="connsiteY10" fmla="*/ 926453 h 926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1119" h="926502">
                  <a:moveTo>
                    <a:pt x="1066281" y="926453"/>
                  </a:moveTo>
                  <a:cubicBezTo>
                    <a:pt x="1026901" y="926458"/>
                    <a:pt x="991622" y="902119"/>
                    <a:pt x="977644" y="865309"/>
                  </a:cubicBezTo>
                  <a:cubicBezTo>
                    <a:pt x="893274" y="642533"/>
                    <a:pt x="681874" y="431134"/>
                    <a:pt x="408856" y="299838"/>
                  </a:cubicBezTo>
                  <a:cubicBezTo>
                    <a:pt x="303659" y="248126"/>
                    <a:pt x="192095" y="210515"/>
                    <a:pt x="77063" y="187976"/>
                  </a:cubicBezTo>
                  <a:cubicBezTo>
                    <a:pt x="25625" y="178160"/>
                    <a:pt x="-8118" y="128500"/>
                    <a:pt x="1698" y="77063"/>
                  </a:cubicBezTo>
                  <a:cubicBezTo>
                    <a:pt x="11514" y="25625"/>
                    <a:pt x="61174" y="-8118"/>
                    <a:pt x="112612" y="1698"/>
                  </a:cubicBezTo>
                  <a:cubicBezTo>
                    <a:pt x="244030" y="27474"/>
                    <a:pt x="371510" y="70337"/>
                    <a:pt x="491804" y="129201"/>
                  </a:cubicBezTo>
                  <a:cubicBezTo>
                    <a:pt x="811748" y="283722"/>
                    <a:pt x="1052535" y="527354"/>
                    <a:pt x="1154917" y="798950"/>
                  </a:cubicBezTo>
                  <a:cubicBezTo>
                    <a:pt x="1173507" y="847894"/>
                    <a:pt x="1148902" y="902640"/>
                    <a:pt x="1099958" y="921230"/>
                  </a:cubicBezTo>
                  <a:cubicBezTo>
                    <a:pt x="1099948" y="921235"/>
                    <a:pt x="1099943" y="921235"/>
                    <a:pt x="1099934" y="921240"/>
                  </a:cubicBezTo>
                  <a:cubicBezTo>
                    <a:pt x="1089136" y="925060"/>
                    <a:pt x="1077727" y="926828"/>
                    <a:pt x="1066281" y="926453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ADEF10-8066-0718-E1DF-944E79A71B5A}"/>
                </a:ext>
              </a:extLst>
            </p:cNvPr>
            <p:cNvSpPr/>
            <p:nvPr/>
          </p:nvSpPr>
          <p:spPr>
            <a:xfrm>
              <a:off x="6642873" y="2529402"/>
              <a:ext cx="552948" cy="792697"/>
            </a:xfrm>
            <a:custGeom>
              <a:avLst/>
              <a:gdLst>
                <a:gd name="connsiteX0" fmla="*/ 459573 w 552948"/>
                <a:gd name="connsiteY0" fmla="*/ 792698 h 792697"/>
                <a:gd name="connsiteX1" fmla="*/ 459573 w 552948"/>
                <a:gd name="connsiteY1" fmla="*/ 792698 h 792697"/>
                <a:gd name="connsiteX2" fmla="*/ 364774 w 552948"/>
                <a:gd name="connsiteY2" fmla="*/ 697900 h 792697"/>
                <a:gd name="connsiteX3" fmla="*/ 192716 w 552948"/>
                <a:gd name="connsiteY3" fmla="*/ 301644 h 792697"/>
                <a:gd name="connsiteX4" fmla="*/ 46727 w 552948"/>
                <a:gd name="connsiteY4" fmla="*/ 176510 h 792697"/>
                <a:gd name="connsiteX5" fmla="*/ 13116 w 552948"/>
                <a:gd name="connsiteY5" fmla="*/ 46727 h 792697"/>
                <a:gd name="connsiteX6" fmla="*/ 142900 w 552948"/>
                <a:gd name="connsiteY6" fmla="*/ 13116 h 792697"/>
                <a:gd name="connsiteX7" fmla="*/ 148635 w 552948"/>
                <a:gd name="connsiteY7" fmla="*/ 16775 h 792697"/>
                <a:gd name="connsiteX8" fmla="*/ 331121 w 552948"/>
                <a:gd name="connsiteY8" fmla="*/ 172244 h 792697"/>
                <a:gd name="connsiteX9" fmla="*/ 552949 w 552948"/>
                <a:gd name="connsiteY9" fmla="*/ 700270 h 792697"/>
                <a:gd name="connsiteX10" fmla="*/ 459573 w 552948"/>
                <a:gd name="connsiteY10" fmla="*/ 792698 h 79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2948" h="792697">
                  <a:moveTo>
                    <a:pt x="459573" y="792698"/>
                  </a:moveTo>
                  <a:lnTo>
                    <a:pt x="459573" y="792698"/>
                  </a:lnTo>
                  <a:cubicBezTo>
                    <a:pt x="407216" y="792698"/>
                    <a:pt x="364774" y="750257"/>
                    <a:pt x="364774" y="697900"/>
                  </a:cubicBezTo>
                  <a:cubicBezTo>
                    <a:pt x="358380" y="549086"/>
                    <a:pt x="297084" y="407917"/>
                    <a:pt x="192716" y="301644"/>
                  </a:cubicBezTo>
                  <a:cubicBezTo>
                    <a:pt x="149867" y="253595"/>
                    <a:pt x="100766" y="211505"/>
                    <a:pt x="46727" y="176510"/>
                  </a:cubicBezTo>
                  <a:cubicBezTo>
                    <a:pt x="1608" y="149953"/>
                    <a:pt x="-13442" y="91846"/>
                    <a:pt x="13116" y="46727"/>
                  </a:cubicBezTo>
                  <a:cubicBezTo>
                    <a:pt x="39674" y="1608"/>
                    <a:pt x="97780" y="-13441"/>
                    <a:pt x="142900" y="13116"/>
                  </a:cubicBezTo>
                  <a:cubicBezTo>
                    <a:pt x="144852" y="14268"/>
                    <a:pt x="146767" y="15486"/>
                    <a:pt x="148635" y="16775"/>
                  </a:cubicBezTo>
                  <a:cubicBezTo>
                    <a:pt x="216074" y="60297"/>
                    <a:pt x="277437" y="112578"/>
                    <a:pt x="331121" y="172244"/>
                  </a:cubicBezTo>
                  <a:cubicBezTo>
                    <a:pt x="469166" y="313873"/>
                    <a:pt x="548432" y="502545"/>
                    <a:pt x="552949" y="700270"/>
                  </a:cubicBezTo>
                  <a:cubicBezTo>
                    <a:pt x="551683" y="751148"/>
                    <a:pt x="510465" y="791949"/>
                    <a:pt x="459573" y="792698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605ECAF-D311-7044-13BE-84627A2B8881}"/>
                </a:ext>
              </a:extLst>
            </p:cNvPr>
            <p:cNvSpPr/>
            <p:nvPr/>
          </p:nvSpPr>
          <p:spPr>
            <a:xfrm>
              <a:off x="6634673" y="1901951"/>
              <a:ext cx="555297" cy="323336"/>
            </a:xfrm>
            <a:custGeom>
              <a:avLst/>
              <a:gdLst>
                <a:gd name="connsiteX0" fmla="*/ 95216 w 555297"/>
                <a:gd name="connsiteY0" fmla="*/ 323335 h 323336"/>
                <a:gd name="connsiteX1" fmla="*/ 1 w 555297"/>
                <a:gd name="connsiteY1" fmla="*/ 228959 h 323336"/>
                <a:gd name="connsiteX2" fmla="*/ 50661 w 555297"/>
                <a:gd name="connsiteY2" fmla="*/ 144641 h 323336"/>
                <a:gd name="connsiteX3" fmla="*/ 438859 w 555297"/>
                <a:gd name="connsiteY3" fmla="*/ 2444 h 323336"/>
                <a:gd name="connsiteX4" fmla="*/ 552854 w 555297"/>
                <a:gd name="connsiteY4" fmla="*/ 73779 h 323336"/>
                <a:gd name="connsiteX5" fmla="*/ 481518 w 555297"/>
                <a:gd name="connsiteY5" fmla="*/ 187774 h 323336"/>
                <a:gd name="connsiteX6" fmla="*/ 139771 w 555297"/>
                <a:gd name="connsiteY6" fmla="*/ 311485 h 323336"/>
                <a:gd name="connsiteX7" fmla="*/ 95216 w 555297"/>
                <a:gd name="connsiteY7" fmla="*/ 323335 h 32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5297" h="323336">
                  <a:moveTo>
                    <a:pt x="95216" y="323335"/>
                  </a:moveTo>
                  <a:cubicBezTo>
                    <a:pt x="42859" y="323567"/>
                    <a:pt x="233" y="281311"/>
                    <a:pt x="1" y="228959"/>
                  </a:cubicBezTo>
                  <a:cubicBezTo>
                    <a:pt x="-156" y="193604"/>
                    <a:pt x="19373" y="161103"/>
                    <a:pt x="50661" y="144641"/>
                  </a:cubicBezTo>
                  <a:cubicBezTo>
                    <a:pt x="173315" y="80543"/>
                    <a:pt x="303819" y="32736"/>
                    <a:pt x="438859" y="2444"/>
                  </a:cubicBezTo>
                  <a:cubicBezTo>
                    <a:pt x="490036" y="-9335"/>
                    <a:pt x="541075" y="22603"/>
                    <a:pt x="552854" y="73779"/>
                  </a:cubicBezTo>
                  <a:cubicBezTo>
                    <a:pt x="564633" y="124956"/>
                    <a:pt x="532695" y="175995"/>
                    <a:pt x="481518" y="187774"/>
                  </a:cubicBezTo>
                  <a:cubicBezTo>
                    <a:pt x="362760" y="214152"/>
                    <a:pt x="247898" y="255735"/>
                    <a:pt x="139771" y="311485"/>
                  </a:cubicBezTo>
                  <a:cubicBezTo>
                    <a:pt x="126120" y="319041"/>
                    <a:pt x="110815" y="323112"/>
                    <a:pt x="95216" y="323335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DF0DECA-C5E9-948D-0986-98FAAD6B32C2}"/>
                </a:ext>
              </a:extLst>
            </p:cNvPr>
            <p:cNvSpPr/>
            <p:nvPr/>
          </p:nvSpPr>
          <p:spPr>
            <a:xfrm>
              <a:off x="7605079" y="1859095"/>
              <a:ext cx="901797" cy="399370"/>
            </a:xfrm>
            <a:custGeom>
              <a:avLst/>
              <a:gdLst>
                <a:gd name="connsiteX0" fmla="*/ 805106 w 901797"/>
                <a:gd name="connsiteY0" fmla="*/ 399370 h 399370"/>
                <a:gd name="connsiteX1" fmla="*/ 751545 w 901797"/>
                <a:gd name="connsiteY1" fmla="*/ 382781 h 399370"/>
                <a:gd name="connsiteX2" fmla="*/ 87959 w 901797"/>
                <a:gd name="connsiteY2" fmla="*/ 189867 h 399370"/>
                <a:gd name="connsiteX3" fmla="*/ 270 w 901797"/>
                <a:gd name="connsiteY3" fmla="*/ 87959 h 399370"/>
                <a:gd name="connsiteX4" fmla="*/ 102178 w 901797"/>
                <a:gd name="connsiteY4" fmla="*/ 270 h 399370"/>
                <a:gd name="connsiteX5" fmla="*/ 860563 w 901797"/>
                <a:gd name="connsiteY5" fmla="*/ 225890 h 399370"/>
                <a:gd name="connsiteX6" fmla="*/ 885196 w 901797"/>
                <a:gd name="connsiteY6" fmla="*/ 357674 h 399370"/>
                <a:gd name="connsiteX7" fmla="*/ 807002 w 901797"/>
                <a:gd name="connsiteY7" fmla="*/ 398896 h 39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797" h="399370">
                  <a:moveTo>
                    <a:pt x="805106" y="399370"/>
                  </a:moveTo>
                  <a:cubicBezTo>
                    <a:pt x="785990" y="399366"/>
                    <a:pt x="767320" y="393583"/>
                    <a:pt x="751545" y="382781"/>
                  </a:cubicBezTo>
                  <a:cubicBezTo>
                    <a:pt x="604608" y="281821"/>
                    <a:pt x="356237" y="209774"/>
                    <a:pt x="87959" y="189867"/>
                  </a:cubicBezTo>
                  <a:cubicBezTo>
                    <a:pt x="35602" y="185942"/>
                    <a:pt x="-3654" y="140316"/>
                    <a:pt x="270" y="87959"/>
                  </a:cubicBezTo>
                  <a:cubicBezTo>
                    <a:pt x="4195" y="35602"/>
                    <a:pt x="49822" y="-3654"/>
                    <a:pt x="102178" y="270"/>
                  </a:cubicBezTo>
                  <a:cubicBezTo>
                    <a:pt x="407902" y="23022"/>
                    <a:pt x="684239" y="105022"/>
                    <a:pt x="860563" y="225890"/>
                  </a:cubicBezTo>
                  <a:cubicBezTo>
                    <a:pt x="903758" y="255476"/>
                    <a:pt x="914788" y="314479"/>
                    <a:pt x="885196" y="357674"/>
                  </a:cubicBezTo>
                  <a:cubicBezTo>
                    <a:pt x="867526" y="383468"/>
                    <a:pt x="838271" y="398892"/>
                    <a:pt x="807002" y="398896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F3AB3E-8FC8-A1E3-1AE1-1CAFD823970B}"/>
                </a:ext>
              </a:extLst>
            </p:cNvPr>
            <p:cNvSpPr/>
            <p:nvPr/>
          </p:nvSpPr>
          <p:spPr>
            <a:xfrm>
              <a:off x="6459733" y="930914"/>
              <a:ext cx="1177180" cy="1047911"/>
            </a:xfrm>
            <a:custGeom>
              <a:avLst/>
              <a:gdLst>
                <a:gd name="connsiteX0" fmla="*/ 94779 w 1177180"/>
                <a:gd name="connsiteY0" fmla="*/ 1047897 h 1047911"/>
                <a:gd name="connsiteX1" fmla="*/ 0 w 1177180"/>
                <a:gd name="connsiteY1" fmla="*/ 953080 h 1047911"/>
                <a:gd name="connsiteX2" fmla="*/ 8987 w 1177180"/>
                <a:gd name="connsiteY2" fmla="*/ 912810 h 1047911"/>
                <a:gd name="connsiteX3" fmla="*/ 282479 w 1177180"/>
                <a:gd name="connsiteY3" fmla="*/ 498068 h 1047911"/>
                <a:gd name="connsiteX4" fmla="*/ 1069778 w 1177180"/>
                <a:gd name="connsiteY4" fmla="*/ 852 h 1047911"/>
                <a:gd name="connsiteX5" fmla="*/ 1176331 w 1177180"/>
                <a:gd name="connsiteY5" fmla="*/ 82212 h 1047911"/>
                <a:gd name="connsiteX6" fmla="*/ 1103905 w 1177180"/>
                <a:gd name="connsiteY6" fmla="*/ 187130 h 1047911"/>
                <a:gd name="connsiteX7" fmla="*/ 425150 w 1177180"/>
                <a:gd name="connsiteY7" fmla="*/ 623201 h 1047911"/>
                <a:gd name="connsiteX8" fmla="*/ 182467 w 1177180"/>
                <a:gd name="connsiteY8" fmla="*/ 992914 h 1047911"/>
                <a:gd name="connsiteX9" fmla="*/ 94779 w 1177180"/>
                <a:gd name="connsiteY9" fmla="*/ 1047897 h 10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7180" h="1047911">
                  <a:moveTo>
                    <a:pt x="94779" y="1047897"/>
                  </a:moveTo>
                  <a:cubicBezTo>
                    <a:pt x="42422" y="1047887"/>
                    <a:pt x="-9" y="1005437"/>
                    <a:pt x="0" y="953080"/>
                  </a:cubicBezTo>
                  <a:cubicBezTo>
                    <a:pt x="0" y="939159"/>
                    <a:pt x="3071" y="925408"/>
                    <a:pt x="8987" y="912810"/>
                  </a:cubicBezTo>
                  <a:cubicBezTo>
                    <a:pt x="79953" y="762251"/>
                    <a:pt x="172044" y="622599"/>
                    <a:pt x="282479" y="498068"/>
                  </a:cubicBezTo>
                  <a:cubicBezTo>
                    <a:pt x="516157" y="230737"/>
                    <a:pt x="803869" y="49673"/>
                    <a:pt x="1069778" y="852"/>
                  </a:cubicBezTo>
                  <a:cubicBezTo>
                    <a:pt x="1121670" y="-6106"/>
                    <a:pt x="1169377" y="30320"/>
                    <a:pt x="1176331" y="82212"/>
                  </a:cubicBezTo>
                  <a:cubicBezTo>
                    <a:pt x="1182824" y="130621"/>
                    <a:pt x="1151470" y="176039"/>
                    <a:pt x="1103905" y="187130"/>
                  </a:cubicBezTo>
                  <a:cubicBezTo>
                    <a:pt x="882077" y="227893"/>
                    <a:pt x="629914" y="390946"/>
                    <a:pt x="425150" y="623201"/>
                  </a:cubicBezTo>
                  <a:cubicBezTo>
                    <a:pt x="327347" y="734471"/>
                    <a:pt x="245655" y="858922"/>
                    <a:pt x="182467" y="992914"/>
                  </a:cubicBezTo>
                  <a:cubicBezTo>
                    <a:pt x="166703" y="1026989"/>
                    <a:pt x="132319" y="1048551"/>
                    <a:pt x="94779" y="1047897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AF91EE-682E-259C-FCB4-15985C1A7A78}"/>
                </a:ext>
              </a:extLst>
            </p:cNvPr>
            <p:cNvSpPr/>
            <p:nvPr/>
          </p:nvSpPr>
          <p:spPr>
            <a:xfrm>
              <a:off x="5942755" y="2706278"/>
              <a:ext cx="400703" cy="1671944"/>
            </a:xfrm>
            <a:custGeom>
              <a:avLst/>
              <a:gdLst>
                <a:gd name="connsiteX0" fmla="*/ 116438 w 400703"/>
                <a:gd name="connsiteY0" fmla="*/ 1671873 h 1671944"/>
                <a:gd name="connsiteX1" fmla="*/ 21640 w 400703"/>
                <a:gd name="connsiteY1" fmla="*/ 1590347 h 1671944"/>
                <a:gd name="connsiteX2" fmla="*/ 24957 w 400703"/>
                <a:gd name="connsiteY2" fmla="*/ 839546 h 1671944"/>
                <a:gd name="connsiteX3" fmla="*/ 218820 w 400703"/>
                <a:gd name="connsiteY3" fmla="*/ 56988 h 1671944"/>
                <a:gd name="connsiteX4" fmla="*/ 343716 w 400703"/>
                <a:gd name="connsiteY4" fmla="*/ 7930 h 1671944"/>
                <a:gd name="connsiteX5" fmla="*/ 392774 w 400703"/>
                <a:gd name="connsiteY5" fmla="*/ 132826 h 1671944"/>
                <a:gd name="connsiteX6" fmla="*/ 213606 w 400703"/>
                <a:gd name="connsiteY6" fmla="*/ 861823 h 1671944"/>
                <a:gd name="connsiteX7" fmla="*/ 210288 w 400703"/>
                <a:gd name="connsiteY7" fmla="*/ 1563803 h 1671944"/>
                <a:gd name="connsiteX8" fmla="*/ 130657 w 400703"/>
                <a:gd name="connsiteY8" fmla="*/ 1670925 h 1671944"/>
                <a:gd name="connsiteX9" fmla="*/ 116438 w 400703"/>
                <a:gd name="connsiteY9" fmla="*/ 1671873 h 16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703" h="1671944">
                  <a:moveTo>
                    <a:pt x="116438" y="1671873"/>
                  </a:moveTo>
                  <a:cubicBezTo>
                    <a:pt x="68854" y="1672342"/>
                    <a:pt x="28299" y="1637461"/>
                    <a:pt x="21640" y="1590347"/>
                  </a:cubicBezTo>
                  <a:cubicBezTo>
                    <a:pt x="-8284" y="1340905"/>
                    <a:pt x="-7170" y="1088713"/>
                    <a:pt x="24957" y="839546"/>
                  </a:cubicBezTo>
                  <a:cubicBezTo>
                    <a:pt x="52838" y="570940"/>
                    <a:pt x="118087" y="307544"/>
                    <a:pt x="218820" y="56988"/>
                  </a:cubicBezTo>
                  <a:cubicBezTo>
                    <a:pt x="239760" y="8954"/>
                    <a:pt x="295682" y="-13011"/>
                    <a:pt x="343716" y="7930"/>
                  </a:cubicBezTo>
                  <a:cubicBezTo>
                    <a:pt x="391750" y="28870"/>
                    <a:pt x="413715" y="84792"/>
                    <a:pt x="392774" y="132826"/>
                  </a:cubicBezTo>
                  <a:cubicBezTo>
                    <a:pt x="299355" y="366281"/>
                    <a:pt x="239045" y="611661"/>
                    <a:pt x="213606" y="861823"/>
                  </a:cubicBezTo>
                  <a:cubicBezTo>
                    <a:pt x="183180" y="1094761"/>
                    <a:pt x="182066" y="1330591"/>
                    <a:pt x="210288" y="1563803"/>
                  </a:cubicBezTo>
                  <a:cubicBezTo>
                    <a:pt x="217639" y="1615312"/>
                    <a:pt x="182099" y="1663123"/>
                    <a:pt x="130657" y="1670925"/>
                  </a:cubicBezTo>
                  <a:cubicBezTo>
                    <a:pt x="125970" y="1671783"/>
                    <a:pt x="121196" y="1672100"/>
                    <a:pt x="116438" y="1671873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0C9BDE7-1A8F-5D08-2E0D-DE19C0128EBF}"/>
                </a:ext>
              </a:extLst>
            </p:cNvPr>
            <p:cNvSpPr/>
            <p:nvPr/>
          </p:nvSpPr>
          <p:spPr>
            <a:xfrm>
              <a:off x="5589097" y="2632344"/>
              <a:ext cx="427536" cy="614140"/>
            </a:xfrm>
            <a:custGeom>
              <a:avLst/>
              <a:gdLst>
                <a:gd name="connsiteX0" fmla="*/ 95170 w 427536"/>
                <a:gd name="connsiteY0" fmla="*/ 613443 h 614140"/>
                <a:gd name="connsiteX1" fmla="*/ 75262 w 427536"/>
                <a:gd name="connsiteY1" fmla="*/ 613443 h 614140"/>
                <a:gd name="connsiteX2" fmla="*/ 2059 w 427536"/>
                <a:gd name="connsiteY2" fmla="*/ 501131 h 614140"/>
                <a:gd name="connsiteX3" fmla="*/ 2267 w 427536"/>
                <a:gd name="connsiteY3" fmla="*/ 500160 h 614140"/>
                <a:gd name="connsiteX4" fmla="*/ 168638 w 427536"/>
                <a:gd name="connsiteY4" fmla="*/ 143245 h 614140"/>
                <a:gd name="connsiteX5" fmla="*/ 263436 w 427536"/>
                <a:gd name="connsiteY5" fmla="*/ 29961 h 614140"/>
                <a:gd name="connsiteX6" fmla="*/ 397575 w 427536"/>
                <a:gd name="connsiteY6" fmla="*/ 25695 h 614140"/>
                <a:gd name="connsiteX7" fmla="*/ 401841 w 427536"/>
                <a:gd name="connsiteY7" fmla="*/ 159835 h 614140"/>
                <a:gd name="connsiteX8" fmla="*/ 324107 w 427536"/>
                <a:gd name="connsiteY8" fmla="*/ 254633 h 614140"/>
                <a:gd name="connsiteX9" fmla="*/ 189494 w 427536"/>
                <a:gd name="connsiteY9" fmla="*/ 539027 h 614140"/>
                <a:gd name="connsiteX10" fmla="*/ 95170 w 427536"/>
                <a:gd name="connsiteY10" fmla="*/ 613443 h 61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7536" h="614140">
                  <a:moveTo>
                    <a:pt x="95170" y="613443"/>
                  </a:moveTo>
                  <a:cubicBezTo>
                    <a:pt x="88567" y="614372"/>
                    <a:pt x="81865" y="614372"/>
                    <a:pt x="75262" y="613443"/>
                  </a:cubicBezTo>
                  <a:cubicBezTo>
                    <a:pt x="24033" y="602641"/>
                    <a:pt x="-8743" y="552360"/>
                    <a:pt x="2059" y="501131"/>
                  </a:cubicBezTo>
                  <a:cubicBezTo>
                    <a:pt x="2125" y="500804"/>
                    <a:pt x="2196" y="500482"/>
                    <a:pt x="2267" y="500160"/>
                  </a:cubicBezTo>
                  <a:cubicBezTo>
                    <a:pt x="33271" y="371249"/>
                    <a:pt x="89847" y="249879"/>
                    <a:pt x="168638" y="143245"/>
                  </a:cubicBezTo>
                  <a:cubicBezTo>
                    <a:pt x="197774" y="103487"/>
                    <a:pt x="229437" y="65648"/>
                    <a:pt x="263436" y="29961"/>
                  </a:cubicBezTo>
                  <a:cubicBezTo>
                    <a:pt x="299298" y="-8257"/>
                    <a:pt x="359358" y="-10167"/>
                    <a:pt x="397575" y="25695"/>
                  </a:cubicBezTo>
                  <a:cubicBezTo>
                    <a:pt x="435793" y="61557"/>
                    <a:pt x="437704" y="121617"/>
                    <a:pt x="401841" y="159835"/>
                  </a:cubicBezTo>
                  <a:cubicBezTo>
                    <a:pt x="374070" y="189862"/>
                    <a:pt x="348110" y="221515"/>
                    <a:pt x="324107" y="254633"/>
                  </a:cubicBezTo>
                  <a:cubicBezTo>
                    <a:pt x="260843" y="339581"/>
                    <a:pt x="215089" y="436247"/>
                    <a:pt x="189494" y="539027"/>
                  </a:cubicBezTo>
                  <a:cubicBezTo>
                    <a:pt x="179791" y="583132"/>
                    <a:pt x="140322" y="614273"/>
                    <a:pt x="95170" y="613443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BE2E2C-A569-1566-DECF-1C0AA4CBF316}"/>
                </a:ext>
              </a:extLst>
            </p:cNvPr>
            <p:cNvSpPr/>
            <p:nvPr/>
          </p:nvSpPr>
          <p:spPr>
            <a:xfrm>
              <a:off x="6047147" y="860947"/>
              <a:ext cx="298986" cy="543875"/>
            </a:xfrm>
            <a:custGeom>
              <a:avLst/>
              <a:gdLst>
                <a:gd name="connsiteX0" fmla="*/ 204011 w 298986"/>
                <a:gd name="connsiteY0" fmla="*/ 543862 h 543875"/>
                <a:gd name="connsiteX1" fmla="*/ 109213 w 298986"/>
                <a:gd name="connsiteY1" fmla="*/ 466128 h 543875"/>
                <a:gd name="connsiteX2" fmla="*/ 10623 w 298986"/>
                <a:gd name="connsiteY2" fmla="*/ 138600 h 543875"/>
                <a:gd name="connsiteX3" fmla="*/ 51386 w 298986"/>
                <a:gd name="connsiteY3" fmla="*/ 10623 h 543875"/>
                <a:gd name="connsiteX4" fmla="*/ 179364 w 298986"/>
                <a:gd name="connsiteY4" fmla="*/ 51386 h 543875"/>
                <a:gd name="connsiteX5" fmla="*/ 297387 w 298986"/>
                <a:gd name="connsiteY5" fmla="*/ 430579 h 543875"/>
                <a:gd name="connsiteX6" fmla="*/ 221549 w 298986"/>
                <a:gd name="connsiteY6" fmla="*/ 541018 h 543875"/>
                <a:gd name="connsiteX7" fmla="*/ 204011 w 298986"/>
                <a:gd name="connsiteY7" fmla="*/ 543862 h 5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986" h="543875">
                  <a:moveTo>
                    <a:pt x="204011" y="543862"/>
                  </a:moveTo>
                  <a:cubicBezTo>
                    <a:pt x="157655" y="544621"/>
                    <a:pt x="117551" y="511735"/>
                    <a:pt x="109213" y="466128"/>
                  </a:cubicBezTo>
                  <a:cubicBezTo>
                    <a:pt x="91116" y="353043"/>
                    <a:pt x="57956" y="242888"/>
                    <a:pt x="10623" y="138600"/>
                  </a:cubicBezTo>
                  <a:cubicBezTo>
                    <a:pt x="-13460" y="92002"/>
                    <a:pt x="4788" y="34706"/>
                    <a:pt x="51386" y="10623"/>
                  </a:cubicBezTo>
                  <a:cubicBezTo>
                    <a:pt x="97984" y="-13460"/>
                    <a:pt x="155280" y="4788"/>
                    <a:pt x="179364" y="51386"/>
                  </a:cubicBezTo>
                  <a:cubicBezTo>
                    <a:pt x="235830" y="171803"/>
                    <a:pt x="275541" y="299388"/>
                    <a:pt x="297387" y="430579"/>
                  </a:cubicBezTo>
                  <a:cubicBezTo>
                    <a:pt x="306905" y="482011"/>
                    <a:pt x="272967" y="531430"/>
                    <a:pt x="221549" y="541018"/>
                  </a:cubicBezTo>
                  <a:cubicBezTo>
                    <a:pt x="215837" y="542673"/>
                    <a:pt x="209950" y="543625"/>
                    <a:pt x="204011" y="543862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27CBC3E-975A-67A6-B868-6356183B7E3C}"/>
                </a:ext>
              </a:extLst>
            </p:cNvPr>
            <p:cNvSpPr/>
            <p:nvPr/>
          </p:nvSpPr>
          <p:spPr>
            <a:xfrm>
              <a:off x="6515449" y="2847203"/>
              <a:ext cx="404827" cy="1138486"/>
            </a:xfrm>
            <a:custGeom>
              <a:avLst/>
              <a:gdLst>
                <a:gd name="connsiteX0" fmla="*/ 310660 w 404827"/>
                <a:gd name="connsiteY0" fmla="*/ 1138484 h 1138486"/>
                <a:gd name="connsiteX1" fmla="*/ 215862 w 404827"/>
                <a:gd name="connsiteY1" fmla="*/ 1055536 h 1138486"/>
                <a:gd name="connsiteX2" fmla="*/ 5410 w 404827"/>
                <a:gd name="connsiteY2" fmla="*/ 126514 h 1138486"/>
                <a:gd name="connsiteX3" fmla="*/ 63474 w 404827"/>
                <a:gd name="connsiteY3" fmla="*/ 5410 h 1138486"/>
                <a:gd name="connsiteX4" fmla="*/ 184578 w 404827"/>
                <a:gd name="connsiteY4" fmla="*/ 63474 h 1138486"/>
                <a:gd name="connsiteX5" fmla="*/ 404036 w 404827"/>
                <a:gd name="connsiteY5" fmla="*/ 1032310 h 1138486"/>
                <a:gd name="connsiteX6" fmla="*/ 322159 w 404827"/>
                <a:gd name="connsiteY6" fmla="*/ 1138470 h 1138486"/>
                <a:gd name="connsiteX7" fmla="*/ 322035 w 404827"/>
                <a:gd name="connsiteY7" fmla="*/ 1138484 h 11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827" h="1138486">
                  <a:moveTo>
                    <a:pt x="310660" y="1138484"/>
                  </a:moveTo>
                  <a:cubicBezTo>
                    <a:pt x="262602" y="1138858"/>
                    <a:pt x="221867" y="1103219"/>
                    <a:pt x="215862" y="1055536"/>
                  </a:cubicBezTo>
                  <a:cubicBezTo>
                    <a:pt x="179341" y="739194"/>
                    <a:pt x="108778" y="427716"/>
                    <a:pt x="5410" y="126514"/>
                  </a:cubicBezTo>
                  <a:cubicBezTo>
                    <a:pt x="-12000" y="77039"/>
                    <a:pt x="13999" y="22819"/>
                    <a:pt x="63474" y="5410"/>
                  </a:cubicBezTo>
                  <a:cubicBezTo>
                    <a:pt x="112949" y="-12000"/>
                    <a:pt x="167169" y="13999"/>
                    <a:pt x="184578" y="63474"/>
                  </a:cubicBezTo>
                  <a:cubicBezTo>
                    <a:pt x="292174" y="377639"/>
                    <a:pt x="365747" y="702446"/>
                    <a:pt x="404036" y="1032310"/>
                  </a:cubicBezTo>
                  <a:cubicBezTo>
                    <a:pt x="410743" y="1084236"/>
                    <a:pt x="374084" y="1131763"/>
                    <a:pt x="322159" y="1138470"/>
                  </a:cubicBezTo>
                  <a:cubicBezTo>
                    <a:pt x="322116" y="1138475"/>
                    <a:pt x="322078" y="1138479"/>
                    <a:pt x="322035" y="1138484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FA03F2-06F2-DBBB-3BBC-4CC94DFAE1DD}"/>
                </a:ext>
              </a:extLst>
            </p:cNvPr>
            <p:cNvSpPr/>
            <p:nvPr/>
          </p:nvSpPr>
          <p:spPr>
            <a:xfrm>
              <a:off x="4461845" y="2611114"/>
              <a:ext cx="189596" cy="189596"/>
            </a:xfrm>
            <a:custGeom>
              <a:avLst/>
              <a:gdLst>
                <a:gd name="connsiteX0" fmla="*/ 189596 w 189596"/>
                <a:gd name="connsiteY0" fmla="*/ 94798 h 189596"/>
                <a:gd name="connsiteX1" fmla="*/ 94798 w 189596"/>
                <a:gd name="connsiteY1" fmla="*/ 189596 h 189596"/>
                <a:gd name="connsiteX2" fmla="*/ 0 w 189596"/>
                <a:gd name="connsiteY2" fmla="*/ 94798 h 189596"/>
                <a:gd name="connsiteX3" fmla="*/ 94798 w 189596"/>
                <a:gd name="connsiteY3" fmla="*/ 0 h 189596"/>
                <a:gd name="connsiteX4" fmla="*/ 189596 w 189596"/>
                <a:gd name="connsiteY4" fmla="*/ 94798 h 18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96" h="189596">
                  <a:moveTo>
                    <a:pt x="189596" y="94798"/>
                  </a:moveTo>
                  <a:cubicBezTo>
                    <a:pt x="189596" y="147154"/>
                    <a:pt x="147154" y="189596"/>
                    <a:pt x="94798" y="189596"/>
                  </a:cubicBezTo>
                  <a:cubicBezTo>
                    <a:pt x="42443" y="189596"/>
                    <a:pt x="0" y="147154"/>
                    <a:pt x="0" y="94798"/>
                  </a:cubicBezTo>
                  <a:cubicBezTo>
                    <a:pt x="0" y="42443"/>
                    <a:pt x="42443" y="0"/>
                    <a:pt x="94798" y="0"/>
                  </a:cubicBezTo>
                  <a:cubicBezTo>
                    <a:pt x="147154" y="0"/>
                    <a:pt x="189596" y="42443"/>
                    <a:pt x="189596" y="94798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2A20CD8-2FF1-5C58-B0E9-74AE71120030}"/>
                </a:ext>
              </a:extLst>
            </p:cNvPr>
            <p:cNvSpPr/>
            <p:nvPr/>
          </p:nvSpPr>
          <p:spPr>
            <a:xfrm>
              <a:off x="5457225" y="3416898"/>
              <a:ext cx="189596" cy="189596"/>
            </a:xfrm>
            <a:custGeom>
              <a:avLst/>
              <a:gdLst>
                <a:gd name="connsiteX0" fmla="*/ 189596 w 189596"/>
                <a:gd name="connsiteY0" fmla="*/ 94798 h 189596"/>
                <a:gd name="connsiteX1" fmla="*/ 94798 w 189596"/>
                <a:gd name="connsiteY1" fmla="*/ 189596 h 189596"/>
                <a:gd name="connsiteX2" fmla="*/ 0 w 189596"/>
                <a:gd name="connsiteY2" fmla="*/ 94798 h 189596"/>
                <a:gd name="connsiteX3" fmla="*/ 94798 w 189596"/>
                <a:gd name="connsiteY3" fmla="*/ 0 h 189596"/>
                <a:gd name="connsiteX4" fmla="*/ 189596 w 189596"/>
                <a:gd name="connsiteY4" fmla="*/ 94798 h 18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96" h="189596">
                  <a:moveTo>
                    <a:pt x="189596" y="94798"/>
                  </a:moveTo>
                  <a:cubicBezTo>
                    <a:pt x="189596" y="147154"/>
                    <a:pt x="147154" y="189596"/>
                    <a:pt x="94798" y="189596"/>
                  </a:cubicBezTo>
                  <a:cubicBezTo>
                    <a:pt x="42443" y="189596"/>
                    <a:pt x="0" y="147154"/>
                    <a:pt x="0" y="94798"/>
                  </a:cubicBezTo>
                  <a:cubicBezTo>
                    <a:pt x="0" y="42443"/>
                    <a:pt x="42443" y="0"/>
                    <a:pt x="94798" y="0"/>
                  </a:cubicBezTo>
                  <a:cubicBezTo>
                    <a:pt x="147154" y="0"/>
                    <a:pt x="189596" y="42443"/>
                    <a:pt x="189596" y="94798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E82E205-AF30-C0FF-F2C3-6FDA5CDB72CC}"/>
                </a:ext>
              </a:extLst>
            </p:cNvPr>
            <p:cNvSpPr/>
            <p:nvPr/>
          </p:nvSpPr>
          <p:spPr>
            <a:xfrm>
              <a:off x="7400585" y="3179903"/>
              <a:ext cx="189596" cy="189596"/>
            </a:xfrm>
            <a:custGeom>
              <a:avLst/>
              <a:gdLst>
                <a:gd name="connsiteX0" fmla="*/ 189596 w 189596"/>
                <a:gd name="connsiteY0" fmla="*/ 94798 h 189596"/>
                <a:gd name="connsiteX1" fmla="*/ 94798 w 189596"/>
                <a:gd name="connsiteY1" fmla="*/ 189596 h 189596"/>
                <a:gd name="connsiteX2" fmla="*/ 0 w 189596"/>
                <a:gd name="connsiteY2" fmla="*/ 94798 h 189596"/>
                <a:gd name="connsiteX3" fmla="*/ 94798 w 189596"/>
                <a:gd name="connsiteY3" fmla="*/ 0 h 189596"/>
                <a:gd name="connsiteX4" fmla="*/ 189596 w 189596"/>
                <a:gd name="connsiteY4" fmla="*/ 94798 h 18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96" h="189596">
                  <a:moveTo>
                    <a:pt x="189596" y="94798"/>
                  </a:moveTo>
                  <a:cubicBezTo>
                    <a:pt x="189596" y="147154"/>
                    <a:pt x="147154" y="189596"/>
                    <a:pt x="94798" y="189596"/>
                  </a:cubicBezTo>
                  <a:cubicBezTo>
                    <a:pt x="42443" y="189596"/>
                    <a:pt x="0" y="147154"/>
                    <a:pt x="0" y="94798"/>
                  </a:cubicBezTo>
                  <a:cubicBezTo>
                    <a:pt x="0" y="42443"/>
                    <a:pt x="42443" y="0"/>
                    <a:pt x="94798" y="0"/>
                  </a:cubicBezTo>
                  <a:cubicBezTo>
                    <a:pt x="147154" y="0"/>
                    <a:pt x="189596" y="42443"/>
                    <a:pt x="189596" y="94798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B941B58-7F6E-2119-148A-E8148E8650BB}"/>
                </a:ext>
              </a:extLst>
            </p:cNvPr>
            <p:cNvSpPr/>
            <p:nvPr/>
          </p:nvSpPr>
          <p:spPr>
            <a:xfrm>
              <a:off x="6784398" y="4270081"/>
              <a:ext cx="189596" cy="189596"/>
            </a:xfrm>
            <a:custGeom>
              <a:avLst/>
              <a:gdLst>
                <a:gd name="connsiteX0" fmla="*/ 189596 w 189596"/>
                <a:gd name="connsiteY0" fmla="*/ 94798 h 189596"/>
                <a:gd name="connsiteX1" fmla="*/ 94798 w 189596"/>
                <a:gd name="connsiteY1" fmla="*/ 189596 h 189596"/>
                <a:gd name="connsiteX2" fmla="*/ 0 w 189596"/>
                <a:gd name="connsiteY2" fmla="*/ 94798 h 189596"/>
                <a:gd name="connsiteX3" fmla="*/ 94798 w 189596"/>
                <a:gd name="connsiteY3" fmla="*/ 0 h 189596"/>
                <a:gd name="connsiteX4" fmla="*/ 189596 w 189596"/>
                <a:gd name="connsiteY4" fmla="*/ 94798 h 18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96" h="189596">
                  <a:moveTo>
                    <a:pt x="189596" y="94798"/>
                  </a:moveTo>
                  <a:cubicBezTo>
                    <a:pt x="189596" y="147154"/>
                    <a:pt x="147154" y="189596"/>
                    <a:pt x="94798" y="189596"/>
                  </a:cubicBezTo>
                  <a:cubicBezTo>
                    <a:pt x="42443" y="189596"/>
                    <a:pt x="0" y="147154"/>
                    <a:pt x="0" y="94798"/>
                  </a:cubicBezTo>
                  <a:cubicBezTo>
                    <a:pt x="0" y="42443"/>
                    <a:pt x="42443" y="0"/>
                    <a:pt x="94798" y="0"/>
                  </a:cubicBezTo>
                  <a:cubicBezTo>
                    <a:pt x="147154" y="0"/>
                    <a:pt x="189596" y="42443"/>
                    <a:pt x="189596" y="94798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CA820B-09D0-A438-DFEC-EF153AF1F0B7}"/>
                </a:ext>
              </a:extLst>
            </p:cNvPr>
            <p:cNvSpPr/>
            <p:nvPr/>
          </p:nvSpPr>
          <p:spPr>
            <a:xfrm>
              <a:off x="6594802" y="999547"/>
              <a:ext cx="189596" cy="189596"/>
            </a:xfrm>
            <a:custGeom>
              <a:avLst/>
              <a:gdLst>
                <a:gd name="connsiteX0" fmla="*/ 189596 w 189596"/>
                <a:gd name="connsiteY0" fmla="*/ 94798 h 189596"/>
                <a:gd name="connsiteX1" fmla="*/ 94798 w 189596"/>
                <a:gd name="connsiteY1" fmla="*/ 189596 h 189596"/>
                <a:gd name="connsiteX2" fmla="*/ 0 w 189596"/>
                <a:gd name="connsiteY2" fmla="*/ 94798 h 189596"/>
                <a:gd name="connsiteX3" fmla="*/ 94798 w 189596"/>
                <a:gd name="connsiteY3" fmla="*/ 0 h 189596"/>
                <a:gd name="connsiteX4" fmla="*/ 189596 w 189596"/>
                <a:gd name="connsiteY4" fmla="*/ 94798 h 18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96" h="189596">
                  <a:moveTo>
                    <a:pt x="189596" y="94798"/>
                  </a:moveTo>
                  <a:cubicBezTo>
                    <a:pt x="189596" y="147154"/>
                    <a:pt x="147154" y="189596"/>
                    <a:pt x="94798" y="189596"/>
                  </a:cubicBezTo>
                  <a:cubicBezTo>
                    <a:pt x="42443" y="189596"/>
                    <a:pt x="0" y="147154"/>
                    <a:pt x="0" y="94798"/>
                  </a:cubicBezTo>
                  <a:cubicBezTo>
                    <a:pt x="0" y="42443"/>
                    <a:pt x="42443" y="0"/>
                    <a:pt x="94798" y="0"/>
                  </a:cubicBezTo>
                  <a:cubicBezTo>
                    <a:pt x="147154" y="0"/>
                    <a:pt x="189596" y="42443"/>
                    <a:pt x="189596" y="94798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B594B8E-47A3-0E0C-875E-E7199BA08C4F}"/>
                </a:ext>
              </a:extLst>
            </p:cNvPr>
            <p:cNvSpPr/>
            <p:nvPr/>
          </p:nvSpPr>
          <p:spPr>
            <a:xfrm>
              <a:off x="5504624" y="857350"/>
              <a:ext cx="189596" cy="189596"/>
            </a:xfrm>
            <a:custGeom>
              <a:avLst/>
              <a:gdLst>
                <a:gd name="connsiteX0" fmla="*/ 189596 w 189596"/>
                <a:gd name="connsiteY0" fmla="*/ 94798 h 189596"/>
                <a:gd name="connsiteX1" fmla="*/ 94798 w 189596"/>
                <a:gd name="connsiteY1" fmla="*/ 189596 h 189596"/>
                <a:gd name="connsiteX2" fmla="*/ 0 w 189596"/>
                <a:gd name="connsiteY2" fmla="*/ 94798 h 189596"/>
                <a:gd name="connsiteX3" fmla="*/ 94798 w 189596"/>
                <a:gd name="connsiteY3" fmla="*/ 0 h 189596"/>
                <a:gd name="connsiteX4" fmla="*/ 189596 w 189596"/>
                <a:gd name="connsiteY4" fmla="*/ 94798 h 18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96" h="189596">
                  <a:moveTo>
                    <a:pt x="189596" y="94798"/>
                  </a:moveTo>
                  <a:cubicBezTo>
                    <a:pt x="189596" y="147154"/>
                    <a:pt x="147154" y="189596"/>
                    <a:pt x="94798" y="189596"/>
                  </a:cubicBezTo>
                  <a:cubicBezTo>
                    <a:pt x="42443" y="189596"/>
                    <a:pt x="0" y="147154"/>
                    <a:pt x="0" y="94798"/>
                  </a:cubicBezTo>
                  <a:cubicBezTo>
                    <a:pt x="0" y="42443"/>
                    <a:pt x="42443" y="0"/>
                    <a:pt x="94798" y="0"/>
                  </a:cubicBezTo>
                  <a:cubicBezTo>
                    <a:pt x="147154" y="0"/>
                    <a:pt x="189596" y="42443"/>
                    <a:pt x="189596" y="94798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F073D2-A413-7AFE-C75A-E873DFDD2F04}"/>
                </a:ext>
              </a:extLst>
            </p:cNvPr>
            <p:cNvSpPr/>
            <p:nvPr/>
          </p:nvSpPr>
          <p:spPr>
            <a:xfrm>
              <a:off x="7305787" y="1852730"/>
              <a:ext cx="189596" cy="189596"/>
            </a:xfrm>
            <a:custGeom>
              <a:avLst/>
              <a:gdLst>
                <a:gd name="connsiteX0" fmla="*/ 189596 w 189596"/>
                <a:gd name="connsiteY0" fmla="*/ 94798 h 189596"/>
                <a:gd name="connsiteX1" fmla="*/ 94798 w 189596"/>
                <a:gd name="connsiteY1" fmla="*/ 189596 h 189596"/>
                <a:gd name="connsiteX2" fmla="*/ 0 w 189596"/>
                <a:gd name="connsiteY2" fmla="*/ 94798 h 189596"/>
                <a:gd name="connsiteX3" fmla="*/ 94798 w 189596"/>
                <a:gd name="connsiteY3" fmla="*/ 0 h 189596"/>
                <a:gd name="connsiteX4" fmla="*/ 189596 w 189596"/>
                <a:gd name="connsiteY4" fmla="*/ 94798 h 18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96" h="189596">
                  <a:moveTo>
                    <a:pt x="189596" y="94798"/>
                  </a:moveTo>
                  <a:cubicBezTo>
                    <a:pt x="189596" y="147154"/>
                    <a:pt x="147154" y="189596"/>
                    <a:pt x="94798" y="189596"/>
                  </a:cubicBezTo>
                  <a:cubicBezTo>
                    <a:pt x="42443" y="189596"/>
                    <a:pt x="0" y="147154"/>
                    <a:pt x="0" y="94798"/>
                  </a:cubicBezTo>
                  <a:cubicBezTo>
                    <a:pt x="0" y="42443"/>
                    <a:pt x="42443" y="0"/>
                    <a:pt x="94798" y="0"/>
                  </a:cubicBezTo>
                  <a:cubicBezTo>
                    <a:pt x="147154" y="0"/>
                    <a:pt x="189596" y="42443"/>
                    <a:pt x="189596" y="94798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1899EF9-2E7F-F834-159E-7ED070A910EB}"/>
                </a:ext>
              </a:extLst>
            </p:cNvPr>
            <p:cNvSpPr/>
            <p:nvPr/>
          </p:nvSpPr>
          <p:spPr>
            <a:xfrm>
              <a:off x="5078032" y="2753312"/>
              <a:ext cx="189596" cy="189596"/>
            </a:xfrm>
            <a:custGeom>
              <a:avLst/>
              <a:gdLst>
                <a:gd name="connsiteX0" fmla="*/ 189596 w 189596"/>
                <a:gd name="connsiteY0" fmla="*/ 94798 h 189596"/>
                <a:gd name="connsiteX1" fmla="*/ 94798 w 189596"/>
                <a:gd name="connsiteY1" fmla="*/ 189596 h 189596"/>
                <a:gd name="connsiteX2" fmla="*/ 0 w 189596"/>
                <a:gd name="connsiteY2" fmla="*/ 94798 h 189596"/>
                <a:gd name="connsiteX3" fmla="*/ 94798 w 189596"/>
                <a:gd name="connsiteY3" fmla="*/ 0 h 189596"/>
                <a:gd name="connsiteX4" fmla="*/ 189596 w 189596"/>
                <a:gd name="connsiteY4" fmla="*/ 94798 h 18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96" h="189596">
                  <a:moveTo>
                    <a:pt x="189596" y="94798"/>
                  </a:moveTo>
                  <a:cubicBezTo>
                    <a:pt x="189596" y="147154"/>
                    <a:pt x="147154" y="189596"/>
                    <a:pt x="94798" y="189596"/>
                  </a:cubicBezTo>
                  <a:cubicBezTo>
                    <a:pt x="42443" y="189596"/>
                    <a:pt x="0" y="147154"/>
                    <a:pt x="0" y="94798"/>
                  </a:cubicBezTo>
                  <a:cubicBezTo>
                    <a:pt x="0" y="42443"/>
                    <a:pt x="42443" y="0"/>
                    <a:pt x="94798" y="0"/>
                  </a:cubicBezTo>
                  <a:cubicBezTo>
                    <a:pt x="147154" y="0"/>
                    <a:pt x="189596" y="42443"/>
                    <a:pt x="189596" y="94798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1636C6F-9DDD-EA4C-8662-AFBC5C292069}"/>
                </a:ext>
              </a:extLst>
            </p:cNvPr>
            <p:cNvSpPr/>
            <p:nvPr/>
          </p:nvSpPr>
          <p:spPr>
            <a:xfrm>
              <a:off x="6215609" y="1519041"/>
              <a:ext cx="189596" cy="189596"/>
            </a:xfrm>
            <a:custGeom>
              <a:avLst/>
              <a:gdLst>
                <a:gd name="connsiteX0" fmla="*/ 189596 w 189596"/>
                <a:gd name="connsiteY0" fmla="*/ 94798 h 189596"/>
                <a:gd name="connsiteX1" fmla="*/ 94798 w 189596"/>
                <a:gd name="connsiteY1" fmla="*/ 189596 h 189596"/>
                <a:gd name="connsiteX2" fmla="*/ 0 w 189596"/>
                <a:gd name="connsiteY2" fmla="*/ 94798 h 189596"/>
                <a:gd name="connsiteX3" fmla="*/ 94798 w 189596"/>
                <a:gd name="connsiteY3" fmla="*/ 0 h 189596"/>
                <a:gd name="connsiteX4" fmla="*/ 189596 w 189596"/>
                <a:gd name="connsiteY4" fmla="*/ 94798 h 18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96" h="189596">
                  <a:moveTo>
                    <a:pt x="189596" y="94798"/>
                  </a:moveTo>
                  <a:cubicBezTo>
                    <a:pt x="189596" y="147154"/>
                    <a:pt x="147154" y="189596"/>
                    <a:pt x="94798" y="189596"/>
                  </a:cubicBezTo>
                  <a:cubicBezTo>
                    <a:pt x="42443" y="189596"/>
                    <a:pt x="0" y="147154"/>
                    <a:pt x="0" y="94798"/>
                  </a:cubicBezTo>
                  <a:cubicBezTo>
                    <a:pt x="0" y="42442"/>
                    <a:pt x="42443" y="0"/>
                    <a:pt x="94798" y="0"/>
                  </a:cubicBezTo>
                  <a:cubicBezTo>
                    <a:pt x="147154" y="0"/>
                    <a:pt x="189596" y="42442"/>
                    <a:pt x="189596" y="94798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ACF5883-4DCA-220F-C323-F0E6A95324F8}"/>
                </a:ext>
              </a:extLst>
            </p:cNvPr>
            <p:cNvSpPr/>
            <p:nvPr/>
          </p:nvSpPr>
          <p:spPr>
            <a:xfrm>
              <a:off x="4603954" y="3890889"/>
              <a:ext cx="473973" cy="472400"/>
            </a:xfrm>
            <a:custGeom>
              <a:avLst/>
              <a:gdLst>
                <a:gd name="connsiteX0" fmla="*/ 462702 w 473973"/>
                <a:gd name="connsiteY0" fmla="*/ 210452 h 472400"/>
                <a:gd name="connsiteX1" fmla="*/ 472656 w 473973"/>
                <a:gd name="connsiteY1" fmla="*/ 174903 h 472400"/>
                <a:gd name="connsiteX2" fmla="*/ 442795 w 473973"/>
                <a:gd name="connsiteY2" fmla="*/ 153099 h 472400"/>
                <a:gd name="connsiteX3" fmla="*/ 334251 w 473973"/>
                <a:gd name="connsiteY3" fmla="*/ 153099 h 472400"/>
                <a:gd name="connsiteX4" fmla="*/ 304390 w 473973"/>
                <a:gd name="connsiteY4" fmla="*/ 131295 h 472400"/>
                <a:gd name="connsiteX5" fmla="*/ 268840 w 473973"/>
                <a:gd name="connsiteY5" fmla="*/ 24174 h 472400"/>
                <a:gd name="connsiteX6" fmla="*/ 237083 w 473973"/>
                <a:gd name="connsiteY6" fmla="*/ 0 h 472400"/>
                <a:gd name="connsiteX7" fmla="*/ 205326 w 473973"/>
                <a:gd name="connsiteY7" fmla="*/ 21804 h 472400"/>
                <a:gd name="connsiteX8" fmla="*/ 169776 w 473973"/>
                <a:gd name="connsiteY8" fmla="*/ 128451 h 472400"/>
                <a:gd name="connsiteX9" fmla="*/ 139915 w 473973"/>
                <a:gd name="connsiteY9" fmla="*/ 150255 h 472400"/>
                <a:gd name="connsiteX10" fmla="*/ 31371 w 473973"/>
                <a:gd name="connsiteY10" fmla="*/ 150255 h 472400"/>
                <a:gd name="connsiteX11" fmla="*/ 1510 w 473973"/>
                <a:gd name="connsiteY11" fmla="*/ 172058 h 472400"/>
                <a:gd name="connsiteX12" fmla="*/ 11464 w 473973"/>
                <a:gd name="connsiteY12" fmla="*/ 207608 h 472400"/>
                <a:gd name="connsiteX13" fmla="*/ 48909 w 473973"/>
                <a:gd name="connsiteY13" fmla="*/ 241261 h 472400"/>
                <a:gd name="connsiteX14" fmla="*/ 94886 w 473973"/>
                <a:gd name="connsiteY14" fmla="*/ 284394 h 472400"/>
                <a:gd name="connsiteX15" fmla="*/ 104366 w 473973"/>
                <a:gd name="connsiteY15" fmla="*/ 300510 h 472400"/>
                <a:gd name="connsiteX16" fmla="*/ 104366 w 473973"/>
                <a:gd name="connsiteY16" fmla="*/ 318048 h 472400"/>
                <a:gd name="connsiteX17" fmla="*/ 70712 w 473973"/>
                <a:gd name="connsiteY17" fmla="*/ 430857 h 472400"/>
                <a:gd name="connsiteX18" fmla="*/ 83036 w 473973"/>
                <a:gd name="connsiteY18" fmla="*/ 466406 h 472400"/>
                <a:gd name="connsiteX19" fmla="*/ 120481 w 473973"/>
                <a:gd name="connsiteY19" fmla="*/ 466406 h 472400"/>
                <a:gd name="connsiteX20" fmla="*/ 215279 w 473973"/>
                <a:gd name="connsiteY20" fmla="*/ 399100 h 472400"/>
                <a:gd name="connsiteX21" fmla="*/ 253199 w 473973"/>
                <a:gd name="connsiteY21" fmla="*/ 399100 h 472400"/>
                <a:gd name="connsiteX22" fmla="*/ 347997 w 473973"/>
                <a:gd name="connsiteY22" fmla="*/ 466406 h 472400"/>
                <a:gd name="connsiteX23" fmla="*/ 385442 w 473973"/>
                <a:gd name="connsiteY23" fmla="*/ 466406 h 472400"/>
                <a:gd name="connsiteX24" fmla="*/ 397292 w 473973"/>
                <a:gd name="connsiteY24" fmla="*/ 430857 h 472400"/>
                <a:gd name="connsiteX25" fmla="*/ 363638 w 473973"/>
                <a:gd name="connsiteY25" fmla="*/ 318048 h 472400"/>
                <a:gd name="connsiteX26" fmla="*/ 373592 w 473973"/>
                <a:gd name="connsiteY26" fmla="*/ 284394 h 472400"/>
                <a:gd name="connsiteX27" fmla="*/ 460806 w 473973"/>
                <a:gd name="connsiteY27" fmla="*/ 209504 h 4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3973" h="472400">
                  <a:moveTo>
                    <a:pt x="462702" y="210452"/>
                  </a:moveTo>
                  <a:cubicBezTo>
                    <a:pt x="472396" y="201389"/>
                    <a:pt x="476235" y="187681"/>
                    <a:pt x="472656" y="174903"/>
                  </a:cubicBezTo>
                  <a:cubicBezTo>
                    <a:pt x="467841" y="162403"/>
                    <a:pt x="456166" y="153876"/>
                    <a:pt x="442795" y="153099"/>
                  </a:cubicBezTo>
                  <a:lnTo>
                    <a:pt x="334251" y="153099"/>
                  </a:lnTo>
                  <a:cubicBezTo>
                    <a:pt x="320657" y="152971"/>
                    <a:pt x="308651" y="144207"/>
                    <a:pt x="304390" y="131295"/>
                  </a:cubicBezTo>
                  <a:lnTo>
                    <a:pt x="268840" y="24174"/>
                  </a:lnTo>
                  <a:cubicBezTo>
                    <a:pt x="263987" y="10527"/>
                    <a:pt x="251525" y="1043"/>
                    <a:pt x="237083" y="0"/>
                  </a:cubicBezTo>
                  <a:cubicBezTo>
                    <a:pt x="223318" y="948"/>
                    <a:pt x="211156" y="9300"/>
                    <a:pt x="205326" y="21804"/>
                  </a:cubicBezTo>
                  <a:lnTo>
                    <a:pt x="169776" y="128451"/>
                  </a:lnTo>
                  <a:cubicBezTo>
                    <a:pt x="166378" y="141965"/>
                    <a:pt x="153822" y="151132"/>
                    <a:pt x="139915" y="150255"/>
                  </a:cubicBezTo>
                  <a:lnTo>
                    <a:pt x="31371" y="150255"/>
                  </a:lnTo>
                  <a:cubicBezTo>
                    <a:pt x="17625" y="149914"/>
                    <a:pt x="5373" y="158863"/>
                    <a:pt x="1510" y="172058"/>
                  </a:cubicBezTo>
                  <a:cubicBezTo>
                    <a:pt x="-2421" y="184837"/>
                    <a:pt x="1472" y="198730"/>
                    <a:pt x="11464" y="207608"/>
                  </a:cubicBezTo>
                  <a:lnTo>
                    <a:pt x="48909" y="241261"/>
                  </a:lnTo>
                  <a:lnTo>
                    <a:pt x="94886" y="284394"/>
                  </a:lnTo>
                  <a:cubicBezTo>
                    <a:pt x="99085" y="289082"/>
                    <a:pt x="102309" y="294561"/>
                    <a:pt x="104366" y="300510"/>
                  </a:cubicBezTo>
                  <a:cubicBezTo>
                    <a:pt x="106707" y="306122"/>
                    <a:pt x="106707" y="312435"/>
                    <a:pt x="104366" y="318048"/>
                  </a:cubicBezTo>
                  <a:lnTo>
                    <a:pt x="70712" y="430857"/>
                  </a:lnTo>
                  <a:cubicBezTo>
                    <a:pt x="66266" y="444129"/>
                    <a:pt x="71329" y="458733"/>
                    <a:pt x="83036" y="466406"/>
                  </a:cubicBezTo>
                  <a:cubicBezTo>
                    <a:pt x="94237" y="474398"/>
                    <a:pt x="109281" y="474398"/>
                    <a:pt x="120481" y="466406"/>
                  </a:cubicBezTo>
                  <a:lnTo>
                    <a:pt x="215279" y="399100"/>
                  </a:lnTo>
                  <a:cubicBezTo>
                    <a:pt x="226793" y="391559"/>
                    <a:pt x="241685" y="391559"/>
                    <a:pt x="253199" y="399100"/>
                  </a:cubicBezTo>
                  <a:lnTo>
                    <a:pt x="347997" y="466406"/>
                  </a:lnTo>
                  <a:cubicBezTo>
                    <a:pt x="359197" y="474398"/>
                    <a:pt x="374242" y="474398"/>
                    <a:pt x="385442" y="466406"/>
                  </a:cubicBezTo>
                  <a:cubicBezTo>
                    <a:pt x="396837" y="458496"/>
                    <a:pt x="401662" y="444025"/>
                    <a:pt x="397292" y="430857"/>
                  </a:cubicBezTo>
                  <a:lnTo>
                    <a:pt x="363638" y="318048"/>
                  </a:lnTo>
                  <a:cubicBezTo>
                    <a:pt x="359761" y="305852"/>
                    <a:pt x="363700" y="292519"/>
                    <a:pt x="373592" y="284394"/>
                  </a:cubicBezTo>
                  <a:lnTo>
                    <a:pt x="460806" y="209504"/>
                  </a:ln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F08B555-64A6-0E02-F493-A955E520CC43}"/>
                </a:ext>
              </a:extLst>
            </p:cNvPr>
            <p:cNvSpPr/>
            <p:nvPr/>
          </p:nvSpPr>
          <p:spPr>
            <a:xfrm>
              <a:off x="4224762" y="1331340"/>
              <a:ext cx="473974" cy="472403"/>
            </a:xfrm>
            <a:custGeom>
              <a:avLst/>
              <a:gdLst>
                <a:gd name="connsiteX0" fmla="*/ 462703 w 473974"/>
                <a:gd name="connsiteY0" fmla="*/ 210452 h 472403"/>
                <a:gd name="connsiteX1" fmla="*/ 472657 w 473974"/>
                <a:gd name="connsiteY1" fmla="*/ 174902 h 472403"/>
                <a:gd name="connsiteX2" fmla="*/ 442795 w 473974"/>
                <a:gd name="connsiteY2" fmla="*/ 153099 h 472403"/>
                <a:gd name="connsiteX3" fmla="*/ 334251 w 473974"/>
                <a:gd name="connsiteY3" fmla="*/ 153099 h 472403"/>
                <a:gd name="connsiteX4" fmla="*/ 304390 w 473974"/>
                <a:gd name="connsiteY4" fmla="*/ 131295 h 472403"/>
                <a:gd name="connsiteX5" fmla="*/ 268841 w 473974"/>
                <a:gd name="connsiteY5" fmla="*/ 24174 h 472403"/>
                <a:gd name="connsiteX6" fmla="*/ 237083 w 473974"/>
                <a:gd name="connsiteY6" fmla="*/ 0 h 472403"/>
                <a:gd name="connsiteX7" fmla="*/ 205326 w 473974"/>
                <a:gd name="connsiteY7" fmla="*/ 21804 h 472403"/>
                <a:gd name="connsiteX8" fmla="*/ 169777 w 473974"/>
                <a:gd name="connsiteY8" fmla="*/ 128451 h 472403"/>
                <a:gd name="connsiteX9" fmla="*/ 139915 w 473974"/>
                <a:gd name="connsiteY9" fmla="*/ 150255 h 472403"/>
                <a:gd name="connsiteX10" fmla="*/ 31371 w 473974"/>
                <a:gd name="connsiteY10" fmla="*/ 150255 h 472403"/>
                <a:gd name="connsiteX11" fmla="*/ 1510 w 473974"/>
                <a:gd name="connsiteY11" fmla="*/ 172058 h 472403"/>
                <a:gd name="connsiteX12" fmla="*/ 11464 w 473974"/>
                <a:gd name="connsiteY12" fmla="*/ 207608 h 472403"/>
                <a:gd name="connsiteX13" fmla="*/ 47487 w 473974"/>
                <a:gd name="connsiteY13" fmla="*/ 241735 h 472403"/>
                <a:gd name="connsiteX14" fmla="*/ 94886 w 473974"/>
                <a:gd name="connsiteY14" fmla="*/ 284394 h 472403"/>
                <a:gd name="connsiteX15" fmla="*/ 104366 w 473974"/>
                <a:gd name="connsiteY15" fmla="*/ 300510 h 472403"/>
                <a:gd name="connsiteX16" fmla="*/ 104366 w 473974"/>
                <a:gd name="connsiteY16" fmla="*/ 318048 h 472403"/>
                <a:gd name="connsiteX17" fmla="*/ 70713 w 473974"/>
                <a:gd name="connsiteY17" fmla="*/ 430857 h 472403"/>
                <a:gd name="connsiteX18" fmla="*/ 83036 w 473974"/>
                <a:gd name="connsiteY18" fmla="*/ 466407 h 472403"/>
                <a:gd name="connsiteX19" fmla="*/ 120482 w 473974"/>
                <a:gd name="connsiteY19" fmla="*/ 466407 h 472403"/>
                <a:gd name="connsiteX20" fmla="*/ 215280 w 473974"/>
                <a:gd name="connsiteY20" fmla="*/ 399100 h 472403"/>
                <a:gd name="connsiteX21" fmla="*/ 253199 w 473974"/>
                <a:gd name="connsiteY21" fmla="*/ 399100 h 472403"/>
                <a:gd name="connsiteX22" fmla="*/ 347997 w 473974"/>
                <a:gd name="connsiteY22" fmla="*/ 466407 h 472403"/>
                <a:gd name="connsiteX23" fmla="*/ 385442 w 473974"/>
                <a:gd name="connsiteY23" fmla="*/ 466407 h 472403"/>
                <a:gd name="connsiteX24" fmla="*/ 397292 w 473974"/>
                <a:gd name="connsiteY24" fmla="*/ 430857 h 472403"/>
                <a:gd name="connsiteX25" fmla="*/ 363639 w 473974"/>
                <a:gd name="connsiteY25" fmla="*/ 318048 h 472403"/>
                <a:gd name="connsiteX26" fmla="*/ 375488 w 473974"/>
                <a:gd name="connsiteY26" fmla="*/ 284394 h 472403"/>
                <a:gd name="connsiteX27" fmla="*/ 462703 w 473974"/>
                <a:gd name="connsiteY27" fmla="*/ 209504 h 47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3974" h="472403">
                  <a:moveTo>
                    <a:pt x="462703" y="210452"/>
                  </a:moveTo>
                  <a:cubicBezTo>
                    <a:pt x="472396" y="201389"/>
                    <a:pt x="476235" y="187681"/>
                    <a:pt x="472657" y="174902"/>
                  </a:cubicBezTo>
                  <a:cubicBezTo>
                    <a:pt x="467841" y="162403"/>
                    <a:pt x="456166" y="153876"/>
                    <a:pt x="442795" y="153099"/>
                  </a:cubicBezTo>
                  <a:lnTo>
                    <a:pt x="334251" y="153099"/>
                  </a:lnTo>
                  <a:cubicBezTo>
                    <a:pt x="320657" y="152971"/>
                    <a:pt x="308651" y="144207"/>
                    <a:pt x="304390" y="131295"/>
                  </a:cubicBezTo>
                  <a:lnTo>
                    <a:pt x="268841" y="24174"/>
                  </a:lnTo>
                  <a:cubicBezTo>
                    <a:pt x="263988" y="10527"/>
                    <a:pt x="251528" y="1043"/>
                    <a:pt x="237083" y="0"/>
                  </a:cubicBezTo>
                  <a:cubicBezTo>
                    <a:pt x="223319" y="948"/>
                    <a:pt x="211157" y="9300"/>
                    <a:pt x="205326" y="21804"/>
                  </a:cubicBezTo>
                  <a:lnTo>
                    <a:pt x="169777" y="128451"/>
                  </a:lnTo>
                  <a:cubicBezTo>
                    <a:pt x="166378" y="141965"/>
                    <a:pt x="153823" y="151132"/>
                    <a:pt x="139915" y="150255"/>
                  </a:cubicBezTo>
                  <a:lnTo>
                    <a:pt x="31371" y="150255"/>
                  </a:lnTo>
                  <a:cubicBezTo>
                    <a:pt x="17627" y="149914"/>
                    <a:pt x="5373" y="158863"/>
                    <a:pt x="1510" y="172058"/>
                  </a:cubicBezTo>
                  <a:cubicBezTo>
                    <a:pt x="-2421" y="184837"/>
                    <a:pt x="1470" y="198730"/>
                    <a:pt x="11464" y="207608"/>
                  </a:cubicBezTo>
                  <a:lnTo>
                    <a:pt x="47487" y="241735"/>
                  </a:lnTo>
                  <a:lnTo>
                    <a:pt x="94886" y="284394"/>
                  </a:lnTo>
                  <a:cubicBezTo>
                    <a:pt x="99085" y="289082"/>
                    <a:pt x="102307" y="294561"/>
                    <a:pt x="104366" y="300510"/>
                  </a:cubicBezTo>
                  <a:cubicBezTo>
                    <a:pt x="106709" y="306122"/>
                    <a:pt x="106709" y="312436"/>
                    <a:pt x="104366" y="318048"/>
                  </a:cubicBezTo>
                  <a:lnTo>
                    <a:pt x="70713" y="430857"/>
                  </a:lnTo>
                  <a:cubicBezTo>
                    <a:pt x="66268" y="444129"/>
                    <a:pt x="71330" y="458733"/>
                    <a:pt x="83036" y="466407"/>
                  </a:cubicBezTo>
                  <a:cubicBezTo>
                    <a:pt x="94238" y="474403"/>
                    <a:pt x="109280" y="474403"/>
                    <a:pt x="120482" y="466407"/>
                  </a:cubicBezTo>
                  <a:lnTo>
                    <a:pt x="215280" y="399100"/>
                  </a:lnTo>
                  <a:cubicBezTo>
                    <a:pt x="226794" y="391559"/>
                    <a:pt x="241684" y="391559"/>
                    <a:pt x="253199" y="399100"/>
                  </a:cubicBezTo>
                  <a:lnTo>
                    <a:pt x="347997" y="466407"/>
                  </a:lnTo>
                  <a:cubicBezTo>
                    <a:pt x="359199" y="474403"/>
                    <a:pt x="374240" y="474403"/>
                    <a:pt x="385442" y="466407"/>
                  </a:cubicBezTo>
                  <a:cubicBezTo>
                    <a:pt x="396837" y="458496"/>
                    <a:pt x="401662" y="444025"/>
                    <a:pt x="397292" y="430857"/>
                  </a:cubicBezTo>
                  <a:lnTo>
                    <a:pt x="363639" y="318048"/>
                  </a:lnTo>
                  <a:cubicBezTo>
                    <a:pt x="360178" y="305458"/>
                    <a:pt x="364902" y="292040"/>
                    <a:pt x="375488" y="284394"/>
                  </a:cubicBezTo>
                  <a:lnTo>
                    <a:pt x="462703" y="209504"/>
                  </a:ln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46349F2-4365-D67D-E940-F3402166BE15}"/>
                </a:ext>
              </a:extLst>
            </p:cNvPr>
            <p:cNvSpPr/>
            <p:nvPr/>
          </p:nvSpPr>
          <p:spPr>
            <a:xfrm>
              <a:off x="7495296" y="3507431"/>
              <a:ext cx="473973" cy="472400"/>
            </a:xfrm>
            <a:custGeom>
              <a:avLst/>
              <a:gdLst>
                <a:gd name="connsiteX0" fmla="*/ 462702 w 473973"/>
                <a:gd name="connsiteY0" fmla="*/ 209977 h 472400"/>
                <a:gd name="connsiteX1" fmla="*/ 472656 w 473973"/>
                <a:gd name="connsiteY1" fmla="*/ 174428 h 472400"/>
                <a:gd name="connsiteX2" fmla="*/ 442794 w 473973"/>
                <a:gd name="connsiteY2" fmla="*/ 152625 h 472400"/>
                <a:gd name="connsiteX3" fmla="*/ 334251 w 473973"/>
                <a:gd name="connsiteY3" fmla="*/ 152625 h 472400"/>
                <a:gd name="connsiteX4" fmla="*/ 304389 w 473973"/>
                <a:gd name="connsiteY4" fmla="*/ 130821 h 472400"/>
                <a:gd name="connsiteX5" fmla="*/ 268840 w 473973"/>
                <a:gd name="connsiteY5" fmla="*/ 23700 h 472400"/>
                <a:gd name="connsiteX6" fmla="*/ 237082 w 473973"/>
                <a:gd name="connsiteY6" fmla="*/ 0 h 472400"/>
                <a:gd name="connsiteX7" fmla="*/ 205325 w 473973"/>
                <a:gd name="connsiteY7" fmla="*/ 21804 h 472400"/>
                <a:gd name="connsiteX8" fmla="*/ 169776 w 473973"/>
                <a:gd name="connsiteY8" fmla="*/ 128925 h 472400"/>
                <a:gd name="connsiteX9" fmla="*/ 139914 w 473973"/>
                <a:gd name="connsiteY9" fmla="*/ 150255 h 472400"/>
                <a:gd name="connsiteX10" fmla="*/ 31371 w 473973"/>
                <a:gd name="connsiteY10" fmla="*/ 150255 h 472400"/>
                <a:gd name="connsiteX11" fmla="*/ 1509 w 473973"/>
                <a:gd name="connsiteY11" fmla="*/ 172058 h 472400"/>
                <a:gd name="connsiteX12" fmla="*/ 11463 w 473973"/>
                <a:gd name="connsiteY12" fmla="*/ 207608 h 472400"/>
                <a:gd name="connsiteX13" fmla="*/ 47486 w 473973"/>
                <a:gd name="connsiteY13" fmla="*/ 241261 h 472400"/>
                <a:gd name="connsiteX14" fmla="*/ 94885 w 473973"/>
                <a:gd name="connsiteY14" fmla="*/ 284868 h 472400"/>
                <a:gd name="connsiteX15" fmla="*/ 104365 w 473973"/>
                <a:gd name="connsiteY15" fmla="*/ 300984 h 472400"/>
                <a:gd name="connsiteX16" fmla="*/ 104365 w 473973"/>
                <a:gd name="connsiteY16" fmla="*/ 318521 h 472400"/>
                <a:gd name="connsiteX17" fmla="*/ 72608 w 473973"/>
                <a:gd name="connsiteY17" fmla="*/ 430857 h 472400"/>
                <a:gd name="connsiteX18" fmla="*/ 84932 w 473973"/>
                <a:gd name="connsiteY18" fmla="*/ 466406 h 472400"/>
                <a:gd name="connsiteX19" fmla="*/ 122377 w 473973"/>
                <a:gd name="connsiteY19" fmla="*/ 466406 h 472400"/>
                <a:gd name="connsiteX20" fmla="*/ 217175 w 473973"/>
                <a:gd name="connsiteY20" fmla="*/ 399100 h 472400"/>
                <a:gd name="connsiteX21" fmla="*/ 255094 w 473973"/>
                <a:gd name="connsiteY21" fmla="*/ 399100 h 472400"/>
                <a:gd name="connsiteX22" fmla="*/ 349892 w 473973"/>
                <a:gd name="connsiteY22" fmla="*/ 466406 h 472400"/>
                <a:gd name="connsiteX23" fmla="*/ 387337 w 473973"/>
                <a:gd name="connsiteY23" fmla="*/ 466406 h 472400"/>
                <a:gd name="connsiteX24" fmla="*/ 399187 w 473973"/>
                <a:gd name="connsiteY24" fmla="*/ 430857 h 472400"/>
                <a:gd name="connsiteX25" fmla="*/ 365534 w 473973"/>
                <a:gd name="connsiteY25" fmla="*/ 318048 h 472400"/>
                <a:gd name="connsiteX26" fmla="*/ 375488 w 473973"/>
                <a:gd name="connsiteY26" fmla="*/ 284394 h 472400"/>
                <a:gd name="connsiteX27" fmla="*/ 462702 w 473973"/>
                <a:gd name="connsiteY27" fmla="*/ 209504 h 4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3973" h="472400">
                  <a:moveTo>
                    <a:pt x="462702" y="209977"/>
                  </a:moveTo>
                  <a:cubicBezTo>
                    <a:pt x="472395" y="200915"/>
                    <a:pt x="476234" y="187207"/>
                    <a:pt x="472656" y="174428"/>
                  </a:cubicBezTo>
                  <a:cubicBezTo>
                    <a:pt x="467840" y="161929"/>
                    <a:pt x="456166" y="153402"/>
                    <a:pt x="442794" y="152625"/>
                  </a:cubicBezTo>
                  <a:lnTo>
                    <a:pt x="334251" y="152625"/>
                  </a:lnTo>
                  <a:cubicBezTo>
                    <a:pt x="320656" y="152497"/>
                    <a:pt x="308650" y="143733"/>
                    <a:pt x="304389" y="130821"/>
                  </a:cubicBezTo>
                  <a:lnTo>
                    <a:pt x="268840" y="23700"/>
                  </a:lnTo>
                  <a:cubicBezTo>
                    <a:pt x="263839" y="10243"/>
                    <a:pt x="251406" y="967"/>
                    <a:pt x="237082" y="0"/>
                  </a:cubicBezTo>
                  <a:cubicBezTo>
                    <a:pt x="223318" y="948"/>
                    <a:pt x="211155" y="9300"/>
                    <a:pt x="205325" y="21804"/>
                  </a:cubicBezTo>
                  <a:lnTo>
                    <a:pt x="169776" y="128925"/>
                  </a:lnTo>
                  <a:cubicBezTo>
                    <a:pt x="166031" y="142140"/>
                    <a:pt x="153632" y="150999"/>
                    <a:pt x="139914" y="150255"/>
                  </a:cubicBezTo>
                  <a:lnTo>
                    <a:pt x="31371" y="150255"/>
                  </a:lnTo>
                  <a:cubicBezTo>
                    <a:pt x="17625" y="149918"/>
                    <a:pt x="5372" y="158862"/>
                    <a:pt x="1509" y="172058"/>
                  </a:cubicBezTo>
                  <a:cubicBezTo>
                    <a:pt x="-2420" y="184837"/>
                    <a:pt x="1471" y="198730"/>
                    <a:pt x="11463" y="207608"/>
                  </a:cubicBezTo>
                  <a:lnTo>
                    <a:pt x="47486" y="241261"/>
                  </a:lnTo>
                  <a:lnTo>
                    <a:pt x="94885" y="284868"/>
                  </a:lnTo>
                  <a:cubicBezTo>
                    <a:pt x="99085" y="289556"/>
                    <a:pt x="102308" y="295035"/>
                    <a:pt x="104365" y="300984"/>
                  </a:cubicBezTo>
                  <a:cubicBezTo>
                    <a:pt x="106707" y="306596"/>
                    <a:pt x="106707" y="312909"/>
                    <a:pt x="104365" y="318521"/>
                  </a:cubicBezTo>
                  <a:lnTo>
                    <a:pt x="72608" y="430857"/>
                  </a:lnTo>
                  <a:cubicBezTo>
                    <a:pt x="68162" y="444129"/>
                    <a:pt x="73224" y="458732"/>
                    <a:pt x="84932" y="466406"/>
                  </a:cubicBezTo>
                  <a:cubicBezTo>
                    <a:pt x="96132" y="474398"/>
                    <a:pt x="111176" y="474398"/>
                    <a:pt x="122377" y="466406"/>
                  </a:cubicBezTo>
                  <a:lnTo>
                    <a:pt x="217175" y="399100"/>
                  </a:lnTo>
                  <a:cubicBezTo>
                    <a:pt x="228688" y="391559"/>
                    <a:pt x="243581" y="391559"/>
                    <a:pt x="255094" y="399100"/>
                  </a:cubicBezTo>
                  <a:lnTo>
                    <a:pt x="349892" y="466406"/>
                  </a:lnTo>
                  <a:cubicBezTo>
                    <a:pt x="361093" y="474398"/>
                    <a:pt x="376137" y="474398"/>
                    <a:pt x="387337" y="466406"/>
                  </a:cubicBezTo>
                  <a:cubicBezTo>
                    <a:pt x="398732" y="458495"/>
                    <a:pt x="403557" y="444025"/>
                    <a:pt x="399187" y="430857"/>
                  </a:cubicBezTo>
                  <a:lnTo>
                    <a:pt x="365534" y="318048"/>
                  </a:lnTo>
                  <a:cubicBezTo>
                    <a:pt x="361656" y="305852"/>
                    <a:pt x="365596" y="292518"/>
                    <a:pt x="375488" y="284394"/>
                  </a:cubicBezTo>
                  <a:lnTo>
                    <a:pt x="462702" y="209504"/>
                  </a:ln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02B4BA0-8631-9AAD-B0C1-CE373869CCE1}"/>
                </a:ext>
              </a:extLst>
            </p:cNvPr>
            <p:cNvSpPr/>
            <p:nvPr/>
          </p:nvSpPr>
          <p:spPr>
            <a:xfrm>
              <a:off x="7779690" y="1189143"/>
              <a:ext cx="473973" cy="472403"/>
            </a:xfrm>
            <a:custGeom>
              <a:avLst/>
              <a:gdLst>
                <a:gd name="connsiteX0" fmla="*/ 462702 w 473973"/>
                <a:gd name="connsiteY0" fmla="*/ 210452 h 472403"/>
                <a:gd name="connsiteX1" fmla="*/ 472656 w 473973"/>
                <a:gd name="connsiteY1" fmla="*/ 174902 h 472403"/>
                <a:gd name="connsiteX2" fmla="*/ 442794 w 473973"/>
                <a:gd name="connsiteY2" fmla="*/ 153099 h 472403"/>
                <a:gd name="connsiteX3" fmla="*/ 334251 w 473973"/>
                <a:gd name="connsiteY3" fmla="*/ 153099 h 472403"/>
                <a:gd name="connsiteX4" fmla="*/ 304389 w 473973"/>
                <a:gd name="connsiteY4" fmla="*/ 131295 h 472403"/>
                <a:gd name="connsiteX5" fmla="*/ 268840 w 473973"/>
                <a:gd name="connsiteY5" fmla="*/ 24174 h 472403"/>
                <a:gd name="connsiteX6" fmla="*/ 237082 w 473973"/>
                <a:gd name="connsiteY6" fmla="*/ 0 h 472403"/>
                <a:gd name="connsiteX7" fmla="*/ 205325 w 473973"/>
                <a:gd name="connsiteY7" fmla="*/ 21804 h 472403"/>
                <a:gd name="connsiteX8" fmla="*/ 169776 w 473973"/>
                <a:gd name="connsiteY8" fmla="*/ 128925 h 472403"/>
                <a:gd name="connsiteX9" fmla="*/ 139914 w 473973"/>
                <a:gd name="connsiteY9" fmla="*/ 150255 h 472403"/>
                <a:gd name="connsiteX10" fmla="*/ 31371 w 473973"/>
                <a:gd name="connsiteY10" fmla="*/ 150255 h 472403"/>
                <a:gd name="connsiteX11" fmla="*/ 1509 w 473973"/>
                <a:gd name="connsiteY11" fmla="*/ 172058 h 472403"/>
                <a:gd name="connsiteX12" fmla="*/ 11463 w 473973"/>
                <a:gd name="connsiteY12" fmla="*/ 207608 h 472403"/>
                <a:gd name="connsiteX13" fmla="*/ 48908 w 473973"/>
                <a:gd name="connsiteY13" fmla="*/ 241261 h 472403"/>
                <a:gd name="connsiteX14" fmla="*/ 94885 w 473973"/>
                <a:gd name="connsiteY14" fmla="*/ 284394 h 472403"/>
                <a:gd name="connsiteX15" fmla="*/ 104365 w 473973"/>
                <a:gd name="connsiteY15" fmla="*/ 300510 h 472403"/>
                <a:gd name="connsiteX16" fmla="*/ 104365 w 473973"/>
                <a:gd name="connsiteY16" fmla="*/ 318048 h 472403"/>
                <a:gd name="connsiteX17" fmla="*/ 70712 w 473973"/>
                <a:gd name="connsiteY17" fmla="*/ 430857 h 472403"/>
                <a:gd name="connsiteX18" fmla="*/ 83036 w 473973"/>
                <a:gd name="connsiteY18" fmla="*/ 466407 h 472403"/>
                <a:gd name="connsiteX19" fmla="*/ 120481 w 473973"/>
                <a:gd name="connsiteY19" fmla="*/ 466407 h 472403"/>
                <a:gd name="connsiteX20" fmla="*/ 215279 w 473973"/>
                <a:gd name="connsiteY20" fmla="*/ 399100 h 472403"/>
                <a:gd name="connsiteX21" fmla="*/ 253198 w 473973"/>
                <a:gd name="connsiteY21" fmla="*/ 399100 h 472403"/>
                <a:gd name="connsiteX22" fmla="*/ 347996 w 473973"/>
                <a:gd name="connsiteY22" fmla="*/ 466407 h 472403"/>
                <a:gd name="connsiteX23" fmla="*/ 385441 w 473973"/>
                <a:gd name="connsiteY23" fmla="*/ 466407 h 472403"/>
                <a:gd name="connsiteX24" fmla="*/ 397291 w 473973"/>
                <a:gd name="connsiteY24" fmla="*/ 430857 h 472403"/>
                <a:gd name="connsiteX25" fmla="*/ 363638 w 473973"/>
                <a:gd name="connsiteY25" fmla="*/ 318048 h 472403"/>
                <a:gd name="connsiteX26" fmla="*/ 373592 w 473973"/>
                <a:gd name="connsiteY26" fmla="*/ 284394 h 472403"/>
                <a:gd name="connsiteX27" fmla="*/ 460806 w 473973"/>
                <a:gd name="connsiteY27" fmla="*/ 209504 h 47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3973" h="472403">
                  <a:moveTo>
                    <a:pt x="462702" y="210452"/>
                  </a:moveTo>
                  <a:cubicBezTo>
                    <a:pt x="472395" y="201389"/>
                    <a:pt x="476234" y="187681"/>
                    <a:pt x="472656" y="174902"/>
                  </a:cubicBezTo>
                  <a:cubicBezTo>
                    <a:pt x="467840" y="162403"/>
                    <a:pt x="456166" y="153876"/>
                    <a:pt x="442794" y="153099"/>
                  </a:cubicBezTo>
                  <a:lnTo>
                    <a:pt x="334251" y="153099"/>
                  </a:lnTo>
                  <a:cubicBezTo>
                    <a:pt x="320656" y="152971"/>
                    <a:pt x="308650" y="144207"/>
                    <a:pt x="304389" y="131295"/>
                  </a:cubicBezTo>
                  <a:lnTo>
                    <a:pt x="268840" y="24174"/>
                  </a:lnTo>
                  <a:cubicBezTo>
                    <a:pt x="263986" y="10527"/>
                    <a:pt x="251525" y="1043"/>
                    <a:pt x="237082" y="0"/>
                  </a:cubicBezTo>
                  <a:cubicBezTo>
                    <a:pt x="223318" y="948"/>
                    <a:pt x="211155" y="9300"/>
                    <a:pt x="205325" y="21804"/>
                  </a:cubicBezTo>
                  <a:lnTo>
                    <a:pt x="169776" y="128925"/>
                  </a:lnTo>
                  <a:cubicBezTo>
                    <a:pt x="166031" y="142140"/>
                    <a:pt x="153632" y="150999"/>
                    <a:pt x="139914" y="150255"/>
                  </a:cubicBezTo>
                  <a:lnTo>
                    <a:pt x="31371" y="150255"/>
                  </a:lnTo>
                  <a:cubicBezTo>
                    <a:pt x="17625" y="149914"/>
                    <a:pt x="5372" y="158863"/>
                    <a:pt x="1509" y="172058"/>
                  </a:cubicBezTo>
                  <a:cubicBezTo>
                    <a:pt x="-2420" y="184837"/>
                    <a:pt x="1471" y="198730"/>
                    <a:pt x="11463" y="207608"/>
                  </a:cubicBezTo>
                  <a:lnTo>
                    <a:pt x="48908" y="241261"/>
                  </a:lnTo>
                  <a:lnTo>
                    <a:pt x="94885" y="284394"/>
                  </a:lnTo>
                  <a:cubicBezTo>
                    <a:pt x="99085" y="289082"/>
                    <a:pt x="102308" y="294561"/>
                    <a:pt x="104365" y="300510"/>
                  </a:cubicBezTo>
                  <a:cubicBezTo>
                    <a:pt x="106707" y="306122"/>
                    <a:pt x="106707" y="312436"/>
                    <a:pt x="104365" y="318048"/>
                  </a:cubicBezTo>
                  <a:lnTo>
                    <a:pt x="70712" y="430857"/>
                  </a:lnTo>
                  <a:cubicBezTo>
                    <a:pt x="66266" y="444129"/>
                    <a:pt x="71328" y="458733"/>
                    <a:pt x="83036" y="466407"/>
                  </a:cubicBezTo>
                  <a:cubicBezTo>
                    <a:pt x="94236" y="474403"/>
                    <a:pt x="109281" y="474403"/>
                    <a:pt x="120481" y="466407"/>
                  </a:cubicBezTo>
                  <a:lnTo>
                    <a:pt x="215279" y="399100"/>
                  </a:lnTo>
                  <a:cubicBezTo>
                    <a:pt x="226792" y="391559"/>
                    <a:pt x="241685" y="391559"/>
                    <a:pt x="253198" y="399100"/>
                  </a:cubicBezTo>
                  <a:lnTo>
                    <a:pt x="347996" y="466407"/>
                  </a:lnTo>
                  <a:cubicBezTo>
                    <a:pt x="359197" y="474403"/>
                    <a:pt x="374241" y="474403"/>
                    <a:pt x="385441" y="466407"/>
                  </a:cubicBezTo>
                  <a:cubicBezTo>
                    <a:pt x="396836" y="458496"/>
                    <a:pt x="401661" y="444025"/>
                    <a:pt x="397291" y="430857"/>
                  </a:cubicBezTo>
                  <a:lnTo>
                    <a:pt x="363638" y="318048"/>
                  </a:lnTo>
                  <a:cubicBezTo>
                    <a:pt x="359761" y="305852"/>
                    <a:pt x="363700" y="292518"/>
                    <a:pt x="373592" y="284394"/>
                  </a:cubicBezTo>
                  <a:lnTo>
                    <a:pt x="460806" y="209504"/>
                  </a:ln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0758473-0FCB-1354-588B-86AF55FA907A}"/>
                </a:ext>
              </a:extLst>
            </p:cNvPr>
            <p:cNvSpPr/>
            <p:nvPr/>
          </p:nvSpPr>
          <p:spPr>
            <a:xfrm>
              <a:off x="8395965" y="2753312"/>
              <a:ext cx="189596" cy="189596"/>
            </a:xfrm>
            <a:custGeom>
              <a:avLst/>
              <a:gdLst>
                <a:gd name="connsiteX0" fmla="*/ 189596 w 189596"/>
                <a:gd name="connsiteY0" fmla="*/ 94798 h 189596"/>
                <a:gd name="connsiteX1" fmla="*/ 94798 w 189596"/>
                <a:gd name="connsiteY1" fmla="*/ 189596 h 189596"/>
                <a:gd name="connsiteX2" fmla="*/ 0 w 189596"/>
                <a:gd name="connsiteY2" fmla="*/ 94798 h 189596"/>
                <a:gd name="connsiteX3" fmla="*/ 94798 w 189596"/>
                <a:gd name="connsiteY3" fmla="*/ 0 h 189596"/>
                <a:gd name="connsiteX4" fmla="*/ 189596 w 189596"/>
                <a:gd name="connsiteY4" fmla="*/ 94798 h 18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96" h="189596">
                  <a:moveTo>
                    <a:pt x="189596" y="94798"/>
                  </a:moveTo>
                  <a:cubicBezTo>
                    <a:pt x="189596" y="147154"/>
                    <a:pt x="147154" y="189596"/>
                    <a:pt x="94798" y="189596"/>
                  </a:cubicBezTo>
                  <a:cubicBezTo>
                    <a:pt x="42443" y="189596"/>
                    <a:pt x="0" y="147154"/>
                    <a:pt x="0" y="94798"/>
                  </a:cubicBezTo>
                  <a:cubicBezTo>
                    <a:pt x="0" y="42443"/>
                    <a:pt x="42443" y="0"/>
                    <a:pt x="94798" y="0"/>
                  </a:cubicBezTo>
                  <a:cubicBezTo>
                    <a:pt x="147154" y="0"/>
                    <a:pt x="189596" y="42443"/>
                    <a:pt x="189596" y="94798"/>
                  </a:cubicBezTo>
                  <a:close/>
                </a:path>
              </a:pathLst>
            </a:custGeom>
            <a:grpFill/>
            <a:ln w="473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47126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809A-87C8-4C7D-0096-F9427068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E2B80-B90D-E5AC-B8C4-4F33D93468FB}"/>
              </a:ext>
            </a:extLst>
          </p:cNvPr>
          <p:cNvSpPr/>
          <p:nvPr/>
        </p:nvSpPr>
        <p:spPr>
          <a:xfrm>
            <a:off x="268297" y="3526662"/>
            <a:ext cx="1448763" cy="22624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FFFF"/>
                </a:solidFill>
              </a:rPr>
              <a:t>Des pistes d’amélioration à explorer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AEA75-3447-A6BB-FFDF-7A1B3A7CD9AE}"/>
              </a:ext>
            </a:extLst>
          </p:cNvPr>
          <p:cNvSpPr txBox="1"/>
          <p:nvPr/>
        </p:nvSpPr>
        <p:spPr>
          <a:xfrm>
            <a:off x="1903227" y="1464798"/>
            <a:ext cx="66701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Création d’un projet se rapportant le plus possible de la réalité métier</a:t>
            </a:r>
          </a:p>
          <a:p>
            <a:pPr marL="285750" indent="-285750"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Approfondissement des différentes notions vues dans les cours</a:t>
            </a:r>
          </a:p>
          <a:p>
            <a:pPr marL="285750" indent="-285750"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Meilleure vision du cycle de vie d’un modèle dans un état d’esprit CI/CD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FE29A-577B-F904-1EF2-E1C101902E05}"/>
              </a:ext>
            </a:extLst>
          </p:cNvPr>
          <p:cNvSpPr txBox="1"/>
          <p:nvPr/>
        </p:nvSpPr>
        <p:spPr>
          <a:xfrm>
            <a:off x="1903227" y="3631695"/>
            <a:ext cx="8544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Modifier les </a:t>
            </a:r>
            <a:r>
              <a:rPr lang="fr-FR" sz="1600" dirty="0" err="1"/>
              <a:t>Github</a:t>
            </a:r>
            <a:r>
              <a:rPr lang="fr-FR" sz="1600" dirty="0"/>
              <a:t> Actions pour prise en compte de la nouvelle version de l’API </a:t>
            </a:r>
            <a:r>
              <a:rPr lang="fr-FR" sz="1600" dirty="0" err="1"/>
              <a:t>Core</a:t>
            </a:r>
            <a:r>
              <a:rPr lang="fr-FR" sz="1600" dirty="0"/>
              <a:t> liée au déploiement </a:t>
            </a:r>
            <a:r>
              <a:rPr lang="fr-FR" sz="1600" dirty="0" err="1"/>
              <a:t>Kubernetes</a:t>
            </a:r>
            <a:endParaRPr lang="fr-FR" sz="1600" dirty="0"/>
          </a:p>
          <a:p>
            <a:pPr marL="285750" indent="-285750"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Ajouter des tests unitaires et fonctionnels sur les 2 autres API</a:t>
            </a:r>
          </a:p>
          <a:p>
            <a:pPr marL="285750" indent="-285750"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Ajout de fonctionnalités à l’API (exemple : envoi de plusieurs photos à la fois)</a:t>
            </a:r>
          </a:p>
          <a:p>
            <a:pPr marL="285750" indent="-285750"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Ajout d’une nouvelle tâche </a:t>
            </a:r>
            <a:r>
              <a:rPr lang="fr-FR" sz="1600" dirty="0" err="1"/>
              <a:t>Airflow</a:t>
            </a:r>
            <a:r>
              <a:rPr lang="fr-FR" sz="1600" dirty="0"/>
              <a:t> pour indiquer la fin d’un entrainement (peut s’avérer nécessaire dans le cas où l’API </a:t>
            </a:r>
            <a:r>
              <a:rPr lang="fr-FR" sz="1600" dirty="0" err="1"/>
              <a:t>Core</a:t>
            </a:r>
            <a:r>
              <a:rPr lang="fr-FR" sz="1600" dirty="0"/>
              <a:t> a été redémarrée par une sonde de vitalité)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277060" y="1400579"/>
            <a:ext cx="1440000" cy="1291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FFFF"/>
                </a:solidFill>
              </a:rPr>
              <a:t>Mise en pratique des connaissances</a:t>
            </a:r>
          </a:p>
        </p:txBody>
      </p:sp>
      <p:cxnSp>
        <p:nvCxnSpPr>
          <p:cNvPr id="50" name="Straight Connector 6">
            <a:extLst>
              <a:ext uri="{FF2B5EF4-FFF2-40B4-BE49-F238E27FC236}">
                <a16:creationId xmlns:a16="http://schemas.microsoft.com/office/drawing/2014/main" id="{D5B85C82-CA88-4C19-DC00-08364F929CEE}"/>
              </a:ext>
            </a:extLst>
          </p:cNvPr>
          <p:cNvCxnSpPr>
            <a:cxnSpLocks/>
          </p:cNvCxnSpPr>
          <p:nvPr/>
        </p:nvCxnSpPr>
        <p:spPr>
          <a:xfrm>
            <a:off x="268297" y="3065116"/>
            <a:ext cx="11038840" cy="0"/>
          </a:xfrm>
          <a:prstGeom prst="line">
            <a:avLst/>
          </a:prstGeom>
          <a:ln w="317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23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ction transversale de jeune plante et racines">
            <a:extLst>
              <a:ext uri="{FF2B5EF4-FFF2-40B4-BE49-F238E27FC236}">
                <a16:creationId xmlns:a16="http://schemas.microsoft.com/office/drawing/2014/main" id="{15A0BDA2-E569-FB55-E025-67D857CCD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5" b="1533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C5DB8D-E64B-40AB-F8BB-425017C947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2363"/>
            <a:ext cx="8377238" cy="24939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AFFBA68F-7DE0-8761-EF1C-C87AE25D7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1319" y="616744"/>
            <a:ext cx="2939256" cy="293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F7C3C-72A4-3CE3-693E-212A7140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-160328"/>
            <a:ext cx="9810604" cy="1216024"/>
          </a:xfrm>
        </p:spPr>
        <p:txBody>
          <a:bodyPr/>
          <a:lstStyle/>
          <a:p>
            <a:r>
              <a:rPr lang="fr-FR" dirty="0"/>
              <a:t>Une Suite Logique</a:t>
            </a:r>
          </a:p>
        </p:txBody>
      </p:sp>
      <p:sp>
        <p:nvSpPr>
          <p:cNvPr id="5" name="Rectangle: Rounded Corners 54">
            <a:extLst>
              <a:ext uri="{FF2B5EF4-FFF2-40B4-BE49-F238E27FC236}">
                <a16:creationId xmlns:a16="http://schemas.microsoft.com/office/drawing/2014/main" id="{4D2D1146-8FD1-AC70-2A37-3CB3EB2963B1}"/>
              </a:ext>
            </a:extLst>
          </p:cNvPr>
          <p:cNvSpPr/>
          <p:nvPr/>
        </p:nvSpPr>
        <p:spPr>
          <a:xfrm>
            <a:off x="1924267" y="1758349"/>
            <a:ext cx="4031914" cy="908222"/>
          </a:xfrm>
          <a:prstGeom prst="roundRect">
            <a:avLst>
              <a:gd name="adj" fmla="val 10215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sz="2800" b="1" dirty="0">
                <a:solidFill>
                  <a:schemeClr val="bg1"/>
                </a:solidFill>
              </a:rPr>
              <a:t>Projet Data </a:t>
            </a:r>
            <a:r>
              <a:rPr lang="fr-FR" sz="2800" b="1" dirty="0" err="1">
                <a:solidFill>
                  <a:schemeClr val="bg1"/>
                </a:solidFill>
              </a:rPr>
              <a:t>Scientist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54">
            <a:extLst>
              <a:ext uri="{FF2B5EF4-FFF2-40B4-BE49-F238E27FC236}">
                <a16:creationId xmlns:a16="http://schemas.microsoft.com/office/drawing/2014/main" id="{3A0403DD-BC7A-49C0-78BE-41A70654082C}"/>
              </a:ext>
            </a:extLst>
          </p:cNvPr>
          <p:cNvSpPr/>
          <p:nvPr/>
        </p:nvSpPr>
        <p:spPr>
          <a:xfrm>
            <a:off x="1924267" y="4624373"/>
            <a:ext cx="4031914" cy="908222"/>
          </a:xfrm>
          <a:prstGeom prst="roundRect">
            <a:avLst>
              <a:gd name="adj" fmla="val 102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sz="2800" b="1" dirty="0">
                <a:solidFill>
                  <a:schemeClr val="bg1"/>
                </a:solidFill>
              </a:rPr>
              <a:t>Projet </a:t>
            </a:r>
            <a:r>
              <a:rPr lang="fr-FR" sz="2800" b="1" dirty="0" err="1">
                <a:solidFill>
                  <a:schemeClr val="bg1"/>
                </a:solidFill>
              </a:rPr>
              <a:t>MLOps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719DA369-4CE6-4EB2-5596-BC78712A4F1F}"/>
              </a:ext>
            </a:extLst>
          </p:cNvPr>
          <p:cNvSpPr/>
          <p:nvPr/>
        </p:nvSpPr>
        <p:spPr>
          <a:xfrm>
            <a:off x="3395710" y="2793108"/>
            <a:ext cx="1087395" cy="1705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, capture d’écran, cercle&#10;&#10;Description générée automatiquement">
            <a:extLst>
              <a:ext uri="{FF2B5EF4-FFF2-40B4-BE49-F238E27FC236}">
                <a16:creationId xmlns:a16="http://schemas.microsoft.com/office/drawing/2014/main" id="{01FFA2B0-774C-0B11-1848-9C20DFF2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59" y="1055696"/>
            <a:ext cx="3700357" cy="2313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4F00AF8-7886-7542-08E5-80EEF084C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60" y="3897014"/>
            <a:ext cx="3700357" cy="2353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764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0EDE0-CFEC-5AFF-EDA5-4696C57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Objectifs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256795" y="1230526"/>
            <a:ext cx="1414068" cy="8476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But de l’application</a:t>
            </a:r>
            <a:endParaRPr lang="fr-FR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256795" y="2310946"/>
            <a:ext cx="1414068" cy="9047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Public</a:t>
            </a:r>
          </a:p>
          <a:p>
            <a:pPr algn="ctr"/>
            <a:r>
              <a:rPr lang="fr-FR" sz="1600" b="1" dirty="0"/>
              <a:t>visé</a:t>
            </a:r>
            <a:endParaRPr lang="fr-FR" sz="1600" dirty="0"/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0E2A5603-D88C-16AB-6F4F-443DBA8C9A05}"/>
              </a:ext>
            </a:extLst>
          </p:cNvPr>
          <p:cNvSpPr txBox="1"/>
          <p:nvPr/>
        </p:nvSpPr>
        <p:spPr>
          <a:xfrm>
            <a:off x="1831734" y="1361969"/>
            <a:ext cx="559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Aider à </a:t>
            </a:r>
            <a:r>
              <a:rPr lang="fr-FR" sz="1600" b="1" dirty="0">
                <a:solidFill>
                  <a:srgbClr val="7AB06E"/>
                </a:solidFill>
              </a:rPr>
              <a:t>identifier</a:t>
            </a:r>
            <a:r>
              <a:rPr lang="fr-FR" sz="1600" dirty="0"/>
              <a:t> des </a:t>
            </a:r>
            <a:r>
              <a:rPr lang="fr-FR" sz="1600" b="1" dirty="0">
                <a:solidFill>
                  <a:srgbClr val="7AB06E"/>
                </a:solidFill>
              </a:rPr>
              <a:t>problèmes de maladies </a:t>
            </a:r>
            <a:r>
              <a:rPr lang="fr-FR" sz="1600" dirty="0"/>
              <a:t>sur des plantes 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14 types de plantes et 26 types de maladies identifiables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0E2A5603-D88C-16AB-6F4F-443DBA8C9A05}"/>
              </a:ext>
            </a:extLst>
          </p:cNvPr>
          <p:cNvSpPr txBox="1"/>
          <p:nvPr/>
        </p:nvSpPr>
        <p:spPr>
          <a:xfrm>
            <a:off x="1831734" y="2347809"/>
            <a:ext cx="213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Jardiniers amateurs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Agriculteurs</a:t>
            </a:r>
            <a:r>
              <a:rPr lang="fr-FR" sz="1600" dirty="0"/>
              <a:t> 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Coopératives</a:t>
            </a:r>
            <a:endParaRPr lang="fr-FR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256794" y="3472083"/>
            <a:ext cx="1414069" cy="1077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Fonction principale</a:t>
            </a:r>
            <a:endParaRPr lang="fr-FR" sz="1600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0E2A5603-D88C-16AB-6F4F-443DBA8C9A05}"/>
              </a:ext>
            </a:extLst>
          </p:cNvPr>
          <p:cNvSpPr txBox="1"/>
          <p:nvPr/>
        </p:nvSpPr>
        <p:spPr>
          <a:xfrm>
            <a:off x="1831734" y="3472083"/>
            <a:ext cx="7520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Envoi d’une photo de feuille </a:t>
            </a:r>
            <a:r>
              <a:rPr lang="fr-FR" sz="1600" dirty="0"/>
              <a:t>de plante à l’API dédiée pour prédire :</a:t>
            </a:r>
          </a:p>
          <a:p>
            <a:pPr marL="7429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type de plante</a:t>
            </a:r>
          </a:p>
          <a:p>
            <a:pPr marL="7429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état de la feuille (saine ou malade)</a:t>
            </a:r>
          </a:p>
          <a:p>
            <a:pPr marL="7429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maladie associée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256795" y="4843118"/>
            <a:ext cx="1414068" cy="14508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Fonctions additionnelles</a:t>
            </a:r>
            <a:endParaRPr lang="fr-FR" sz="1600" dirty="0"/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0E2A5603-D88C-16AB-6F4F-443DBA8C9A05}"/>
              </a:ext>
            </a:extLst>
          </p:cNvPr>
          <p:cNvSpPr txBox="1"/>
          <p:nvPr/>
        </p:nvSpPr>
        <p:spPr>
          <a:xfrm>
            <a:off x="1917632" y="4972793"/>
            <a:ext cx="4341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Pour les utilisateurs</a:t>
            </a:r>
          </a:p>
          <a:p>
            <a:pPr marL="7429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Ajout de nouvelles photos</a:t>
            </a:r>
          </a:p>
          <a:p>
            <a:pPr marL="7429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Notation de la prédiction fournie</a:t>
            </a:r>
          </a:p>
          <a:p>
            <a:pPr marL="7429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Accès à son historique</a:t>
            </a:r>
          </a:p>
          <a:p>
            <a:pPr marL="7429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Création d’un nouvel utilisateur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0E2A5603-D88C-16AB-6F4F-443DBA8C9A05}"/>
              </a:ext>
            </a:extLst>
          </p:cNvPr>
          <p:cNvSpPr txBox="1"/>
          <p:nvPr/>
        </p:nvSpPr>
        <p:spPr>
          <a:xfrm>
            <a:off x="6683596" y="4972792"/>
            <a:ext cx="4341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Pour les administrateurs</a:t>
            </a:r>
          </a:p>
          <a:p>
            <a:pPr marL="7429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Lancement d’un nouvel entraînement</a:t>
            </a:r>
          </a:p>
          <a:p>
            <a:pPr marL="7429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Visualisation de toutes les logs</a:t>
            </a:r>
          </a:p>
        </p:txBody>
      </p:sp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D5B85C82-CA88-4C19-DC00-08364F929CEE}"/>
              </a:ext>
            </a:extLst>
          </p:cNvPr>
          <p:cNvCxnSpPr>
            <a:cxnSpLocks/>
          </p:cNvCxnSpPr>
          <p:nvPr/>
        </p:nvCxnSpPr>
        <p:spPr>
          <a:xfrm>
            <a:off x="6364932" y="4843118"/>
            <a:ext cx="0" cy="1450812"/>
          </a:xfrm>
          <a:prstGeom prst="line">
            <a:avLst/>
          </a:prstGeom>
          <a:ln w="317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7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EC40-5E3E-F8EF-420E-0F1E0634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59" y="2"/>
            <a:ext cx="10840936" cy="1216024"/>
          </a:xfrm>
        </p:spPr>
        <p:txBody>
          <a:bodyPr>
            <a:normAutofit/>
          </a:bodyPr>
          <a:lstStyle/>
          <a:p>
            <a:r>
              <a:rPr lang="fr-FR" sz="2500" dirty="0"/>
              <a:t>Le </a:t>
            </a:r>
            <a:r>
              <a:rPr lang="fr-FR" sz="2500" dirty="0" err="1"/>
              <a:t>dataset</a:t>
            </a:r>
            <a:r>
              <a:rPr lang="fr-FR" sz="2500" dirty="0"/>
              <a:t> utilisé : New Plant </a:t>
            </a:r>
            <a:r>
              <a:rPr lang="fr-FR" sz="2500" dirty="0" err="1"/>
              <a:t>Diseases</a:t>
            </a:r>
            <a:r>
              <a:rPr lang="fr-FR" sz="2500" dirty="0"/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A0F9BA-D286-8452-10B2-8205C63D15D8}"/>
              </a:ext>
            </a:extLst>
          </p:cNvPr>
          <p:cNvSpPr/>
          <p:nvPr/>
        </p:nvSpPr>
        <p:spPr>
          <a:xfrm>
            <a:off x="499550" y="3529263"/>
            <a:ext cx="4029763" cy="2314075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7AB06E"/>
                </a:solidFill>
              </a:rPr>
              <a:t>Augmentation des données via transformations avec </a:t>
            </a:r>
            <a:r>
              <a:rPr lang="fr-FR" sz="1600" dirty="0" err="1">
                <a:solidFill>
                  <a:srgbClr val="7AB06E"/>
                </a:solidFill>
              </a:rPr>
              <a:t>équirépartition</a:t>
            </a:r>
            <a:r>
              <a:rPr lang="fr-FR" sz="1600" dirty="0">
                <a:solidFill>
                  <a:srgbClr val="7AB06E"/>
                </a:solidFill>
              </a:rPr>
              <a:t> des classes pour la classification espèce maladie</a:t>
            </a:r>
          </a:p>
        </p:txBody>
      </p:sp>
      <p:pic>
        <p:nvPicPr>
          <p:cNvPr id="28" name="Picture 27" descr="A close-up of a leaf&#10;&#10;Description automatically generated">
            <a:extLst>
              <a:ext uri="{FF2B5EF4-FFF2-40B4-BE49-F238E27FC236}">
                <a16:creationId xmlns:a16="http://schemas.microsoft.com/office/drawing/2014/main" id="{0E4CFF7C-9F20-2EB6-B455-007F808E88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9" y="4425113"/>
            <a:ext cx="917621" cy="917621"/>
          </a:xfrm>
          <a:prstGeom prst="rect">
            <a:avLst/>
          </a:prstGeom>
        </p:spPr>
      </p:pic>
      <p:pic>
        <p:nvPicPr>
          <p:cNvPr id="30" name="Picture 29" descr="A close-up of a leaf&#10;&#10;Description automatically generated">
            <a:extLst>
              <a:ext uri="{FF2B5EF4-FFF2-40B4-BE49-F238E27FC236}">
                <a16:creationId xmlns:a16="http://schemas.microsoft.com/office/drawing/2014/main" id="{CA045F73-7556-0F58-FEE2-4CFFC087B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97" y="4425112"/>
            <a:ext cx="917621" cy="917621"/>
          </a:xfrm>
          <a:prstGeom prst="rect">
            <a:avLst/>
          </a:prstGeom>
        </p:spPr>
      </p:pic>
      <p:pic>
        <p:nvPicPr>
          <p:cNvPr id="32" name="Picture 31" descr="A close-up of a leaf&#10;&#10;Description automatically generated">
            <a:extLst>
              <a:ext uri="{FF2B5EF4-FFF2-40B4-BE49-F238E27FC236}">
                <a16:creationId xmlns:a16="http://schemas.microsoft.com/office/drawing/2014/main" id="{802A08E8-22A1-3E7F-8E4E-E7B8A06BB8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27" y="4425111"/>
            <a:ext cx="917622" cy="91762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139EA05-236A-BEB9-4C42-3089FBE34C7F}"/>
              </a:ext>
            </a:extLst>
          </p:cNvPr>
          <p:cNvSpPr txBox="1"/>
          <p:nvPr/>
        </p:nvSpPr>
        <p:spPr>
          <a:xfrm>
            <a:off x="928319" y="5392536"/>
            <a:ext cx="921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412E24"/>
                </a:solidFill>
              </a:rPr>
              <a:t>Originale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0839FF-BED1-1F53-73B7-BBDDA7CE0E31}"/>
              </a:ext>
            </a:extLst>
          </p:cNvPr>
          <p:cNvSpPr txBox="1"/>
          <p:nvPr/>
        </p:nvSpPr>
        <p:spPr>
          <a:xfrm>
            <a:off x="1996736" y="5392536"/>
            <a:ext cx="92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412E24"/>
                </a:solidFill>
              </a:rPr>
              <a:t>Rotations/ symétries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73CBD5-7BF5-253A-013E-83BE78240078}"/>
              </a:ext>
            </a:extLst>
          </p:cNvPr>
          <p:cNvSpPr txBox="1"/>
          <p:nvPr/>
        </p:nvSpPr>
        <p:spPr>
          <a:xfrm>
            <a:off x="3015834" y="5392536"/>
            <a:ext cx="1014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412E24"/>
                </a:solidFill>
              </a:rPr>
              <a:t>Modifications</a:t>
            </a:r>
          </a:p>
          <a:p>
            <a:pPr algn="ctr"/>
            <a:r>
              <a:rPr lang="fr-FR" sz="1000" i="1" dirty="0">
                <a:solidFill>
                  <a:srgbClr val="412E24"/>
                </a:solidFill>
              </a:rPr>
              <a:t>colorimétriques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797B94-0FD3-F1E3-0FF8-1AD4FEC320B7}"/>
              </a:ext>
            </a:extLst>
          </p:cNvPr>
          <p:cNvSpPr txBox="1"/>
          <p:nvPr/>
        </p:nvSpPr>
        <p:spPr>
          <a:xfrm>
            <a:off x="376212" y="1067636"/>
            <a:ext cx="414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</a:rPr>
              <a:t>87863 images</a:t>
            </a:r>
            <a:r>
              <a:rPr lang="fr-FR" sz="1100" b="1" dirty="0">
                <a:solidFill>
                  <a:srgbClr val="000000"/>
                </a:solidFill>
              </a:rPr>
              <a:t> (après suppression de 4 données aberrantes)</a:t>
            </a:r>
            <a:endParaRPr lang="fr-FR" b="1" dirty="0">
              <a:solidFill>
                <a:srgbClr val="00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68F7D7-5C12-BE63-627B-758BEDFDD501}"/>
              </a:ext>
            </a:extLst>
          </p:cNvPr>
          <p:cNvCxnSpPr>
            <a:cxnSpLocks/>
          </p:cNvCxnSpPr>
          <p:nvPr/>
        </p:nvCxnSpPr>
        <p:spPr>
          <a:xfrm>
            <a:off x="470656" y="1436968"/>
            <a:ext cx="4060808" cy="0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18233A8-BE52-8F91-339F-5F84123C203A}"/>
              </a:ext>
            </a:extLst>
          </p:cNvPr>
          <p:cNvSpPr txBox="1"/>
          <p:nvPr/>
        </p:nvSpPr>
        <p:spPr>
          <a:xfrm>
            <a:off x="5341788" y="1067636"/>
            <a:ext cx="23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</a:rPr>
              <a:t>Répartition des images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611288-321F-36B0-4D01-393EC2F22DD7}"/>
              </a:ext>
            </a:extLst>
          </p:cNvPr>
          <p:cNvCxnSpPr>
            <a:cxnSpLocks/>
          </p:cNvCxnSpPr>
          <p:nvPr/>
        </p:nvCxnSpPr>
        <p:spPr>
          <a:xfrm>
            <a:off x="5444806" y="1436968"/>
            <a:ext cx="61597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A11AAC-75E0-1B06-5E5C-874ECD7D4FE3}"/>
              </a:ext>
            </a:extLst>
          </p:cNvPr>
          <p:cNvSpPr txBox="1"/>
          <p:nvPr/>
        </p:nvSpPr>
        <p:spPr>
          <a:xfrm>
            <a:off x="5444807" y="1500869"/>
            <a:ext cx="550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Bien que la classification espèces-maladies soit </a:t>
            </a:r>
            <a:r>
              <a:rPr lang="fr-FR" dirty="0" err="1">
                <a:solidFill>
                  <a:schemeClr val="accent2"/>
                </a:solidFill>
              </a:rPr>
              <a:t>équirépartie</a:t>
            </a:r>
            <a:r>
              <a:rPr lang="fr-FR" dirty="0">
                <a:solidFill>
                  <a:schemeClr val="accent2"/>
                </a:solidFill>
              </a:rPr>
              <a:t>, ce n’est pas le cas des autres classifications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B7CCFED-1E80-64BB-0AF0-3B49F02BD814}"/>
              </a:ext>
            </a:extLst>
          </p:cNvPr>
          <p:cNvSpPr/>
          <p:nvPr/>
        </p:nvSpPr>
        <p:spPr>
          <a:xfrm>
            <a:off x="497400" y="1734211"/>
            <a:ext cx="4031914" cy="732374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rgbClr val="7AB06E"/>
                </a:solidFill>
              </a:rPr>
              <a:t>Dossier train</a:t>
            </a:r>
          </a:p>
          <a:p>
            <a:pPr algn="ctr"/>
            <a:r>
              <a:rPr lang="fr-FR" i="1" dirty="0">
                <a:solidFill>
                  <a:srgbClr val="7AB06E"/>
                </a:solidFill>
              </a:rPr>
              <a:t>70 292 images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FF603AF-28EB-F5DD-171C-00A4F93DF898}"/>
              </a:ext>
            </a:extLst>
          </p:cNvPr>
          <p:cNvSpPr/>
          <p:nvPr/>
        </p:nvSpPr>
        <p:spPr>
          <a:xfrm>
            <a:off x="499550" y="2591992"/>
            <a:ext cx="4031914" cy="732374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rgbClr val="7AB06E"/>
                </a:solidFill>
              </a:rPr>
              <a:t>Dossier </a:t>
            </a:r>
            <a:r>
              <a:rPr lang="fr-FR" b="1" dirty="0" err="1">
                <a:solidFill>
                  <a:srgbClr val="7AB06E"/>
                </a:solidFill>
              </a:rPr>
              <a:t>valid</a:t>
            </a:r>
            <a:endParaRPr lang="fr-FR" b="1" dirty="0">
              <a:solidFill>
                <a:srgbClr val="7AB06E"/>
              </a:solidFill>
            </a:endParaRPr>
          </a:p>
          <a:p>
            <a:pPr algn="ctr"/>
            <a:r>
              <a:rPr lang="fr-FR" i="1" dirty="0">
                <a:solidFill>
                  <a:srgbClr val="7AB06E"/>
                </a:solidFill>
              </a:rPr>
              <a:t>17 571 images (~20%)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7A42CB-E3CF-1357-DF15-26A3F3D47D46}"/>
              </a:ext>
            </a:extLst>
          </p:cNvPr>
          <p:cNvSpPr/>
          <p:nvPr/>
        </p:nvSpPr>
        <p:spPr>
          <a:xfrm>
            <a:off x="5598212" y="2216136"/>
            <a:ext cx="2273534" cy="452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FFFF"/>
                </a:solidFill>
              </a:rPr>
              <a:t>2 classes (malade/saine)</a:t>
            </a:r>
          </a:p>
        </p:txBody>
      </p:sp>
      <p:pic>
        <p:nvPicPr>
          <p:cNvPr id="59" name="Picture 6">
            <a:extLst>
              <a:ext uri="{FF2B5EF4-FFF2-40B4-BE49-F238E27FC236}">
                <a16:creationId xmlns:a16="http://schemas.microsoft.com/office/drawing/2014/main" id="{87112ADD-862F-B7A8-4C26-036AC307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921" y="2756679"/>
            <a:ext cx="2038115" cy="127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0D56301-C61B-D147-EEB9-C2C405D4C771}"/>
              </a:ext>
            </a:extLst>
          </p:cNvPr>
          <p:cNvSpPr/>
          <p:nvPr/>
        </p:nvSpPr>
        <p:spPr>
          <a:xfrm>
            <a:off x="7996820" y="2216137"/>
            <a:ext cx="3192095" cy="4522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FFFF"/>
                </a:solidFill>
              </a:rPr>
              <a:t>14 classes (espèces)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86075BEC-F9FC-C149-49A2-A0FA125B2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57" y="2715114"/>
            <a:ext cx="3718210" cy="168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6252364-C2F5-3EE7-2435-D8E59CD1E40B}"/>
              </a:ext>
            </a:extLst>
          </p:cNvPr>
          <p:cNvSpPr/>
          <p:nvPr/>
        </p:nvSpPr>
        <p:spPr>
          <a:xfrm>
            <a:off x="6723577" y="4254135"/>
            <a:ext cx="3426233" cy="38871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FFFF"/>
                </a:solidFill>
              </a:rPr>
              <a:t>38 classes (espèces-maladies)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3BCDC201-3F3B-209E-EE2C-16E55621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40" y="4759226"/>
            <a:ext cx="3532896" cy="20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43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809A-87C8-4C7D-0096-F9427068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Bases de DONNEES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303287" y="1829210"/>
            <a:ext cx="48022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NPD.csv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Format</a:t>
            </a:r>
            <a:r>
              <a:rPr lang="fr-FR" sz="1600" b="1" dirty="0">
                <a:solidFill>
                  <a:srgbClr val="7AB06E"/>
                </a:solidFill>
              </a:rPr>
              <a:t> csv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Ne contient pas les images mais les </a:t>
            </a:r>
            <a:r>
              <a:rPr lang="fr-FR" sz="1600" b="1" dirty="0">
                <a:solidFill>
                  <a:srgbClr val="7AB06E"/>
                </a:solidFill>
              </a:rPr>
              <a:t>chemins d’accès aux images</a:t>
            </a:r>
            <a:r>
              <a:rPr lang="fr-FR" sz="1600" dirty="0"/>
              <a:t> ainsi que les </a:t>
            </a:r>
            <a:r>
              <a:rPr lang="fr-FR" sz="1600" b="1" dirty="0">
                <a:solidFill>
                  <a:srgbClr val="7AB06E"/>
                </a:solidFill>
              </a:rPr>
              <a:t>caractéristiques</a:t>
            </a:r>
            <a:r>
              <a:rPr lang="fr-FR" sz="1600" dirty="0"/>
              <a:t> associées à chacune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Les images sont réparties en </a:t>
            </a:r>
            <a:r>
              <a:rPr lang="fr-FR" sz="1600" b="1" dirty="0">
                <a:solidFill>
                  <a:srgbClr val="7AB06E"/>
                </a:solidFill>
              </a:rPr>
              <a:t>38 classes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Si la plante est </a:t>
            </a:r>
            <a:r>
              <a:rPr lang="fr-FR" sz="1600" b="1" dirty="0">
                <a:solidFill>
                  <a:srgbClr val="7AB06E"/>
                </a:solidFill>
              </a:rPr>
              <a:t>saine</a:t>
            </a:r>
            <a:r>
              <a:rPr lang="fr-FR" sz="1600" dirty="0"/>
              <a:t>, le type de maladie sera nommé « </a:t>
            </a:r>
            <a:r>
              <a:rPr lang="fr-FR" sz="1600" b="1" dirty="0" err="1">
                <a:solidFill>
                  <a:srgbClr val="7AB06E"/>
                </a:solidFill>
              </a:rPr>
              <a:t>healthy</a:t>
            </a:r>
            <a:r>
              <a:rPr lang="fr-FR" sz="1600" dirty="0"/>
              <a:t> » 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Pour la démonstration, création d’une base spécifique </a:t>
            </a:r>
            <a:r>
              <a:rPr lang="fr-FR" sz="1600" b="1" dirty="0">
                <a:solidFill>
                  <a:srgbClr val="7AB06E"/>
                </a:solidFill>
              </a:rPr>
              <a:t>NPD_Mini.csv</a:t>
            </a:r>
          </a:p>
          <a:p>
            <a:endParaRPr lang="fr-FR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303285" y="1294634"/>
            <a:ext cx="5075049" cy="534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Base de données des caractéristiques </a:t>
            </a:r>
          </a:p>
          <a:p>
            <a:pPr algn="ctr"/>
            <a:r>
              <a:rPr lang="fr-FR" sz="1600" b="1" dirty="0"/>
              <a:t>des images des plantes</a:t>
            </a:r>
            <a:r>
              <a:rPr lang="fr-FR" sz="1600" dirty="0"/>
              <a:t> </a:t>
            </a:r>
            <a:endParaRPr lang="fr-FR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6050141" y="1849773"/>
            <a:ext cx="49678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NPD_Buffer.csv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Format</a:t>
            </a:r>
            <a:r>
              <a:rPr lang="fr-FR" sz="1600" b="1" dirty="0">
                <a:solidFill>
                  <a:srgbClr val="7AB06E"/>
                </a:solidFill>
              </a:rPr>
              <a:t> csv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Stocke les caractéristiques des </a:t>
            </a:r>
            <a:r>
              <a:rPr lang="fr-FR" sz="1600" b="1" dirty="0">
                <a:solidFill>
                  <a:srgbClr val="7AB06E"/>
                </a:solidFill>
              </a:rPr>
              <a:t>photos envoyés par les utilisateurs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Ces photos sont </a:t>
            </a:r>
            <a:r>
              <a:rPr lang="fr-FR" sz="1600" b="1" dirty="0">
                <a:solidFill>
                  <a:srgbClr val="7AB06E"/>
                </a:solidFill>
              </a:rPr>
              <a:t>analysées manuellement </a:t>
            </a:r>
            <a:r>
              <a:rPr lang="fr-FR" sz="1600" dirty="0"/>
              <a:t>avant ajout dans la base NPD.csv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Même structure que NPD.csv avec ajout d’un champ « </a:t>
            </a:r>
            <a:r>
              <a:rPr lang="fr-FR" sz="1600" b="1" dirty="0">
                <a:solidFill>
                  <a:srgbClr val="7AB06E"/>
                </a:solidFill>
              </a:rPr>
              <a:t>statut</a:t>
            </a:r>
            <a:r>
              <a:rPr lang="fr-FR" sz="1600" dirty="0"/>
              <a:t> » de la vérification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6050141" y="1295036"/>
            <a:ext cx="5371545" cy="534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Base de données tampon</a:t>
            </a:r>
            <a:r>
              <a:rPr lang="fr-FR" sz="1600" dirty="0"/>
              <a:t> </a:t>
            </a:r>
            <a:endParaRPr lang="fr-FR" sz="1600" b="1" dirty="0">
              <a:solidFill>
                <a:srgbClr val="FFFFFF"/>
              </a:solidFill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303287" y="5200180"/>
            <a:ext cx="59617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Users.csv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Format</a:t>
            </a:r>
            <a:r>
              <a:rPr lang="fr-FR" sz="1600" b="1" dirty="0">
                <a:solidFill>
                  <a:srgbClr val="7AB06E"/>
                </a:solidFill>
              </a:rPr>
              <a:t> csv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Stocke les caractéristiques des</a:t>
            </a:r>
            <a:r>
              <a:rPr lang="fr-FR" sz="1600" b="1" dirty="0">
                <a:solidFill>
                  <a:srgbClr val="7AB06E"/>
                </a:solidFill>
              </a:rPr>
              <a:t> utilisateurs</a:t>
            </a:r>
            <a:endParaRPr lang="fr-FR" sz="16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Non sécurisée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303288" y="4665604"/>
            <a:ext cx="5075046" cy="534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Base de données des utilisateurs</a:t>
            </a:r>
            <a:r>
              <a:rPr lang="fr-FR" sz="1600" dirty="0"/>
              <a:t> </a:t>
            </a:r>
            <a:endParaRPr lang="fr-FR" sz="1600" b="1" dirty="0">
              <a:solidFill>
                <a:srgbClr val="FFFFFF"/>
              </a:solidFill>
            </a:endParaRP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6050140" y="5199778"/>
            <a:ext cx="5961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 err="1">
                <a:solidFill>
                  <a:srgbClr val="7AB06E"/>
                </a:solidFill>
              </a:rPr>
              <a:t>api_log.json</a:t>
            </a:r>
            <a:endParaRPr lang="fr-FR" sz="1600" b="1" dirty="0">
              <a:solidFill>
                <a:srgbClr val="7AB06E"/>
              </a:solidFill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Format</a:t>
            </a:r>
            <a:r>
              <a:rPr lang="fr-FR" sz="1600" b="1" dirty="0">
                <a:solidFill>
                  <a:srgbClr val="7AB06E"/>
                </a:solidFill>
              </a:rPr>
              <a:t> </a:t>
            </a:r>
            <a:r>
              <a:rPr lang="fr-FR" sz="1600" b="1" dirty="0" err="1">
                <a:solidFill>
                  <a:srgbClr val="7AB06E"/>
                </a:solidFill>
              </a:rPr>
              <a:t>json</a:t>
            </a:r>
            <a:endParaRPr lang="fr-FR" sz="1600" b="1" dirty="0">
              <a:solidFill>
                <a:srgbClr val="7AB06E"/>
              </a:solidFill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Stocke les informations de connexion ou d’utilisation de l’API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Trace toutes les activités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Non sécurisée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6050141" y="4665202"/>
            <a:ext cx="5371546" cy="534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Base de données de logs et monitoring</a:t>
            </a:r>
            <a:r>
              <a:rPr lang="fr-FR" sz="1600" dirty="0"/>
              <a:t> </a:t>
            </a:r>
            <a:endParaRPr lang="fr-FR" sz="1600" b="1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6">
            <a:extLst>
              <a:ext uri="{FF2B5EF4-FFF2-40B4-BE49-F238E27FC236}">
                <a16:creationId xmlns:a16="http://schemas.microsoft.com/office/drawing/2014/main" id="{D5B85C82-CA88-4C19-DC00-08364F929CEE}"/>
              </a:ext>
            </a:extLst>
          </p:cNvPr>
          <p:cNvCxnSpPr>
            <a:cxnSpLocks/>
          </p:cNvCxnSpPr>
          <p:nvPr/>
        </p:nvCxnSpPr>
        <p:spPr>
          <a:xfrm>
            <a:off x="5644344" y="1295036"/>
            <a:ext cx="0" cy="5228181"/>
          </a:xfrm>
          <a:prstGeom prst="line">
            <a:avLst/>
          </a:prstGeom>
          <a:ln w="317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14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359A9709-B815-D0C6-9AAB-8900AA713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7231" y="607778"/>
            <a:ext cx="5097762" cy="6250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E809A-87C8-4C7D-0096-F9427068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Modèle Utilisé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5C48E1-2BEA-8EC7-3377-118CA5F2008C}"/>
              </a:ext>
            </a:extLst>
          </p:cNvPr>
          <p:cNvSpPr/>
          <p:nvPr/>
        </p:nvSpPr>
        <p:spPr>
          <a:xfrm>
            <a:off x="244150" y="1176909"/>
            <a:ext cx="1363134" cy="8309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Préparation des données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CA343-7C22-84D0-4C2E-7B37BB520170}"/>
              </a:ext>
            </a:extLst>
          </p:cNvPr>
          <p:cNvSpPr/>
          <p:nvPr/>
        </p:nvSpPr>
        <p:spPr>
          <a:xfrm>
            <a:off x="253097" y="2145870"/>
            <a:ext cx="1363134" cy="23203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Modèles et entrainement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2A5603-D88C-16AB-6F4F-443DBA8C9A05}"/>
              </a:ext>
            </a:extLst>
          </p:cNvPr>
          <p:cNvSpPr txBox="1"/>
          <p:nvPr/>
        </p:nvSpPr>
        <p:spPr>
          <a:xfrm>
            <a:off x="1607284" y="1176909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Génération de bruit </a:t>
            </a:r>
            <a:r>
              <a:rPr lang="fr-FR" sz="1600" dirty="0"/>
              <a:t>supplémentaire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1600" dirty="0"/>
              <a:t>Utilisation des </a:t>
            </a:r>
            <a:r>
              <a:rPr lang="fr-FR" sz="1600" b="1" dirty="0" err="1">
                <a:solidFill>
                  <a:srgbClr val="7AB06E"/>
                </a:solidFill>
              </a:rPr>
              <a:t>preprocess</a:t>
            </a:r>
            <a:r>
              <a:rPr lang="fr-FR" sz="1600" b="1" dirty="0">
                <a:solidFill>
                  <a:srgbClr val="7AB06E"/>
                </a:solidFill>
              </a:rPr>
              <a:t> dédiés </a:t>
            </a:r>
            <a:r>
              <a:rPr lang="fr-FR" sz="1600" dirty="0"/>
              <a:t>à chaque modèle importé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B263F6-8CD7-B045-73E1-8F639CA5A732}"/>
              </a:ext>
            </a:extLst>
          </p:cNvPr>
          <p:cNvSpPr txBox="1"/>
          <p:nvPr/>
        </p:nvSpPr>
        <p:spPr>
          <a:xfrm>
            <a:off x="1607284" y="2142815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7AB06E"/>
                </a:solidFill>
              </a:rPr>
              <a:t>STRUCTURE DU MODÈLE RETENU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EfficientNetV2S</a:t>
            </a:r>
            <a:r>
              <a:rPr lang="fr-FR" sz="1600" dirty="0"/>
              <a:t> + </a:t>
            </a:r>
            <a:r>
              <a:rPr lang="fr-FR" sz="1600" b="1" dirty="0">
                <a:solidFill>
                  <a:srgbClr val="7AB06E"/>
                </a:solidFill>
              </a:rPr>
              <a:t>6 couches </a:t>
            </a:r>
            <a:r>
              <a:rPr lang="fr-FR" sz="1600" dirty="0"/>
              <a:t>de sortie personnalisées</a:t>
            </a:r>
          </a:p>
          <a:p>
            <a:endParaRPr lang="fr-FR" sz="1600" dirty="0"/>
          </a:p>
          <a:p>
            <a:r>
              <a:rPr lang="fr-FR" sz="1600" b="1" dirty="0">
                <a:solidFill>
                  <a:srgbClr val="7AB06E"/>
                </a:solidFill>
              </a:rPr>
              <a:t>ENTRAINEMENT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Variation des tests</a:t>
            </a:r>
            <a:r>
              <a:rPr lang="fr-FR" sz="1600" dirty="0"/>
              <a:t> avec/sans modifications d’image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Variation des hyperparamètres </a:t>
            </a:r>
            <a:r>
              <a:rPr lang="fr-FR" sz="1600" dirty="0"/>
              <a:t>via </a:t>
            </a:r>
            <a:r>
              <a:rPr lang="fr-FR" sz="1600" dirty="0" err="1"/>
              <a:t>grid</a:t>
            </a:r>
            <a:r>
              <a:rPr lang="fr-FR" sz="1600" dirty="0"/>
              <a:t> </a:t>
            </a:r>
            <a:r>
              <a:rPr lang="fr-FR" sz="1600" dirty="0" err="1"/>
              <a:t>search</a:t>
            </a:r>
            <a:endParaRPr lang="fr-FR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2218C-CDB8-3774-F448-1960A2BB7923}"/>
              </a:ext>
            </a:extLst>
          </p:cNvPr>
          <p:cNvSpPr/>
          <p:nvPr/>
        </p:nvSpPr>
        <p:spPr>
          <a:xfrm>
            <a:off x="253097" y="4604178"/>
            <a:ext cx="1363134" cy="8309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Spécificité du modèle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273CC9C5-95C7-04EA-B25C-0CAB887553E7}"/>
              </a:ext>
            </a:extLst>
          </p:cNvPr>
          <p:cNvSpPr txBox="1"/>
          <p:nvPr/>
        </p:nvSpPr>
        <p:spPr>
          <a:xfrm>
            <a:off x="1616230" y="4604178"/>
            <a:ext cx="4182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Modèle léger et portable </a:t>
            </a:r>
            <a:r>
              <a:rPr lang="fr-FR" sz="1600" dirty="0"/>
              <a:t>faisant 110 MB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1600" dirty="0"/>
              <a:t>Déjà </a:t>
            </a:r>
            <a:r>
              <a:rPr lang="fr-FR" sz="1600" b="1" dirty="0">
                <a:solidFill>
                  <a:srgbClr val="7AB06E"/>
                </a:solidFill>
              </a:rPr>
              <a:t>éprouvé</a:t>
            </a:r>
            <a:r>
              <a:rPr lang="fr-FR" sz="1600" b="1" dirty="0">
                <a:solidFill>
                  <a:schemeClr val="accent4"/>
                </a:solidFill>
              </a:rPr>
              <a:t> </a:t>
            </a:r>
            <a:r>
              <a:rPr lang="fr-FR" sz="1600" dirty="0"/>
              <a:t>dans la reconnaissance d’image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BF40B3-C5DC-E31D-521B-90C8729FC772}"/>
              </a:ext>
            </a:extLst>
          </p:cNvPr>
          <p:cNvSpPr/>
          <p:nvPr/>
        </p:nvSpPr>
        <p:spPr>
          <a:xfrm>
            <a:off x="244150" y="5573139"/>
            <a:ext cx="1363134" cy="827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Problèmes connus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FEA41A8A-66F2-25C2-52A6-0D6CFF929539}"/>
              </a:ext>
            </a:extLst>
          </p:cNvPr>
          <p:cNvSpPr txBox="1"/>
          <p:nvPr/>
        </p:nvSpPr>
        <p:spPr>
          <a:xfrm>
            <a:off x="1607284" y="556992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1600" dirty="0"/>
              <a:t>5,6% de maïs et 2,7% de tomate avec un autre type de maladie prédit (mais une bonne prédiction du type de plante)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98E025F-D302-DE3F-5A6F-5075A0F2E1AD}"/>
              </a:ext>
            </a:extLst>
          </p:cNvPr>
          <p:cNvSpPr/>
          <p:nvPr/>
        </p:nvSpPr>
        <p:spPr>
          <a:xfrm>
            <a:off x="5553918" y="2142652"/>
            <a:ext cx="333632" cy="3191927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8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0ED00-DF2B-FD60-8BB2-BE16EC92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APIS et 3 Conteneurs, Mais Pourquoi ?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2C4C009-C7FB-ACDE-DD2E-DDD282CB5819}"/>
              </a:ext>
            </a:extLst>
          </p:cNvPr>
          <p:cNvSpPr/>
          <p:nvPr/>
        </p:nvSpPr>
        <p:spPr>
          <a:xfrm>
            <a:off x="8422906" y="1549082"/>
            <a:ext cx="2137721" cy="7537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CORE</a:t>
            </a:r>
          </a:p>
        </p:txBody>
      </p:sp>
      <p:sp>
        <p:nvSpPr>
          <p:cNvPr id="17" name="Rectangle : avec coins arrondis en diagonale 16">
            <a:extLst>
              <a:ext uri="{FF2B5EF4-FFF2-40B4-BE49-F238E27FC236}">
                <a16:creationId xmlns:a16="http://schemas.microsoft.com/office/drawing/2014/main" id="{12162311-457A-0556-D73D-D5C1F9CC8A1D}"/>
              </a:ext>
            </a:extLst>
          </p:cNvPr>
          <p:cNvSpPr/>
          <p:nvPr/>
        </p:nvSpPr>
        <p:spPr>
          <a:xfrm>
            <a:off x="7959529" y="3518868"/>
            <a:ext cx="914400" cy="914400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PRED</a:t>
            </a:r>
          </a:p>
        </p:txBody>
      </p:sp>
      <p:sp>
        <p:nvSpPr>
          <p:cNvPr id="18" name="Rectangle : avec coins arrondis en diagonale 17">
            <a:extLst>
              <a:ext uri="{FF2B5EF4-FFF2-40B4-BE49-F238E27FC236}">
                <a16:creationId xmlns:a16="http://schemas.microsoft.com/office/drawing/2014/main" id="{076B8528-81EC-4BD2-FB50-1A7256A55245}"/>
              </a:ext>
            </a:extLst>
          </p:cNvPr>
          <p:cNvSpPr/>
          <p:nvPr/>
        </p:nvSpPr>
        <p:spPr>
          <a:xfrm>
            <a:off x="10103428" y="3518868"/>
            <a:ext cx="914400" cy="91440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TRAIN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15BA041-9D8C-32EF-782E-2B2C8E8EEBB4}"/>
              </a:ext>
            </a:extLst>
          </p:cNvPr>
          <p:cNvCxnSpPr>
            <a:stCxn id="14" idx="2"/>
            <a:endCxn id="17" idx="3"/>
          </p:cNvCxnSpPr>
          <p:nvPr/>
        </p:nvCxnSpPr>
        <p:spPr>
          <a:xfrm flipH="1">
            <a:off x="8416729" y="2302844"/>
            <a:ext cx="1075038" cy="1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1E06B01-D2BA-88AB-E5D0-A8BE0B0A5424}"/>
              </a:ext>
            </a:extLst>
          </p:cNvPr>
          <p:cNvCxnSpPr>
            <a:stCxn id="18" idx="3"/>
            <a:endCxn id="14" idx="2"/>
          </p:cNvCxnSpPr>
          <p:nvPr/>
        </p:nvCxnSpPr>
        <p:spPr>
          <a:xfrm flipH="1" flipV="1">
            <a:off x="9491767" y="2302844"/>
            <a:ext cx="1068861" cy="1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4D8BB26B-5482-9A04-1CDF-A6DBDBCAD485}"/>
              </a:ext>
            </a:extLst>
          </p:cNvPr>
          <p:cNvSpPr txBox="1"/>
          <p:nvPr/>
        </p:nvSpPr>
        <p:spPr>
          <a:xfrm>
            <a:off x="8954248" y="1272083"/>
            <a:ext cx="106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Conteneur 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930536A-A9BF-A041-2D7C-D496BBAAA613}"/>
              </a:ext>
            </a:extLst>
          </p:cNvPr>
          <p:cNvSpPr txBox="1"/>
          <p:nvPr/>
        </p:nvSpPr>
        <p:spPr>
          <a:xfrm>
            <a:off x="7947117" y="4433268"/>
            <a:ext cx="106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Conteneur 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77919DC-B13E-75CC-36D4-12DB7C9B338E}"/>
              </a:ext>
            </a:extLst>
          </p:cNvPr>
          <p:cNvSpPr txBox="1"/>
          <p:nvPr/>
        </p:nvSpPr>
        <p:spPr>
          <a:xfrm>
            <a:off x="10103428" y="4433268"/>
            <a:ext cx="106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Conteneur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240167" y="1272083"/>
            <a:ext cx="1152391" cy="12464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FFFF"/>
                </a:solidFill>
              </a:rPr>
              <a:t>API</a:t>
            </a:r>
          </a:p>
          <a:p>
            <a:pPr algn="ctr"/>
            <a:r>
              <a:rPr lang="fr-FR" sz="1600" b="1" dirty="0">
                <a:solidFill>
                  <a:srgbClr val="FFFFFF"/>
                </a:solidFill>
              </a:rPr>
              <a:t>CORE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240164" y="2675968"/>
            <a:ext cx="1152391" cy="898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FFFF"/>
                </a:solidFill>
              </a:rPr>
              <a:t>API</a:t>
            </a:r>
          </a:p>
          <a:p>
            <a:pPr algn="ctr"/>
            <a:r>
              <a:rPr lang="fr-FR" sz="1600" b="1" dirty="0">
                <a:solidFill>
                  <a:srgbClr val="FFFFFF"/>
                </a:solidFill>
              </a:rPr>
              <a:t>PRED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240165" y="3749642"/>
            <a:ext cx="1152391" cy="898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FFFF"/>
                </a:solidFill>
              </a:rPr>
              <a:t>API</a:t>
            </a:r>
          </a:p>
          <a:p>
            <a:pPr algn="ctr"/>
            <a:r>
              <a:rPr lang="fr-FR" sz="1600" b="1" dirty="0">
                <a:solidFill>
                  <a:srgbClr val="FFFFFF"/>
                </a:solidFill>
              </a:rPr>
              <a:t>TRAIN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1549643" y="1272083"/>
            <a:ext cx="594012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Interface principale </a:t>
            </a:r>
            <a:r>
              <a:rPr lang="fr-FR" sz="1500" dirty="0"/>
              <a:t>utilisée par les utilisateurs</a:t>
            </a:r>
          </a:p>
          <a:p>
            <a:pPr marL="2857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500" dirty="0"/>
              <a:t>Contient toutes les </a:t>
            </a:r>
            <a:r>
              <a:rPr lang="fr-FR" sz="1600" b="1" dirty="0">
                <a:solidFill>
                  <a:srgbClr val="7AB06E"/>
                </a:solidFill>
              </a:rPr>
              <a:t>fonctions</a:t>
            </a:r>
            <a:r>
              <a:rPr lang="fr-FR" sz="1500" dirty="0"/>
              <a:t> nécessaires </a:t>
            </a:r>
            <a:r>
              <a:rPr lang="fr-FR" sz="1600" b="1" dirty="0">
                <a:solidFill>
                  <a:srgbClr val="7AB06E"/>
                </a:solidFill>
              </a:rPr>
              <a:t>sauf celles de prédiction et d’entraînement</a:t>
            </a:r>
          </a:p>
          <a:p>
            <a:pPr marL="2857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500" dirty="0"/>
              <a:t>Ne contient que des </a:t>
            </a:r>
            <a:r>
              <a:rPr lang="fr-FR" sz="1600" b="1" dirty="0">
                <a:solidFill>
                  <a:srgbClr val="7AB06E"/>
                </a:solidFill>
              </a:rPr>
              <a:t>fonctions asynchrones </a:t>
            </a:r>
            <a:r>
              <a:rPr lang="fr-FR" sz="1500" dirty="0"/>
              <a:t>pour un parallélisme des tâches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1549643" y="2732810"/>
            <a:ext cx="565804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500" dirty="0"/>
              <a:t>Dédiée à la </a:t>
            </a:r>
            <a:r>
              <a:rPr lang="fr-FR" sz="1600" b="1" dirty="0">
                <a:solidFill>
                  <a:srgbClr val="7AB06E"/>
                </a:solidFill>
              </a:rPr>
              <a:t>fonction de prédiction</a:t>
            </a:r>
          </a:p>
          <a:p>
            <a:pPr marL="2857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500" dirty="0"/>
              <a:t>Ne contient que des </a:t>
            </a:r>
            <a:r>
              <a:rPr lang="fr-FR" sz="1600" b="1" dirty="0">
                <a:solidFill>
                  <a:srgbClr val="7AB06E"/>
                </a:solidFill>
              </a:rPr>
              <a:t>fonctions asynchrones </a:t>
            </a:r>
            <a:r>
              <a:rPr lang="fr-FR" sz="1500" dirty="0"/>
              <a:t>pour un parallélisme des prédictions</a:t>
            </a: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1549643" y="3921900"/>
            <a:ext cx="5658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500" dirty="0"/>
              <a:t>Dédiée à la </a:t>
            </a:r>
            <a:r>
              <a:rPr lang="fr-FR" sz="1600" b="1" dirty="0">
                <a:solidFill>
                  <a:srgbClr val="7AB06E"/>
                </a:solidFill>
              </a:rPr>
              <a:t>fonction d’entraînement</a:t>
            </a:r>
          </a:p>
          <a:p>
            <a:pPr marL="2857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Pas asynchrone </a:t>
            </a:r>
            <a:r>
              <a:rPr lang="fr-FR" sz="1500" dirty="0"/>
              <a:t>car un seul entraînement possible à la fois</a:t>
            </a:r>
          </a:p>
        </p:txBody>
      </p:sp>
      <p:sp>
        <p:nvSpPr>
          <p:cNvPr id="24" name="Rectangle: Rounded Corners 4">
            <a:extLst>
              <a:ext uri="{FF2B5EF4-FFF2-40B4-BE49-F238E27FC236}">
                <a16:creationId xmlns:a16="http://schemas.microsoft.com/office/drawing/2014/main" id="{10A0F9BA-D286-8452-10B2-8205C63D15D8}"/>
              </a:ext>
            </a:extLst>
          </p:cNvPr>
          <p:cNvSpPr/>
          <p:nvPr/>
        </p:nvSpPr>
        <p:spPr>
          <a:xfrm>
            <a:off x="706732" y="4966443"/>
            <a:ext cx="7240385" cy="1454727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>
                <a:solidFill>
                  <a:srgbClr val="7AB06E"/>
                </a:solidFill>
              </a:rPr>
              <a:t>Les avantages de séparer les fonctions de prédiction et d’entraînement :</a:t>
            </a:r>
          </a:p>
          <a:p>
            <a:pPr marL="2857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Diminution</a:t>
            </a:r>
            <a:r>
              <a:rPr lang="fr-FR" sz="1500" dirty="0">
                <a:solidFill>
                  <a:schemeClr val="tx1"/>
                </a:solidFill>
              </a:rPr>
              <a:t> du risque de « </a:t>
            </a:r>
            <a:r>
              <a:rPr lang="fr-FR" sz="1600" b="1" dirty="0">
                <a:solidFill>
                  <a:srgbClr val="7AB06E"/>
                </a:solidFill>
              </a:rPr>
              <a:t>blocage</a:t>
            </a:r>
            <a:r>
              <a:rPr lang="fr-FR" sz="1500" dirty="0">
                <a:solidFill>
                  <a:schemeClr val="tx1"/>
                </a:solidFill>
              </a:rPr>
              <a:t> » de l’API CORE</a:t>
            </a:r>
          </a:p>
          <a:p>
            <a:pPr marL="2857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Meilleure utilisation des ressources </a:t>
            </a:r>
            <a:r>
              <a:rPr lang="fr-FR" sz="1500" dirty="0">
                <a:solidFill>
                  <a:schemeClr val="tx1"/>
                </a:solidFill>
              </a:rPr>
              <a:t>de la machine hôte</a:t>
            </a:r>
          </a:p>
          <a:p>
            <a:pPr marL="2857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500" dirty="0">
                <a:solidFill>
                  <a:schemeClr val="tx1"/>
                </a:solidFill>
              </a:rPr>
              <a:t>Aucun impact dû à l’impossibilité de rendre la fonction d’entraînement asynchrone</a:t>
            </a:r>
          </a:p>
          <a:p>
            <a:pPr marL="2857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Ne pas « alourdir » l’API CORE </a:t>
            </a:r>
            <a:r>
              <a:rPr lang="fr-FR" sz="1500" dirty="0">
                <a:solidFill>
                  <a:schemeClr val="tx1"/>
                </a:solidFill>
              </a:rPr>
              <a:t>avec les librairies </a:t>
            </a:r>
            <a:r>
              <a:rPr lang="fr-FR" sz="1500" dirty="0" err="1">
                <a:solidFill>
                  <a:schemeClr val="tx1"/>
                </a:solidFill>
              </a:rPr>
              <a:t>TensorFlow</a:t>
            </a:r>
            <a:endParaRPr lang="fr-FR" sz="1500" dirty="0">
              <a:solidFill>
                <a:schemeClr val="tx1"/>
              </a:solidFill>
            </a:endParaRPr>
          </a:p>
          <a:p>
            <a:endParaRPr lang="fr-FR" sz="1600" b="1" dirty="0">
              <a:solidFill>
                <a:srgbClr val="7AB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0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809A-87C8-4C7D-0096-F9427068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ROUTES de L’API « </a:t>
            </a:r>
            <a:r>
              <a:rPr lang="fr-FR" dirty="0" err="1"/>
              <a:t>Core</a:t>
            </a:r>
            <a:r>
              <a:rPr lang="fr-FR" dirty="0"/>
              <a:t> »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269089" y="2452254"/>
            <a:ext cx="1612516" cy="24798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FFFF"/>
                </a:solidFill>
              </a:rPr>
              <a:t>Accessibles</a:t>
            </a:r>
          </a:p>
          <a:p>
            <a:pPr algn="ctr"/>
            <a:r>
              <a:rPr lang="fr-FR" sz="1600" b="1" dirty="0">
                <a:solidFill>
                  <a:srgbClr val="FFFFFF"/>
                </a:solidFill>
              </a:rPr>
              <a:t>aux </a:t>
            </a:r>
          </a:p>
          <a:p>
            <a:pPr algn="ctr"/>
            <a:r>
              <a:rPr lang="fr-FR" sz="1600" b="1" dirty="0">
                <a:solidFill>
                  <a:srgbClr val="FFFFFF"/>
                </a:solidFill>
              </a:rPr>
              <a:t>utilisateurs authentifiés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6EA1B3-9999-BC0B-7EC3-393D30861C34}"/>
              </a:ext>
            </a:extLst>
          </p:cNvPr>
          <p:cNvSpPr/>
          <p:nvPr/>
        </p:nvSpPr>
        <p:spPr>
          <a:xfrm>
            <a:off x="269089" y="5204289"/>
            <a:ext cx="1612516" cy="14791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FFFF"/>
                </a:solidFill>
              </a:rPr>
              <a:t>Accessibles</a:t>
            </a:r>
          </a:p>
          <a:p>
            <a:pPr algn="ctr"/>
            <a:r>
              <a:rPr lang="fr-FR" sz="1600" b="1" dirty="0">
                <a:solidFill>
                  <a:srgbClr val="FFFFFF"/>
                </a:solidFill>
              </a:rPr>
              <a:t>aux administrateurs authentifiés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2031231" y="1078495"/>
            <a:ext cx="56580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 err="1">
                <a:solidFill>
                  <a:srgbClr val="7AB06E"/>
                </a:solidFill>
              </a:rPr>
              <a:t>apichk</a:t>
            </a:r>
            <a:r>
              <a:rPr lang="fr-FR" sz="1600" b="1" dirty="0">
                <a:solidFill>
                  <a:srgbClr val="7AB06E"/>
                </a:solidFill>
              </a:rPr>
              <a:t> </a:t>
            </a:r>
            <a:r>
              <a:rPr lang="fr-FR" sz="1600" dirty="0"/>
              <a:t>(GET)</a:t>
            </a:r>
          </a:p>
          <a:p>
            <a:r>
              <a:rPr lang="fr-FR" sz="1600" dirty="0"/>
              <a:t>	Vérification du fonctionnement de l’API sans authentification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 err="1">
                <a:solidFill>
                  <a:srgbClr val="7AB06E"/>
                </a:solidFill>
              </a:rPr>
              <a:t>adduser</a:t>
            </a:r>
            <a:r>
              <a:rPr lang="fr-FR" sz="1600" dirty="0"/>
              <a:t> (POST)</a:t>
            </a:r>
          </a:p>
          <a:p>
            <a:r>
              <a:rPr lang="fr-FR" sz="1600" dirty="0"/>
              <a:t>	Ajoute un nouvel utilisateur à la base des utilisateurs</a:t>
            </a:r>
          </a:p>
          <a:p>
            <a:endParaRPr lang="fr-F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36091-2D77-97BC-1B9D-9F91E8DC28AC}"/>
              </a:ext>
            </a:extLst>
          </p:cNvPr>
          <p:cNvSpPr txBox="1"/>
          <p:nvPr/>
        </p:nvSpPr>
        <p:spPr>
          <a:xfrm>
            <a:off x="2031231" y="5204289"/>
            <a:ext cx="74452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train/full </a:t>
            </a:r>
            <a:r>
              <a:rPr lang="fr-FR" sz="1600" dirty="0"/>
              <a:t>(POST)</a:t>
            </a:r>
          </a:p>
          <a:p>
            <a:r>
              <a:rPr lang="fr-FR" sz="1600" dirty="0"/>
              <a:t>	Lance un entrainement complet du modèle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train/mini </a:t>
            </a:r>
            <a:r>
              <a:rPr lang="fr-FR" sz="1600" dirty="0"/>
              <a:t>(POST)</a:t>
            </a:r>
          </a:p>
          <a:p>
            <a:r>
              <a:rPr lang="fr-FR" sz="1600" dirty="0"/>
              <a:t>	Lance un entrainement restreint du modèle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 err="1">
                <a:solidFill>
                  <a:srgbClr val="7AB06E"/>
                </a:solidFill>
              </a:rPr>
              <a:t>getalllogs</a:t>
            </a:r>
            <a:r>
              <a:rPr lang="fr-FR" sz="1600" dirty="0"/>
              <a:t> (GET)</a:t>
            </a:r>
          </a:p>
          <a:p>
            <a:r>
              <a:rPr lang="fr-FR" sz="1600" dirty="0"/>
              <a:t>	Liste l’historique des logs de tous les utilisateurs</a:t>
            </a:r>
          </a:p>
          <a:p>
            <a:endParaRPr lang="fr-FR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CAF81D-752D-E2B5-044C-08D2EA48940F}"/>
              </a:ext>
            </a:extLst>
          </p:cNvPr>
          <p:cNvSpPr/>
          <p:nvPr/>
        </p:nvSpPr>
        <p:spPr>
          <a:xfrm>
            <a:off x="269089" y="1045243"/>
            <a:ext cx="1612516" cy="11756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FFFF"/>
                </a:solidFill>
              </a:rPr>
              <a:t>Accessible</a:t>
            </a:r>
          </a:p>
          <a:p>
            <a:pPr algn="ctr"/>
            <a:r>
              <a:rPr lang="fr-FR" sz="1600" b="1" dirty="0">
                <a:solidFill>
                  <a:srgbClr val="FFFFFF"/>
                </a:solidFill>
              </a:rPr>
              <a:t>sans authentification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2031231" y="2471532"/>
            <a:ext cx="100055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 err="1">
                <a:solidFill>
                  <a:srgbClr val="7AB06E"/>
                </a:solidFill>
              </a:rPr>
              <a:t>secapichk</a:t>
            </a:r>
            <a:r>
              <a:rPr lang="fr-FR" sz="1600" b="1" dirty="0">
                <a:solidFill>
                  <a:srgbClr val="7AB06E"/>
                </a:solidFill>
              </a:rPr>
              <a:t> </a:t>
            </a:r>
            <a:r>
              <a:rPr lang="fr-FR" sz="1600" dirty="0"/>
              <a:t>(GET)</a:t>
            </a:r>
          </a:p>
          <a:p>
            <a:r>
              <a:rPr lang="fr-FR" sz="1600" dirty="0"/>
              <a:t>	Vérification du fonctionnement de l’API avec authentification</a:t>
            </a:r>
          </a:p>
          <a:p>
            <a:pPr marL="285750" indent="-2857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 err="1">
                <a:solidFill>
                  <a:srgbClr val="7AB06E"/>
                </a:solidFill>
              </a:rPr>
              <a:t>predict</a:t>
            </a:r>
            <a:r>
              <a:rPr lang="fr-FR" sz="1600" dirty="0">
                <a:solidFill>
                  <a:srgbClr val="000000"/>
                </a:solidFill>
              </a:rPr>
              <a:t> (POST)</a:t>
            </a:r>
          </a:p>
          <a:p>
            <a:pPr lvl="1"/>
            <a:r>
              <a:rPr lang="fr-FR" sz="1600" dirty="0">
                <a:solidFill>
                  <a:srgbClr val="000000"/>
                </a:solidFill>
              </a:rPr>
              <a:t>Renvoie la prédiction d’une image avec son taux de prédiction et la durée de la prédiction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 err="1">
                <a:solidFill>
                  <a:srgbClr val="7AB06E"/>
                </a:solidFill>
              </a:rPr>
              <a:t>addpict</a:t>
            </a:r>
            <a:r>
              <a:rPr lang="fr-FR" sz="1600" dirty="0"/>
              <a:t> (POST)</a:t>
            </a:r>
          </a:p>
          <a:p>
            <a:pPr lvl="1"/>
            <a:r>
              <a:rPr lang="fr-FR" sz="1600" dirty="0">
                <a:solidFill>
                  <a:srgbClr val="000000"/>
                </a:solidFill>
              </a:rPr>
              <a:t>Demande l’ajout d’une nouvelle image à la base de données en précisant le type de plante et de maladie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 err="1">
                <a:solidFill>
                  <a:srgbClr val="7AB06E"/>
                </a:solidFill>
              </a:rPr>
              <a:t>gimmelogs</a:t>
            </a:r>
            <a:r>
              <a:rPr lang="fr-FR" sz="1600" dirty="0"/>
              <a:t> (GET)</a:t>
            </a:r>
          </a:p>
          <a:p>
            <a:pPr marL="0" lvl="1"/>
            <a:r>
              <a:rPr lang="fr-FR" sz="1600" dirty="0">
                <a:solidFill>
                  <a:srgbClr val="000000"/>
                </a:solidFill>
              </a:rPr>
              <a:t>	Liste de l’historique des logs de l’utilisateur</a:t>
            </a:r>
          </a:p>
          <a:p>
            <a:pPr marL="2857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b="1" dirty="0">
                <a:solidFill>
                  <a:srgbClr val="7AB06E"/>
                </a:solidFill>
              </a:rPr>
              <a:t>opinion</a:t>
            </a:r>
            <a:r>
              <a:rPr lang="fr-FR" sz="1600" dirty="0"/>
              <a:t> (POST)</a:t>
            </a:r>
          </a:p>
          <a:p>
            <a:pPr lvl="1"/>
            <a:r>
              <a:rPr lang="fr-FR" sz="1600" dirty="0">
                <a:solidFill>
                  <a:srgbClr val="000000"/>
                </a:solidFill>
              </a:rPr>
              <a:t>Ajoute l’avis de l’utilisateur sur la prédiction</a:t>
            </a:r>
          </a:p>
          <a:p>
            <a:pPr lvl="1"/>
            <a:endParaRPr lang="fr-FR" sz="1600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D5B85C82-CA88-4C19-DC00-08364F929CEE}"/>
              </a:ext>
            </a:extLst>
          </p:cNvPr>
          <p:cNvCxnSpPr>
            <a:cxnSpLocks/>
          </p:cNvCxnSpPr>
          <p:nvPr/>
        </p:nvCxnSpPr>
        <p:spPr>
          <a:xfrm>
            <a:off x="269089" y="2328995"/>
            <a:ext cx="11038840" cy="0"/>
          </a:xfrm>
          <a:prstGeom prst="line">
            <a:avLst/>
          </a:prstGeom>
          <a:ln w="317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D5B85C82-CA88-4C19-DC00-08364F929CEE}"/>
              </a:ext>
            </a:extLst>
          </p:cNvPr>
          <p:cNvCxnSpPr>
            <a:cxnSpLocks/>
          </p:cNvCxnSpPr>
          <p:nvPr/>
        </p:nvCxnSpPr>
        <p:spPr>
          <a:xfrm>
            <a:off x="269089" y="5066653"/>
            <a:ext cx="11038840" cy="0"/>
          </a:xfrm>
          <a:prstGeom prst="line">
            <a:avLst/>
          </a:prstGeom>
          <a:ln w="317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1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EC40-5E3E-F8EF-420E-0F1E0634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59" y="2"/>
            <a:ext cx="10684566" cy="1216024"/>
          </a:xfrm>
        </p:spPr>
        <p:txBody>
          <a:bodyPr>
            <a:normAutofit/>
          </a:bodyPr>
          <a:lstStyle/>
          <a:p>
            <a:r>
              <a:rPr lang="fr-FR" dirty="0"/>
              <a:t>Choix des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797B94-0FD3-F1E3-0FF8-1AD4FEC320B7}"/>
              </a:ext>
            </a:extLst>
          </p:cNvPr>
          <p:cNvSpPr txBox="1"/>
          <p:nvPr/>
        </p:nvSpPr>
        <p:spPr>
          <a:xfrm>
            <a:off x="218265" y="2198204"/>
            <a:ext cx="303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</a:rPr>
              <a:t>Tests de présence des fichiers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68F7D7-5C12-BE63-627B-758BEDFDD501}"/>
              </a:ext>
            </a:extLst>
          </p:cNvPr>
          <p:cNvCxnSpPr>
            <a:cxnSpLocks/>
          </p:cNvCxnSpPr>
          <p:nvPr/>
        </p:nvCxnSpPr>
        <p:spPr>
          <a:xfrm>
            <a:off x="304396" y="2567536"/>
            <a:ext cx="4516986" cy="0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18233A8-BE52-8F91-339F-5F84123C203A}"/>
              </a:ext>
            </a:extLst>
          </p:cNvPr>
          <p:cNvSpPr txBox="1"/>
          <p:nvPr/>
        </p:nvSpPr>
        <p:spPr>
          <a:xfrm>
            <a:off x="5840567" y="2198204"/>
            <a:ext cx="367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</a:rPr>
              <a:t>Tests de fonctionnements des routes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611288-321F-36B0-4D01-393EC2F22DD7}"/>
              </a:ext>
            </a:extLst>
          </p:cNvPr>
          <p:cNvCxnSpPr>
            <a:cxnSpLocks/>
          </p:cNvCxnSpPr>
          <p:nvPr/>
        </p:nvCxnSpPr>
        <p:spPr>
          <a:xfrm>
            <a:off x="5943585" y="2567536"/>
            <a:ext cx="53201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B7CCFED-1E80-64BB-0AF0-3B49F02BD814}"/>
              </a:ext>
            </a:extLst>
          </p:cNvPr>
          <p:cNvSpPr/>
          <p:nvPr/>
        </p:nvSpPr>
        <p:spPr>
          <a:xfrm>
            <a:off x="331139" y="1202173"/>
            <a:ext cx="4955755" cy="732374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AB06E"/>
                </a:solidFill>
              </a:rPr>
              <a:t>Tests effectués sur l’API </a:t>
            </a:r>
            <a:r>
              <a:rPr lang="fr-FR" b="1" dirty="0" err="1">
                <a:solidFill>
                  <a:srgbClr val="7AB06E"/>
                </a:solidFill>
              </a:rPr>
              <a:t>Core</a:t>
            </a:r>
            <a:endParaRPr lang="fr-FR" dirty="0">
              <a:solidFill>
                <a:srgbClr val="7AB06E"/>
              </a:solidFill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303284" y="2779362"/>
            <a:ext cx="5388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Base</a:t>
            </a:r>
            <a:r>
              <a:rPr lang="fr-FR" sz="1600" b="1" dirty="0">
                <a:solidFill>
                  <a:srgbClr val="7AB06E"/>
                </a:solidFill>
              </a:rPr>
              <a:t> NPD.csv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1600" b="1" dirty="0">
              <a:solidFill>
                <a:srgbClr val="7AB06E"/>
              </a:solidFill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Base </a:t>
            </a:r>
            <a:r>
              <a:rPr lang="fr-FR" sz="1600" b="1" dirty="0">
                <a:solidFill>
                  <a:srgbClr val="7AB06E"/>
                </a:solidFill>
              </a:rPr>
              <a:t>NPD_Buffer.csv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1600" b="1" dirty="0">
              <a:solidFill>
                <a:srgbClr val="7AB06E"/>
              </a:solidFill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Base </a:t>
            </a:r>
            <a:r>
              <a:rPr lang="fr-FR" sz="1600" b="1" dirty="0">
                <a:solidFill>
                  <a:srgbClr val="7AB06E"/>
                </a:solidFill>
              </a:rPr>
              <a:t>Users.csv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1600" b="1" dirty="0">
              <a:solidFill>
                <a:srgbClr val="7AB06E"/>
              </a:solidFill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Fichier image </a:t>
            </a:r>
            <a:r>
              <a:rPr lang="fr-FR" sz="1600" b="1" dirty="0">
                <a:solidFill>
                  <a:srgbClr val="7AB06E"/>
                </a:solidFill>
              </a:rPr>
              <a:t>PotatoHealthy2.jpeg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ABBBA3AE-BEBB-3CFC-F72D-A1AED1AADBC7}"/>
              </a:ext>
            </a:extLst>
          </p:cNvPr>
          <p:cNvSpPr txBox="1"/>
          <p:nvPr/>
        </p:nvSpPr>
        <p:spPr>
          <a:xfrm>
            <a:off x="6058309" y="2779362"/>
            <a:ext cx="5388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Route </a:t>
            </a:r>
            <a:r>
              <a:rPr lang="fr-FR" sz="1600" b="1" dirty="0">
                <a:solidFill>
                  <a:schemeClr val="accent2"/>
                </a:solidFill>
              </a:rPr>
              <a:t>/</a:t>
            </a:r>
            <a:r>
              <a:rPr lang="fr-FR" sz="1600" b="1" dirty="0" err="1">
                <a:solidFill>
                  <a:schemeClr val="accent2"/>
                </a:solidFill>
              </a:rPr>
              <a:t>apichk</a:t>
            </a:r>
            <a:endParaRPr lang="fr-FR" sz="1600" b="1" dirty="0">
              <a:solidFill>
                <a:schemeClr val="accent2"/>
              </a:solidFill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1600" b="1" dirty="0">
              <a:solidFill>
                <a:schemeClr val="accent2"/>
              </a:solidFill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Route </a:t>
            </a:r>
            <a:r>
              <a:rPr lang="fr-FR" sz="1600" b="1" dirty="0">
                <a:solidFill>
                  <a:schemeClr val="accent2"/>
                </a:solidFill>
              </a:rPr>
              <a:t>/</a:t>
            </a:r>
            <a:r>
              <a:rPr lang="fr-FR" sz="1600" b="1" dirty="0" err="1">
                <a:solidFill>
                  <a:schemeClr val="accent2"/>
                </a:solidFill>
              </a:rPr>
              <a:t>secapichk</a:t>
            </a:r>
            <a:endParaRPr lang="fr-FR" sz="1600" b="1" dirty="0">
              <a:solidFill>
                <a:schemeClr val="accent2"/>
              </a:solidFill>
            </a:endParaRPr>
          </a:p>
          <a:p>
            <a:r>
              <a:rPr lang="fr-FR" sz="1600" b="1" dirty="0">
                <a:solidFill>
                  <a:schemeClr val="accent2"/>
                </a:solidFill>
              </a:rPr>
              <a:t> 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Route </a:t>
            </a:r>
            <a:r>
              <a:rPr lang="fr-FR" sz="1600" b="1" dirty="0">
                <a:solidFill>
                  <a:schemeClr val="accent2"/>
                </a:solidFill>
              </a:rPr>
              <a:t>/</a:t>
            </a:r>
            <a:r>
              <a:rPr lang="fr-FR" sz="1600" b="1" dirty="0" err="1">
                <a:solidFill>
                  <a:schemeClr val="accent2"/>
                </a:solidFill>
              </a:rPr>
              <a:t>predict</a:t>
            </a:r>
            <a:endParaRPr lang="fr-FR" sz="1600" b="1" dirty="0">
              <a:solidFill>
                <a:schemeClr val="accent2"/>
              </a:solidFill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1600" b="1" dirty="0">
              <a:solidFill>
                <a:schemeClr val="accent2"/>
              </a:solidFill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Route </a:t>
            </a:r>
            <a:r>
              <a:rPr lang="fr-FR" sz="1600" b="1" dirty="0">
                <a:solidFill>
                  <a:schemeClr val="accent2"/>
                </a:solidFill>
              </a:rPr>
              <a:t>/</a:t>
            </a:r>
            <a:r>
              <a:rPr lang="fr-FR" sz="1600" b="1" dirty="0" err="1">
                <a:solidFill>
                  <a:schemeClr val="accent2"/>
                </a:solidFill>
              </a:rPr>
              <a:t>gimmelogs</a:t>
            </a:r>
            <a:endParaRPr lang="fr-FR" sz="1600" b="1" dirty="0">
              <a:solidFill>
                <a:schemeClr val="accent2"/>
              </a:solidFill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1600" b="1" dirty="0">
              <a:solidFill>
                <a:schemeClr val="accent2"/>
              </a:solidFill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Route</a:t>
            </a:r>
            <a:r>
              <a:rPr lang="fr-FR" sz="1600" b="1" dirty="0">
                <a:solidFill>
                  <a:schemeClr val="accent2"/>
                </a:solidFill>
              </a:rPr>
              <a:t> /</a:t>
            </a:r>
            <a:r>
              <a:rPr lang="fr-FR" sz="1600" b="1" dirty="0" err="1">
                <a:solidFill>
                  <a:schemeClr val="accent2"/>
                </a:solidFill>
              </a:rPr>
              <a:t>getalllogs</a:t>
            </a:r>
            <a:endParaRPr lang="fr-FR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7250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412E24"/>
      </a:dk2>
      <a:lt2>
        <a:srgbClr val="E8E7E2"/>
      </a:lt2>
      <a:accent1>
        <a:srgbClr val="9197CC"/>
      </a:accent1>
      <a:accent2>
        <a:srgbClr val="789EC0"/>
      </a:accent2>
      <a:accent3>
        <a:srgbClr val="7DADB0"/>
      </a:accent3>
      <a:accent4>
        <a:srgbClr val="6EB099"/>
      </a:accent4>
      <a:accent5>
        <a:srgbClr val="7CB188"/>
      </a:accent5>
      <a:accent6>
        <a:srgbClr val="7AB06E"/>
      </a:accent6>
      <a:hlink>
        <a:srgbClr val="898453"/>
      </a:hlink>
      <a:folHlink>
        <a:srgbClr val="7F7F7F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1503</Words>
  <Application>Microsoft Office PowerPoint</Application>
  <PresentationFormat>Grand écran</PresentationFormat>
  <Paragraphs>229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ArchiveVTI</vt:lpstr>
      <vt:lpstr>Projet « reconnaissance de plantes et de leurs maladies »</vt:lpstr>
      <vt:lpstr>Une Suite Logique</vt:lpstr>
      <vt:lpstr>Contexte et Objectifs</vt:lpstr>
      <vt:lpstr>Le dataset utilisé : New Plant Diseases </vt:lpstr>
      <vt:lpstr>Les Bases de DONNEES</vt:lpstr>
      <vt:lpstr>Le Modèle Utilisé</vt:lpstr>
      <vt:lpstr>3 APIS et 3 Conteneurs, Mais Pourquoi ?</vt:lpstr>
      <vt:lpstr>Les ROUTES de L’API « Core »</vt:lpstr>
      <vt:lpstr>Choix des Github Actions</vt:lpstr>
      <vt:lpstr>Points Bloquants : Github Actions</vt:lpstr>
      <vt:lpstr>Notre Infrastructure Kubernetes</vt:lpstr>
      <vt:lpstr>Points Bloquants : Déploiement</vt:lpstr>
      <vt:lpstr>Automatisation de taches par Airflow</vt:lpstr>
      <vt:lpstr>demoNStration</vt:lpstr>
      <vt:lpstr>Conclusion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reconnaissance de plantes</dc:title>
  <dc:creator>Hadrien Gremillet</dc:creator>
  <cp:lastModifiedBy>Florent Maurice</cp:lastModifiedBy>
  <cp:revision>59</cp:revision>
  <dcterms:created xsi:type="dcterms:W3CDTF">2023-07-23T07:18:28Z</dcterms:created>
  <dcterms:modified xsi:type="dcterms:W3CDTF">2024-01-15T13:34:38Z</dcterms:modified>
</cp:coreProperties>
</file>