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19"/>
  </p:notesMasterIdLst>
  <p:sldIdLst>
    <p:sldId id="267" r:id="rId7"/>
    <p:sldId id="299" r:id="rId8"/>
    <p:sldId id="310" r:id="rId9"/>
    <p:sldId id="326" r:id="rId10"/>
    <p:sldId id="301" r:id="rId11"/>
    <p:sldId id="329" r:id="rId12"/>
    <p:sldId id="286" r:id="rId13"/>
    <p:sldId id="320" r:id="rId14"/>
    <p:sldId id="328" r:id="rId15"/>
    <p:sldId id="317" r:id="rId16"/>
    <p:sldId id="294" r:id="rId17"/>
    <p:sldId id="311" r:id="rId18"/>
  </p:sldIdLst>
  <p:sldSz cx="12192000" cy="6858000"/>
  <p:notesSz cx="6858000" cy="9144000"/>
  <p:custDataLst>
    <p:tags r:id="rId20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 Engstroem" initials="SE" lastIdx="13" clrIdx="0">
    <p:extLst>
      <p:ext uri="{19B8F6BF-5375-455C-9EA6-DF929625EA0E}">
        <p15:presenceInfo xmlns:p15="http://schemas.microsoft.com/office/powerpoint/2012/main" userId="S::sengstroem@icrc.org::97d78a73-5e96-4f65-a0af-becf03db066e" providerId="AD"/>
      </p:ext>
    </p:extLst>
  </p:cmAuthor>
  <p:cmAuthor id="2" name="Laurence Nicolier" initials="LN" lastIdx="15" clrIdx="1">
    <p:extLst>
      <p:ext uri="{19B8F6BF-5375-455C-9EA6-DF929625EA0E}">
        <p15:presenceInfo xmlns:p15="http://schemas.microsoft.com/office/powerpoint/2012/main" userId="S::lnicolier@icrc.org::781d4bf3-e77c-4cde-9509-b802c4cb53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EF0"/>
    <a:srgbClr val="DED6CA"/>
    <a:srgbClr val="E07E62"/>
    <a:srgbClr val="F29095"/>
    <a:srgbClr val="D39C00"/>
    <a:srgbClr val="BC9EC5"/>
    <a:srgbClr val="A6BB84"/>
    <a:srgbClr val="DEEBF7"/>
    <a:srgbClr val="3776C1"/>
    <a:srgbClr val="C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17" y="5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ADBD9-450E-4821-987C-DB4B6BD0FE7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C515A-1EF2-41C3-8B56-ADA8C357A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8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C515A-1EF2-41C3-8B56-ADA8C357A6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C515A-1EF2-41C3-8B56-ADA8C357A6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14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C515A-1EF2-41C3-8B56-ADA8C357A6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8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2273-571B-4666-B660-76AAA89D9517}" type="datetimeFigureOut">
              <a:rPr lang="fr-CH" smtClean="0"/>
              <a:t>03.10.2024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56-E35D-45EA-A6FE-C830AB93025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12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2273-571B-4666-B660-76AAA89D9517}" type="datetimeFigureOut">
              <a:rPr lang="fr-CH" smtClean="0"/>
              <a:t>03.10.2024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56-E35D-45EA-A6FE-C830AB93025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9149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2273-571B-4666-B660-76AAA89D9517}" type="datetimeFigureOut">
              <a:rPr lang="fr-CH" smtClean="0"/>
              <a:t>03.10.2024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56-E35D-45EA-A6FE-C830AB93025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388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2273-571B-4666-B660-76AAA89D9517}" type="datetimeFigureOut">
              <a:rPr lang="fr-CH" smtClean="0"/>
              <a:t>03.10.2024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56-E35D-45EA-A6FE-C830AB93025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75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2273-571B-4666-B660-76AAA89D9517}" type="datetimeFigureOut">
              <a:rPr lang="fr-CH" smtClean="0"/>
              <a:t>03.10.2024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56-E35D-45EA-A6FE-C830AB93025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330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2273-571B-4666-B660-76AAA89D9517}" type="datetimeFigureOut">
              <a:rPr lang="fr-CH" smtClean="0"/>
              <a:t>03.10.2024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56-E35D-45EA-A6FE-C830AB93025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725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2273-571B-4666-B660-76AAA89D9517}" type="datetimeFigureOut">
              <a:rPr lang="fr-CH" smtClean="0"/>
              <a:t>03.10.2024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56-E35D-45EA-A6FE-C830AB93025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5622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2273-571B-4666-B660-76AAA89D9517}" type="datetimeFigureOut">
              <a:rPr lang="fr-CH" smtClean="0"/>
              <a:t>03.10.2024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56-E35D-45EA-A6FE-C830AB93025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67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2273-571B-4666-B660-76AAA89D9517}" type="datetimeFigureOut">
              <a:rPr lang="fr-CH" smtClean="0"/>
              <a:t>03.10.2024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56-E35D-45EA-A6FE-C830AB93025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426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2273-571B-4666-B660-76AAA89D9517}" type="datetimeFigureOut">
              <a:rPr lang="fr-CH" smtClean="0"/>
              <a:t>03.10.2024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56-E35D-45EA-A6FE-C830AB93025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50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2273-571B-4666-B660-76AAA89D9517}" type="datetimeFigureOut">
              <a:rPr lang="fr-CH" smtClean="0"/>
              <a:t>03.10.2024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AA56-E35D-45EA-A6FE-C830AB93025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944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52273-571B-4666-B660-76AAA89D9517}" type="datetimeFigureOut">
              <a:rPr lang="fr-CH" smtClean="0"/>
              <a:t>03.10.2024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AAA56-E35D-45EA-A6FE-C830AB93025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5358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94487" y="1664855"/>
            <a:ext cx="9803025" cy="352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200"/>
              </a:spcAft>
            </a:pPr>
            <a:r>
              <a:rPr lang="en-US" sz="4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 ANSWERS WORKFLOWS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842D36A1-792D-4C23-BE2B-E37B48B2FCD8}"/>
              </a:ext>
            </a:extLst>
          </p:cNvPr>
          <p:cNvCxnSpPr>
            <a:cxnSpLocks/>
          </p:cNvCxnSpPr>
          <p:nvPr/>
        </p:nvCxnSpPr>
        <p:spPr>
          <a:xfrm>
            <a:off x="1926454" y="3737499"/>
            <a:ext cx="8282866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776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6">
            <a:extLst>
              <a:ext uri="{FF2B5EF4-FFF2-40B4-BE49-F238E27FC236}">
                <a16:creationId xmlns="" xmlns:a16="http://schemas.microsoft.com/office/drawing/2014/main" id="{646CB8B9-EA3C-4F68-9F95-67F5FC5AD8A5}"/>
              </a:ext>
            </a:extLst>
          </p:cNvPr>
          <p:cNvSpPr txBox="1"/>
          <p:nvPr/>
        </p:nvSpPr>
        <p:spPr>
          <a:xfrm>
            <a:off x="2034626" y="1943201"/>
            <a:ext cx="1009743" cy="268866"/>
          </a:xfrm>
          <a:prstGeom prst="rect">
            <a:avLst/>
          </a:prstGeom>
          <a:solidFill>
            <a:srgbClr val="EAEE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chemeClr val="tx1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Reminder</a:t>
            </a:r>
            <a:endParaRPr lang="fr-CH" sz="900" dirty="0">
              <a:solidFill>
                <a:schemeClr val="tx1"/>
              </a:solidFill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Text Box 6">
            <a:extLst>
              <a:ext uri="{FF2B5EF4-FFF2-40B4-BE49-F238E27FC236}">
                <a16:creationId xmlns="" xmlns:a16="http://schemas.microsoft.com/office/drawing/2014/main" id="{3F72897D-9F87-4FE2-B3BB-88C9DEA53AE0}"/>
              </a:ext>
            </a:extLst>
          </p:cNvPr>
          <p:cNvSpPr txBox="1"/>
          <p:nvPr/>
        </p:nvSpPr>
        <p:spPr>
          <a:xfrm>
            <a:off x="6859819" y="4573175"/>
            <a:ext cx="880858" cy="246560"/>
          </a:xfrm>
          <a:prstGeom prst="rect">
            <a:avLst/>
          </a:prstGeom>
          <a:solidFill>
            <a:srgbClr val="EAEE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chemeClr val="tx1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Refused</a:t>
            </a:r>
            <a:endParaRPr lang="fr-CH" sz="900" dirty="0">
              <a:solidFill>
                <a:schemeClr val="tx1"/>
              </a:solidFill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124108" y="3774809"/>
            <a:ext cx="2756401" cy="2256633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CLOSING ACTIVITY</a:t>
            </a:r>
            <a:endParaRPr lang="fr-CH" sz="11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631203" y="691298"/>
            <a:ext cx="2749673" cy="1869975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 ACTIVITY</a:t>
            </a:r>
            <a:endParaRPr lang="fr-CH" sz="11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 Box 13"/>
          <p:cNvSpPr txBox="1">
            <a:spLocks noGrp="1"/>
          </p:cNvSpPr>
          <p:nvPr>
            <p:ph type="title"/>
          </p:nvPr>
        </p:nvSpPr>
        <p:spPr>
          <a:xfrm>
            <a:off x="1537334" y="136525"/>
            <a:ext cx="9343101" cy="407285"/>
          </a:xfrm>
          <a:prstGeom prst="rect">
            <a:avLst/>
          </a:prstGeom>
          <a:noFill/>
          <a:ln w="6350">
            <a:solidFill>
              <a:srgbClr val="C00000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EMERGENCY TRAVEL DOCUMENTS (ETD)</a:t>
            </a:r>
            <a:endParaRPr lang="fr-CH" sz="18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 Box 6"/>
          <p:cNvSpPr txBox="1"/>
          <p:nvPr/>
        </p:nvSpPr>
        <p:spPr>
          <a:xfrm>
            <a:off x="3312029" y="3596997"/>
            <a:ext cx="1153653" cy="268866"/>
          </a:xfrm>
          <a:prstGeom prst="rect">
            <a:avLst/>
          </a:prstGeom>
          <a:solidFill>
            <a:srgbClr val="EAEE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Refused</a:t>
            </a:r>
            <a:endParaRPr lang="fr-CH" sz="9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Text Box 6"/>
          <p:cNvSpPr txBox="1"/>
          <p:nvPr/>
        </p:nvSpPr>
        <p:spPr>
          <a:xfrm>
            <a:off x="2034626" y="3596997"/>
            <a:ext cx="1153653" cy="268866"/>
          </a:xfrm>
          <a:prstGeom prst="rect">
            <a:avLst/>
          </a:prstGeom>
          <a:solidFill>
            <a:srgbClr val="EAEE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Received</a:t>
            </a:r>
            <a:endParaRPr lang="fr-CH" sz="9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Text Box 1"/>
          <p:cNvSpPr txBox="1"/>
          <p:nvPr/>
        </p:nvSpPr>
        <p:spPr>
          <a:xfrm>
            <a:off x="5408594" y="4249820"/>
            <a:ext cx="2215958" cy="387779"/>
          </a:xfrm>
          <a:prstGeom prst="rect">
            <a:avLst/>
          </a:prstGeom>
          <a:solidFill>
            <a:srgbClr val="DED6CA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TRAVEL DOCUMENT REQUEST REPLY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Text Box 1"/>
          <p:cNvSpPr txBox="1"/>
          <p:nvPr/>
        </p:nvSpPr>
        <p:spPr>
          <a:xfrm>
            <a:off x="5408543" y="5224062"/>
            <a:ext cx="2215958" cy="466098"/>
          </a:xfrm>
          <a:prstGeom prst="rect">
            <a:avLst/>
          </a:prstGeom>
          <a:solidFill>
            <a:srgbClr val="DED6CA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TRAVEL DOCUMENT DELIVERED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 Box 1"/>
          <p:cNvSpPr txBox="1"/>
          <p:nvPr/>
        </p:nvSpPr>
        <p:spPr>
          <a:xfrm>
            <a:off x="5964650" y="1158101"/>
            <a:ext cx="2082777" cy="599245"/>
          </a:xfrm>
          <a:prstGeom prst="rect">
            <a:avLst/>
          </a:prstGeom>
          <a:solidFill>
            <a:srgbClr val="DED6CA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TRAVEL DOCUMENT REQUEST OPENED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Right Arrow 33"/>
          <p:cNvSpPr/>
          <p:nvPr/>
        </p:nvSpPr>
        <p:spPr>
          <a:xfrm rot="10800000">
            <a:off x="4256507" y="1491202"/>
            <a:ext cx="1102723" cy="266144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Right Arrow 33">
            <a:extLst>
              <a:ext uri="{FF2B5EF4-FFF2-40B4-BE49-F238E27FC236}">
                <a16:creationId xmlns="" xmlns:a16="http://schemas.microsoft.com/office/drawing/2014/main" id="{5770E95E-3F77-4008-B72E-CE231824A593}"/>
              </a:ext>
            </a:extLst>
          </p:cNvPr>
          <p:cNvSpPr/>
          <p:nvPr/>
        </p:nvSpPr>
        <p:spPr>
          <a:xfrm rot="10800000">
            <a:off x="8575242" y="1486153"/>
            <a:ext cx="3029619" cy="278962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" name="Right Arrow 31">
            <a:extLst>
              <a:ext uri="{FF2B5EF4-FFF2-40B4-BE49-F238E27FC236}">
                <a16:creationId xmlns="" xmlns:a16="http://schemas.microsoft.com/office/drawing/2014/main" id="{BAEC2D76-6942-440C-B6A5-E0B8721D80D2}"/>
              </a:ext>
            </a:extLst>
          </p:cNvPr>
          <p:cNvSpPr/>
          <p:nvPr/>
        </p:nvSpPr>
        <p:spPr>
          <a:xfrm rot="10800000" flipH="1">
            <a:off x="7940321" y="5063385"/>
            <a:ext cx="1615428" cy="385623"/>
          </a:xfrm>
          <a:prstGeom prst="rightArrow">
            <a:avLst>
              <a:gd name="adj1" fmla="val 37535"/>
              <a:gd name="adj2" fmla="val 38988"/>
            </a:avLst>
          </a:prstGeom>
          <a:solidFill>
            <a:srgbClr val="EA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Text Box 1">
            <a:extLst>
              <a:ext uri="{FF2B5EF4-FFF2-40B4-BE49-F238E27FC236}">
                <a16:creationId xmlns="" xmlns:a16="http://schemas.microsoft.com/office/drawing/2014/main" id="{D293F2CF-E208-42A0-81A4-9404B9553486}"/>
              </a:ext>
            </a:extLst>
          </p:cNvPr>
          <p:cNvSpPr txBox="1"/>
          <p:nvPr/>
        </p:nvSpPr>
        <p:spPr>
          <a:xfrm>
            <a:off x="2464675" y="1237453"/>
            <a:ext cx="1687596" cy="776362"/>
          </a:xfrm>
          <a:prstGeom prst="rect">
            <a:avLst/>
          </a:prstGeom>
          <a:solidFill>
            <a:srgbClr val="DED6CA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ADDITIONAL INFORMATION</a:t>
            </a:r>
            <a:r>
              <a:rPr lang="fr-CH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/>
            </a:r>
            <a:br>
              <a:rPr lang="fr-CH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</a:br>
            <a:r>
              <a:rPr lang="fr-CH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REQUESTED</a:t>
            </a:r>
            <a:endParaRPr lang="en-US" sz="1100" dirty="0"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Text Box 1">
            <a:extLst>
              <a:ext uri="{FF2B5EF4-FFF2-40B4-BE49-F238E27FC236}">
                <a16:creationId xmlns="" xmlns:a16="http://schemas.microsoft.com/office/drawing/2014/main" id="{58A24910-D481-4BEF-BC4C-E9F3BC9EB496}"/>
              </a:ext>
            </a:extLst>
          </p:cNvPr>
          <p:cNvSpPr txBox="1"/>
          <p:nvPr/>
        </p:nvSpPr>
        <p:spPr>
          <a:xfrm>
            <a:off x="2454974" y="2911576"/>
            <a:ext cx="1594780" cy="699938"/>
          </a:xfrm>
          <a:prstGeom prst="rect">
            <a:avLst/>
          </a:prstGeom>
          <a:solidFill>
            <a:srgbClr val="DED6CA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ADDITIONAL INFORMATION</a:t>
            </a:r>
            <a:r>
              <a:rPr lang="fr-CH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/>
            </a:r>
            <a:br>
              <a:rPr lang="fr-CH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</a:br>
            <a:r>
              <a:rPr lang="fr-CH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COLLECTED</a:t>
            </a:r>
            <a:endParaRPr lang="en-US" sz="1100" dirty="0"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45" name="Right Arrow 14">
            <a:extLst>
              <a:ext uri="{FF2B5EF4-FFF2-40B4-BE49-F238E27FC236}">
                <a16:creationId xmlns="" xmlns:a16="http://schemas.microsoft.com/office/drawing/2014/main" id="{B19D0D40-D4A5-4531-9C26-C0AFE27461F8}"/>
              </a:ext>
            </a:extLst>
          </p:cNvPr>
          <p:cNvSpPr/>
          <p:nvPr/>
        </p:nvSpPr>
        <p:spPr>
          <a:xfrm rot="16200000" flipH="1">
            <a:off x="3017710" y="2389389"/>
            <a:ext cx="476907" cy="221398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Text Box 1">
            <a:extLst>
              <a:ext uri="{FF2B5EF4-FFF2-40B4-BE49-F238E27FC236}">
                <a16:creationId xmlns="" xmlns:a16="http://schemas.microsoft.com/office/drawing/2014/main" id="{17EAFBB1-47A5-4BF9-BC81-DD1923BD6633}"/>
              </a:ext>
            </a:extLst>
          </p:cNvPr>
          <p:cNvSpPr txBox="1"/>
          <p:nvPr/>
        </p:nvSpPr>
        <p:spPr>
          <a:xfrm>
            <a:off x="9757004" y="4940743"/>
            <a:ext cx="1628415" cy="626408"/>
          </a:xfrm>
          <a:prstGeom prst="rect">
            <a:avLst/>
          </a:prstGeom>
          <a:solidFill>
            <a:srgbClr val="DED6CA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NS/ICRC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INFORMED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48" name="Arrow: Bent-Up 47">
            <a:extLst>
              <a:ext uri="{FF2B5EF4-FFF2-40B4-BE49-F238E27FC236}">
                <a16:creationId xmlns="" xmlns:a16="http://schemas.microsoft.com/office/drawing/2014/main" id="{FF36B889-A2B8-4B88-8166-284A03EFBE50}"/>
              </a:ext>
            </a:extLst>
          </p:cNvPr>
          <p:cNvSpPr/>
          <p:nvPr/>
        </p:nvSpPr>
        <p:spPr>
          <a:xfrm rot="5400000">
            <a:off x="2932192" y="3505502"/>
            <a:ext cx="1584434" cy="2538870"/>
          </a:xfrm>
          <a:prstGeom prst="bentUpArrow">
            <a:avLst>
              <a:gd name="adj1" fmla="val 8307"/>
              <a:gd name="adj2" fmla="val 14308"/>
              <a:gd name="adj3" fmla="val 22826"/>
            </a:avLst>
          </a:prstGeom>
          <a:solidFill>
            <a:srgbClr val="EA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12A8675-BB59-4E32-A6E9-00302FA37B5D}"/>
              </a:ext>
            </a:extLst>
          </p:cNvPr>
          <p:cNvSpPr txBox="1"/>
          <p:nvPr/>
        </p:nvSpPr>
        <p:spPr>
          <a:xfrm>
            <a:off x="9772591" y="5690160"/>
            <a:ext cx="1727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STOP FOLLOW-UP</a:t>
            </a:r>
            <a:endParaRPr lang="fr-CH" sz="1200" b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50A5CE41-32C9-46A4-9B51-ACC3B05F853B}"/>
              </a:ext>
            </a:extLst>
          </p:cNvPr>
          <p:cNvSpPr txBox="1"/>
          <p:nvPr/>
        </p:nvSpPr>
        <p:spPr>
          <a:xfrm>
            <a:off x="5964650" y="2023380"/>
            <a:ext cx="2082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+ DATA OF </a:t>
            </a:r>
            <a:b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BENEFICIARY </a:t>
            </a:r>
          </a:p>
        </p:txBody>
      </p:sp>
      <p:sp>
        <p:nvSpPr>
          <p:cNvPr id="52" name="Arrow: Bent-Up 51">
            <a:extLst>
              <a:ext uri="{FF2B5EF4-FFF2-40B4-BE49-F238E27FC236}">
                <a16:creationId xmlns="" xmlns:a16="http://schemas.microsoft.com/office/drawing/2014/main" id="{5FD2954F-7550-43B4-B928-C42D57102985}"/>
              </a:ext>
            </a:extLst>
          </p:cNvPr>
          <p:cNvSpPr/>
          <p:nvPr/>
        </p:nvSpPr>
        <p:spPr>
          <a:xfrm rot="5400000">
            <a:off x="4078575" y="3722330"/>
            <a:ext cx="645186" cy="1185352"/>
          </a:xfrm>
          <a:prstGeom prst="bentUpArrow">
            <a:avLst>
              <a:gd name="adj1" fmla="val 20905"/>
              <a:gd name="adj2" fmla="val 26906"/>
              <a:gd name="adj3" fmla="val 48022"/>
            </a:avLst>
          </a:prstGeom>
          <a:solidFill>
            <a:srgbClr val="EA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="" xmlns:a16="http://schemas.microsoft.com/office/drawing/2014/main" id="{75E291F9-FF0A-4F5A-AF0D-203EF78EED47}"/>
              </a:ext>
            </a:extLst>
          </p:cNvPr>
          <p:cNvSpPr/>
          <p:nvPr/>
        </p:nvSpPr>
        <p:spPr>
          <a:xfrm rot="10800000" flipH="1">
            <a:off x="11556000" y="640800"/>
            <a:ext cx="640800" cy="5324400"/>
          </a:xfrm>
          <a:prstGeom prst="leftBrace">
            <a:avLst>
              <a:gd name="adj1" fmla="val 73184"/>
              <a:gd name="adj2" fmla="val 53494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1001">
            <a:schemeClr val="l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ICRC</a:t>
            </a:r>
            <a:endParaRPr lang="fr-CH" b="1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Text Box 1">
            <a:extLst>
              <a:ext uri="{FF2B5EF4-FFF2-40B4-BE49-F238E27FC236}">
                <a16:creationId xmlns="" xmlns:a16="http://schemas.microsoft.com/office/drawing/2014/main" id="{14B432C2-1D65-41AE-BC18-0C993A7AFD3D}"/>
              </a:ext>
            </a:extLst>
          </p:cNvPr>
          <p:cNvSpPr txBox="1"/>
          <p:nvPr/>
        </p:nvSpPr>
        <p:spPr>
          <a:xfrm>
            <a:off x="495896" y="6546980"/>
            <a:ext cx="11086504" cy="2094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Filling of the case and follow up in the cabinets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18DAA0D-6FFB-4631-9E8C-408648357016}"/>
              </a:ext>
            </a:extLst>
          </p:cNvPr>
          <p:cNvSpPr txBox="1"/>
          <p:nvPr/>
        </p:nvSpPr>
        <p:spPr>
          <a:xfrm>
            <a:off x="5246945" y="6281366"/>
            <a:ext cx="1659429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i="1" dirty="0"/>
              <a:t>Tracing Assistant / NRFLO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8B91D1F-2336-8A2F-6E12-3BFD30D24C61}"/>
              </a:ext>
            </a:extLst>
          </p:cNvPr>
          <p:cNvSpPr txBox="1"/>
          <p:nvPr/>
        </p:nvSpPr>
        <p:spPr>
          <a:xfrm>
            <a:off x="10102672" y="1173760"/>
            <a:ext cx="93707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Reviewed &amp;</a:t>
            </a:r>
          </a:p>
          <a:p>
            <a:pPr algn="ctr"/>
            <a:endParaRPr lang="en-US" sz="11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Accepted</a:t>
            </a:r>
            <a:endParaRPr lang="fr-CH" sz="11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98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/>
          </p:cNvSpPr>
          <p:nvPr/>
        </p:nvSpPr>
        <p:spPr>
          <a:xfrm>
            <a:off x="1474989" y="2443464"/>
            <a:ext cx="9117330" cy="3664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ANONYMOUS BENEFICIARY</a:t>
            </a:r>
            <a:endParaRPr lang="fr-CH" sz="1800" dirty="0">
              <a:solidFill>
                <a:schemeClr val="bg1"/>
              </a:solidFill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 Box 13">
            <a:extLst>
              <a:ext uri="{FF2B5EF4-FFF2-40B4-BE49-F238E27FC236}">
                <a16:creationId xmlns="" xmlns:a16="http://schemas.microsoft.com/office/drawing/2014/main" id="{F76E5A6C-93A4-4DE2-97D3-94F91D5A8AD2}"/>
              </a:ext>
            </a:extLst>
          </p:cNvPr>
          <p:cNvSpPr txBox="1">
            <a:spLocks/>
          </p:cNvSpPr>
          <p:nvPr/>
        </p:nvSpPr>
        <p:spPr>
          <a:xfrm>
            <a:off x="1474990" y="3026261"/>
            <a:ext cx="9117330" cy="407285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tx1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MONTHLY STATISTICS</a:t>
            </a:r>
            <a:endParaRPr lang="fr-CH" sz="1800" dirty="0">
              <a:solidFill>
                <a:schemeClr val="tx1"/>
              </a:solidFill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257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1343398" y="962108"/>
            <a:ext cx="5733263" cy="5265877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ACTIVITY TYPE</a:t>
            </a:r>
            <a:endParaRPr lang="fr-CH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 Box 13"/>
          <p:cNvSpPr txBox="1">
            <a:spLocks noGrp="1"/>
          </p:cNvSpPr>
          <p:nvPr>
            <p:ph type="title"/>
          </p:nvPr>
        </p:nvSpPr>
        <p:spPr>
          <a:xfrm>
            <a:off x="1537334" y="136525"/>
            <a:ext cx="9343101" cy="407285"/>
          </a:xfrm>
          <a:prstGeom prst="rect">
            <a:avLst/>
          </a:prstGeom>
          <a:noFill/>
          <a:ln w="6350">
            <a:solidFill>
              <a:srgbClr val="C00000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tx1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ANONYMOUS BENEFICIARY</a:t>
            </a:r>
            <a:endParaRPr lang="fr-CH" sz="1800" dirty="0">
              <a:solidFill>
                <a:schemeClr val="tx1"/>
              </a:solidFill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738976" y="1753337"/>
            <a:ext cx="1878231" cy="523009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WIFI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Left Brace 38"/>
          <p:cNvSpPr/>
          <p:nvPr/>
        </p:nvSpPr>
        <p:spPr>
          <a:xfrm rot="10800000">
            <a:off x="-21811" y="277091"/>
            <a:ext cx="751996" cy="6396232"/>
          </a:xfrm>
          <a:prstGeom prst="leftBrace">
            <a:avLst>
              <a:gd name="adj1" fmla="val 8333"/>
              <a:gd name="adj2" fmla="val 51982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1001">
            <a:schemeClr val="l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NS RED CROSS</a:t>
            </a:r>
            <a:endParaRPr lang="fr-CH" b="1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 Box 1">
            <a:extLst>
              <a:ext uri="{FF2B5EF4-FFF2-40B4-BE49-F238E27FC236}">
                <a16:creationId xmlns="" xmlns:a16="http://schemas.microsoft.com/office/drawing/2014/main" id="{D1D4B1E9-2D1B-4538-8810-281DA6A30765}"/>
              </a:ext>
            </a:extLst>
          </p:cNvPr>
          <p:cNvSpPr txBox="1"/>
          <p:nvPr/>
        </p:nvSpPr>
        <p:spPr>
          <a:xfrm>
            <a:off x="1738976" y="2675043"/>
            <a:ext cx="1878231" cy="523009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PHONE CALLS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47" name="Text Box 1">
            <a:extLst>
              <a:ext uri="{FF2B5EF4-FFF2-40B4-BE49-F238E27FC236}">
                <a16:creationId xmlns="" xmlns:a16="http://schemas.microsoft.com/office/drawing/2014/main" id="{BCE8AE86-1BED-4EBB-AB10-EDE2F4D030AE}"/>
              </a:ext>
            </a:extLst>
          </p:cNvPr>
          <p:cNvSpPr txBox="1"/>
          <p:nvPr/>
        </p:nvSpPr>
        <p:spPr>
          <a:xfrm>
            <a:off x="1738976" y="4405379"/>
            <a:ext cx="1878231" cy="523009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RED CROSS </a:t>
            </a:r>
            <a:r>
              <a:rPr lang="en-US" sz="1100" dirty="0" smtClean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MESSAGES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48" name="Text Box 1">
            <a:extLst>
              <a:ext uri="{FF2B5EF4-FFF2-40B4-BE49-F238E27FC236}">
                <a16:creationId xmlns="" xmlns:a16="http://schemas.microsoft.com/office/drawing/2014/main" id="{77D16BE5-B2BA-42B3-B813-7ECF326384A5}"/>
              </a:ext>
            </a:extLst>
          </p:cNvPr>
          <p:cNvSpPr txBox="1"/>
          <p:nvPr/>
        </p:nvSpPr>
        <p:spPr>
          <a:xfrm>
            <a:off x="1738976" y="3540211"/>
            <a:ext cx="1878231" cy="523009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RED SAFE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 Box 1">
            <a:extLst>
              <a:ext uri="{FF2B5EF4-FFF2-40B4-BE49-F238E27FC236}">
                <a16:creationId xmlns="" xmlns:a16="http://schemas.microsoft.com/office/drawing/2014/main" id="{411D32A3-67C3-4AEA-AEE4-B4FC1B38C2D0}"/>
              </a:ext>
            </a:extLst>
          </p:cNvPr>
          <p:cNvSpPr txBox="1"/>
          <p:nvPr/>
        </p:nvSpPr>
        <p:spPr>
          <a:xfrm>
            <a:off x="1729956" y="5272747"/>
            <a:ext cx="1878231" cy="523009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SUPPLEMENTARY MESSAGES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="" xmlns:a16="http://schemas.microsoft.com/office/drawing/2014/main" id="{6E1C096B-36CB-2D49-C873-CC6B2FAFBD6F}"/>
              </a:ext>
            </a:extLst>
          </p:cNvPr>
          <p:cNvSpPr txBox="1"/>
          <p:nvPr/>
        </p:nvSpPr>
        <p:spPr>
          <a:xfrm>
            <a:off x="4706137" y="1939315"/>
            <a:ext cx="1878231" cy="499133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SAFE AND WELL MESSAGES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="" xmlns:a16="http://schemas.microsoft.com/office/drawing/2014/main" id="{C03D6A8C-FE61-C397-20FF-983562963AA7}"/>
              </a:ext>
            </a:extLst>
          </p:cNvPr>
          <p:cNvSpPr txBox="1"/>
          <p:nvPr/>
        </p:nvSpPr>
        <p:spPr>
          <a:xfrm>
            <a:off x="4706136" y="2836297"/>
            <a:ext cx="1878231" cy="499133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PHONE CHARGING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868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565105" y="5141038"/>
            <a:ext cx="2133295" cy="1116552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OPENING/CLOSING ACTIVITY</a:t>
            </a:r>
            <a:endParaRPr lang="fr-CH" sz="1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 flipH="1">
            <a:off x="3401937" y="0"/>
            <a:ext cx="45719" cy="6858000"/>
          </a:xfrm>
          <a:prstGeom prst="rect">
            <a:avLst/>
          </a:prstGeom>
          <a:solidFill>
            <a:srgbClr val="DED6CA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200"/>
              </a:spcAft>
            </a:pP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4" name="Text Box 1"/>
          <p:cNvSpPr txBox="1"/>
          <p:nvPr/>
        </p:nvSpPr>
        <p:spPr>
          <a:xfrm>
            <a:off x="771212" y="3835363"/>
            <a:ext cx="1721082" cy="288000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ACTIVITY TYPE</a:t>
            </a:r>
            <a:endParaRPr lang="fr-CH" sz="1400" b="1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 Box 3"/>
          <p:cNvSpPr txBox="1"/>
          <p:nvPr/>
        </p:nvSpPr>
        <p:spPr>
          <a:xfrm>
            <a:off x="771212" y="4207934"/>
            <a:ext cx="1721082" cy="287968"/>
          </a:xfrm>
          <a:prstGeom prst="rect">
            <a:avLst/>
          </a:prstGeom>
          <a:solidFill>
            <a:srgbClr val="EAEE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lnSpc>
                <a:spcPct val="107000"/>
              </a:lnSpc>
              <a:spcAft>
                <a:spcPts val="800"/>
              </a:spcAft>
              <a:defRPr sz="1100">
                <a:solidFill>
                  <a:schemeClr val="tx1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defRPr>
            </a:lvl1pPr>
          </a:lstStyle>
          <a:p>
            <a:r>
              <a:rPr 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Activity Precision</a:t>
            </a:r>
            <a:endParaRPr lang="fr-CH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1265" y="2332171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TYPICAL STEP</a:t>
            </a:r>
            <a:endParaRPr lang="fr-CH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7" name="Text Box 1"/>
          <p:cNvSpPr txBox="1"/>
          <p:nvPr/>
        </p:nvSpPr>
        <p:spPr>
          <a:xfrm>
            <a:off x="771210" y="5809686"/>
            <a:ext cx="1721083" cy="343916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ACTIVITY TYPE</a:t>
            </a:r>
            <a:endParaRPr lang="fr-CH" sz="14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58" name="Right Arrow 57"/>
          <p:cNvSpPr/>
          <p:nvPr/>
        </p:nvSpPr>
        <p:spPr>
          <a:xfrm rot="10800000" flipH="1">
            <a:off x="845400" y="2383019"/>
            <a:ext cx="695865" cy="192428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-1" y="3246180"/>
            <a:ext cx="340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COLOR CODES</a:t>
            </a:r>
            <a:endParaRPr lang="fr-CH" b="1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40380" y="1155731"/>
            <a:ext cx="461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WORKFLOWS INCLUDED</a:t>
            </a:r>
            <a:endParaRPr lang="fr-CH" sz="2000" b="1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 Box 13"/>
          <p:cNvSpPr txBox="1">
            <a:spLocks/>
          </p:cNvSpPr>
          <p:nvPr/>
        </p:nvSpPr>
        <p:spPr>
          <a:xfrm>
            <a:off x="5247422" y="2263194"/>
            <a:ext cx="5400000" cy="360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solidFill>
                  <a:schemeClr val="bg1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TRACING REQUEST</a:t>
            </a:r>
            <a:endParaRPr lang="fr-CH" sz="1400" dirty="0">
              <a:solidFill>
                <a:schemeClr val="bg1"/>
              </a:solidFill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Text Box 13"/>
          <p:cNvSpPr txBox="1">
            <a:spLocks/>
          </p:cNvSpPr>
          <p:nvPr/>
        </p:nvSpPr>
        <p:spPr>
          <a:xfrm>
            <a:off x="5250735" y="3571769"/>
            <a:ext cx="5400000" cy="36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solidFill>
                  <a:schemeClr val="bg1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EMERGENCY TRAVEL DOCUMENTS</a:t>
            </a:r>
            <a:endParaRPr lang="fr-CH" sz="1400" dirty="0">
              <a:solidFill>
                <a:schemeClr val="bg1"/>
              </a:solidFill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Text Box 13">
            <a:extLst>
              <a:ext uri="{FF2B5EF4-FFF2-40B4-BE49-F238E27FC236}">
                <a16:creationId xmlns="" xmlns:a16="http://schemas.microsoft.com/office/drawing/2014/main" id="{ABA90E89-EB84-4935-B071-144E4287F6A9}"/>
              </a:ext>
            </a:extLst>
          </p:cNvPr>
          <p:cNvSpPr txBox="1">
            <a:spLocks/>
          </p:cNvSpPr>
          <p:nvPr/>
        </p:nvSpPr>
        <p:spPr>
          <a:xfrm>
            <a:off x="5247422" y="1828960"/>
            <a:ext cx="5400000" cy="36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solidFill>
                  <a:schemeClr val="bg1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WHO IS WHO IN FLA? / ROLES</a:t>
            </a:r>
            <a:endParaRPr lang="fr-CH" sz="1400" dirty="0">
              <a:solidFill>
                <a:schemeClr val="bg1"/>
              </a:solidFill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Text Box 13">
            <a:extLst>
              <a:ext uri="{FF2B5EF4-FFF2-40B4-BE49-F238E27FC236}">
                <a16:creationId xmlns="" xmlns:a16="http://schemas.microsoft.com/office/drawing/2014/main" id="{DAF13D56-7BBC-4B32-8341-F54941694DA6}"/>
              </a:ext>
            </a:extLst>
          </p:cNvPr>
          <p:cNvSpPr txBox="1">
            <a:spLocks/>
          </p:cNvSpPr>
          <p:nvPr/>
        </p:nvSpPr>
        <p:spPr>
          <a:xfrm>
            <a:off x="5247422" y="3139199"/>
            <a:ext cx="5400000" cy="36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solidFill>
                  <a:schemeClr val="bg1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FAMILY REUNIFICATION</a:t>
            </a:r>
            <a:endParaRPr lang="fr-CH" sz="1400" dirty="0">
              <a:solidFill>
                <a:schemeClr val="bg1"/>
              </a:solidFill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Text Box 1">
            <a:extLst>
              <a:ext uri="{FF2B5EF4-FFF2-40B4-BE49-F238E27FC236}">
                <a16:creationId xmlns="" xmlns:a16="http://schemas.microsoft.com/office/drawing/2014/main" id="{22064264-ACDE-472B-93CD-364246C6CD4B}"/>
              </a:ext>
            </a:extLst>
          </p:cNvPr>
          <p:cNvSpPr txBox="1"/>
          <p:nvPr/>
        </p:nvSpPr>
        <p:spPr>
          <a:xfrm>
            <a:off x="909640" y="892493"/>
            <a:ext cx="1582654" cy="52300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RFL Action </a:t>
            </a:r>
            <a:endParaRPr lang="fr-CH" sz="12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Text Box 1">
            <a:extLst>
              <a:ext uri="{FF2B5EF4-FFF2-40B4-BE49-F238E27FC236}">
                <a16:creationId xmlns="" xmlns:a16="http://schemas.microsoft.com/office/drawing/2014/main" id="{4C43E38B-C780-41B1-B232-37353F717169}"/>
              </a:ext>
            </a:extLst>
          </p:cNvPr>
          <p:cNvSpPr txBox="1"/>
          <p:nvPr/>
        </p:nvSpPr>
        <p:spPr>
          <a:xfrm>
            <a:off x="909640" y="1588787"/>
            <a:ext cx="1582654" cy="523009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Action in FLA</a:t>
            </a:r>
            <a:endParaRPr lang="fr-CH" sz="12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0895446-0A42-43EE-9351-E73916DD6A68}"/>
              </a:ext>
            </a:extLst>
          </p:cNvPr>
          <p:cNvSpPr txBox="1"/>
          <p:nvPr/>
        </p:nvSpPr>
        <p:spPr>
          <a:xfrm>
            <a:off x="990" y="344980"/>
            <a:ext cx="340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Outline</a:t>
            </a:r>
            <a:endParaRPr lang="fr-CH" b="1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Right Arrow 57">
            <a:extLst>
              <a:ext uri="{FF2B5EF4-FFF2-40B4-BE49-F238E27FC236}">
                <a16:creationId xmlns="" xmlns:a16="http://schemas.microsoft.com/office/drawing/2014/main" id="{175EC647-391E-4EE4-88F1-5D904A73D22D}"/>
              </a:ext>
            </a:extLst>
          </p:cNvPr>
          <p:cNvSpPr/>
          <p:nvPr/>
        </p:nvSpPr>
        <p:spPr>
          <a:xfrm rot="10800000" flipH="1">
            <a:off x="845400" y="2660018"/>
            <a:ext cx="695865" cy="192428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EDA765FD-66FF-4D93-9DCA-606162081174}"/>
              </a:ext>
            </a:extLst>
          </p:cNvPr>
          <p:cNvSpPr txBox="1"/>
          <p:nvPr/>
        </p:nvSpPr>
        <p:spPr>
          <a:xfrm>
            <a:off x="1541265" y="2626295"/>
            <a:ext cx="1403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OPTIONAL STEP</a:t>
            </a:r>
            <a:endParaRPr lang="fr-CH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 Box 1">
            <a:extLst>
              <a:ext uri="{FF2B5EF4-FFF2-40B4-BE49-F238E27FC236}">
                <a16:creationId xmlns="" xmlns:a16="http://schemas.microsoft.com/office/drawing/2014/main" id="{CA69D01B-1C47-4A15-97F0-EF6F6438D679}"/>
              </a:ext>
            </a:extLst>
          </p:cNvPr>
          <p:cNvSpPr txBox="1"/>
          <p:nvPr/>
        </p:nvSpPr>
        <p:spPr>
          <a:xfrm>
            <a:off x="771212" y="4576079"/>
            <a:ext cx="1721082" cy="287969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Other FLA step</a:t>
            </a:r>
            <a:endParaRPr lang="fr-CH" sz="12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Text Box 13">
            <a:extLst>
              <a:ext uri="{FF2B5EF4-FFF2-40B4-BE49-F238E27FC236}">
                <a16:creationId xmlns="" xmlns:a16="http://schemas.microsoft.com/office/drawing/2014/main" id="{1FCA060F-A7FF-4E35-B3C9-89A0D09708D1}"/>
              </a:ext>
            </a:extLst>
          </p:cNvPr>
          <p:cNvSpPr txBox="1">
            <a:spLocks/>
          </p:cNvSpPr>
          <p:nvPr/>
        </p:nvSpPr>
        <p:spPr>
          <a:xfrm>
            <a:off x="5247422" y="2706629"/>
            <a:ext cx="5400000" cy="36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solidFill>
                  <a:schemeClr val="bg1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SEPERATED OR UNACCOMPANIED CHILD REGISTERED </a:t>
            </a:r>
          </a:p>
        </p:txBody>
      </p:sp>
      <p:sp>
        <p:nvSpPr>
          <p:cNvPr id="27" name="Text Box 13">
            <a:extLst>
              <a:ext uri="{FF2B5EF4-FFF2-40B4-BE49-F238E27FC236}">
                <a16:creationId xmlns="" xmlns:a16="http://schemas.microsoft.com/office/drawing/2014/main" id="{B7465B1C-F8EF-4F65-90C6-F4F5BE503B0A}"/>
              </a:ext>
            </a:extLst>
          </p:cNvPr>
          <p:cNvSpPr txBox="1">
            <a:spLocks/>
          </p:cNvSpPr>
          <p:nvPr/>
        </p:nvSpPr>
        <p:spPr>
          <a:xfrm>
            <a:off x="5247422" y="4008109"/>
            <a:ext cx="5400000" cy="36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solidFill>
                  <a:schemeClr val="bg1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ANONYMOUS BENEFICIARY</a:t>
            </a:r>
            <a:endParaRPr lang="fr-CH" sz="1400" dirty="0">
              <a:solidFill>
                <a:schemeClr val="bg1"/>
              </a:solidFill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90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>
            <a:extLst>
              <a:ext uri="{FF2B5EF4-FFF2-40B4-BE49-F238E27FC236}">
                <a16:creationId xmlns="" xmlns:a16="http://schemas.microsoft.com/office/drawing/2014/main" id="{F25F473C-06F8-4D72-8602-F20AEF69D90E}"/>
              </a:ext>
            </a:extLst>
          </p:cNvPr>
          <p:cNvSpPr txBox="1">
            <a:spLocks/>
          </p:cNvSpPr>
          <p:nvPr/>
        </p:nvSpPr>
        <p:spPr>
          <a:xfrm>
            <a:off x="1537334" y="295785"/>
            <a:ext cx="9117330" cy="3664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WHO IS WHO IN FLA / ROLES</a:t>
            </a:r>
            <a:endParaRPr lang="fr-CH" sz="1800" dirty="0">
              <a:solidFill>
                <a:schemeClr val="bg1"/>
              </a:solidFill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E498B248-331A-4887-9700-674AAC60E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075625"/>
              </p:ext>
            </p:extLst>
          </p:nvPr>
        </p:nvGraphicFramePr>
        <p:xfrm>
          <a:off x="1537334" y="794194"/>
          <a:ext cx="9117330" cy="3313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3466">
                  <a:extLst>
                    <a:ext uri="{9D8B030D-6E8A-4147-A177-3AD203B41FA5}">
                      <a16:colId xmlns="" xmlns:a16="http://schemas.microsoft.com/office/drawing/2014/main" val="2184168872"/>
                    </a:ext>
                  </a:extLst>
                </a:gridCol>
                <a:gridCol w="1823466">
                  <a:extLst>
                    <a:ext uri="{9D8B030D-6E8A-4147-A177-3AD203B41FA5}">
                      <a16:colId xmlns="" xmlns:a16="http://schemas.microsoft.com/office/drawing/2014/main" val="117711636"/>
                    </a:ext>
                  </a:extLst>
                </a:gridCol>
                <a:gridCol w="1823466">
                  <a:extLst>
                    <a:ext uri="{9D8B030D-6E8A-4147-A177-3AD203B41FA5}">
                      <a16:colId xmlns="" xmlns:a16="http://schemas.microsoft.com/office/drawing/2014/main" val="3748816573"/>
                    </a:ext>
                  </a:extLst>
                </a:gridCol>
                <a:gridCol w="1823466">
                  <a:extLst>
                    <a:ext uri="{9D8B030D-6E8A-4147-A177-3AD203B41FA5}">
                      <a16:colId xmlns="" xmlns:a16="http://schemas.microsoft.com/office/drawing/2014/main" val="426643802"/>
                    </a:ext>
                  </a:extLst>
                </a:gridCol>
                <a:gridCol w="1823466">
                  <a:extLst>
                    <a:ext uri="{9D8B030D-6E8A-4147-A177-3AD203B41FA5}">
                      <a16:colId xmlns="" xmlns:a16="http://schemas.microsoft.com/office/drawing/2014/main" val="2765827535"/>
                    </a:ext>
                  </a:extLst>
                </a:gridCol>
              </a:tblGrid>
              <a:tr h="60074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Service Type</a:t>
                      </a:r>
                      <a:endParaRPr lang="fr-CH" sz="14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Beneficiary</a:t>
                      </a:r>
                      <a:endParaRPr lang="fr-CH" sz="14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Accompanying Person</a:t>
                      </a:r>
                      <a:endParaRPr lang="fr-CH" sz="14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Enquirer</a:t>
                      </a:r>
                      <a:endParaRPr lang="fr-CH" sz="14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Relative</a:t>
                      </a:r>
                      <a:endParaRPr lang="fr-CH" sz="14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0117993"/>
                  </a:ext>
                </a:extLst>
              </a:tr>
              <a:tr h="56744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Tracing Outgoing</a:t>
                      </a:r>
                      <a:endParaRPr lang="fr-CH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Main Sought Person</a:t>
                      </a:r>
                      <a:endParaRPr lang="fr-CH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Person sought with the main sought Person</a:t>
                      </a:r>
                      <a:endParaRPr lang="fr-CH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Person in your country opening the TC</a:t>
                      </a:r>
                      <a:endParaRPr lang="fr-CH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CH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0625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Tracing Incoming</a:t>
                      </a:r>
                      <a:endParaRPr lang="fr-CH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Main Sought Person</a:t>
                      </a:r>
                      <a:endParaRPr lang="fr-CH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Person sought with the main sought Person</a:t>
                      </a:r>
                      <a:endParaRPr lang="fr-CH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Person who opened the TC</a:t>
                      </a:r>
                      <a:endParaRPr lang="fr-CH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CH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05022387"/>
                  </a:ext>
                </a:extLst>
              </a:tr>
              <a:tr h="47575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Emergency Travel Documents</a:t>
                      </a:r>
                      <a:endParaRPr lang="fr-CH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CH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Person </a:t>
                      </a: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requesting</a:t>
                      </a:r>
                      <a:r>
                        <a:rPr lang="fr-CH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the ETD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CH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CH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H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44193024"/>
                  </a:ext>
                </a:extLst>
              </a:tr>
              <a:tr h="60074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Family Reunification</a:t>
                      </a:r>
                      <a:endParaRPr lang="fr-CH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Head of household</a:t>
                      </a:r>
                      <a:endParaRPr lang="fr-CH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Other family members to be reunited</a:t>
                      </a:r>
                      <a:endParaRPr lang="fr-CH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Person in your country requesting the FR</a:t>
                      </a:r>
                      <a:endParaRPr lang="fr-CH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CH" sz="1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3204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52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/>
          </p:cNvSpPr>
          <p:nvPr/>
        </p:nvSpPr>
        <p:spPr>
          <a:xfrm>
            <a:off x="1537335" y="1584633"/>
            <a:ext cx="9117330" cy="3664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WORKFLOWS FOR BENEFICIARIES FOLLOWED UP INDIVIDUALLY</a:t>
            </a:r>
            <a:endParaRPr lang="fr-CH" sz="1800" dirty="0">
              <a:solidFill>
                <a:schemeClr val="bg1"/>
              </a:solidFill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 Box 13">
            <a:extLst>
              <a:ext uri="{FF2B5EF4-FFF2-40B4-BE49-F238E27FC236}">
                <a16:creationId xmlns="" xmlns:a16="http://schemas.microsoft.com/office/drawing/2014/main" id="{F76E5A6C-93A4-4DE2-97D3-94F91D5A8AD2}"/>
              </a:ext>
            </a:extLst>
          </p:cNvPr>
          <p:cNvSpPr txBox="1">
            <a:spLocks/>
          </p:cNvSpPr>
          <p:nvPr/>
        </p:nvSpPr>
        <p:spPr>
          <a:xfrm>
            <a:off x="1537336" y="2167430"/>
            <a:ext cx="9117330" cy="407285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tx1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TRACING REQUEST - OUTGOING</a:t>
            </a:r>
            <a:endParaRPr lang="fr-CH" sz="1800" dirty="0">
              <a:solidFill>
                <a:schemeClr val="tx1"/>
              </a:solidFill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 Box 13">
            <a:extLst>
              <a:ext uri="{FF2B5EF4-FFF2-40B4-BE49-F238E27FC236}">
                <a16:creationId xmlns="" xmlns:a16="http://schemas.microsoft.com/office/drawing/2014/main" id="{39DD7667-1E69-46E9-91E4-1C2C4F89E4EA}"/>
              </a:ext>
            </a:extLst>
          </p:cNvPr>
          <p:cNvSpPr txBox="1">
            <a:spLocks/>
          </p:cNvSpPr>
          <p:nvPr/>
        </p:nvSpPr>
        <p:spPr>
          <a:xfrm>
            <a:off x="1537335" y="3665970"/>
            <a:ext cx="9117330" cy="407285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tx1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FAMILY REUNIFICATION</a:t>
            </a:r>
            <a:endParaRPr lang="fr-CH" sz="1800" dirty="0">
              <a:solidFill>
                <a:schemeClr val="tx1"/>
              </a:solidFill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 Box 13">
            <a:extLst>
              <a:ext uri="{FF2B5EF4-FFF2-40B4-BE49-F238E27FC236}">
                <a16:creationId xmlns="" xmlns:a16="http://schemas.microsoft.com/office/drawing/2014/main" id="{9F6E95D1-82E6-4240-9A89-BFEC027CFCF1}"/>
              </a:ext>
            </a:extLst>
          </p:cNvPr>
          <p:cNvSpPr txBox="1">
            <a:spLocks/>
          </p:cNvSpPr>
          <p:nvPr/>
        </p:nvSpPr>
        <p:spPr>
          <a:xfrm>
            <a:off x="1537335" y="4172226"/>
            <a:ext cx="9117330" cy="407285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tx1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EMERGENCY TRAVEL DOCUMENTS</a:t>
            </a:r>
            <a:endParaRPr lang="fr-CH" sz="1800" dirty="0">
              <a:solidFill>
                <a:schemeClr val="tx1"/>
              </a:solidFill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 Box 13">
            <a:extLst>
              <a:ext uri="{FF2B5EF4-FFF2-40B4-BE49-F238E27FC236}">
                <a16:creationId xmlns="" xmlns:a16="http://schemas.microsoft.com/office/drawing/2014/main" id="{B4F67058-2B2C-4DAE-AD60-1871F0F4F67D}"/>
              </a:ext>
            </a:extLst>
          </p:cNvPr>
          <p:cNvSpPr txBox="1">
            <a:spLocks/>
          </p:cNvSpPr>
          <p:nvPr/>
        </p:nvSpPr>
        <p:spPr>
          <a:xfrm>
            <a:off x="1537335" y="3159714"/>
            <a:ext cx="9117330" cy="407285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SEPERATED OR UNACCOMPANIED CHILD REGISTERED </a:t>
            </a:r>
            <a:endParaRPr lang="en-US" sz="1800" dirty="0"/>
          </a:p>
        </p:txBody>
      </p:sp>
      <p:sp>
        <p:nvSpPr>
          <p:cNvPr id="11" name="Text Box 13">
            <a:extLst>
              <a:ext uri="{FF2B5EF4-FFF2-40B4-BE49-F238E27FC236}">
                <a16:creationId xmlns="" xmlns:a16="http://schemas.microsoft.com/office/drawing/2014/main" id="{A5D15B03-9941-4912-898C-C9F987385F53}"/>
              </a:ext>
            </a:extLst>
          </p:cNvPr>
          <p:cNvSpPr txBox="1">
            <a:spLocks/>
          </p:cNvSpPr>
          <p:nvPr/>
        </p:nvSpPr>
        <p:spPr>
          <a:xfrm>
            <a:off x="1537335" y="2663572"/>
            <a:ext cx="9117330" cy="407285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tx1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TRACING REQUEST – INCOMING &amp; DOMESTIC</a:t>
            </a:r>
            <a:endParaRPr lang="fr-CH" sz="1800" dirty="0">
              <a:solidFill>
                <a:schemeClr val="tx1"/>
              </a:solidFill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098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8897332" y="683685"/>
            <a:ext cx="2279247" cy="240538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CLOSING ACTIVITY</a:t>
            </a:r>
            <a:endParaRPr lang="fr-CH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56443" y="1032255"/>
            <a:ext cx="1833821" cy="92095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 ACTIVITY</a:t>
            </a:r>
            <a:endParaRPr lang="fr-CH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 Box 13"/>
          <p:cNvSpPr txBox="1">
            <a:spLocks noGrp="1"/>
          </p:cNvSpPr>
          <p:nvPr>
            <p:ph type="title"/>
          </p:nvPr>
        </p:nvSpPr>
        <p:spPr>
          <a:xfrm>
            <a:off x="478979" y="60152"/>
            <a:ext cx="11425976" cy="360000"/>
          </a:xfrm>
          <a:prstGeom prst="rect">
            <a:avLst/>
          </a:prstGeom>
          <a:noFill/>
          <a:ln w="6350">
            <a:solidFill>
              <a:srgbClr val="C00000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TRACING REQUEST </a:t>
            </a:r>
            <a:r>
              <a:rPr lang="en-US" sz="1800" b="1" dirty="0">
                <a:solidFill>
                  <a:schemeClr val="tx1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– </a:t>
            </a:r>
            <a:r>
              <a:rPr lang="en-US" sz="18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OUTGOING</a:t>
            </a:r>
            <a:endParaRPr lang="fr-CH" sz="1800" dirty="0">
              <a:solidFill>
                <a:schemeClr val="tx1"/>
              </a:solidFill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Text Box 1"/>
          <p:cNvSpPr txBox="1"/>
          <p:nvPr/>
        </p:nvSpPr>
        <p:spPr>
          <a:xfrm>
            <a:off x="2763794" y="1381535"/>
            <a:ext cx="1557014" cy="361893"/>
          </a:xfrm>
          <a:prstGeom prst="rect">
            <a:avLst/>
          </a:prstGeom>
          <a:solidFill>
            <a:srgbClr val="DED6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TRACING REQUEST OPENED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Text Box 1"/>
          <p:cNvSpPr txBox="1"/>
          <p:nvPr/>
        </p:nvSpPr>
        <p:spPr>
          <a:xfrm>
            <a:off x="9695437" y="3778839"/>
            <a:ext cx="1374722" cy="542121"/>
          </a:xfrm>
          <a:prstGeom prst="rect">
            <a:avLst/>
          </a:prstGeom>
          <a:solidFill>
            <a:srgbClr val="DED6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ENQUIRER CONTACTED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26" name="Text Box 6"/>
          <p:cNvSpPr txBox="1"/>
          <p:nvPr/>
        </p:nvSpPr>
        <p:spPr>
          <a:xfrm>
            <a:off x="10556721" y="4583830"/>
            <a:ext cx="1217708" cy="459137"/>
          </a:xfrm>
          <a:prstGeom prst="rect">
            <a:avLst/>
          </a:prstGeom>
          <a:solidFill>
            <a:srgbClr val="EAEE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Failed to Reach</a:t>
            </a:r>
            <a:endParaRPr lang="fr-CH" sz="9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27" name="Text Box 6"/>
          <p:cNvSpPr txBox="1"/>
          <p:nvPr/>
        </p:nvSpPr>
        <p:spPr>
          <a:xfrm>
            <a:off x="8802157" y="4595463"/>
            <a:ext cx="1130850" cy="459138"/>
          </a:xfrm>
          <a:prstGeom prst="rect">
            <a:avLst/>
          </a:prstGeom>
          <a:solidFill>
            <a:srgbClr val="EAEE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Outcome Transmitted</a:t>
            </a:r>
            <a:endParaRPr lang="fr-CH" sz="9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D05AC008-E6E4-4A96-BB07-E8949FB375D2}"/>
              </a:ext>
            </a:extLst>
          </p:cNvPr>
          <p:cNvSpPr txBox="1"/>
          <p:nvPr/>
        </p:nvSpPr>
        <p:spPr>
          <a:xfrm>
            <a:off x="8350285" y="5206550"/>
            <a:ext cx="1727839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STOP FOLLOW-UP</a:t>
            </a:r>
            <a:endParaRPr lang="fr-CH" sz="1100" b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Text Box 1">
            <a:extLst>
              <a:ext uri="{FF2B5EF4-FFF2-40B4-BE49-F238E27FC236}">
                <a16:creationId xmlns="" xmlns:a16="http://schemas.microsoft.com/office/drawing/2014/main" id="{360FD3BF-45A2-4D23-B541-F7C1A6F1827A}"/>
              </a:ext>
            </a:extLst>
          </p:cNvPr>
          <p:cNvSpPr txBox="1"/>
          <p:nvPr/>
        </p:nvSpPr>
        <p:spPr>
          <a:xfrm>
            <a:off x="98082" y="1180226"/>
            <a:ext cx="1438708" cy="70901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TRACING REQUEST COLLECTED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7DB1C1B-01AD-48F0-87B8-B96306A08A1B}"/>
              </a:ext>
            </a:extLst>
          </p:cNvPr>
          <p:cNvSpPr txBox="1"/>
          <p:nvPr/>
        </p:nvSpPr>
        <p:spPr>
          <a:xfrm>
            <a:off x="81766" y="921378"/>
            <a:ext cx="1523174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i="1" dirty="0"/>
              <a:t>Caseworker/Super User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066CECF9-E99D-4C95-A0C4-6241E144AAC5}"/>
              </a:ext>
            </a:extLst>
          </p:cNvPr>
          <p:cNvSpPr txBox="1"/>
          <p:nvPr/>
        </p:nvSpPr>
        <p:spPr>
          <a:xfrm>
            <a:off x="2811766" y="722504"/>
            <a:ext cx="1523174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i="1" dirty="0"/>
              <a:t>Caseworker/Super User</a:t>
            </a:r>
          </a:p>
        </p:txBody>
      </p:sp>
      <p:sp>
        <p:nvSpPr>
          <p:cNvPr id="53" name="Right Arrow 50">
            <a:extLst>
              <a:ext uri="{FF2B5EF4-FFF2-40B4-BE49-F238E27FC236}">
                <a16:creationId xmlns="" xmlns:a16="http://schemas.microsoft.com/office/drawing/2014/main" id="{AC9E32FD-9BA5-4998-BCDC-68EC455172E0}"/>
              </a:ext>
            </a:extLst>
          </p:cNvPr>
          <p:cNvSpPr/>
          <p:nvPr/>
        </p:nvSpPr>
        <p:spPr>
          <a:xfrm rot="10800000" flipH="1">
            <a:off x="4563007" y="1329789"/>
            <a:ext cx="533317" cy="360000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4" name="Right Arrow 50">
            <a:extLst>
              <a:ext uri="{FF2B5EF4-FFF2-40B4-BE49-F238E27FC236}">
                <a16:creationId xmlns="" xmlns:a16="http://schemas.microsoft.com/office/drawing/2014/main" id="{772A7CC9-8CCE-47BA-BF53-EA2ABB212251}"/>
              </a:ext>
            </a:extLst>
          </p:cNvPr>
          <p:cNvSpPr/>
          <p:nvPr/>
        </p:nvSpPr>
        <p:spPr>
          <a:xfrm rot="10800000" flipH="1">
            <a:off x="1720450" y="1385368"/>
            <a:ext cx="825624" cy="372658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85B5088F-344C-430A-B259-BC2CE3511923}"/>
              </a:ext>
            </a:extLst>
          </p:cNvPr>
          <p:cNvSpPr txBox="1"/>
          <p:nvPr/>
        </p:nvSpPr>
        <p:spPr>
          <a:xfrm>
            <a:off x="5818450" y="718946"/>
            <a:ext cx="750526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i="1" dirty="0"/>
              <a:t>Superuser</a:t>
            </a:r>
          </a:p>
        </p:txBody>
      </p:sp>
      <p:sp>
        <p:nvSpPr>
          <p:cNvPr id="57" name="Right Arrow 50">
            <a:extLst>
              <a:ext uri="{FF2B5EF4-FFF2-40B4-BE49-F238E27FC236}">
                <a16:creationId xmlns="" xmlns:a16="http://schemas.microsoft.com/office/drawing/2014/main" id="{7692F6E6-FA19-488B-97F8-F5B5C67FD0B7}"/>
              </a:ext>
            </a:extLst>
          </p:cNvPr>
          <p:cNvSpPr/>
          <p:nvPr/>
        </p:nvSpPr>
        <p:spPr>
          <a:xfrm rot="10800000" flipH="1">
            <a:off x="7142483" y="1273987"/>
            <a:ext cx="1505033" cy="469440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 Box 1"/>
          <p:cNvSpPr txBox="1"/>
          <p:nvPr/>
        </p:nvSpPr>
        <p:spPr>
          <a:xfrm>
            <a:off x="9059655" y="2399029"/>
            <a:ext cx="1601477" cy="273600"/>
          </a:xfrm>
          <a:prstGeom prst="rect">
            <a:avLst/>
          </a:prstGeom>
          <a:solidFill>
            <a:srgbClr val="DED6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CASE CANCELLED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 Box 1"/>
          <p:cNvSpPr txBox="1"/>
          <p:nvPr/>
        </p:nvSpPr>
        <p:spPr>
          <a:xfrm>
            <a:off x="9065234" y="1164943"/>
            <a:ext cx="1595898" cy="274320"/>
          </a:xfrm>
          <a:prstGeom prst="rect">
            <a:avLst/>
          </a:prstGeom>
          <a:solidFill>
            <a:srgbClr val="DED6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LOCATED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05" name="Text Box 1">
            <a:extLst>
              <a:ext uri="{FF2B5EF4-FFF2-40B4-BE49-F238E27FC236}">
                <a16:creationId xmlns="" xmlns:a16="http://schemas.microsoft.com/office/drawing/2014/main" id="{7851967B-48E0-48EE-9956-41C7FFC129A3}"/>
              </a:ext>
            </a:extLst>
          </p:cNvPr>
          <p:cNvSpPr txBox="1"/>
          <p:nvPr/>
        </p:nvSpPr>
        <p:spPr>
          <a:xfrm>
            <a:off x="9039516" y="1774137"/>
            <a:ext cx="1603953" cy="273600"/>
          </a:xfrm>
          <a:prstGeom prst="rect">
            <a:avLst/>
          </a:prstGeom>
          <a:solidFill>
            <a:srgbClr val="DED6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NOT LOCATED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80" name="Right Arrow 50">
            <a:extLst>
              <a:ext uri="{FF2B5EF4-FFF2-40B4-BE49-F238E27FC236}">
                <a16:creationId xmlns="" xmlns:a16="http://schemas.microsoft.com/office/drawing/2014/main" id="{C06E6592-5150-4E48-8D5A-373AC2F6AF0B}"/>
              </a:ext>
            </a:extLst>
          </p:cNvPr>
          <p:cNvSpPr/>
          <p:nvPr/>
        </p:nvSpPr>
        <p:spPr>
          <a:xfrm rot="16200000" flipH="1">
            <a:off x="10002251" y="3253421"/>
            <a:ext cx="632263" cy="380604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8" name="Text Box 1">
            <a:extLst>
              <a:ext uri="{FF2B5EF4-FFF2-40B4-BE49-F238E27FC236}">
                <a16:creationId xmlns="" xmlns:a16="http://schemas.microsoft.com/office/drawing/2014/main" id="{0672D344-CDC5-44AB-A213-C5185133B6FE}"/>
              </a:ext>
            </a:extLst>
          </p:cNvPr>
          <p:cNvSpPr txBox="1"/>
          <p:nvPr/>
        </p:nvSpPr>
        <p:spPr>
          <a:xfrm>
            <a:off x="11255129" y="1094178"/>
            <a:ext cx="684000" cy="296061"/>
          </a:xfrm>
          <a:prstGeom prst="rect">
            <a:avLst/>
          </a:prstGeom>
          <a:solidFill>
            <a:srgbClr val="DED6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RCM IN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0" name="Text Box 1">
            <a:extLst>
              <a:ext uri="{FF2B5EF4-FFF2-40B4-BE49-F238E27FC236}">
                <a16:creationId xmlns="" xmlns:a16="http://schemas.microsoft.com/office/drawing/2014/main" id="{52C645C6-FF7C-4116-BD1B-EA590D32BB41}"/>
              </a:ext>
            </a:extLst>
          </p:cNvPr>
          <p:cNvSpPr txBox="1"/>
          <p:nvPr/>
        </p:nvSpPr>
        <p:spPr>
          <a:xfrm>
            <a:off x="478979" y="6557675"/>
            <a:ext cx="11425976" cy="20639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Filling of the case and follow up in the cabinets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98FFD15A-8453-4159-B323-AF13FDFA7F1F}"/>
              </a:ext>
            </a:extLst>
          </p:cNvPr>
          <p:cNvSpPr txBox="1"/>
          <p:nvPr/>
        </p:nvSpPr>
        <p:spPr>
          <a:xfrm>
            <a:off x="5266285" y="6315408"/>
            <a:ext cx="1537600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i="1" dirty="0"/>
              <a:t>Caseworker / Superuser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5C0BBEA1-2ADF-4E07-B4AB-EC071429A081}"/>
              </a:ext>
            </a:extLst>
          </p:cNvPr>
          <p:cNvSpPr txBox="1"/>
          <p:nvPr/>
        </p:nvSpPr>
        <p:spPr>
          <a:xfrm>
            <a:off x="8994358" y="400809"/>
            <a:ext cx="229400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i="1" dirty="0"/>
              <a:t>Superuser</a:t>
            </a:r>
          </a:p>
        </p:txBody>
      </p:sp>
      <p:sp>
        <p:nvSpPr>
          <p:cNvPr id="69" name="Text Box 6">
            <a:extLst>
              <a:ext uri="{FF2B5EF4-FFF2-40B4-BE49-F238E27FC236}">
                <a16:creationId xmlns="" xmlns:a16="http://schemas.microsoft.com/office/drawing/2014/main" id="{12DB56C5-B371-46C3-8FD2-944F45A1BAC2}"/>
              </a:ext>
            </a:extLst>
          </p:cNvPr>
          <p:cNvSpPr txBox="1"/>
          <p:nvPr/>
        </p:nvSpPr>
        <p:spPr>
          <a:xfrm>
            <a:off x="10523057" y="5663253"/>
            <a:ext cx="1074072" cy="300601"/>
          </a:xfrm>
          <a:prstGeom prst="rect">
            <a:avLst/>
          </a:prstGeom>
          <a:solidFill>
            <a:srgbClr val="EAEE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Not Found</a:t>
            </a:r>
            <a:endParaRPr lang="fr-CH" sz="9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50500DC7-124B-4BB3-8A8B-11BB1D0B36A8}"/>
              </a:ext>
            </a:extLst>
          </p:cNvPr>
          <p:cNvSpPr txBox="1"/>
          <p:nvPr/>
        </p:nvSpPr>
        <p:spPr>
          <a:xfrm>
            <a:off x="8350285" y="5726968"/>
            <a:ext cx="1936006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feedback is negative and all means of search has been exhausted at that point</a:t>
            </a:r>
          </a:p>
        </p:txBody>
      </p:sp>
      <p:sp>
        <p:nvSpPr>
          <p:cNvPr id="71" name="Text Box 1">
            <a:extLst>
              <a:ext uri="{FF2B5EF4-FFF2-40B4-BE49-F238E27FC236}">
                <a16:creationId xmlns="" xmlns:a16="http://schemas.microsoft.com/office/drawing/2014/main" id="{3AB06564-BB87-473F-9F09-7B73D530507F}"/>
              </a:ext>
            </a:extLst>
          </p:cNvPr>
          <p:cNvSpPr txBox="1"/>
          <p:nvPr/>
        </p:nvSpPr>
        <p:spPr>
          <a:xfrm>
            <a:off x="10528463" y="5927234"/>
            <a:ext cx="1074072" cy="538658"/>
          </a:xfrm>
          <a:prstGeom prst="rect">
            <a:avLst/>
          </a:prstGeom>
          <a:solidFill>
            <a:schemeClr val="bg1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Missing Person Status – No current search</a:t>
            </a:r>
          </a:p>
        </p:txBody>
      </p:sp>
      <p:sp>
        <p:nvSpPr>
          <p:cNvPr id="72" name="Text Box 1">
            <a:extLst>
              <a:ext uri="{FF2B5EF4-FFF2-40B4-BE49-F238E27FC236}">
                <a16:creationId xmlns="" xmlns:a16="http://schemas.microsoft.com/office/drawing/2014/main" id="{4F851D36-C33C-477D-9940-90A5372029BC}"/>
              </a:ext>
            </a:extLst>
          </p:cNvPr>
          <p:cNvSpPr txBox="1"/>
          <p:nvPr/>
        </p:nvSpPr>
        <p:spPr>
          <a:xfrm>
            <a:off x="7063841" y="2422333"/>
            <a:ext cx="1628415" cy="697052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ADDITIONAL </a:t>
            </a: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INFORMATION COLLECTED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5D7AD25A-5323-4C27-93E1-570CDE877C90}"/>
              </a:ext>
            </a:extLst>
          </p:cNvPr>
          <p:cNvSpPr txBox="1"/>
          <p:nvPr/>
        </p:nvSpPr>
        <p:spPr>
          <a:xfrm rot="16200000">
            <a:off x="10184820" y="5908088"/>
            <a:ext cx="478778" cy="2650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Tag</a:t>
            </a:r>
            <a:endParaRPr lang="fr-CH" sz="11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ounded Rectangle 10">
            <a:extLst>
              <a:ext uri="{FF2B5EF4-FFF2-40B4-BE49-F238E27FC236}">
                <a16:creationId xmlns="" xmlns:a16="http://schemas.microsoft.com/office/drawing/2014/main" id="{5709DCE7-C6E9-2CB0-96CE-4443A6FEDC7F}"/>
              </a:ext>
            </a:extLst>
          </p:cNvPr>
          <p:cNvSpPr/>
          <p:nvPr/>
        </p:nvSpPr>
        <p:spPr>
          <a:xfrm>
            <a:off x="5208800" y="1071089"/>
            <a:ext cx="1833821" cy="92095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Follow Up Activity</a:t>
            </a:r>
            <a:endParaRPr lang="fr-CH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 Box 1">
            <a:extLst>
              <a:ext uri="{FF2B5EF4-FFF2-40B4-BE49-F238E27FC236}">
                <a16:creationId xmlns="" xmlns:a16="http://schemas.microsoft.com/office/drawing/2014/main" id="{9D78B7AC-2B12-4AEA-35F6-02947BDFF1D3}"/>
              </a:ext>
            </a:extLst>
          </p:cNvPr>
          <p:cNvSpPr txBox="1"/>
          <p:nvPr/>
        </p:nvSpPr>
        <p:spPr>
          <a:xfrm>
            <a:off x="5296264" y="1429932"/>
            <a:ext cx="1628415" cy="486716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TRACING REQUEST TRANSMITTED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Right Arrow 50">
            <a:extLst>
              <a:ext uri="{FF2B5EF4-FFF2-40B4-BE49-F238E27FC236}">
                <a16:creationId xmlns="" xmlns:a16="http://schemas.microsoft.com/office/drawing/2014/main" id="{CCA5D87F-6F68-9B16-AA64-A4D67C69D827}"/>
              </a:ext>
            </a:extLst>
          </p:cNvPr>
          <p:cNvSpPr/>
          <p:nvPr/>
        </p:nvSpPr>
        <p:spPr>
          <a:xfrm rot="10800000" flipH="1">
            <a:off x="10683088" y="1204026"/>
            <a:ext cx="387071" cy="529491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331B113-6B62-55E3-63B9-75AFD22A8361}"/>
              </a:ext>
            </a:extLst>
          </p:cNvPr>
          <p:cNvSpPr txBox="1"/>
          <p:nvPr/>
        </p:nvSpPr>
        <p:spPr>
          <a:xfrm>
            <a:off x="10573607" y="5134750"/>
            <a:ext cx="155801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ONGOING FOLLOW-UP (6 months)</a:t>
            </a:r>
            <a:endParaRPr lang="fr-CH" sz="1100" b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06F0BE61-C0D3-4C1E-9564-DF747707E47C}"/>
              </a:ext>
            </a:extLst>
          </p:cNvPr>
          <p:cNvSpPr txBox="1"/>
          <p:nvPr/>
        </p:nvSpPr>
        <p:spPr>
          <a:xfrm>
            <a:off x="1656099" y="1172558"/>
            <a:ext cx="93707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Reviewed &amp;</a:t>
            </a:r>
          </a:p>
          <a:p>
            <a:pPr algn="ctr"/>
            <a:endParaRPr lang="en-US" sz="11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Accepted</a:t>
            </a:r>
            <a:endParaRPr lang="fr-CH" sz="11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3F36AAA-552C-7218-CAEE-21670579C7F9}"/>
              </a:ext>
            </a:extLst>
          </p:cNvPr>
          <p:cNvSpPr txBox="1"/>
          <p:nvPr/>
        </p:nvSpPr>
        <p:spPr>
          <a:xfrm>
            <a:off x="9541289" y="4723013"/>
            <a:ext cx="137472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or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="" xmlns:a16="http://schemas.microsoft.com/office/drawing/2014/main" id="{F79B6C69-AE1D-A61A-BB3B-205890C23792}"/>
              </a:ext>
            </a:extLst>
          </p:cNvPr>
          <p:cNvSpPr/>
          <p:nvPr/>
        </p:nvSpPr>
        <p:spPr>
          <a:xfrm>
            <a:off x="10185144" y="4346220"/>
            <a:ext cx="196406" cy="406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59" name="Text Box 1">
            <a:extLst>
              <a:ext uri="{FF2B5EF4-FFF2-40B4-BE49-F238E27FC236}">
                <a16:creationId xmlns="" xmlns:a16="http://schemas.microsoft.com/office/drawing/2014/main" id="{558D48AD-300D-5864-4BD2-E266DA0ECF7F}"/>
              </a:ext>
            </a:extLst>
          </p:cNvPr>
          <p:cNvSpPr txBox="1"/>
          <p:nvPr/>
        </p:nvSpPr>
        <p:spPr>
          <a:xfrm>
            <a:off x="6803885" y="3519722"/>
            <a:ext cx="1628415" cy="697052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ADDITIONAL INFORMATION TRANSMITTED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0" name="Right Arrow 50">
            <a:extLst>
              <a:ext uri="{FF2B5EF4-FFF2-40B4-BE49-F238E27FC236}">
                <a16:creationId xmlns="" xmlns:a16="http://schemas.microsoft.com/office/drawing/2014/main" id="{75D723FA-9601-A643-1F8F-82A5AAADB36C}"/>
              </a:ext>
            </a:extLst>
          </p:cNvPr>
          <p:cNvSpPr/>
          <p:nvPr/>
        </p:nvSpPr>
        <p:spPr>
          <a:xfrm rot="16200000" flipH="1">
            <a:off x="7660698" y="3155609"/>
            <a:ext cx="355373" cy="282926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3" name="Right Arrow 50">
            <a:extLst>
              <a:ext uri="{FF2B5EF4-FFF2-40B4-BE49-F238E27FC236}">
                <a16:creationId xmlns="" xmlns:a16="http://schemas.microsoft.com/office/drawing/2014/main" id="{2AEBDDFC-DA2E-4B39-AE0C-3C989B03B7E7}"/>
              </a:ext>
            </a:extLst>
          </p:cNvPr>
          <p:cNvSpPr/>
          <p:nvPr/>
        </p:nvSpPr>
        <p:spPr>
          <a:xfrm rot="16200000" flipH="1">
            <a:off x="5734691" y="3946346"/>
            <a:ext cx="750134" cy="407078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="" xmlns:a16="http://schemas.microsoft.com/office/drawing/2014/main" id="{819C766D-CC92-D456-52EA-F26615DAA06A}"/>
              </a:ext>
            </a:extLst>
          </p:cNvPr>
          <p:cNvSpPr txBox="1"/>
          <p:nvPr/>
        </p:nvSpPr>
        <p:spPr>
          <a:xfrm>
            <a:off x="9134439" y="2074214"/>
            <a:ext cx="1469811" cy="238822"/>
          </a:xfrm>
          <a:prstGeom prst="rect">
            <a:avLst/>
          </a:prstGeom>
          <a:solidFill>
            <a:srgbClr val="EAEE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Upon Enquirer’s Request</a:t>
            </a:r>
            <a:endParaRPr lang="fr-CH" sz="9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 Box 1">
            <a:extLst>
              <a:ext uri="{FF2B5EF4-FFF2-40B4-BE49-F238E27FC236}">
                <a16:creationId xmlns="" xmlns:a16="http://schemas.microsoft.com/office/drawing/2014/main" id="{0A93685E-DF33-6A98-12DB-F35A4D9B2894}"/>
              </a:ext>
            </a:extLst>
          </p:cNvPr>
          <p:cNvSpPr txBox="1"/>
          <p:nvPr/>
        </p:nvSpPr>
        <p:spPr>
          <a:xfrm>
            <a:off x="4868801" y="4475610"/>
            <a:ext cx="1628415" cy="697052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FILE REFFERED TO OTHER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17726FA-0400-B44B-46BB-31B22600D869}"/>
              </a:ext>
            </a:extLst>
          </p:cNvPr>
          <p:cNvSpPr txBox="1"/>
          <p:nvPr/>
        </p:nvSpPr>
        <p:spPr>
          <a:xfrm>
            <a:off x="4272340" y="5240841"/>
            <a:ext cx="183741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a beneficiary is located or other agencies can render other services 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="" xmlns:a16="http://schemas.microsoft.com/office/drawing/2014/main" id="{A9C1DA5A-C5C8-4146-82A1-B96F274735DF}"/>
              </a:ext>
            </a:extLst>
          </p:cNvPr>
          <p:cNvSpPr/>
          <p:nvPr/>
        </p:nvSpPr>
        <p:spPr>
          <a:xfrm rot="10800000">
            <a:off x="0" y="640800"/>
            <a:ext cx="416629" cy="5324400"/>
          </a:xfrm>
          <a:prstGeom prst="leftBrace">
            <a:avLst>
              <a:gd name="adj1" fmla="val 42553"/>
              <a:gd name="adj2" fmla="val 49064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1001">
            <a:schemeClr val="l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NS</a:t>
            </a:r>
            <a:endParaRPr lang="fr-CH" b="1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8" name="Text Box 1">
            <a:extLst>
              <a:ext uri="{FF2B5EF4-FFF2-40B4-BE49-F238E27FC236}">
                <a16:creationId xmlns="" xmlns:a16="http://schemas.microsoft.com/office/drawing/2014/main" id="{0672D344-CDC5-44AB-A213-C5185133B6FE}"/>
              </a:ext>
            </a:extLst>
          </p:cNvPr>
          <p:cNvSpPr txBox="1"/>
          <p:nvPr/>
        </p:nvSpPr>
        <p:spPr>
          <a:xfrm>
            <a:off x="11230415" y="1490772"/>
            <a:ext cx="1070853" cy="822264"/>
          </a:xfrm>
          <a:prstGeom prst="rect">
            <a:avLst/>
          </a:prstGeom>
          <a:solidFill>
            <a:srgbClr val="DED6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PHONE CALL COMPLETED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2" name="Text Box 1"/>
          <p:cNvSpPr txBox="1"/>
          <p:nvPr/>
        </p:nvSpPr>
        <p:spPr>
          <a:xfrm>
            <a:off x="9032605" y="1473907"/>
            <a:ext cx="1601477" cy="273600"/>
          </a:xfrm>
          <a:prstGeom prst="rect">
            <a:avLst/>
          </a:prstGeom>
          <a:solidFill>
            <a:srgbClr val="DED6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DECEASED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4" name="Text Box 6">
            <a:extLst>
              <a:ext uri="{FF2B5EF4-FFF2-40B4-BE49-F238E27FC236}">
                <a16:creationId xmlns="" xmlns:a16="http://schemas.microsoft.com/office/drawing/2014/main" id="{819C766D-CC92-D456-52EA-F26615DAA06A}"/>
              </a:ext>
            </a:extLst>
          </p:cNvPr>
          <p:cNvSpPr txBox="1"/>
          <p:nvPr/>
        </p:nvSpPr>
        <p:spPr>
          <a:xfrm>
            <a:off x="9134439" y="2701901"/>
            <a:ext cx="1548650" cy="248414"/>
          </a:xfrm>
          <a:prstGeom prst="rect">
            <a:avLst/>
          </a:prstGeom>
          <a:solidFill>
            <a:srgbClr val="EAEE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Upon Enquirer’s Request</a:t>
            </a:r>
            <a:endParaRPr lang="fr-CH" sz="9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5" name="Right Arrow 50">
            <a:extLst>
              <a:ext uri="{FF2B5EF4-FFF2-40B4-BE49-F238E27FC236}">
                <a16:creationId xmlns="" xmlns:a16="http://schemas.microsoft.com/office/drawing/2014/main" id="{2AEBDDFC-DA2E-4B39-AE0C-3C989B03B7E7}"/>
              </a:ext>
            </a:extLst>
          </p:cNvPr>
          <p:cNvSpPr/>
          <p:nvPr/>
        </p:nvSpPr>
        <p:spPr>
          <a:xfrm rot="20930603" flipH="1" flipV="1">
            <a:off x="6555065" y="4254203"/>
            <a:ext cx="3122606" cy="247807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6" name="Text Box 1">
            <a:extLst>
              <a:ext uri="{FF2B5EF4-FFF2-40B4-BE49-F238E27FC236}">
                <a16:creationId xmlns="" xmlns:a16="http://schemas.microsoft.com/office/drawing/2014/main" id="{558D48AD-300D-5864-4BD2-E266DA0ECF7F}"/>
              </a:ext>
            </a:extLst>
          </p:cNvPr>
          <p:cNvSpPr txBox="1"/>
          <p:nvPr/>
        </p:nvSpPr>
        <p:spPr>
          <a:xfrm>
            <a:off x="3748799" y="3336195"/>
            <a:ext cx="1628415" cy="697052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NS/ICRC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INFORMED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74" name="Right Arrow 50">
            <a:extLst>
              <a:ext uri="{FF2B5EF4-FFF2-40B4-BE49-F238E27FC236}">
                <a16:creationId xmlns="" xmlns:a16="http://schemas.microsoft.com/office/drawing/2014/main" id="{7692F6E6-FA19-488B-97F8-F5B5C67FD0B7}"/>
              </a:ext>
            </a:extLst>
          </p:cNvPr>
          <p:cNvSpPr/>
          <p:nvPr/>
        </p:nvSpPr>
        <p:spPr>
          <a:xfrm flipH="1">
            <a:off x="5400423" y="3633853"/>
            <a:ext cx="1150545" cy="312372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5" name="Right Arrow 50">
            <a:extLst>
              <a:ext uri="{FF2B5EF4-FFF2-40B4-BE49-F238E27FC236}">
                <a16:creationId xmlns="" xmlns:a16="http://schemas.microsoft.com/office/drawing/2014/main" id="{2AEBDDFC-DA2E-4B39-AE0C-3C989B03B7E7}"/>
              </a:ext>
            </a:extLst>
          </p:cNvPr>
          <p:cNvSpPr/>
          <p:nvPr/>
        </p:nvSpPr>
        <p:spPr>
          <a:xfrm rot="16200000" flipH="1">
            <a:off x="7662955" y="1797836"/>
            <a:ext cx="750134" cy="407078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708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Box 13">
            <a:extLst>
              <a:ext uri="{FF2B5EF4-FFF2-40B4-BE49-F238E27FC236}">
                <a16:creationId xmlns="" xmlns:a16="http://schemas.microsoft.com/office/drawing/2014/main" id="{EB60EC32-8667-424D-B611-BB4831795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8800" y="61200"/>
            <a:ext cx="11426400" cy="360000"/>
          </a:xfrm>
          <a:prstGeom prst="rect">
            <a:avLst/>
          </a:prstGeom>
          <a:noFill/>
          <a:ln w="6350">
            <a:solidFill>
              <a:srgbClr val="C00000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TRACE THE FACE</a:t>
            </a:r>
            <a:endParaRPr lang="fr-CH" sz="18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Text Box 1">
            <a:extLst>
              <a:ext uri="{FF2B5EF4-FFF2-40B4-BE49-F238E27FC236}">
                <a16:creationId xmlns="" xmlns:a16="http://schemas.microsoft.com/office/drawing/2014/main" id="{AA3E20F1-FDFD-4E1D-84D4-24CC9930FF60}"/>
              </a:ext>
            </a:extLst>
          </p:cNvPr>
          <p:cNvSpPr txBox="1"/>
          <p:nvPr/>
        </p:nvSpPr>
        <p:spPr>
          <a:xfrm>
            <a:off x="3874004" y="2201355"/>
            <a:ext cx="1557014" cy="523009"/>
          </a:xfrm>
          <a:prstGeom prst="rect">
            <a:avLst/>
          </a:prstGeom>
          <a:solidFill>
            <a:srgbClr val="DED6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TRACING REQUEST OPENED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6" name="Text Box 1">
            <a:extLst>
              <a:ext uri="{FF2B5EF4-FFF2-40B4-BE49-F238E27FC236}">
                <a16:creationId xmlns="" xmlns:a16="http://schemas.microsoft.com/office/drawing/2014/main" id="{08E58AEF-2800-4CE4-9BFA-A55F8C546B0C}"/>
              </a:ext>
            </a:extLst>
          </p:cNvPr>
          <p:cNvSpPr txBox="1"/>
          <p:nvPr/>
        </p:nvSpPr>
        <p:spPr>
          <a:xfrm>
            <a:off x="478800" y="1519444"/>
            <a:ext cx="2414482" cy="2638488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1100" dirty="0" smtClean="0">
                <a:latin typeface="-apple-system"/>
              </a:rPr>
              <a:t>EN </a:t>
            </a:r>
            <a:r>
              <a:rPr lang="en-GB" sz="1100" dirty="0">
                <a:latin typeface="-apple-system"/>
              </a:rPr>
              <a:t>checks for SP on </a:t>
            </a:r>
            <a:r>
              <a:rPr lang="en-GB" sz="1100" dirty="0" smtClean="0">
                <a:latin typeface="-apple-system"/>
              </a:rPr>
              <a:t>TTF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1100" dirty="0" smtClean="0">
                <a:latin typeface="-apple-system"/>
              </a:rPr>
              <a:t>if </a:t>
            </a:r>
            <a:r>
              <a:rPr lang="en-GB" sz="1100" dirty="0">
                <a:latin typeface="-apple-system"/>
              </a:rPr>
              <a:t>not found TR is opened </a:t>
            </a:r>
            <a:endParaRPr lang="en-GB" sz="1100" dirty="0" smtClean="0">
              <a:latin typeface="-apple-system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1100" dirty="0" smtClean="0">
                <a:latin typeface="-apple-system"/>
              </a:rPr>
              <a:t>Register </a:t>
            </a:r>
            <a:r>
              <a:rPr lang="en-GB" sz="1100" dirty="0">
                <a:latin typeface="-apple-system"/>
              </a:rPr>
              <a:t>a TR case from </a:t>
            </a:r>
            <a:r>
              <a:rPr lang="en-GB" sz="1100" dirty="0" smtClean="0">
                <a:latin typeface="-apple-system"/>
              </a:rPr>
              <a:t>EN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1100" dirty="0" smtClean="0">
                <a:latin typeface="-apple-system"/>
              </a:rPr>
              <a:t>TTF </a:t>
            </a:r>
            <a:r>
              <a:rPr lang="en-GB" sz="1100" dirty="0">
                <a:latin typeface="-apple-system"/>
              </a:rPr>
              <a:t>consent form is signed by </a:t>
            </a:r>
            <a:r>
              <a:rPr lang="en-GB" sz="1100" dirty="0" smtClean="0">
                <a:latin typeface="-apple-system"/>
              </a:rPr>
              <a:t>EN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1100" dirty="0" smtClean="0">
                <a:latin typeface="-apple-system"/>
              </a:rPr>
              <a:t>Takes </a:t>
            </a:r>
            <a:r>
              <a:rPr lang="en-GB" sz="1100" dirty="0">
                <a:latin typeface="-apple-system"/>
              </a:rPr>
              <a:t>a TTF picture of the </a:t>
            </a:r>
            <a:r>
              <a:rPr lang="en-GB" sz="1100" dirty="0" smtClean="0">
                <a:latin typeface="-apple-system"/>
              </a:rPr>
              <a:t>EN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1100" dirty="0" smtClean="0">
                <a:latin typeface="-apple-system"/>
              </a:rPr>
              <a:t>Shares picture with ICRC for publication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1100" dirty="0" smtClean="0">
                <a:latin typeface="-apple-system"/>
              </a:rPr>
              <a:t>Informs </a:t>
            </a:r>
            <a:r>
              <a:rPr lang="en-GB" sz="1100" dirty="0">
                <a:latin typeface="-apple-system"/>
              </a:rPr>
              <a:t>EN that picture has been uploaded </a:t>
            </a:r>
            <a:endParaRPr lang="en-GB" sz="1100" dirty="0" smtClean="0">
              <a:latin typeface="-apple-system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1100" dirty="0" smtClean="0">
                <a:latin typeface="-apple-system"/>
              </a:rPr>
              <a:t>Gives </a:t>
            </a:r>
            <a:r>
              <a:rPr lang="en-GB" sz="1100" dirty="0">
                <a:latin typeface="-apple-system"/>
              </a:rPr>
              <a:t>EN their picture ID number on </a:t>
            </a:r>
            <a:r>
              <a:rPr lang="en-GB" sz="1100" dirty="0" smtClean="0">
                <a:latin typeface="-apple-system"/>
              </a:rPr>
              <a:t>TTF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1100" dirty="0" smtClean="0">
                <a:latin typeface="-apple-system"/>
              </a:rPr>
              <a:t>Share </a:t>
            </a:r>
            <a:r>
              <a:rPr lang="en-GB" sz="1100" dirty="0">
                <a:latin typeface="-apple-system"/>
              </a:rPr>
              <a:t>picture with NTO for updating </a:t>
            </a:r>
          </a:p>
          <a:p>
            <a:r>
              <a:rPr lang="en-GB" sz="1100" dirty="0">
                <a:latin typeface="-apple-system"/>
              </a:rPr>
              <a:t> </a:t>
            </a:r>
            <a:r>
              <a:rPr lang="en-GB" sz="1100" dirty="0" smtClean="0">
                <a:latin typeface="-apple-system"/>
              </a:rPr>
              <a:t> 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821F412-8A70-4C4A-A334-7B052F2E20FB}"/>
              </a:ext>
            </a:extLst>
          </p:cNvPr>
          <p:cNvSpPr txBox="1"/>
          <p:nvPr/>
        </p:nvSpPr>
        <p:spPr>
          <a:xfrm>
            <a:off x="210837" y="969444"/>
            <a:ext cx="152987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i="1" dirty="0" smtClean="0"/>
              <a:t>Case workers/Super Users</a:t>
            </a:r>
            <a:endParaRPr lang="en-US" sz="1100" i="1" dirty="0"/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53712AC-D83F-4A05-916F-3232FC9A37A4}"/>
              </a:ext>
            </a:extLst>
          </p:cNvPr>
          <p:cNvSpPr txBox="1"/>
          <p:nvPr/>
        </p:nvSpPr>
        <p:spPr>
          <a:xfrm>
            <a:off x="3813261" y="975036"/>
            <a:ext cx="168831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i="1" dirty="0" smtClean="0"/>
              <a:t>Super </a:t>
            </a:r>
            <a:r>
              <a:rPr lang="en-US" sz="1100" i="1" dirty="0"/>
              <a:t>U</a:t>
            </a:r>
            <a:r>
              <a:rPr lang="en-US" sz="1100" i="1" dirty="0" smtClean="0"/>
              <a:t>sers/Case Workers</a:t>
            </a:r>
            <a:endParaRPr lang="en-US" sz="1100" i="1" dirty="0"/>
          </a:p>
        </p:txBody>
      </p:sp>
      <p:sp>
        <p:nvSpPr>
          <p:cNvPr id="69" name="Right Arrow 50">
            <a:extLst>
              <a:ext uri="{FF2B5EF4-FFF2-40B4-BE49-F238E27FC236}">
                <a16:creationId xmlns="" xmlns:a16="http://schemas.microsoft.com/office/drawing/2014/main" id="{7A7209B1-6D6A-43B9-9555-64AC03E660D9}"/>
              </a:ext>
            </a:extLst>
          </p:cNvPr>
          <p:cNvSpPr/>
          <p:nvPr/>
        </p:nvSpPr>
        <p:spPr>
          <a:xfrm rot="9207543" flipH="1">
            <a:off x="5787897" y="1941208"/>
            <a:ext cx="1057318" cy="396899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10F8DC4B-08EF-4AE7-B48C-520D9E8D577D}"/>
              </a:ext>
            </a:extLst>
          </p:cNvPr>
          <p:cNvSpPr txBox="1"/>
          <p:nvPr/>
        </p:nvSpPr>
        <p:spPr>
          <a:xfrm>
            <a:off x="7854166" y="1568462"/>
            <a:ext cx="750526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i="1" dirty="0"/>
              <a:t>Superuser</a:t>
            </a:r>
          </a:p>
        </p:txBody>
      </p:sp>
      <p:sp>
        <p:nvSpPr>
          <p:cNvPr id="89" name="Text Box 1">
            <a:extLst>
              <a:ext uri="{FF2B5EF4-FFF2-40B4-BE49-F238E27FC236}">
                <a16:creationId xmlns="" xmlns:a16="http://schemas.microsoft.com/office/drawing/2014/main" id="{EB415651-D3C0-46E8-8B84-340A7681A74B}"/>
              </a:ext>
            </a:extLst>
          </p:cNvPr>
          <p:cNvSpPr txBox="1"/>
          <p:nvPr/>
        </p:nvSpPr>
        <p:spPr>
          <a:xfrm>
            <a:off x="8943120" y="4976981"/>
            <a:ext cx="1970524" cy="327317"/>
          </a:xfrm>
          <a:prstGeom prst="rect">
            <a:avLst/>
          </a:prstGeom>
          <a:solidFill>
            <a:srgbClr val="DED6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Identity Publication Removed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5" name="Text Box 6">
            <a:extLst>
              <a:ext uri="{FF2B5EF4-FFF2-40B4-BE49-F238E27FC236}">
                <a16:creationId xmlns="" xmlns:a16="http://schemas.microsoft.com/office/drawing/2014/main" id="{4A2C42AE-8B35-4809-AB1E-DA7AFEB427BD}"/>
              </a:ext>
            </a:extLst>
          </p:cNvPr>
          <p:cNvSpPr txBox="1"/>
          <p:nvPr/>
        </p:nvSpPr>
        <p:spPr>
          <a:xfrm>
            <a:off x="8331618" y="5735897"/>
            <a:ext cx="966785" cy="506682"/>
          </a:xfrm>
          <a:prstGeom prst="rect">
            <a:avLst/>
          </a:prstGeom>
          <a:solidFill>
            <a:srgbClr val="EAEE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Upon Enquirer’s </a:t>
            </a:r>
            <a:r>
              <a:rPr lang="en-US" sz="900" dirty="0" smtClean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Request</a:t>
            </a:r>
            <a:endParaRPr lang="fr-CH" sz="9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45" name="Text Box 1">
            <a:extLst>
              <a:ext uri="{FF2B5EF4-FFF2-40B4-BE49-F238E27FC236}">
                <a16:creationId xmlns="" xmlns:a16="http://schemas.microsoft.com/office/drawing/2014/main" id="{389B4414-62D0-467D-AD1B-01229C8DEB8B}"/>
              </a:ext>
            </a:extLst>
          </p:cNvPr>
          <p:cNvSpPr txBox="1"/>
          <p:nvPr/>
        </p:nvSpPr>
        <p:spPr>
          <a:xfrm>
            <a:off x="6980179" y="1581654"/>
            <a:ext cx="1628415" cy="697052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IDENTITY PUBLISHED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1312FF3-F647-2E29-FF65-BE65442F4E88}"/>
              </a:ext>
            </a:extLst>
          </p:cNvPr>
          <p:cNvSpPr txBox="1"/>
          <p:nvPr/>
        </p:nvSpPr>
        <p:spPr>
          <a:xfrm>
            <a:off x="7185304" y="943496"/>
            <a:ext cx="1741549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i="1" dirty="0" err="1" smtClean="0"/>
              <a:t>Superusers</a:t>
            </a:r>
            <a:endParaRPr lang="en-US" sz="1100" i="1" dirty="0"/>
          </a:p>
        </p:txBody>
      </p:sp>
      <p:sp>
        <p:nvSpPr>
          <p:cNvPr id="7" name="Right Arrow 50">
            <a:extLst>
              <a:ext uri="{FF2B5EF4-FFF2-40B4-BE49-F238E27FC236}">
                <a16:creationId xmlns="" xmlns:a16="http://schemas.microsoft.com/office/drawing/2014/main" id="{A313BF7A-76D0-9129-7FE8-F21A5C6B8C14}"/>
              </a:ext>
            </a:extLst>
          </p:cNvPr>
          <p:cNvSpPr/>
          <p:nvPr/>
        </p:nvSpPr>
        <p:spPr>
          <a:xfrm rot="10800000" flipH="1">
            <a:off x="2897186" y="2278706"/>
            <a:ext cx="775275" cy="351444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B5662F6-320C-0C04-84F4-94A3146A6C49}"/>
              </a:ext>
            </a:extLst>
          </p:cNvPr>
          <p:cNvSpPr txBox="1"/>
          <p:nvPr/>
        </p:nvSpPr>
        <p:spPr>
          <a:xfrm>
            <a:off x="2813459" y="2147692"/>
            <a:ext cx="947300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Reviewed </a:t>
            </a:r>
          </a:p>
          <a:p>
            <a:pPr algn="ctr"/>
            <a:r>
              <a:rPr lang="en-US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&amp;</a:t>
            </a:r>
          </a:p>
          <a:p>
            <a:pPr algn="ctr"/>
            <a:r>
              <a:rPr lang="en-US" sz="11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Accepted</a:t>
            </a:r>
            <a:endParaRPr lang="fr-CH" sz="11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9" name="Text Box 6">
            <a:extLst>
              <a:ext uri="{FF2B5EF4-FFF2-40B4-BE49-F238E27FC236}">
                <a16:creationId xmlns="" xmlns:a16="http://schemas.microsoft.com/office/drawing/2014/main" id="{4A2C42AE-8B35-4809-AB1E-DA7AFEB427BD}"/>
              </a:ext>
            </a:extLst>
          </p:cNvPr>
          <p:cNvSpPr txBox="1"/>
          <p:nvPr/>
        </p:nvSpPr>
        <p:spPr>
          <a:xfrm>
            <a:off x="10412234" y="5694322"/>
            <a:ext cx="966785" cy="506682"/>
          </a:xfrm>
          <a:prstGeom prst="rect">
            <a:avLst/>
          </a:prstGeom>
          <a:solidFill>
            <a:srgbClr val="EAEE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 smtClean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Positive </a:t>
            </a:r>
            <a:r>
              <a:rPr lang="en-US" sz="9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M</a:t>
            </a:r>
            <a:r>
              <a:rPr lang="en-US" sz="900" dirty="0" smtClean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atch</a:t>
            </a:r>
            <a:endParaRPr lang="fr-CH" sz="9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5" name="Text Box 1">
            <a:extLst>
              <a:ext uri="{FF2B5EF4-FFF2-40B4-BE49-F238E27FC236}">
                <a16:creationId xmlns="" xmlns:a16="http://schemas.microsoft.com/office/drawing/2014/main" id="{389B4414-62D0-467D-AD1B-01229C8DEB8B}"/>
              </a:ext>
            </a:extLst>
          </p:cNvPr>
          <p:cNvSpPr txBox="1"/>
          <p:nvPr/>
        </p:nvSpPr>
        <p:spPr>
          <a:xfrm>
            <a:off x="6976277" y="3090634"/>
            <a:ext cx="1628415" cy="697052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ENQUIRER CONTACTED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70" name="Right Arrow 50">
            <a:extLst>
              <a:ext uri="{FF2B5EF4-FFF2-40B4-BE49-F238E27FC236}">
                <a16:creationId xmlns="" xmlns:a16="http://schemas.microsoft.com/office/drawing/2014/main" id="{7A7209B1-6D6A-43B9-9555-64AC03E660D9}"/>
              </a:ext>
            </a:extLst>
          </p:cNvPr>
          <p:cNvSpPr/>
          <p:nvPr/>
        </p:nvSpPr>
        <p:spPr>
          <a:xfrm rot="16200000" flipH="1">
            <a:off x="7419476" y="2518945"/>
            <a:ext cx="749820" cy="319076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1" name="Left Brace 70">
            <a:extLst>
              <a:ext uri="{FF2B5EF4-FFF2-40B4-BE49-F238E27FC236}">
                <a16:creationId xmlns="" xmlns:a16="http://schemas.microsoft.com/office/drawing/2014/main" id="{A9C1DA5A-C5C8-4146-82A1-B96F274735DF}"/>
              </a:ext>
            </a:extLst>
          </p:cNvPr>
          <p:cNvSpPr/>
          <p:nvPr/>
        </p:nvSpPr>
        <p:spPr>
          <a:xfrm rot="10800000">
            <a:off x="0" y="640800"/>
            <a:ext cx="416629" cy="5324400"/>
          </a:xfrm>
          <a:prstGeom prst="leftBrace">
            <a:avLst>
              <a:gd name="adj1" fmla="val 42553"/>
              <a:gd name="adj2" fmla="val 49064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1001">
            <a:schemeClr val="l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NS</a:t>
            </a:r>
            <a:endParaRPr lang="fr-CH" b="1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2" name="Right Arrow 50">
            <a:extLst>
              <a:ext uri="{FF2B5EF4-FFF2-40B4-BE49-F238E27FC236}">
                <a16:creationId xmlns="" xmlns:a16="http://schemas.microsoft.com/office/drawing/2014/main" id="{E45C9129-5073-4B89-8A47-23CB27BD614B}"/>
              </a:ext>
            </a:extLst>
          </p:cNvPr>
          <p:cNvSpPr/>
          <p:nvPr/>
        </p:nvSpPr>
        <p:spPr>
          <a:xfrm rot="18832533" flipH="1">
            <a:off x="6487887" y="4134975"/>
            <a:ext cx="1104509" cy="331058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5" name="Right Arrow 50">
            <a:extLst>
              <a:ext uri="{FF2B5EF4-FFF2-40B4-BE49-F238E27FC236}">
                <a16:creationId xmlns="" xmlns:a16="http://schemas.microsoft.com/office/drawing/2014/main" id="{7A7209B1-6D6A-43B9-9555-64AC03E660D9}"/>
              </a:ext>
            </a:extLst>
          </p:cNvPr>
          <p:cNvSpPr/>
          <p:nvPr/>
        </p:nvSpPr>
        <p:spPr>
          <a:xfrm rot="18420691" flipH="1">
            <a:off x="9054315" y="5413500"/>
            <a:ext cx="359058" cy="171619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48377" y="4813323"/>
            <a:ext cx="1691765" cy="569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FOLLOW UP</a:t>
            </a:r>
            <a:endParaRPr lang="en-ZA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7" name="Right Arrow 50">
            <a:extLst>
              <a:ext uri="{FF2B5EF4-FFF2-40B4-BE49-F238E27FC236}">
                <a16:creationId xmlns="" xmlns:a16="http://schemas.microsoft.com/office/drawing/2014/main" id="{7A7209B1-6D6A-43B9-9555-64AC03E660D9}"/>
              </a:ext>
            </a:extLst>
          </p:cNvPr>
          <p:cNvSpPr/>
          <p:nvPr/>
        </p:nvSpPr>
        <p:spPr>
          <a:xfrm rot="14779310" flipH="1">
            <a:off x="7979778" y="4272786"/>
            <a:ext cx="1249827" cy="367589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8" name="Right Arrow 50">
            <a:extLst>
              <a:ext uri="{FF2B5EF4-FFF2-40B4-BE49-F238E27FC236}">
                <a16:creationId xmlns="" xmlns:a16="http://schemas.microsoft.com/office/drawing/2014/main" id="{7A7209B1-6D6A-43B9-9555-64AC03E660D9}"/>
              </a:ext>
            </a:extLst>
          </p:cNvPr>
          <p:cNvSpPr/>
          <p:nvPr/>
        </p:nvSpPr>
        <p:spPr>
          <a:xfrm rot="13986361" flipH="1">
            <a:off x="10409108" y="5413421"/>
            <a:ext cx="359058" cy="171619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167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6">
            <a:extLst>
              <a:ext uri="{FF2B5EF4-FFF2-40B4-BE49-F238E27FC236}">
                <a16:creationId xmlns="" xmlns:a16="http://schemas.microsoft.com/office/drawing/2014/main" id="{40048B62-8D25-470F-B8A2-A64A71117678}"/>
              </a:ext>
            </a:extLst>
          </p:cNvPr>
          <p:cNvSpPr txBox="1"/>
          <p:nvPr/>
        </p:nvSpPr>
        <p:spPr>
          <a:xfrm>
            <a:off x="5919723" y="3707894"/>
            <a:ext cx="1074072" cy="186975"/>
          </a:xfrm>
          <a:prstGeom prst="rect">
            <a:avLst/>
          </a:prstGeom>
          <a:solidFill>
            <a:srgbClr val="EAEE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Not Found</a:t>
            </a:r>
            <a:endParaRPr lang="fr-CH" sz="9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86" name="Text Box 13">
            <a:extLst>
              <a:ext uri="{FF2B5EF4-FFF2-40B4-BE49-F238E27FC236}">
                <a16:creationId xmlns="" xmlns:a16="http://schemas.microsoft.com/office/drawing/2014/main" id="{EB60EC32-8667-424D-B611-BB4831795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8800" y="61200"/>
            <a:ext cx="11426400" cy="360000"/>
          </a:xfrm>
          <a:prstGeom prst="rect">
            <a:avLst/>
          </a:prstGeom>
          <a:noFill/>
          <a:ln w="6350">
            <a:solidFill>
              <a:srgbClr val="C00000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TRACING REQUEST – INCOMING / DOMESTIC</a:t>
            </a:r>
            <a:endParaRPr lang="fr-CH" sz="18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7" name="Left Brace 86">
            <a:extLst>
              <a:ext uri="{FF2B5EF4-FFF2-40B4-BE49-F238E27FC236}">
                <a16:creationId xmlns="" xmlns:a16="http://schemas.microsoft.com/office/drawing/2014/main" id="{A9C1DA5A-C5C8-4146-82A1-B96F274735DF}"/>
              </a:ext>
            </a:extLst>
          </p:cNvPr>
          <p:cNvSpPr/>
          <p:nvPr/>
        </p:nvSpPr>
        <p:spPr>
          <a:xfrm rot="10800000">
            <a:off x="0" y="640800"/>
            <a:ext cx="416629" cy="5324400"/>
          </a:xfrm>
          <a:prstGeom prst="leftBrace">
            <a:avLst>
              <a:gd name="adj1" fmla="val 42553"/>
              <a:gd name="adj2" fmla="val 49064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1001">
            <a:schemeClr val="l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OTHER NS/ICRC</a:t>
            </a:r>
            <a:endParaRPr lang="fr-CH" b="1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Rounded Rectangle 66">
            <a:extLst>
              <a:ext uri="{FF2B5EF4-FFF2-40B4-BE49-F238E27FC236}">
                <a16:creationId xmlns="" xmlns:a16="http://schemas.microsoft.com/office/drawing/2014/main" id="{8ADA3E9B-DC37-4E58-9879-1ADFCD9C222C}"/>
              </a:ext>
            </a:extLst>
          </p:cNvPr>
          <p:cNvSpPr/>
          <p:nvPr/>
        </p:nvSpPr>
        <p:spPr>
          <a:xfrm>
            <a:off x="8695450" y="957472"/>
            <a:ext cx="2343286" cy="1900234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CLOSING ACTIVITY</a:t>
            </a:r>
            <a:endParaRPr lang="fr-CH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3" name="Rounded Rectangle 10">
            <a:extLst>
              <a:ext uri="{FF2B5EF4-FFF2-40B4-BE49-F238E27FC236}">
                <a16:creationId xmlns="" xmlns:a16="http://schemas.microsoft.com/office/drawing/2014/main" id="{AE54F0E3-C526-491C-A3C4-03BF6EC9206D}"/>
              </a:ext>
            </a:extLst>
          </p:cNvPr>
          <p:cNvSpPr/>
          <p:nvPr/>
        </p:nvSpPr>
        <p:spPr>
          <a:xfrm>
            <a:off x="2722698" y="976101"/>
            <a:ext cx="1833821" cy="135287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 ACTIVITY</a:t>
            </a:r>
            <a:endParaRPr lang="fr-CH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Text Box 1">
            <a:extLst>
              <a:ext uri="{FF2B5EF4-FFF2-40B4-BE49-F238E27FC236}">
                <a16:creationId xmlns="" xmlns:a16="http://schemas.microsoft.com/office/drawing/2014/main" id="{AA3E20F1-FDFD-4E1D-84D4-24CC9930FF60}"/>
              </a:ext>
            </a:extLst>
          </p:cNvPr>
          <p:cNvSpPr txBox="1"/>
          <p:nvPr/>
        </p:nvSpPr>
        <p:spPr>
          <a:xfrm>
            <a:off x="2807782" y="1517113"/>
            <a:ext cx="1557014" cy="523009"/>
          </a:xfrm>
          <a:prstGeom prst="rect">
            <a:avLst/>
          </a:prstGeom>
          <a:solidFill>
            <a:srgbClr val="DED6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TRACING REQUEST OPENED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47" name="Text Box 1">
            <a:extLst>
              <a:ext uri="{FF2B5EF4-FFF2-40B4-BE49-F238E27FC236}">
                <a16:creationId xmlns="" xmlns:a16="http://schemas.microsoft.com/office/drawing/2014/main" id="{534EFEF7-813E-498E-9AF0-AD4A658EB2E0}"/>
              </a:ext>
            </a:extLst>
          </p:cNvPr>
          <p:cNvSpPr txBox="1"/>
          <p:nvPr/>
        </p:nvSpPr>
        <p:spPr>
          <a:xfrm>
            <a:off x="9181913" y="5263420"/>
            <a:ext cx="1628415" cy="490652"/>
          </a:xfrm>
          <a:prstGeom prst="rect">
            <a:avLst/>
          </a:prstGeom>
          <a:solidFill>
            <a:srgbClr val="DED6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NS/ICRC INFORMED</a:t>
            </a:r>
            <a:endParaRPr lang="fr-CH" sz="1100" dirty="0"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Text Box 6">
            <a:extLst>
              <a:ext uri="{FF2B5EF4-FFF2-40B4-BE49-F238E27FC236}">
                <a16:creationId xmlns="" xmlns:a16="http://schemas.microsoft.com/office/drawing/2014/main" id="{354966EA-98C8-4419-B2DE-0AD166E2D2A7}"/>
              </a:ext>
            </a:extLst>
          </p:cNvPr>
          <p:cNvSpPr txBox="1"/>
          <p:nvPr/>
        </p:nvSpPr>
        <p:spPr>
          <a:xfrm>
            <a:off x="5523218" y="5243196"/>
            <a:ext cx="1273883" cy="261610"/>
          </a:xfrm>
          <a:prstGeom prst="rect">
            <a:avLst/>
          </a:prstGeom>
          <a:solidFill>
            <a:srgbClr val="EAEE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Lost Contact with Enquirer</a:t>
            </a:r>
            <a:endParaRPr lang="fr-CH" sz="9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0168F92-EFC7-4CF8-A02B-982FD9D73995}"/>
              </a:ext>
            </a:extLst>
          </p:cNvPr>
          <p:cNvSpPr txBox="1"/>
          <p:nvPr/>
        </p:nvSpPr>
        <p:spPr>
          <a:xfrm>
            <a:off x="9188960" y="5778332"/>
            <a:ext cx="162920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STOP FOLLOW-UP</a:t>
            </a:r>
            <a:endParaRPr lang="fr-CH" sz="1100" b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7" name="Rounded Rectangle 66">
            <a:extLst>
              <a:ext uri="{FF2B5EF4-FFF2-40B4-BE49-F238E27FC236}">
                <a16:creationId xmlns="" xmlns:a16="http://schemas.microsoft.com/office/drawing/2014/main" id="{E5CE3D4B-5D5B-4BBF-BE3D-14E2D717BA1E}"/>
              </a:ext>
            </a:extLst>
          </p:cNvPr>
          <p:cNvSpPr/>
          <p:nvPr/>
        </p:nvSpPr>
        <p:spPr>
          <a:xfrm>
            <a:off x="980990" y="4148128"/>
            <a:ext cx="2839282" cy="1393171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CLOSING ACTIVITY</a:t>
            </a:r>
            <a:endParaRPr lang="fr-CH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1" name="Text Box 6">
            <a:extLst>
              <a:ext uri="{FF2B5EF4-FFF2-40B4-BE49-F238E27FC236}">
                <a16:creationId xmlns="" xmlns:a16="http://schemas.microsoft.com/office/drawing/2014/main" id="{E176216B-375F-4B09-A89E-DDABA999737D}"/>
              </a:ext>
            </a:extLst>
          </p:cNvPr>
          <p:cNvSpPr txBox="1"/>
          <p:nvPr/>
        </p:nvSpPr>
        <p:spPr>
          <a:xfrm>
            <a:off x="2593461" y="5234890"/>
            <a:ext cx="1162974" cy="230400"/>
          </a:xfrm>
          <a:prstGeom prst="rect">
            <a:avLst/>
          </a:prstGeom>
          <a:solidFill>
            <a:srgbClr val="EAEE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Out of Criteria</a:t>
            </a:r>
            <a:endParaRPr lang="fr-CH" sz="9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4A644CEE-3CC1-468F-A3FA-3011DA002393}"/>
              </a:ext>
            </a:extLst>
          </p:cNvPr>
          <p:cNvSpPr txBox="1"/>
          <p:nvPr/>
        </p:nvSpPr>
        <p:spPr>
          <a:xfrm>
            <a:off x="1153264" y="2371703"/>
            <a:ext cx="1821098" cy="268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Not accepted</a:t>
            </a:r>
            <a:endParaRPr lang="fr-CH" sz="11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6" name="Text Box 1">
            <a:extLst>
              <a:ext uri="{FF2B5EF4-FFF2-40B4-BE49-F238E27FC236}">
                <a16:creationId xmlns="" xmlns:a16="http://schemas.microsoft.com/office/drawing/2014/main" id="{08E58AEF-2800-4CE4-9BFA-A55F8C546B0C}"/>
              </a:ext>
            </a:extLst>
          </p:cNvPr>
          <p:cNvSpPr txBox="1"/>
          <p:nvPr/>
        </p:nvSpPr>
        <p:spPr>
          <a:xfrm>
            <a:off x="250390" y="1315692"/>
            <a:ext cx="1529876" cy="84287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TRACING REQUEST RECEIVED via </a:t>
            </a: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ASPERA</a:t>
            </a:r>
            <a:r>
              <a:rPr lang="en-US" sz="1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or INTEROP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821F412-8A70-4C4A-A334-7B052F2E20FB}"/>
              </a:ext>
            </a:extLst>
          </p:cNvPr>
          <p:cNvSpPr txBox="1"/>
          <p:nvPr/>
        </p:nvSpPr>
        <p:spPr>
          <a:xfrm>
            <a:off x="210837" y="1054082"/>
            <a:ext cx="152987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i="1" dirty="0"/>
              <a:t>Superuser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53712AC-D83F-4A05-916F-3232FC9A37A4}"/>
              </a:ext>
            </a:extLst>
          </p:cNvPr>
          <p:cNvSpPr txBox="1"/>
          <p:nvPr/>
        </p:nvSpPr>
        <p:spPr>
          <a:xfrm>
            <a:off x="2855482" y="700602"/>
            <a:ext cx="168831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i="1" dirty="0"/>
              <a:t>Superuser</a:t>
            </a:r>
          </a:p>
        </p:txBody>
      </p:sp>
      <p:sp>
        <p:nvSpPr>
          <p:cNvPr id="69" name="Right Arrow 50">
            <a:extLst>
              <a:ext uri="{FF2B5EF4-FFF2-40B4-BE49-F238E27FC236}">
                <a16:creationId xmlns="" xmlns:a16="http://schemas.microsoft.com/office/drawing/2014/main" id="{7A7209B1-6D6A-43B9-9555-64AC03E660D9}"/>
              </a:ext>
            </a:extLst>
          </p:cNvPr>
          <p:cNvSpPr/>
          <p:nvPr/>
        </p:nvSpPr>
        <p:spPr>
          <a:xfrm rot="10800000" flipH="1">
            <a:off x="4614971" y="1588374"/>
            <a:ext cx="834376" cy="401923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10F8DC4B-08EF-4AE7-B48C-520D9E8D577D}"/>
              </a:ext>
            </a:extLst>
          </p:cNvPr>
          <p:cNvSpPr txBox="1"/>
          <p:nvPr/>
        </p:nvSpPr>
        <p:spPr>
          <a:xfrm>
            <a:off x="6041115" y="1236549"/>
            <a:ext cx="750526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i="1" dirty="0"/>
              <a:t>Superuser</a:t>
            </a:r>
          </a:p>
        </p:txBody>
      </p:sp>
      <p:sp>
        <p:nvSpPr>
          <p:cNvPr id="74" name="Right Arrow 50">
            <a:extLst>
              <a:ext uri="{FF2B5EF4-FFF2-40B4-BE49-F238E27FC236}">
                <a16:creationId xmlns="" xmlns:a16="http://schemas.microsoft.com/office/drawing/2014/main" id="{45400A1C-90E8-4BC7-B401-4C781E2BAC0B}"/>
              </a:ext>
            </a:extLst>
          </p:cNvPr>
          <p:cNvSpPr/>
          <p:nvPr/>
        </p:nvSpPr>
        <p:spPr>
          <a:xfrm rot="10800000" flipH="1">
            <a:off x="7386544" y="1590513"/>
            <a:ext cx="1313327" cy="241768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6" name="Right Arrow 50">
            <a:extLst>
              <a:ext uri="{FF2B5EF4-FFF2-40B4-BE49-F238E27FC236}">
                <a16:creationId xmlns="" xmlns:a16="http://schemas.microsoft.com/office/drawing/2014/main" id="{E45C9129-5073-4B89-8A47-23CB27BD614B}"/>
              </a:ext>
            </a:extLst>
          </p:cNvPr>
          <p:cNvSpPr/>
          <p:nvPr/>
        </p:nvSpPr>
        <p:spPr>
          <a:xfrm rot="16200000" flipH="1">
            <a:off x="7249440" y="2274279"/>
            <a:ext cx="1459380" cy="249521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0" name="Text Box 1">
            <a:extLst>
              <a:ext uri="{FF2B5EF4-FFF2-40B4-BE49-F238E27FC236}">
                <a16:creationId xmlns="" xmlns:a16="http://schemas.microsoft.com/office/drawing/2014/main" id="{C42A2F17-1EF9-4EE2-9186-E7544A59E83E}"/>
              </a:ext>
            </a:extLst>
          </p:cNvPr>
          <p:cNvSpPr txBox="1"/>
          <p:nvPr/>
        </p:nvSpPr>
        <p:spPr>
          <a:xfrm>
            <a:off x="8939102" y="1813645"/>
            <a:ext cx="1601477" cy="273600"/>
          </a:xfrm>
          <a:prstGeom prst="rect">
            <a:avLst/>
          </a:prstGeom>
          <a:solidFill>
            <a:srgbClr val="DED6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DECEASED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89" name="Text Box 1">
            <a:extLst>
              <a:ext uri="{FF2B5EF4-FFF2-40B4-BE49-F238E27FC236}">
                <a16:creationId xmlns="" xmlns:a16="http://schemas.microsoft.com/office/drawing/2014/main" id="{EB415651-D3C0-46E8-8B84-340A7681A74B}"/>
              </a:ext>
            </a:extLst>
          </p:cNvPr>
          <p:cNvSpPr txBox="1"/>
          <p:nvPr/>
        </p:nvSpPr>
        <p:spPr>
          <a:xfrm>
            <a:off x="8941891" y="1451213"/>
            <a:ext cx="1595898" cy="274320"/>
          </a:xfrm>
          <a:prstGeom prst="rect">
            <a:avLst/>
          </a:prstGeom>
          <a:solidFill>
            <a:srgbClr val="DED6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LOCATED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5" name="Text Box 6">
            <a:extLst>
              <a:ext uri="{FF2B5EF4-FFF2-40B4-BE49-F238E27FC236}">
                <a16:creationId xmlns="" xmlns:a16="http://schemas.microsoft.com/office/drawing/2014/main" id="{4A2C42AE-8B35-4809-AB1E-DA7AFEB427BD}"/>
              </a:ext>
            </a:extLst>
          </p:cNvPr>
          <p:cNvSpPr txBox="1"/>
          <p:nvPr/>
        </p:nvSpPr>
        <p:spPr>
          <a:xfrm>
            <a:off x="8941891" y="2430696"/>
            <a:ext cx="1605600" cy="230400"/>
          </a:xfrm>
          <a:prstGeom prst="rect">
            <a:avLst/>
          </a:prstGeom>
          <a:solidFill>
            <a:srgbClr val="EAEE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Upon Enquirer’s Request</a:t>
            </a:r>
            <a:endParaRPr lang="fr-CH" sz="9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6" name="Text Box 1">
            <a:extLst>
              <a:ext uri="{FF2B5EF4-FFF2-40B4-BE49-F238E27FC236}">
                <a16:creationId xmlns="" xmlns:a16="http://schemas.microsoft.com/office/drawing/2014/main" id="{27BEC39D-53F1-48CE-AD38-8A17E9344D25}"/>
              </a:ext>
            </a:extLst>
          </p:cNvPr>
          <p:cNvSpPr txBox="1"/>
          <p:nvPr/>
        </p:nvSpPr>
        <p:spPr>
          <a:xfrm>
            <a:off x="8938502" y="2168677"/>
            <a:ext cx="1603953" cy="273600"/>
          </a:xfrm>
          <a:prstGeom prst="rect">
            <a:avLst/>
          </a:prstGeom>
          <a:solidFill>
            <a:srgbClr val="DED6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NOT LOCATED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7" name="Right Arrow 50">
            <a:extLst>
              <a:ext uri="{FF2B5EF4-FFF2-40B4-BE49-F238E27FC236}">
                <a16:creationId xmlns="" xmlns:a16="http://schemas.microsoft.com/office/drawing/2014/main" id="{15849E50-5C16-4CEB-8761-6FDF61D68FA0}"/>
              </a:ext>
            </a:extLst>
          </p:cNvPr>
          <p:cNvSpPr/>
          <p:nvPr/>
        </p:nvSpPr>
        <p:spPr>
          <a:xfrm rot="16200000" flipH="1">
            <a:off x="8997479" y="3800360"/>
            <a:ext cx="1872347" cy="413307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9" name="Text Box 1">
            <a:extLst>
              <a:ext uri="{FF2B5EF4-FFF2-40B4-BE49-F238E27FC236}">
                <a16:creationId xmlns="" xmlns:a16="http://schemas.microsoft.com/office/drawing/2014/main" id="{4D5AED10-74F6-4EB6-9B0B-2107E655EA9B}"/>
              </a:ext>
            </a:extLst>
          </p:cNvPr>
          <p:cNvSpPr txBox="1"/>
          <p:nvPr/>
        </p:nvSpPr>
        <p:spPr>
          <a:xfrm>
            <a:off x="11138448" y="1529404"/>
            <a:ext cx="852502" cy="268965"/>
          </a:xfrm>
          <a:prstGeom prst="rect">
            <a:avLst/>
          </a:prstGeom>
          <a:solidFill>
            <a:srgbClr val="DED6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RCM OUT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05" name="Right Arrow 50">
            <a:extLst>
              <a:ext uri="{FF2B5EF4-FFF2-40B4-BE49-F238E27FC236}">
                <a16:creationId xmlns="" xmlns:a16="http://schemas.microsoft.com/office/drawing/2014/main" id="{1D7BF0B0-28CA-4DD8-9314-331AAB373B75}"/>
              </a:ext>
            </a:extLst>
          </p:cNvPr>
          <p:cNvSpPr/>
          <p:nvPr/>
        </p:nvSpPr>
        <p:spPr>
          <a:xfrm rot="10800000" flipH="1">
            <a:off x="10541075" y="1517113"/>
            <a:ext cx="564395" cy="471148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7" name="Text Box 1">
            <a:extLst>
              <a:ext uri="{FF2B5EF4-FFF2-40B4-BE49-F238E27FC236}">
                <a16:creationId xmlns="" xmlns:a16="http://schemas.microsoft.com/office/drawing/2014/main" id="{95C7CAB3-B977-4A23-846D-02AE508DFA92}"/>
              </a:ext>
            </a:extLst>
          </p:cNvPr>
          <p:cNvSpPr txBox="1"/>
          <p:nvPr/>
        </p:nvSpPr>
        <p:spPr>
          <a:xfrm>
            <a:off x="478979" y="6559200"/>
            <a:ext cx="11425976" cy="20639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Filling of the case and follow up in the cabinets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51915693-87A7-499F-A173-8357744A0227}"/>
              </a:ext>
            </a:extLst>
          </p:cNvPr>
          <p:cNvSpPr txBox="1"/>
          <p:nvPr/>
        </p:nvSpPr>
        <p:spPr>
          <a:xfrm>
            <a:off x="5266285" y="6346067"/>
            <a:ext cx="1473480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i="1" dirty="0"/>
              <a:t>Caseworker/Superuser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A0B704DE-9189-445E-8CCA-6366339854DD}"/>
              </a:ext>
            </a:extLst>
          </p:cNvPr>
          <p:cNvSpPr txBox="1"/>
          <p:nvPr/>
        </p:nvSpPr>
        <p:spPr>
          <a:xfrm>
            <a:off x="8680693" y="511822"/>
            <a:ext cx="229400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i="1" dirty="0"/>
              <a:t>Superuser</a:t>
            </a:r>
          </a:p>
        </p:txBody>
      </p:sp>
      <p:sp>
        <p:nvSpPr>
          <p:cNvPr id="118" name="Text Box 1">
            <a:extLst>
              <a:ext uri="{FF2B5EF4-FFF2-40B4-BE49-F238E27FC236}">
                <a16:creationId xmlns="" xmlns:a16="http://schemas.microsoft.com/office/drawing/2014/main" id="{64661105-1020-4B39-B5FA-B7061EC7BEE3}"/>
              </a:ext>
            </a:extLst>
          </p:cNvPr>
          <p:cNvSpPr txBox="1"/>
          <p:nvPr/>
        </p:nvSpPr>
        <p:spPr>
          <a:xfrm>
            <a:off x="1294244" y="4571114"/>
            <a:ext cx="2280364" cy="273600"/>
          </a:xfrm>
          <a:prstGeom prst="rect">
            <a:avLst/>
          </a:prstGeom>
          <a:solidFill>
            <a:srgbClr val="DED6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FILE REFFERED TO OTHER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22" name="Right Arrow 50">
            <a:extLst>
              <a:ext uri="{FF2B5EF4-FFF2-40B4-BE49-F238E27FC236}">
                <a16:creationId xmlns="" xmlns:a16="http://schemas.microsoft.com/office/drawing/2014/main" id="{37E7B6D5-F96E-41DA-BD86-226442BA0462}"/>
              </a:ext>
            </a:extLst>
          </p:cNvPr>
          <p:cNvSpPr/>
          <p:nvPr/>
        </p:nvSpPr>
        <p:spPr>
          <a:xfrm rot="10800000" flipH="1">
            <a:off x="5150954" y="5567670"/>
            <a:ext cx="3931737" cy="323248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2F2374F7-3112-496C-A3C6-D017D635DD67}"/>
              </a:ext>
            </a:extLst>
          </p:cNvPr>
          <p:cNvSpPr txBox="1"/>
          <p:nvPr/>
        </p:nvSpPr>
        <p:spPr>
          <a:xfrm>
            <a:off x="8786650" y="4977550"/>
            <a:ext cx="229400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i="1" dirty="0"/>
              <a:t>Superuser</a:t>
            </a:r>
          </a:p>
        </p:txBody>
      </p:sp>
      <p:sp>
        <p:nvSpPr>
          <p:cNvPr id="49" name="Text Box 6">
            <a:extLst>
              <a:ext uri="{FF2B5EF4-FFF2-40B4-BE49-F238E27FC236}">
                <a16:creationId xmlns="" xmlns:a16="http://schemas.microsoft.com/office/drawing/2014/main" id="{6192A7F6-83D9-4CC8-AC15-B43D29782293}"/>
              </a:ext>
            </a:extLst>
          </p:cNvPr>
          <p:cNvSpPr txBox="1"/>
          <p:nvPr/>
        </p:nvSpPr>
        <p:spPr>
          <a:xfrm>
            <a:off x="1143149" y="5223599"/>
            <a:ext cx="1359540" cy="261118"/>
          </a:xfrm>
          <a:prstGeom prst="rect">
            <a:avLst/>
          </a:prstGeom>
          <a:solidFill>
            <a:srgbClr val="EAEE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Insufficient information</a:t>
            </a:r>
            <a:endParaRPr lang="fr-CH" sz="9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3" name="Text Box 1">
            <a:extLst>
              <a:ext uri="{FF2B5EF4-FFF2-40B4-BE49-F238E27FC236}">
                <a16:creationId xmlns="" xmlns:a16="http://schemas.microsoft.com/office/drawing/2014/main" id="{4EF32DDA-188A-4884-9512-E75E7B279AD5}"/>
              </a:ext>
            </a:extLst>
          </p:cNvPr>
          <p:cNvSpPr txBox="1"/>
          <p:nvPr/>
        </p:nvSpPr>
        <p:spPr>
          <a:xfrm>
            <a:off x="1298098" y="4885281"/>
            <a:ext cx="2280364" cy="273600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CASE CANCELLED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35F01FB6-715C-4AC5-8B1E-CE8C18C692AE}"/>
              </a:ext>
            </a:extLst>
          </p:cNvPr>
          <p:cNvSpPr txBox="1"/>
          <p:nvPr/>
        </p:nvSpPr>
        <p:spPr>
          <a:xfrm>
            <a:off x="5458687" y="3156801"/>
            <a:ext cx="183741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feedback is negative and all means of search has been exhausted at that point</a:t>
            </a:r>
          </a:p>
        </p:txBody>
      </p:sp>
      <p:sp>
        <p:nvSpPr>
          <p:cNvPr id="54" name="Text Box 1">
            <a:extLst>
              <a:ext uri="{FF2B5EF4-FFF2-40B4-BE49-F238E27FC236}">
                <a16:creationId xmlns="" xmlns:a16="http://schemas.microsoft.com/office/drawing/2014/main" id="{00D51282-F3C3-4D8E-9971-2CB9D6C998F6}"/>
              </a:ext>
            </a:extLst>
          </p:cNvPr>
          <p:cNvSpPr txBox="1"/>
          <p:nvPr/>
        </p:nvSpPr>
        <p:spPr>
          <a:xfrm>
            <a:off x="5933653" y="3941924"/>
            <a:ext cx="1074072" cy="538658"/>
          </a:xfrm>
          <a:prstGeom prst="rect">
            <a:avLst/>
          </a:prstGeom>
          <a:solidFill>
            <a:schemeClr val="bg1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Missing Person Status – No current search</a:t>
            </a:r>
          </a:p>
        </p:txBody>
      </p:sp>
      <p:sp>
        <p:nvSpPr>
          <p:cNvPr id="55" name="Text Box 1">
            <a:extLst>
              <a:ext uri="{FF2B5EF4-FFF2-40B4-BE49-F238E27FC236}">
                <a16:creationId xmlns="" xmlns:a16="http://schemas.microsoft.com/office/drawing/2014/main" id="{F8C34680-5A5A-458A-85C6-C38B568890E0}"/>
              </a:ext>
            </a:extLst>
          </p:cNvPr>
          <p:cNvSpPr txBox="1"/>
          <p:nvPr/>
        </p:nvSpPr>
        <p:spPr>
          <a:xfrm>
            <a:off x="7238009" y="4247070"/>
            <a:ext cx="1628415" cy="697052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ADDITIONAL INFORMATION COLLECTED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1E4D7E75-5AB3-45E9-8DE3-7D36570F9356}"/>
              </a:ext>
            </a:extLst>
          </p:cNvPr>
          <p:cNvSpPr txBox="1"/>
          <p:nvPr/>
        </p:nvSpPr>
        <p:spPr>
          <a:xfrm rot="5400000" flipH="1" flipV="1">
            <a:off x="5374836" y="4055117"/>
            <a:ext cx="80948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Tag</a:t>
            </a:r>
            <a:endParaRPr lang="fr-CH" sz="11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Rounded Rectangle 10">
            <a:extLst>
              <a:ext uri="{FF2B5EF4-FFF2-40B4-BE49-F238E27FC236}">
                <a16:creationId xmlns="" xmlns:a16="http://schemas.microsoft.com/office/drawing/2014/main" id="{BC38D951-7B12-FD7D-CC5A-97285032406B}"/>
              </a:ext>
            </a:extLst>
          </p:cNvPr>
          <p:cNvSpPr/>
          <p:nvPr/>
        </p:nvSpPr>
        <p:spPr>
          <a:xfrm>
            <a:off x="5539849" y="888865"/>
            <a:ext cx="1833821" cy="155004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FOLLOW-UP ACTIVITY</a:t>
            </a:r>
            <a:endParaRPr lang="fr-CH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5" name="Text Box 1">
            <a:extLst>
              <a:ext uri="{FF2B5EF4-FFF2-40B4-BE49-F238E27FC236}">
                <a16:creationId xmlns="" xmlns:a16="http://schemas.microsoft.com/office/drawing/2014/main" id="{389B4414-62D0-467D-AD1B-01229C8DEB8B}"/>
              </a:ext>
            </a:extLst>
          </p:cNvPr>
          <p:cNvSpPr txBox="1"/>
          <p:nvPr/>
        </p:nvSpPr>
        <p:spPr>
          <a:xfrm>
            <a:off x="5648774" y="1461518"/>
            <a:ext cx="1628415" cy="697052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SEARCH CONDUCTED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="" xmlns:a16="http://schemas.microsoft.com/office/drawing/2014/main" id="{666C2764-390C-2658-464E-E078725C71FF}"/>
              </a:ext>
            </a:extLst>
          </p:cNvPr>
          <p:cNvSpPr txBox="1"/>
          <p:nvPr/>
        </p:nvSpPr>
        <p:spPr>
          <a:xfrm>
            <a:off x="7392170" y="3181968"/>
            <a:ext cx="1205664" cy="578296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ADDITIONAL INFORMATION REQUESTED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ight Arrow 50">
            <a:extLst>
              <a:ext uri="{FF2B5EF4-FFF2-40B4-BE49-F238E27FC236}">
                <a16:creationId xmlns="" xmlns:a16="http://schemas.microsoft.com/office/drawing/2014/main" id="{294754E8-76B3-1A92-AF01-368E35F04817}"/>
              </a:ext>
            </a:extLst>
          </p:cNvPr>
          <p:cNvSpPr/>
          <p:nvPr/>
        </p:nvSpPr>
        <p:spPr>
          <a:xfrm rot="16200000" flipH="1">
            <a:off x="7818147" y="3868832"/>
            <a:ext cx="355373" cy="282926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1312FF3-F647-2E29-FF65-BE65442F4E88}"/>
              </a:ext>
            </a:extLst>
          </p:cNvPr>
          <p:cNvSpPr txBox="1"/>
          <p:nvPr/>
        </p:nvSpPr>
        <p:spPr>
          <a:xfrm>
            <a:off x="5612602" y="561232"/>
            <a:ext cx="168831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i="1" dirty="0"/>
              <a:t>Caseworker/Superuser</a:t>
            </a:r>
          </a:p>
        </p:txBody>
      </p:sp>
      <p:sp>
        <p:nvSpPr>
          <p:cNvPr id="7" name="Right Arrow 50">
            <a:extLst>
              <a:ext uri="{FF2B5EF4-FFF2-40B4-BE49-F238E27FC236}">
                <a16:creationId xmlns="" xmlns:a16="http://schemas.microsoft.com/office/drawing/2014/main" id="{A313BF7A-76D0-9129-7FE8-F21A5C6B8C14}"/>
              </a:ext>
            </a:extLst>
          </p:cNvPr>
          <p:cNvSpPr/>
          <p:nvPr/>
        </p:nvSpPr>
        <p:spPr>
          <a:xfrm rot="10800000" flipH="1">
            <a:off x="1840783" y="1568225"/>
            <a:ext cx="775275" cy="351444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B5662F6-320C-0C04-84F4-94A3146A6C49}"/>
              </a:ext>
            </a:extLst>
          </p:cNvPr>
          <p:cNvSpPr txBox="1"/>
          <p:nvPr/>
        </p:nvSpPr>
        <p:spPr>
          <a:xfrm>
            <a:off x="1654211" y="1437049"/>
            <a:ext cx="947300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Reviewed </a:t>
            </a:r>
          </a:p>
          <a:p>
            <a:pPr algn="ctr"/>
            <a:r>
              <a:rPr lang="en-US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&amp;</a:t>
            </a:r>
          </a:p>
          <a:p>
            <a:pPr algn="ctr"/>
            <a:r>
              <a:rPr lang="en-US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Accepted</a:t>
            </a:r>
            <a:endParaRPr lang="fr-CH" sz="11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ight Arrow 50">
            <a:extLst>
              <a:ext uri="{FF2B5EF4-FFF2-40B4-BE49-F238E27FC236}">
                <a16:creationId xmlns="" xmlns:a16="http://schemas.microsoft.com/office/drawing/2014/main" id="{7A20CA2B-50AF-8A2F-345F-90D3A291FD12}"/>
              </a:ext>
            </a:extLst>
          </p:cNvPr>
          <p:cNvSpPr/>
          <p:nvPr/>
        </p:nvSpPr>
        <p:spPr>
          <a:xfrm rot="16200000" flipH="1">
            <a:off x="1485094" y="3226453"/>
            <a:ext cx="1459380" cy="249521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 Box 1">
            <a:extLst>
              <a:ext uri="{FF2B5EF4-FFF2-40B4-BE49-F238E27FC236}">
                <a16:creationId xmlns="" xmlns:a16="http://schemas.microsoft.com/office/drawing/2014/main" id="{6CF565A3-7EDE-532D-099C-7572ED1D42BA}"/>
              </a:ext>
            </a:extLst>
          </p:cNvPr>
          <p:cNvSpPr txBox="1"/>
          <p:nvPr/>
        </p:nvSpPr>
        <p:spPr>
          <a:xfrm>
            <a:off x="11080653" y="1821483"/>
            <a:ext cx="1081551" cy="645167"/>
          </a:xfrm>
          <a:prstGeom prst="rect">
            <a:avLst/>
          </a:prstGeom>
          <a:solidFill>
            <a:srgbClr val="DED6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PHONE CALL COMPLETED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 Box 1">
            <a:extLst>
              <a:ext uri="{FF2B5EF4-FFF2-40B4-BE49-F238E27FC236}">
                <a16:creationId xmlns="" xmlns:a16="http://schemas.microsoft.com/office/drawing/2014/main" id="{4CE8B060-7474-F3E2-9AF5-3C0E96DF3CAB}"/>
              </a:ext>
            </a:extLst>
          </p:cNvPr>
          <p:cNvSpPr txBox="1"/>
          <p:nvPr/>
        </p:nvSpPr>
        <p:spPr>
          <a:xfrm>
            <a:off x="5326718" y="4763611"/>
            <a:ext cx="1558223" cy="471149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CASE CANCELLED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Arrow: Left-Up 10">
            <a:extLst>
              <a:ext uri="{FF2B5EF4-FFF2-40B4-BE49-F238E27FC236}">
                <a16:creationId xmlns="" xmlns:a16="http://schemas.microsoft.com/office/drawing/2014/main" id="{51B53B7E-3C81-54A4-E2D4-8D954C71F443}"/>
              </a:ext>
            </a:extLst>
          </p:cNvPr>
          <p:cNvSpPr/>
          <p:nvPr/>
        </p:nvSpPr>
        <p:spPr>
          <a:xfrm>
            <a:off x="7027385" y="4943187"/>
            <a:ext cx="826984" cy="320233"/>
          </a:xfrm>
          <a:prstGeom prst="left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0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0">
            <a:extLst>
              <a:ext uri="{FF2B5EF4-FFF2-40B4-BE49-F238E27FC236}">
                <a16:creationId xmlns="" xmlns:a16="http://schemas.microsoft.com/office/drawing/2014/main" id="{43295A5D-9849-2F20-0C97-951E20FEA604}"/>
              </a:ext>
            </a:extLst>
          </p:cNvPr>
          <p:cNvSpPr/>
          <p:nvPr/>
        </p:nvSpPr>
        <p:spPr>
          <a:xfrm>
            <a:off x="2710287" y="4048276"/>
            <a:ext cx="1754620" cy="1191311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FOLLOW-UP ACTIVITY</a:t>
            </a:r>
            <a:endParaRPr lang="fr-CH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ounded Rectangle 10">
            <a:extLst>
              <a:ext uri="{FF2B5EF4-FFF2-40B4-BE49-F238E27FC236}">
                <a16:creationId xmlns="" xmlns:a16="http://schemas.microsoft.com/office/drawing/2014/main" id="{2F71E59F-22D1-5F10-4D30-DC3778A78CAD}"/>
              </a:ext>
            </a:extLst>
          </p:cNvPr>
          <p:cNvSpPr/>
          <p:nvPr/>
        </p:nvSpPr>
        <p:spPr>
          <a:xfrm>
            <a:off x="9646205" y="4058063"/>
            <a:ext cx="1833821" cy="1786611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FOLLOW-UP ACTIVITY</a:t>
            </a:r>
            <a:endParaRPr lang="fr-CH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Rounded Rectangle 10">
            <a:extLst>
              <a:ext uri="{FF2B5EF4-FFF2-40B4-BE49-F238E27FC236}">
                <a16:creationId xmlns="" xmlns:a16="http://schemas.microsoft.com/office/drawing/2014/main" id="{9C40F6A1-4237-05D6-84E8-A4CD8F18C141}"/>
              </a:ext>
            </a:extLst>
          </p:cNvPr>
          <p:cNvSpPr/>
          <p:nvPr/>
        </p:nvSpPr>
        <p:spPr>
          <a:xfrm>
            <a:off x="6364904" y="1573691"/>
            <a:ext cx="1833821" cy="1786611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FOLLOW-UP ACTIVITY</a:t>
            </a:r>
            <a:endParaRPr lang="fr-CH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 Box 13"/>
          <p:cNvSpPr txBox="1">
            <a:spLocks noGrp="1"/>
          </p:cNvSpPr>
          <p:nvPr>
            <p:ph type="title"/>
          </p:nvPr>
        </p:nvSpPr>
        <p:spPr>
          <a:xfrm>
            <a:off x="478800" y="61200"/>
            <a:ext cx="11426400" cy="360000"/>
          </a:xfrm>
          <a:prstGeom prst="rect">
            <a:avLst/>
          </a:prstGeom>
          <a:noFill/>
          <a:ln w="6350">
            <a:solidFill>
              <a:srgbClr val="C00000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CHILDREN AND VULNERABLE</a:t>
            </a:r>
            <a:endParaRPr lang="fr-CH" sz="18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Left Brace 38"/>
          <p:cNvSpPr/>
          <p:nvPr/>
        </p:nvSpPr>
        <p:spPr>
          <a:xfrm rot="10800000">
            <a:off x="0" y="640800"/>
            <a:ext cx="383752" cy="5324400"/>
          </a:xfrm>
          <a:prstGeom prst="leftBrace">
            <a:avLst>
              <a:gd name="adj1" fmla="val 47514"/>
              <a:gd name="adj2" fmla="val 53860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1001">
            <a:schemeClr val="l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NS RED CROSS</a:t>
            </a:r>
            <a:endParaRPr lang="fr-CH" b="1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ounded Rectangle 10">
            <a:extLst>
              <a:ext uri="{FF2B5EF4-FFF2-40B4-BE49-F238E27FC236}">
                <a16:creationId xmlns="" xmlns:a16="http://schemas.microsoft.com/office/drawing/2014/main" id="{7BD6DF8A-60F4-4A47-8D79-F95050F546AF}"/>
              </a:ext>
            </a:extLst>
          </p:cNvPr>
          <p:cNvSpPr/>
          <p:nvPr/>
        </p:nvSpPr>
        <p:spPr>
          <a:xfrm>
            <a:off x="2799049" y="1584087"/>
            <a:ext cx="1833821" cy="171764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 ACTIVITY</a:t>
            </a:r>
            <a:endParaRPr lang="fr-CH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 Box 1">
            <a:extLst>
              <a:ext uri="{FF2B5EF4-FFF2-40B4-BE49-F238E27FC236}">
                <a16:creationId xmlns="" xmlns:a16="http://schemas.microsoft.com/office/drawing/2014/main" id="{63A6054A-CDFF-4ED8-B505-0BA3A986AF52}"/>
              </a:ext>
            </a:extLst>
          </p:cNvPr>
          <p:cNvSpPr txBox="1"/>
          <p:nvPr/>
        </p:nvSpPr>
        <p:spPr>
          <a:xfrm>
            <a:off x="2921683" y="2159051"/>
            <a:ext cx="1557014" cy="523009"/>
          </a:xfrm>
          <a:prstGeom prst="rect">
            <a:avLst/>
          </a:prstGeom>
          <a:solidFill>
            <a:srgbClr val="DED6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CHILD REGISTERED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 Box 1">
            <a:extLst>
              <a:ext uri="{FF2B5EF4-FFF2-40B4-BE49-F238E27FC236}">
                <a16:creationId xmlns="" xmlns:a16="http://schemas.microsoft.com/office/drawing/2014/main" id="{FA91AB18-0809-4194-A9BF-05F55F03C9C2}"/>
              </a:ext>
            </a:extLst>
          </p:cNvPr>
          <p:cNvSpPr txBox="1"/>
          <p:nvPr/>
        </p:nvSpPr>
        <p:spPr>
          <a:xfrm>
            <a:off x="6467606" y="2118471"/>
            <a:ext cx="1628415" cy="697052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TRACING REQUEST OPENED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3DC2EE3-DAF3-49F8-9054-A6E21891C4A3}"/>
              </a:ext>
            </a:extLst>
          </p:cNvPr>
          <p:cNvSpPr txBox="1"/>
          <p:nvPr/>
        </p:nvSpPr>
        <p:spPr>
          <a:xfrm>
            <a:off x="2949900" y="2684973"/>
            <a:ext cx="1463002" cy="5770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>
                <a:latin typeface="Helvetica" panose="020B0604020202020204" pitchFamily="34" charset="0"/>
                <a:cs typeface="Helvetica" panose="020B0604020202020204" pitchFamily="34" charset="0"/>
              </a:rPr>
              <a:t>+ DATA OF </a:t>
            </a:r>
            <a:br>
              <a:rPr lang="en-US" sz="105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050" dirty="0">
                <a:latin typeface="Helvetica" panose="020B0604020202020204" pitchFamily="34" charset="0"/>
                <a:cs typeface="Helvetica" panose="020B0604020202020204" pitchFamily="34" charset="0"/>
              </a:rPr>
              <a:t>BENEFICIARY &amp; ENQUIRER</a:t>
            </a:r>
          </a:p>
        </p:txBody>
      </p:sp>
      <p:sp>
        <p:nvSpPr>
          <p:cNvPr id="36" name="Text Box 1">
            <a:extLst>
              <a:ext uri="{FF2B5EF4-FFF2-40B4-BE49-F238E27FC236}">
                <a16:creationId xmlns="" xmlns:a16="http://schemas.microsoft.com/office/drawing/2014/main" id="{68B015D9-1436-4C6B-BAA9-47A2250A206C}"/>
              </a:ext>
            </a:extLst>
          </p:cNvPr>
          <p:cNvSpPr txBox="1"/>
          <p:nvPr/>
        </p:nvSpPr>
        <p:spPr>
          <a:xfrm>
            <a:off x="279765" y="1807867"/>
            <a:ext cx="1529876" cy="225019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REGISTRATION FORM FOR SEPERATED AND UNACCOMPANIED CHILDREN </a:t>
            </a:r>
            <a:r>
              <a:rPr lang="en-US" sz="1100" dirty="0" smtClean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COLLECTED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100" dirty="0" smtClean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TRACING REQUEST FORM COLLECTED</a:t>
            </a:r>
            <a:r>
              <a:rPr lang="en-US" sz="1100" dirty="0" smtClean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BEAEDA8-4B7E-4CE6-B9CE-F75124DF744B}"/>
              </a:ext>
            </a:extLst>
          </p:cNvPr>
          <p:cNvSpPr txBox="1"/>
          <p:nvPr/>
        </p:nvSpPr>
        <p:spPr>
          <a:xfrm>
            <a:off x="307963" y="1521651"/>
            <a:ext cx="1473480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i="1" dirty="0"/>
              <a:t>Caseworker/Superuser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EB746467-C2B8-4045-A203-4DA1FC2BEC45}"/>
              </a:ext>
            </a:extLst>
          </p:cNvPr>
          <p:cNvSpPr txBox="1"/>
          <p:nvPr/>
        </p:nvSpPr>
        <p:spPr>
          <a:xfrm>
            <a:off x="3123428" y="1185423"/>
            <a:ext cx="184217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i="1" dirty="0" smtClean="0"/>
              <a:t>Super users and Case Worker</a:t>
            </a:r>
            <a:endParaRPr lang="en-US" sz="1100" i="1" dirty="0"/>
          </a:p>
        </p:txBody>
      </p:sp>
      <p:sp>
        <p:nvSpPr>
          <p:cNvPr id="42" name="Right Arrow 50">
            <a:extLst>
              <a:ext uri="{FF2B5EF4-FFF2-40B4-BE49-F238E27FC236}">
                <a16:creationId xmlns="" xmlns:a16="http://schemas.microsoft.com/office/drawing/2014/main" id="{08F4303C-A69E-4F3C-813C-22B4DD577334}"/>
              </a:ext>
            </a:extLst>
          </p:cNvPr>
          <p:cNvSpPr/>
          <p:nvPr/>
        </p:nvSpPr>
        <p:spPr>
          <a:xfrm rot="10800000" flipH="1">
            <a:off x="4916740" y="2157057"/>
            <a:ext cx="1203521" cy="554256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43AA511-2703-4913-88FA-E97F3813F2F2}"/>
              </a:ext>
            </a:extLst>
          </p:cNvPr>
          <p:cNvSpPr txBox="1"/>
          <p:nvPr/>
        </p:nvSpPr>
        <p:spPr>
          <a:xfrm>
            <a:off x="11079995" y="5300038"/>
            <a:ext cx="122365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Please refer to the relevant workflow</a:t>
            </a:r>
          </a:p>
        </p:txBody>
      </p:sp>
      <p:sp>
        <p:nvSpPr>
          <p:cNvPr id="74" name="Text Box 1">
            <a:extLst>
              <a:ext uri="{FF2B5EF4-FFF2-40B4-BE49-F238E27FC236}">
                <a16:creationId xmlns="" xmlns:a16="http://schemas.microsoft.com/office/drawing/2014/main" id="{463A18F1-B38E-4521-B74D-5FD3B1F742F3}"/>
              </a:ext>
            </a:extLst>
          </p:cNvPr>
          <p:cNvSpPr txBox="1"/>
          <p:nvPr/>
        </p:nvSpPr>
        <p:spPr>
          <a:xfrm>
            <a:off x="10525050" y="4702143"/>
            <a:ext cx="1599830" cy="612025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FAMILY REUNION REQUEST OPENED</a:t>
            </a:r>
            <a:endParaRPr lang="fr-CH" sz="1100" dirty="0"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9E8BAF40-56D7-4E62-AC80-3E989A4A5673}"/>
              </a:ext>
            </a:extLst>
          </p:cNvPr>
          <p:cNvSpPr txBox="1"/>
          <p:nvPr/>
        </p:nvSpPr>
        <p:spPr>
          <a:xfrm>
            <a:off x="6586057" y="2930067"/>
            <a:ext cx="122365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Please refer to the relevant workflow</a:t>
            </a:r>
          </a:p>
        </p:txBody>
      </p:sp>
      <p:sp>
        <p:nvSpPr>
          <p:cNvPr id="78" name="Text Box 1">
            <a:extLst>
              <a:ext uri="{FF2B5EF4-FFF2-40B4-BE49-F238E27FC236}">
                <a16:creationId xmlns="" xmlns:a16="http://schemas.microsoft.com/office/drawing/2014/main" id="{CA39CD70-6251-43EB-BC50-A45DE29E8D06}"/>
              </a:ext>
            </a:extLst>
          </p:cNvPr>
          <p:cNvSpPr txBox="1"/>
          <p:nvPr/>
        </p:nvSpPr>
        <p:spPr>
          <a:xfrm>
            <a:off x="2822436" y="4577051"/>
            <a:ext cx="1453738" cy="371703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CHILD VISITED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79" name="Right Arrow 50">
            <a:extLst>
              <a:ext uri="{FF2B5EF4-FFF2-40B4-BE49-F238E27FC236}">
                <a16:creationId xmlns="" xmlns:a16="http://schemas.microsoft.com/office/drawing/2014/main" id="{26BB71B4-89F7-4D1C-A2F4-FBCEEB808065}"/>
              </a:ext>
            </a:extLst>
          </p:cNvPr>
          <p:cNvSpPr/>
          <p:nvPr/>
        </p:nvSpPr>
        <p:spPr>
          <a:xfrm rot="16200000" flipH="1">
            <a:off x="3330434" y="3427804"/>
            <a:ext cx="553997" cy="383757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B2F7913B-F30C-4456-8861-988D6B83B21A}"/>
              </a:ext>
            </a:extLst>
          </p:cNvPr>
          <p:cNvSpPr txBox="1"/>
          <p:nvPr/>
        </p:nvSpPr>
        <p:spPr>
          <a:xfrm>
            <a:off x="3700190" y="456452"/>
            <a:ext cx="570206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If a child wishes to trace the family</a:t>
            </a:r>
            <a:endParaRPr lang="fr-CH" sz="11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Text Box 1">
            <a:extLst>
              <a:ext uri="{FF2B5EF4-FFF2-40B4-BE49-F238E27FC236}">
                <a16:creationId xmlns="" xmlns:a16="http://schemas.microsoft.com/office/drawing/2014/main" id="{952162C8-4952-4C95-8F58-494F1301D536}"/>
              </a:ext>
            </a:extLst>
          </p:cNvPr>
          <p:cNvSpPr txBox="1"/>
          <p:nvPr/>
        </p:nvSpPr>
        <p:spPr>
          <a:xfrm>
            <a:off x="495896" y="6546980"/>
            <a:ext cx="11086504" cy="2094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Filling of the case and follow up in the cabinets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E2F06DA-D0AD-456A-ABD5-1F5FE52AC740}"/>
              </a:ext>
            </a:extLst>
          </p:cNvPr>
          <p:cNvSpPr txBox="1"/>
          <p:nvPr/>
        </p:nvSpPr>
        <p:spPr>
          <a:xfrm>
            <a:off x="5266285" y="6285370"/>
            <a:ext cx="1473480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i="1" dirty="0"/>
              <a:t>Caseworker/Superuser</a:t>
            </a:r>
          </a:p>
        </p:txBody>
      </p:sp>
      <p:sp>
        <p:nvSpPr>
          <p:cNvPr id="6" name="Right Arrow 50">
            <a:extLst>
              <a:ext uri="{FF2B5EF4-FFF2-40B4-BE49-F238E27FC236}">
                <a16:creationId xmlns="" xmlns:a16="http://schemas.microsoft.com/office/drawing/2014/main" id="{866DE468-D621-0273-C5FA-E4D21DB21567}"/>
              </a:ext>
            </a:extLst>
          </p:cNvPr>
          <p:cNvSpPr/>
          <p:nvPr/>
        </p:nvSpPr>
        <p:spPr>
          <a:xfrm rot="10800000" flipH="1">
            <a:off x="1896908" y="2121663"/>
            <a:ext cx="783741" cy="524251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="" xmlns:a16="http://schemas.microsoft.com/office/drawing/2014/main" id="{B47F1B96-EAF5-D75A-F8AF-507CB50BEA8B}"/>
              </a:ext>
            </a:extLst>
          </p:cNvPr>
          <p:cNvSpPr/>
          <p:nvPr/>
        </p:nvSpPr>
        <p:spPr>
          <a:xfrm>
            <a:off x="9549060" y="1123506"/>
            <a:ext cx="2277755" cy="215024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CLOSING ACTIVITIES</a:t>
            </a:r>
            <a:endParaRPr lang="fr-CH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ight Arrow 50">
            <a:extLst>
              <a:ext uri="{FF2B5EF4-FFF2-40B4-BE49-F238E27FC236}">
                <a16:creationId xmlns="" xmlns:a16="http://schemas.microsoft.com/office/drawing/2014/main" id="{3DD4C242-09ED-21BB-B04A-EBF8EE1B7B5C}"/>
              </a:ext>
            </a:extLst>
          </p:cNvPr>
          <p:cNvSpPr/>
          <p:nvPr/>
        </p:nvSpPr>
        <p:spPr>
          <a:xfrm rot="10800000" flipH="1">
            <a:off x="8396973" y="2170080"/>
            <a:ext cx="1203521" cy="554256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 Box 1">
            <a:extLst>
              <a:ext uri="{FF2B5EF4-FFF2-40B4-BE49-F238E27FC236}">
                <a16:creationId xmlns="" xmlns:a16="http://schemas.microsoft.com/office/drawing/2014/main" id="{1BD4F23C-4404-86A2-E64D-A89321424D93}"/>
              </a:ext>
            </a:extLst>
          </p:cNvPr>
          <p:cNvSpPr txBox="1"/>
          <p:nvPr/>
        </p:nvSpPr>
        <p:spPr>
          <a:xfrm>
            <a:off x="9747083" y="1477258"/>
            <a:ext cx="1804590" cy="355644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LOCATED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ight Arrow 50">
            <a:extLst>
              <a:ext uri="{FF2B5EF4-FFF2-40B4-BE49-F238E27FC236}">
                <a16:creationId xmlns="" xmlns:a16="http://schemas.microsoft.com/office/drawing/2014/main" id="{9E9DAAD8-7054-0335-87C2-F20C2D8F48A3}"/>
              </a:ext>
            </a:extLst>
          </p:cNvPr>
          <p:cNvSpPr/>
          <p:nvPr/>
        </p:nvSpPr>
        <p:spPr>
          <a:xfrm rot="16200000" flipH="1">
            <a:off x="10254224" y="3369453"/>
            <a:ext cx="722136" cy="635509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ight Arrow 50">
            <a:extLst>
              <a:ext uri="{FF2B5EF4-FFF2-40B4-BE49-F238E27FC236}">
                <a16:creationId xmlns="" xmlns:a16="http://schemas.microsoft.com/office/drawing/2014/main" id="{09B70DEF-F780-4894-9997-B9712B8A54BA}"/>
              </a:ext>
            </a:extLst>
          </p:cNvPr>
          <p:cNvSpPr/>
          <p:nvPr/>
        </p:nvSpPr>
        <p:spPr>
          <a:xfrm rot="16200000" flipH="1">
            <a:off x="5213721" y="2639874"/>
            <a:ext cx="746976" cy="576742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ounded Rectangle 10">
            <a:extLst>
              <a:ext uri="{FF2B5EF4-FFF2-40B4-BE49-F238E27FC236}">
                <a16:creationId xmlns="" xmlns:a16="http://schemas.microsoft.com/office/drawing/2014/main" id="{3AD5A5DD-12B7-4A52-AE24-21089B4CF8E4}"/>
              </a:ext>
            </a:extLst>
          </p:cNvPr>
          <p:cNvSpPr/>
          <p:nvPr/>
        </p:nvSpPr>
        <p:spPr>
          <a:xfrm>
            <a:off x="4702141" y="3342684"/>
            <a:ext cx="1754620" cy="1191311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FOLLOW-UP ACTIVITY</a:t>
            </a:r>
            <a:endParaRPr lang="fr-CH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 Box 1">
            <a:extLst>
              <a:ext uri="{FF2B5EF4-FFF2-40B4-BE49-F238E27FC236}">
                <a16:creationId xmlns="" xmlns:a16="http://schemas.microsoft.com/office/drawing/2014/main" id="{2FFBA5BF-8050-06E4-7B1C-F3D00A4E2600}"/>
              </a:ext>
            </a:extLst>
          </p:cNvPr>
          <p:cNvSpPr txBox="1"/>
          <p:nvPr/>
        </p:nvSpPr>
        <p:spPr>
          <a:xfrm>
            <a:off x="4874949" y="3881701"/>
            <a:ext cx="1453738" cy="371703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FILE REFERED TO OTHER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 Box 1">
            <a:extLst>
              <a:ext uri="{FF2B5EF4-FFF2-40B4-BE49-F238E27FC236}">
                <a16:creationId xmlns="" xmlns:a16="http://schemas.microsoft.com/office/drawing/2014/main" id="{0C717977-681C-D061-B800-9F3BC5B3F5A4}"/>
              </a:ext>
            </a:extLst>
          </p:cNvPr>
          <p:cNvSpPr txBox="1"/>
          <p:nvPr/>
        </p:nvSpPr>
        <p:spPr>
          <a:xfrm>
            <a:off x="9746864" y="2673833"/>
            <a:ext cx="1812669" cy="343302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CASE CANCELLED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="" xmlns:a16="http://schemas.microsoft.com/office/drawing/2014/main" id="{B4C10165-6D7A-0C4A-90B1-68143A083538}"/>
              </a:ext>
            </a:extLst>
          </p:cNvPr>
          <p:cNvSpPr txBox="1"/>
          <p:nvPr/>
        </p:nvSpPr>
        <p:spPr>
          <a:xfrm>
            <a:off x="10764318" y="3026922"/>
            <a:ext cx="1040516" cy="324853"/>
          </a:xfrm>
          <a:prstGeom prst="rect">
            <a:avLst/>
          </a:prstGeom>
          <a:solidFill>
            <a:srgbClr val="EAEE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Upon Request of Child</a:t>
            </a:r>
            <a:endParaRPr lang="fr-CH" sz="9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947858F-169D-7173-4764-FAFAA7076236}"/>
              </a:ext>
            </a:extLst>
          </p:cNvPr>
          <p:cNvSpPr txBox="1"/>
          <p:nvPr/>
        </p:nvSpPr>
        <p:spPr>
          <a:xfrm>
            <a:off x="6799813" y="1221838"/>
            <a:ext cx="85472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i="1" dirty="0" smtClean="0"/>
              <a:t>Super Users</a:t>
            </a:r>
            <a:endParaRPr lang="en-US" sz="1100" i="1" dirty="0"/>
          </a:p>
        </p:txBody>
      </p:sp>
      <p:sp>
        <p:nvSpPr>
          <p:cNvPr id="25" name="Text Box 1">
            <a:extLst>
              <a:ext uri="{FF2B5EF4-FFF2-40B4-BE49-F238E27FC236}">
                <a16:creationId xmlns="" xmlns:a16="http://schemas.microsoft.com/office/drawing/2014/main" id="{FBAC579E-0D3A-B9FD-55F4-F107EE50A827}"/>
              </a:ext>
            </a:extLst>
          </p:cNvPr>
          <p:cNvSpPr txBox="1"/>
          <p:nvPr/>
        </p:nvSpPr>
        <p:spPr>
          <a:xfrm>
            <a:off x="9753939" y="1877176"/>
            <a:ext cx="1804590" cy="355644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NOT LOCATED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Text Box 1">
            <a:extLst>
              <a:ext uri="{FF2B5EF4-FFF2-40B4-BE49-F238E27FC236}">
                <a16:creationId xmlns="" xmlns:a16="http://schemas.microsoft.com/office/drawing/2014/main" id="{E8EF2D92-5B9F-7FDF-BB0B-26B4318BAB76}"/>
              </a:ext>
            </a:extLst>
          </p:cNvPr>
          <p:cNvSpPr txBox="1"/>
          <p:nvPr/>
        </p:nvSpPr>
        <p:spPr>
          <a:xfrm>
            <a:off x="9746864" y="2283838"/>
            <a:ext cx="1804590" cy="355644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DECEASED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ext Box 6">
            <a:extLst>
              <a:ext uri="{FF2B5EF4-FFF2-40B4-BE49-F238E27FC236}">
                <a16:creationId xmlns="" xmlns:a16="http://schemas.microsoft.com/office/drawing/2014/main" id="{1BD8A14A-E769-EB2B-6133-1425B4E1F664}"/>
              </a:ext>
            </a:extLst>
          </p:cNvPr>
          <p:cNvSpPr txBox="1"/>
          <p:nvPr/>
        </p:nvSpPr>
        <p:spPr>
          <a:xfrm>
            <a:off x="9160051" y="3054897"/>
            <a:ext cx="1117723" cy="207157"/>
          </a:xfrm>
          <a:prstGeom prst="rect">
            <a:avLst/>
          </a:prstGeom>
          <a:solidFill>
            <a:srgbClr val="EAEE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Child Deceased</a:t>
            </a:r>
            <a:endParaRPr lang="fr-CH" sz="9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9DA905F-35B7-FFC9-2A57-44CBA3212C58}"/>
              </a:ext>
            </a:extLst>
          </p:cNvPr>
          <p:cNvSpPr txBox="1"/>
          <p:nvPr/>
        </p:nvSpPr>
        <p:spPr>
          <a:xfrm>
            <a:off x="8248691" y="3350644"/>
            <a:ext cx="19079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there is no other relative to continue with tracing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513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Grp="1"/>
          </p:cNvSpPr>
          <p:nvPr>
            <p:ph type="title"/>
          </p:nvPr>
        </p:nvSpPr>
        <p:spPr>
          <a:xfrm>
            <a:off x="478800" y="61200"/>
            <a:ext cx="11426400" cy="360000"/>
          </a:xfrm>
          <a:prstGeom prst="rect">
            <a:avLst/>
          </a:prstGeom>
          <a:noFill/>
          <a:ln w="6350">
            <a:solidFill>
              <a:srgbClr val="C00000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FAMILY REUNIFICATION</a:t>
            </a:r>
            <a:endParaRPr lang="fr-CH" sz="18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Text Box 1">
            <a:extLst>
              <a:ext uri="{FF2B5EF4-FFF2-40B4-BE49-F238E27FC236}">
                <a16:creationId xmlns="" xmlns:a16="http://schemas.microsoft.com/office/drawing/2014/main" id="{9AA95B88-431F-4AA3-B384-8FC4F6E0D553}"/>
              </a:ext>
            </a:extLst>
          </p:cNvPr>
          <p:cNvSpPr txBox="1"/>
          <p:nvPr/>
        </p:nvSpPr>
        <p:spPr>
          <a:xfrm>
            <a:off x="260351" y="1806434"/>
            <a:ext cx="1557014" cy="523009"/>
          </a:xfrm>
          <a:prstGeom prst="rect">
            <a:avLst/>
          </a:prstGeom>
          <a:solidFill>
            <a:srgbClr val="DED6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FAMILY REUNION REQUEST OPENED</a:t>
            </a:r>
            <a:endParaRPr lang="fr-CH" sz="1100" dirty="0"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B1AF957-D364-46C0-B8A8-464CB24C7B78}"/>
              </a:ext>
            </a:extLst>
          </p:cNvPr>
          <p:cNvSpPr txBox="1"/>
          <p:nvPr/>
        </p:nvSpPr>
        <p:spPr>
          <a:xfrm>
            <a:off x="242388" y="2590226"/>
            <a:ext cx="1530986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>
                <a:latin typeface="Helvetica" panose="020B0604020202020204" pitchFamily="34" charset="0"/>
                <a:cs typeface="Helvetica" panose="020B0604020202020204" pitchFamily="34" charset="0"/>
              </a:rPr>
              <a:t>ADDED TO REGISTERED CHILD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88D2AE2-D880-4309-BC84-A69C0FDEA6B1}"/>
              </a:ext>
            </a:extLst>
          </p:cNvPr>
          <p:cNvSpPr txBox="1"/>
          <p:nvPr/>
        </p:nvSpPr>
        <p:spPr>
          <a:xfrm>
            <a:off x="625576" y="986402"/>
            <a:ext cx="750526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i="1" dirty="0"/>
              <a:t>Superuser</a:t>
            </a:r>
          </a:p>
        </p:txBody>
      </p:sp>
      <p:sp>
        <p:nvSpPr>
          <p:cNvPr id="58" name="Text Box 1">
            <a:extLst>
              <a:ext uri="{FF2B5EF4-FFF2-40B4-BE49-F238E27FC236}">
                <a16:creationId xmlns="" xmlns:a16="http://schemas.microsoft.com/office/drawing/2014/main" id="{2498E806-ADA1-4738-BC32-7DF956B1E2D1}"/>
              </a:ext>
            </a:extLst>
          </p:cNvPr>
          <p:cNvSpPr txBox="1"/>
          <p:nvPr/>
        </p:nvSpPr>
        <p:spPr>
          <a:xfrm>
            <a:off x="7199449" y="1755838"/>
            <a:ext cx="1628415" cy="697052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BID REPORT FOR CHILD REQUESTED</a:t>
            </a:r>
            <a:endParaRPr lang="fr-CH" sz="1100" dirty="0"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5BD1BDE0-9C73-4D7E-AAED-344B962CB984}"/>
              </a:ext>
            </a:extLst>
          </p:cNvPr>
          <p:cNvSpPr txBox="1"/>
          <p:nvPr/>
        </p:nvSpPr>
        <p:spPr>
          <a:xfrm>
            <a:off x="4044752" y="477934"/>
            <a:ext cx="387786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If the child wishes to be reunified his/her family</a:t>
            </a:r>
            <a:endParaRPr lang="fr-CH" sz="11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5" name="Text Box 1">
            <a:extLst>
              <a:ext uri="{FF2B5EF4-FFF2-40B4-BE49-F238E27FC236}">
                <a16:creationId xmlns="" xmlns:a16="http://schemas.microsoft.com/office/drawing/2014/main" id="{9A204E3A-3592-45FF-B76D-BCA9C0009E95}"/>
              </a:ext>
            </a:extLst>
          </p:cNvPr>
          <p:cNvSpPr txBox="1"/>
          <p:nvPr/>
        </p:nvSpPr>
        <p:spPr>
          <a:xfrm>
            <a:off x="10770485" y="1722194"/>
            <a:ext cx="1261423" cy="674751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BID REPORT FOR CHILD COLLECTED</a:t>
            </a:r>
            <a:endParaRPr lang="fr-CH" sz="1100" dirty="0"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7" name="Text Box 1">
            <a:extLst>
              <a:ext uri="{FF2B5EF4-FFF2-40B4-BE49-F238E27FC236}">
                <a16:creationId xmlns="" xmlns:a16="http://schemas.microsoft.com/office/drawing/2014/main" id="{0E064B6F-5F76-40BD-886D-66317BE769F1}"/>
              </a:ext>
            </a:extLst>
          </p:cNvPr>
          <p:cNvSpPr txBox="1"/>
          <p:nvPr/>
        </p:nvSpPr>
        <p:spPr>
          <a:xfrm>
            <a:off x="10109557" y="3679584"/>
            <a:ext cx="1628415" cy="697052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BID REPORT FOR CHILD TRANSMITTED</a:t>
            </a:r>
            <a:endParaRPr lang="fr-CH" sz="1100" dirty="0"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70" name="Text Box 1">
            <a:extLst>
              <a:ext uri="{FF2B5EF4-FFF2-40B4-BE49-F238E27FC236}">
                <a16:creationId xmlns="" xmlns:a16="http://schemas.microsoft.com/office/drawing/2014/main" id="{50882B81-A8EF-4779-9E0F-A092E3518E51}"/>
              </a:ext>
            </a:extLst>
          </p:cNvPr>
          <p:cNvSpPr txBox="1"/>
          <p:nvPr/>
        </p:nvSpPr>
        <p:spPr>
          <a:xfrm>
            <a:off x="9508480" y="1734200"/>
            <a:ext cx="1126664" cy="674751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BID REPORT FOR CHILD REFUSED</a:t>
            </a:r>
            <a:endParaRPr lang="fr-CH" sz="1100" dirty="0"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EDA18673-EE0C-405C-904C-8A3191BB59C0}"/>
              </a:ext>
            </a:extLst>
          </p:cNvPr>
          <p:cNvSpPr txBox="1"/>
          <p:nvPr/>
        </p:nvSpPr>
        <p:spPr>
          <a:xfrm>
            <a:off x="4850554" y="2584775"/>
            <a:ext cx="162841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Please refer to the workflow for family news</a:t>
            </a:r>
          </a:p>
        </p:txBody>
      </p:sp>
      <p:sp>
        <p:nvSpPr>
          <p:cNvPr id="75" name="Text Box 1">
            <a:extLst>
              <a:ext uri="{FF2B5EF4-FFF2-40B4-BE49-F238E27FC236}">
                <a16:creationId xmlns="" xmlns:a16="http://schemas.microsoft.com/office/drawing/2014/main" id="{88607321-7EB0-46B4-8EB0-EA2EC39ED865}"/>
              </a:ext>
            </a:extLst>
          </p:cNvPr>
          <p:cNvSpPr txBox="1"/>
          <p:nvPr/>
        </p:nvSpPr>
        <p:spPr>
          <a:xfrm>
            <a:off x="2564838" y="4022456"/>
            <a:ext cx="1628415" cy="258940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RCM OUT</a:t>
            </a:r>
            <a:endParaRPr lang="fr-CH" sz="1100" dirty="0"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77" name="Text Box 1">
            <a:extLst>
              <a:ext uri="{FF2B5EF4-FFF2-40B4-BE49-F238E27FC236}">
                <a16:creationId xmlns="" xmlns:a16="http://schemas.microsoft.com/office/drawing/2014/main" id="{53A58530-7070-4C90-944F-8E78D80B94F3}"/>
              </a:ext>
            </a:extLst>
          </p:cNvPr>
          <p:cNvSpPr txBox="1"/>
          <p:nvPr/>
        </p:nvSpPr>
        <p:spPr>
          <a:xfrm>
            <a:off x="2579024" y="1749281"/>
            <a:ext cx="1628415" cy="697052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FAMILY REUNIFICATION ACCEPTED</a:t>
            </a:r>
            <a:endParaRPr lang="fr-CH" sz="1100" dirty="0"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78" name="Text Box 1">
            <a:extLst>
              <a:ext uri="{FF2B5EF4-FFF2-40B4-BE49-F238E27FC236}">
                <a16:creationId xmlns="" xmlns:a16="http://schemas.microsoft.com/office/drawing/2014/main" id="{0283510A-8A42-42A7-8069-292B70FBCD46}"/>
              </a:ext>
            </a:extLst>
          </p:cNvPr>
          <p:cNvSpPr txBox="1"/>
          <p:nvPr/>
        </p:nvSpPr>
        <p:spPr>
          <a:xfrm>
            <a:off x="188950" y="4016741"/>
            <a:ext cx="1628415" cy="697052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FAMILY REUNIFICATION REFUSED</a:t>
            </a:r>
            <a:endParaRPr lang="fr-CH" sz="1100" dirty="0"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80" name="Text Box 1">
            <a:extLst>
              <a:ext uri="{FF2B5EF4-FFF2-40B4-BE49-F238E27FC236}">
                <a16:creationId xmlns="" xmlns:a16="http://schemas.microsoft.com/office/drawing/2014/main" id="{02BCDA09-A463-4080-8F95-2E07D69B6D91}"/>
              </a:ext>
            </a:extLst>
          </p:cNvPr>
          <p:cNvSpPr txBox="1"/>
          <p:nvPr/>
        </p:nvSpPr>
        <p:spPr>
          <a:xfrm>
            <a:off x="4926921" y="1722793"/>
            <a:ext cx="1628415" cy="258940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RCM OUT</a:t>
            </a:r>
            <a:endParaRPr lang="fr-CH" sz="1100" dirty="0"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81" name="Right Arrow 50">
            <a:extLst>
              <a:ext uri="{FF2B5EF4-FFF2-40B4-BE49-F238E27FC236}">
                <a16:creationId xmlns="" xmlns:a16="http://schemas.microsoft.com/office/drawing/2014/main" id="{A7274BFE-6C68-4C56-8CF4-92D68A93492D}"/>
              </a:ext>
            </a:extLst>
          </p:cNvPr>
          <p:cNvSpPr/>
          <p:nvPr/>
        </p:nvSpPr>
        <p:spPr>
          <a:xfrm rot="10800000" flipH="1">
            <a:off x="2022998" y="1762495"/>
            <a:ext cx="347830" cy="329971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72E8122-49DD-4C72-8983-424120E2BCEA}"/>
              </a:ext>
            </a:extLst>
          </p:cNvPr>
          <p:cNvSpPr txBox="1"/>
          <p:nvPr/>
        </p:nvSpPr>
        <p:spPr>
          <a:xfrm>
            <a:off x="69011" y="4891177"/>
            <a:ext cx="1968205" cy="604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FOLLOW-UP ONGOING UNTIL THE CHILD TURNS 18</a:t>
            </a:r>
            <a:endParaRPr lang="fr-CH" sz="1100" b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0" name="Text Box 1">
            <a:extLst>
              <a:ext uri="{FF2B5EF4-FFF2-40B4-BE49-F238E27FC236}">
                <a16:creationId xmlns="" xmlns:a16="http://schemas.microsoft.com/office/drawing/2014/main" id="{EF3B3D51-089E-4D58-86F2-5E378863E60A}"/>
              </a:ext>
            </a:extLst>
          </p:cNvPr>
          <p:cNvSpPr txBox="1"/>
          <p:nvPr/>
        </p:nvSpPr>
        <p:spPr>
          <a:xfrm>
            <a:off x="10192672" y="5444489"/>
            <a:ext cx="1628415" cy="504251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FAMILY REUNIFIED</a:t>
            </a:r>
            <a:endParaRPr lang="fr-CH" sz="1100" dirty="0"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02" name="Rounded Rectangle 45">
            <a:extLst>
              <a:ext uri="{FF2B5EF4-FFF2-40B4-BE49-F238E27FC236}">
                <a16:creationId xmlns="" xmlns:a16="http://schemas.microsoft.com/office/drawing/2014/main" id="{75AC592A-8B9A-48CC-BFFC-6DA2DE0258EC}"/>
              </a:ext>
            </a:extLst>
          </p:cNvPr>
          <p:cNvSpPr/>
          <p:nvPr/>
        </p:nvSpPr>
        <p:spPr>
          <a:xfrm>
            <a:off x="9429077" y="1134849"/>
            <a:ext cx="2682816" cy="1524367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FOLLOW-UP  ACTIVITY</a:t>
            </a:r>
            <a:endParaRPr lang="fr-CH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ED4C4CD2-7A97-400C-AA01-A266C19E0475}"/>
              </a:ext>
            </a:extLst>
          </p:cNvPr>
          <p:cNvSpPr txBox="1"/>
          <p:nvPr/>
        </p:nvSpPr>
        <p:spPr>
          <a:xfrm>
            <a:off x="9767911" y="6081271"/>
            <a:ext cx="2343982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Post –reunification follow ups up to 3 months with NS/ICRC</a:t>
            </a:r>
            <a:endParaRPr lang="fr-CH" sz="1100" b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" name="Text Box 1">
            <a:extLst>
              <a:ext uri="{FF2B5EF4-FFF2-40B4-BE49-F238E27FC236}">
                <a16:creationId xmlns="" xmlns:a16="http://schemas.microsoft.com/office/drawing/2014/main" id="{242E9343-4B6C-4B63-AE01-8E2A3EBB3373}"/>
              </a:ext>
            </a:extLst>
          </p:cNvPr>
          <p:cNvSpPr txBox="1"/>
          <p:nvPr/>
        </p:nvSpPr>
        <p:spPr>
          <a:xfrm>
            <a:off x="495896" y="6546980"/>
            <a:ext cx="11086504" cy="2094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Filling of the case and follow up in the cabinets</a:t>
            </a:r>
            <a:endParaRPr lang="fr-CH" sz="1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9BCF547-DB51-49F1-A517-4492E0BBF1C3}"/>
              </a:ext>
            </a:extLst>
          </p:cNvPr>
          <p:cNvSpPr txBox="1"/>
          <p:nvPr/>
        </p:nvSpPr>
        <p:spPr>
          <a:xfrm>
            <a:off x="5246945" y="6281366"/>
            <a:ext cx="1473480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i="1" dirty="0"/>
              <a:t>Caseworker/Superuser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="" xmlns:a16="http://schemas.microsoft.com/office/drawing/2014/main" id="{2EE24CCC-8419-C6AD-F422-E5E5759D9D62}"/>
              </a:ext>
            </a:extLst>
          </p:cNvPr>
          <p:cNvSpPr txBox="1"/>
          <p:nvPr/>
        </p:nvSpPr>
        <p:spPr>
          <a:xfrm>
            <a:off x="4920717" y="2172806"/>
            <a:ext cx="1628415" cy="258940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PHONE CALL</a:t>
            </a:r>
            <a:endParaRPr lang="fr-CH" sz="1100" dirty="0"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ight Arrow 50">
            <a:extLst>
              <a:ext uri="{FF2B5EF4-FFF2-40B4-BE49-F238E27FC236}">
                <a16:creationId xmlns="" xmlns:a16="http://schemas.microsoft.com/office/drawing/2014/main" id="{972013C7-D5D0-FB58-58E9-B33A6E8807A6}"/>
              </a:ext>
            </a:extLst>
          </p:cNvPr>
          <p:cNvSpPr/>
          <p:nvPr/>
        </p:nvSpPr>
        <p:spPr>
          <a:xfrm rot="10800000" flipH="1">
            <a:off x="4330398" y="1750712"/>
            <a:ext cx="347830" cy="329971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0822BAB-7639-53D4-87BC-0E6AB871249C}"/>
              </a:ext>
            </a:extLst>
          </p:cNvPr>
          <p:cNvSpPr txBox="1"/>
          <p:nvPr/>
        </p:nvSpPr>
        <p:spPr>
          <a:xfrm>
            <a:off x="5575326" y="1961606"/>
            <a:ext cx="408359" cy="2484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OR</a:t>
            </a:r>
          </a:p>
        </p:txBody>
      </p:sp>
      <p:sp>
        <p:nvSpPr>
          <p:cNvPr id="12" name="Right Arrow 50">
            <a:extLst>
              <a:ext uri="{FF2B5EF4-FFF2-40B4-BE49-F238E27FC236}">
                <a16:creationId xmlns="" xmlns:a16="http://schemas.microsoft.com/office/drawing/2014/main" id="{7B55DBB8-18E2-6F82-FC63-1DA92CC44989}"/>
              </a:ext>
            </a:extLst>
          </p:cNvPr>
          <p:cNvSpPr/>
          <p:nvPr/>
        </p:nvSpPr>
        <p:spPr>
          <a:xfrm rot="10800000" flipH="1">
            <a:off x="6690609" y="1755838"/>
            <a:ext cx="347830" cy="329971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ight Arrow 50">
            <a:extLst>
              <a:ext uri="{FF2B5EF4-FFF2-40B4-BE49-F238E27FC236}">
                <a16:creationId xmlns="" xmlns:a16="http://schemas.microsoft.com/office/drawing/2014/main" id="{80E5C659-A24F-526F-91E7-97F5BBC37B02}"/>
              </a:ext>
            </a:extLst>
          </p:cNvPr>
          <p:cNvSpPr/>
          <p:nvPr/>
        </p:nvSpPr>
        <p:spPr>
          <a:xfrm rot="10800000" flipH="1">
            <a:off x="8998714" y="1734200"/>
            <a:ext cx="347830" cy="329971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ight Arrow 50">
            <a:extLst>
              <a:ext uri="{FF2B5EF4-FFF2-40B4-BE49-F238E27FC236}">
                <a16:creationId xmlns="" xmlns:a16="http://schemas.microsoft.com/office/drawing/2014/main" id="{D8C5B466-BE46-D887-BEA1-7C401A7BC01C}"/>
              </a:ext>
            </a:extLst>
          </p:cNvPr>
          <p:cNvSpPr/>
          <p:nvPr/>
        </p:nvSpPr>
        <p:spPr>
          <a:xfrm rot="16200000" flipH="1">
            <a:off x="10667979" y="2783012"/>
            <a:ext cx="347830" cy="329971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6604C92-1F10-232A-F58F-FEB8085019F2}"/>
              </a:ext>
            </a:extLst>
          </p:cNvPr>
          <p:cNvSpPr txBox="1"/>
          <p:nvPr/>
        </p:nvSpPr>
        <p:spPr>
          <a:xfrm>
            <a:off x="2793949" y="5246796"/>
            <a:ext cx="162841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Please refer to the workflow for family news</a:t>
            </a:r>
          </a:p>
        </p:txBody>
      </p:sp>
      <p:sp>
        <p:nvSpPr>
          <p:cNvPr id="16" name="Right Arrow 50">
            <a:extLst>
              <a:ext uri="{FF2B5EF4-FFF2-40B4-BE49-F238E27FC236}">
                <a16:creationId xmlns="" xmlns:a16="http://schemas.microsoft.com/office/drawing/2014/main" id="{FC6ED9CD-C4FC-A84E-4C09-331BC1761EF1}"/>
              </a:ext>
            </a:extLst>
          </p:cNvPr>
          <p:cNvSpPr/>
          <p:nvPr/>
        </p:nvSpPr>
        <p:spPr>
          <a:xfrm rot="16200000" flipH="1">
            <a:off x="767696" y="3056080"/>
            <a:ext cx="347830" cy="329971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ounded Rectangle 45">
            <a:extLst>
              <a:ext uri="{FF2B5EF4-FFF2-40B4-BE49-F238E27FC236}">
                <a16:creationId xmlns="" xmlns:a16="http://schemas.microsoft.com/office/drawing/2014/main" id="{328E6AA4-187F-7B74-6910-F3548C6D43BB}"/>
              </a:ext>
            </a:extLst>
          </p:cNvPr>
          <p:cNvSpPr/>
          <p:nvPr/>
        </p:nvSpPr>
        <p:spPr>
          <a:xfrm>
            <a:off x="9899010" y="5051804"/>
            <a:ext cx="2181775" cy="1033285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CLOSING ACTIVITY</a:t>
            </a:r>
            <a:endParaRPr lang="fr-CH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ight Arrow 50">
            <a:extLst>
              <a:ext uri="{FF2B5EF4-FFF2-40B4-BE49-F238E27FC236}">
                <a16:creationId xmlns="" xmlns:a16="http://schemas.microsoft.com/office/drawing/2014/main" id="{D3209C36-1527-815D-A1A7-B64498A82D5F}"/>
              </a:ext>
            </a:extLst>
          </p:cNvPr>
          <p:cNvSpPr/>
          <p:nvPr/>
        </p:nvSpPr>
        <p:spPr>
          <a:xfrm rot="16200000" flipH="1">
            <a:off x="10761556" y="4564105"/>
            <a:ext cx="347830" cy="329971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Rounded Rectangle 45">
            <a:extLst>
              <a:ext uri="{FF2B5EF4-FFF2-40B4-BE49-F238E27FC236}">
                <a16:creationId xmlns="" xmlns:a16="http://schemas.microsoft.com/office/drawing/2014/main" id="{18B566D4-A820-D904-1B2A-4D4CADDA7357}"/>
              </a:ext>
            </a:extLst>
          </p:cNvPr>
          <p:cNvSpPr/>
          <p:nvPr/>
        </p:nvSpPr>
        <p:spPr>
          <a:xfrm>
            <a:off x="84352" y="3497936"/>
            <a:ext cx="1832974" cy="1279029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FOLLOW-UP  ACTIVITY</a:t>
            </a:r>
            <a:endParaRPr lang="fr-CH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ounded Rectangle 45">
            <a:extLst>
              <a:ext uri="{FF2B5EF4-FFF2-40B4-BE49-F238E27FC236}">
                <a16:creationId xmlns="" xmlns:a16="http://schemas.microsoft.com/office/drawing/2014/main" id="{39B8075D-8441-E36C-6310-C2C4F3BACAA9}"/>
              </a:ext>
            </a:extLst>
          </p:cNvPr>
          <p:cNvSpPr/>
          <p:nvPr/>
        </p:nvSpPr>
        <p:spPr>
          <a:xfrm>
            <a:off x="102131" y="1273621"/>
            <a:ext cx="1832974" cy="1279029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FOLLOW-UP  ACTIVITY</a:t>
            </a:r>
            <a:endParaRPr lang="fr-CH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Rounded Rectangle 45">
            <a:extLst>
              <a:ext uri="{FF2B5EF4-FFF2-40B4-BE49-F238E27FC236}">
                <a16:creationId xmlns="" xmlns:a16="http://schemas.microsoft.com/office/drawing/2014/main" id="{423D5D01-7BD5-6554-AAAB-0F1580001801}"/>
              </a:ext>
            </a:extLst>
          </p:cNvPr>
          <p:cNvSpPr/>
          <p:nvPr/>
        </p:nvSpPr>
        <p:spPr>
          <a:xfrm>
            <a:off x="2479883" y="1259672"/>
            <a:ext cx="1832974" cy="1279029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FOLLOW-UP  ACTIVITY</a:t>
            </a:r>
            <a:endParaRPr lang="fr-CH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Right Arrow 50">
            <a:extLst>
              <a:ext uri="{FF2B5EF4-FFF2-40B4-BE49-F238E27FC236}">
                <a16:creationId xmlns="" xmlns:a16="http://schemas.microsoft.com/office/drawing/2014/main" id="{E7CD64A2-4CBF-950F-C4A6-BAD14D467643}"/>
              </a:ext>
            </a:extLst>
          </p:cNvPr>
          <p:cNvSpPr/>
          <p:nvPr/>
        </p:nvSpPr>
        <p:spPr>
          <a:xfrm rot="10800000" flipH="1">
            <a:off x="2070472" y="4026659"/>
            <a:ext cx="347830" cy="329971"/>
          </a:xfrm>
          <a:prstGeom prst="rightArrow">
            <a:avLst/>
          </a:prstGeom>
          <a:solidFill>
            <a:srgbClr val="EAEE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Rounded Rectangle 45">
            <a:extLst>
              <a:ext uri="{FF2B5EF4-FFF2-40B4-BE49-F238E27FC236}">
                <a16:creationId xmlns="" xmlns:a16="http://schemas.microsoft.com/office/drawing/2014/main" id="{98B4B8FE-D389-2A03-4761-7A198E45E4DF}"/>
              </a:ext>
            </a:extLst>
          </p:cNvPr>
          <p:cNvSpPr/>
          <p:nvPr/>
        </p:nvSpPr>
        <p:spPr>
          <a:xfrm>
            <a:off x="2476744" y="3496972"/>
            <a:ext cx="1832974" cy="165745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FOLLOW-UP  ACTIVITY</a:t>
            </a:r>
            <a:endParaRPr lang="fr-CH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Rounded Rectangle 45">
            <a:extLst>
              <a:ext uri="{FF2B5EF4-FFF2-40B4-BE49-F238E27FC236}">
                <a16:creationId xmlns="" xmlns:a16="http://schemas.microsoft.com/office/drawing/2014/main" id="{8AD9A79B-1C0F-897A-7046-5BDAF9525127}"/>
              </a:ext>
            </a:extLst>
          </p:cNvPr>
          <p:cNvSpPr/>
          <p:nvPr/>
        </p:nvSpPr>
        <p:spPr>
          <a:xfrm>
            <a:off x="4815261" y="1256252"/>
            <a:ext cx="1832974" cy="1279029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FOLLOW-UP  ACTIVITY</a:t>
            </a:r>
            <a:endParaRPr lang="fr-CH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Rounded Rectangle 45">
            <a:extLst>
              <a:ext uri="{FF2B5EF4-FFF2-40B4-BE49-F238E27FC236}">
                <a16:creationId xmlns="" xmlns:a16="http://schemas.microsoft.com/office/drawing/2014/main" id="{FBAA4A5C-C4F9-6464-8EDB-24ED54C14631}"/>
              </a:ext>
            </a:extLst>
          </p:cNvPr>
          <p:cNvSpPr/>
          <p:nvPr/>
        </p:nvSpPr>
        <p:spPr>
          <a:xfrm>
            <a:off x="7086791" y="1252450"/>
            <a:ext cx="1832974" cy="1279029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FOLLOW-UP  ACTIVITY</a:t>
            </a:r>
            <a:endParaRPr lang="fr-CH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Rounded Rectangle 45">
            <a:extLst>
              <a:ext uri="{FF2B5EF4-FFF2-40B4-BE49-F238E27FC236}">
                <a16:creationId xmlns="" xmlns:a16="http://schemas.microsoft.com/office/drawing/2014/main" id="{FD0D5F25-4FCE-BDF4-004D-C388F3EF6132}"/>
              </a:ext>
            </a:extLst>
          </p:cNvPr>
          <p:cNvSpPr/>
          <p:nvPr/>
        </p:nvSpPr>
        <p:spPr>
          <a:xfrm>
            <a:off x="9925407" y="3195542"/>
            <a:ext cx="1996716" cy="1279029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FOLLOW-UP  ACTIVITY</a:t>
            </a:r>
            <a:endParaRPr lang="fr-CH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Text Box 1">
            <a:extLst>
              <a:ext uri="{FF2B5EF4-FFF2-40B4-BE49-F238E27FC236}">
                <a16:creationId xmlns="" xmlns:a16="http://schemas.microsoft.com/office/drawing/2014/main" id="{5AC08B68-DB2C-6539-A063-3E1CB2FC6EF5}"/>
              </a:ext>
            </a:extLst>
          </p:cNvPr>
          <p:cNvSpPr txBox="1"/>
          <p:nvPr/>
        </p:nvSpPr>
        <p:spPr>
          <a:xfrm>
            <a:off x="2579023" y="4458854"/>
            <a:ext cx="1628415" cy="444151"/>
          </a:xfrm>
          <a:prstGeom prst="rect">
            <a:avLst/>
          </a:prstGeom>
          <a:solidFill>
            <a:srgbClr val="DED6CA"/>
          </a:solidFill>
          <a:ln>
            <a:solidFill>
              <a:srgbClr val="44484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PHONE </a:t>
            </a:r>
            <a:r>
              <a:rPr lang="en-US" sz="1100" dirty="0" smtClean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CALL COMPLETED</a:t>
            </a:r>
            <a:endParaRPr lang="fr-CH" sz="1100" dirty="0"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EAA3B82-D9F2-5807-9491-EEE36D088BBD}"/>
              </a:ext>
            </a:extLst>
          </p:cNvPr>
          <p:cNvSpPr txBox="1"/>
          <p:nvPr/>
        </p:nvSpPr>
        <p:spPr>
          <a:xfrm>
            <a:off x="3199798" y="4245923"/>
            <a:ext cx="408359" cy="2484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574A69D-8121-87B8-64BC-F0A7DEDBE757}"/>
              </a:ext>
            </a:extLst>
          </p:cNvPr>
          <p:cNvSpPr txBox="1"/>
          <p:nvPr/>
        </p:nvSpPr>
        <p:spPr>
          <a:xfrm>
            <a:off x="10301645" y="850876"/>
            <a:ext cx="750526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i="1" dirty="0"/>
              <a:t>Superuser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58750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9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8a2af44-4b8d-404b-a8bd-4186350a523c">PSPROT-157700302-5498</_dlc_DocId>
    <_dlc_DocIdUrl xmlns="a8a2af44-4b8d-404b-a8bd-4186350a523c">
      <Url>https://collab.ext.icrc.org/sites/PS_PROT/_layouts/15/DocIdRedir.aspx?ID=PSPROT-157700302-5498</Url>
      <Description>PSPROT-157700302-5498</Description>
    </_dlc_DocIdUrl>
    <ICRCIMP_ProjectName_H xmlns="074df572-b397-4ce3-bfbb-665f5adce00e">
      <Terms xmlns="http://schemas.microsoft.com/office/infopath/2007/PartnerControls">
        <TermInfo xmlns="http://schemas.microsoft.com/office/infopath/2007/PartnerControls">
          <TermName xmlns="http://schemas.microsoft.com/office/infopath/2007/PartnerControls">FL Answers</TermName>
          <TermId xmlns="http://schemas.microsoft.com/office/infopath/2007/PartnerControls">dfa36086-2a42-4ee1-a923-9c0546460656</TermId>
        </TermInfo>
      </Terms>
    </ICRCIMP_ProjectName_H>
    <ICRCIMP_DocumentType_H xmlns="074df572-b397-4ce3-bfbb-665f5adce00e">
      <Terms xmlns="http://schemas.microsoft.com/office/infopath/2007/PartnerControls"/>
    </ICRCIMP_DocumentType_H>
    <Period_x0020_start xmlns="a8a2af44-4b8d-404b-a8bd-4186350a523c">2020-03-23T07:00:00+00:00</Period_x0020_start>
    <ICRCIMP_RMIdentifier xmlns="074df572-b397-4ce3-bfbb-665f5adce00e" xsi:nil="true"/>
    <ICRCIMP_RMTransfer xmlns="074df572-b397-4ce3-bfbb-665f5adce00e">
      <Url xsi:nil="true"/>
      <Description xsi:nil="true"/>
    </ICRCIMP_RMTransfer>
    <ICRCIMP_Keyword_H xmlns="074df572-b397-4ce3-bfbb-665f5adce00e">
      <Terms xmlns="http://schemas.microsoft.com/office/infopath/2007/PartnerControls"/>
    </ICRCIMP_Keyword_H>
    <ICRCIMP_IsRecord xmlns="074df572-b397-4ce3-bfbb-665f5adce00e">false</ICRCIMP_IsRecord>
    <TaxCatchAll xmlns="a8a2af44-4b8d-404b-a8bd-4186350a523c">
      <Value>76</Value>
      <Value>4</Value>
      <Value>2</Value>
      <Value>1</Value>
    </TaxCatchAll>
    <ICRCIMP_IsFocus xmlns="074df572-b397-4ce3-bfbb-665f5adce00e">false</ICRCIMP_IsFocus>
    <ICRCIMP_BusinessFunction_H xmlns="074df572-b397-4ce3-bfbb-665f5adce00e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Protection</TermName>
          <TermId xmlns="http://schemas.microsoft.com/office/infopath/2007/PartnerControls">1b517be1-a458-4e0a-b382-4d0bab936276</TermId>
        </TermInfo>
      </Terms>
    </ICRCIMP_BusinessFunction_H>
    <IsIntranet xmlns="a8a2af44-4b8d-404b-a8bd-4186350a523c">false</IsIntranet>
    <RatingCount xmlns="http://schemas.microsoft.com/sharepoint/v3" xsi:nil="true"/>
    <ICRCIMP_Country_H xmlns="074df572-b397-4ce3-bfbb-665f5adce00e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 Country</TermName>
          <TermId xmlns="http://schemas.microsoft.com/office/infopath/2007/PartnerControls">1f55df4f-c103-4303-b974-426a8e7d1d06</TermId>
        </TermInfo>
      </Terms>
    </ICRCIMP_Country_H>
    <ICRCIMP_ProjectActivity_H xmlns="074df572-b397-4ce3-bfbb-665f5adce00e">
      <Terms xmlns="http://schemas.microsoft.com/office/infopath/2007/PartnerControls"/>
    </ICRCIMP_ProjectActivity_H>
    <AverageRating xmlns="http://schemas.microsoft.com/sharepoint/v3" xsi:nil="true"/>
    <ICRCIMP_IHT_H xmlns="074df572-b397-4ce3-bfbb-665f5adce00e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Internal</TermName>
          <TermId xmlns="http://schemas.microsoft.com/office/infopath/2007/PartnerControls">23eb6094-56fc-4ad4-8ae2-cf1575a694f0</TermId>
        </TermInfo>
      </Terms>
    </ICRCIMP_IHT_H>
    <ICRCIMP_RMUnitInCharge_H xmlns="074df572-b397-4ce3-bfbb-665f5adce00e">
      <Terms xmlns="http://schemas.microsoft.com/office/infopath/2007/PartnerControls"/>
    </ICRCIMP_RMUnitInCharge_H>
    <ICRCIMP_OrganizationalAccronym_H xmlns="074df572-b397-4ce3-bfbb-665f5adce00e">
      <Terms xmlns="http://schemas.microsoft.com/office/infopath/2007/PartnerControls"/>
    </ICRCIMP_OrganizationalAccronym_H>
    <Period_x0020_end xmlns="a8a2af44-4b8d-404b-a8bd-4186350a523c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ICRC Project Document" ma:contentTypeID="0x010100F306B2604BE44180B8B82333BE64DF4E00DC2C8BA0472844199D198FE871F8B7AA0084973CE8B531254EAB97F97373C672B6" ma:contentTypeVersion="156" ma:contentTypeDescription="Upload Form" ma:contentTypeScope="" ma:versionID="3fa5e74be49f30ddaebde932599f2b07">
  <xsd:schema xmlns:xsd="http://www.w3.org/2001/XMLSchema" xmlns:xs="http://www.w3.org/2001/XMLSchema" xmlns:p="http://schemas.microsoft.com/office/2006/metadata/properties" xmlns:ns1="http://schemas.microsoft.com/sharepoint/v3" xmlns:ns2="074df572-b397-4ce3-bfbb-665f5adce00e" xmlns:ns3="a8a2af44-4b8d-404b-a8bd-4186350a523c" targetNamespace="http://schemas.microsoft.com/office/2006/metadata/properties" ma:root="true" ma:fieldsID="4c619025843d82c5a33e3bf9434ca879" ns1:_="" ns2:_="" ns3:_="">
    <xsd:import namespace="http://schemas.microsoft.com/sharepoint/v3"/>
    <xsd:import namespace="074df572-b397-4ce3-bfbb-665f5adce00e"/>
    <xsd:import namespace="a8a2af44-4b8d-404b-a8bd-4186350a523c"/>
    <xsd:element name="properties">
      <xsd:complexType>
        <xsd:sequence>
          <xsd:element name="documentManagement">
            <xsd:complexType>
              <xsd:all>
                <xsd:element ref="ns2:ICRCIMP_IsFocus" minOccurs="0"/>
                <xsd:element ref="ns3:IsIntranet" minOccurs="0"/>
                <xsd:element ref="ns3:Period_x0020_start" minOccurs="0"/>
                <xsd:element ref="ns3:Period_x0020_end" minOccurs="0"/>
                <xsd:element ref="ns2:ICRCIMP_IsRecord" minOccurs="0"/>
                <xsd:element ref="ns2:ICRCIMP_RMIdentifier" minOccurs="0"/>
                <xsd:element ref="ns2:ICRCIMP_RMTransfer" minOccurs="0"/>
                <xsd:element ref="ns1:AverageRating" minOccurs="0"/>
                <xsd:element ref="ns1:RatingCount" minOccurs="0"/>
                <xsd:element ref="ns2:ICRCIMP_IHT_H" minOccurs="0"/>
                <xsd:element ref="ns2:ICRCIMP_ProjectName_H" minOccurs="0"/>
                <xsd:element ref="ns2:ICRCIMP_ProjectActivity_H" minOccurs="0"/>
                <xsd:element ref="ns3:_dlc_DocIdUrl" minOccurs="0"/>
                <xsd:element ref="ns2:ICRCIMP_RMUnitInCharge_H" minOccurs="0"/>
                <xsd:element ref="ns3:TaxCatchAll" minOccurs="0"/>
                <xsd:element ref="ns3:TaxCatchAllLabel" minOccurs="0"/>
                <xsd:element ref="ns3:_dlc_DocIdPersistId" minOccurs="0"/>
                <xsd:element ref="ns2:ICRCIMP_Keyword_H" minOccurs="0"/>
                <xsd:element ref="ns3:_dlc_DocId" minOccurs="0"/>
                <xsd:element ref="ns2:ICRCIMP_OrganizationalAccronym_H" minOccurs="0"/>
                <xsd:element ref="ns2:ICRCIMP_Country_H" minOccurs="0"/>
                <xsd:element ref="ns2:ICRCIMP_BusinessFunction_H" minOccurs="0"/>
                <xsd:element ref="ns2:ICRCIMP_DocumentType_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8" nillable="true" ma:displayName="Rating (0-5)" ma:decimals="2" ma:description="Average value of all the ratings that have been submitted" ma:hidden="true" ma:internalName="AverageRating" ma:readOnly="false">
      <xsd:simpleType>
        <xsd:restriction base="dms:Number"/>
      </xsd:simpleType>
    </xsd:element>
    <xsd:element name="RatingCount" ma:index="19" nillable="true" ma:displayName="Number of Ratings" ma:decimals="0" ma:description="Number of ratings submitted" ma:hidden="true" ma:internalName="RatingCount" ma:readOnly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df572-b397-4ce3-bfbb-665f5adce00e" elementFormDefault="qualified">
    <xsd:import namespace="http://schemas.microsoft.com/office/2006/documentManagement/types"/>
    <xsd:import namespace="http://schemas.microsoft.com/office/infopath/2007/PartnerControls"/>
    <xsd:element name="ICRCIMP_IsFocus" ma:index="5" nillable="true" ma:displayName="Is Key Document" ma:default="0" ma:internalName="ICRCIMP_IsFocus">
      <xsd:simpleType>
        <xsd:restriction base="dms:Boolean"/>
      </xsd:simpleType>
    </xsd:element>
    <xsd:element name="ICRCIMP_IsRecord" ma:index="14" nillable="true" ma:displayName="Is Record" ma:default="0" ma:internalName="ICRCIMP_IsRecord">
      <xsd:simpleType>
        <xsd:restriction base="dms:Boolean"/>
      </xsd:simpleType>
    </xsd:element>
    <xsd:element name="ICRCIMP_RMIdentifier" ma:index="15" nillable="true" ma:displayName="RM Identifier" ma:hidden="true" ma:internalName="ICRCIMP_RMIdentifier" ma:readOnly="false">
      <xsd:simpleType>
        <xsd:restriction base="dms:Text"/>
      </xsd:simpleType>
    </xsd:element>
    <xsd:element name="ICRCIMP_RMTransfer" ma:index="17" nillable="true" ma:displayName="RM Transfer" ma:format="Image" ma:hidden="true" ma:internalName="ICRCIMP_RMTransfer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CRCIMP_IHT_H" ma:index="23" nillable="true" ma:taxonomy="true" ma:internalName="ICRCIMP_IHT_H" ma:taxonomyFieldName="ICRCIMP_IHT" ma:displayName="IHT" ma:readOnly="false" ma:default="" ma:fieldId="{065c2617-21f6-47e4-87f5-3c0378fecd5d}" ma:sspId="ab0fa9d1-5a5a-4c9b-9c24-b67ffc5bb60f" ma:termSetId="9e1982ce-954c-4bc3-b476-a56a519943c0" ma:anchorId="b0b0a92e-8599-45de-9f88-f18d1883a95e" ma:open="false" ma:isKeyword="false">
      <xsd:complexType>
        <xsd:sequence>
          <xsd:element ref="pc:Terms" minOccurs="0" maxOccurs="1"/>
        </xsd:sequence>
      </xsd:complexType>
    </xsd:element>
    <xsd:element name="ICRCIMP_ProjectName_H" ma:index="24" nillable="true" ma:taxonomy="true" ma:internalName="ICRCIMP_ProjectName_H" ma:taxonomyFieldName="ICRCIMP_ProjectName" ma:displayName="Project Name" ma:readOnly="false" ma:default="" ma:fieldId="{30e27640-e31c-4037-83ed-c5726e487eb3}" ma:sspId="ab0fa9d1-5a5a-4c9b-9c24-b67ffc5bb60f" ma:termSetId="9e1982ce-954c-4bc3-b476-a56a519943c0" ma:anchorId="b4cbf332-e552-425c-ae1d-63bf4512ac2e" ma:open="false" ma:isKeyword="false">
      <xsd:complexType>
        <xsd:sequence>
          <xsd:element ref="pc:Terms" minOccurs="0" maxOccurs="1"/>
        </xsd:sequence>
      </xsd:complexType>
    </xsd:element>
    <xsd:element name="ICRCIMP_ProjectActivity_H" ma:index="25" nillable="true" ma:taxonomy="true" ma:internalName="ICRCIMP_ProjectActivity_H" ma:taxonomyFieldName="ICRCIMP_ProjectActivity" ma:displayName="Project Activity" ma:readOnly="false" ma:default="" ma:fieldId="{4d25c197-d51b-41e9-a24b-e2121f808d77}" ma:sspId="ab0fa9d1-5a5a-4c9b-9c24-b67ffc5bb60f" ma:termSetId="9e1982ce-954c-4bc3-b476-a56a519943c0" ma:anchorId="fbf323c8-b463-4e4d-9d60-e56cd1aec4b6" ma:open="false" ma:isKeyword="false">
      <xsd:complexType>
        <xsd:sequence>
          <xsd:element ref="pc:Terms" minOccurs="0" maxOccurs="1"/>
        </xsd:sequence>
      </xsd:complexType>
    </xsd:element>
    <xsd:element name="ICRCIMP_RMUnitInCharge_H" ma:index="28" nillable="true" ma:taxonomy="true" ma:internalName="ICRCIMP_RMUnitInCharge_H" ma:taxonomyFieldName="ICRCIMP_RMUnitInCharge" ma:displayName="RM Unit In Charge" ma:readOnly="false" ma:default="" ma:fieldId="{6e3f7d82-bb30-4acf-bd11-eef511e2f6ff}" ma:sspId="ab0fa9d1-5a5a-4c9b-9c24-b67ffc5bb60f" ma:termSetId="9e1982ce-954c-4bc3-b476-a56a519943c0" ma:anchorId="63380a77-9e03-450d-9a07-fe8456eb1d4e" ma:open="false" ma:isKeyword="false">
      <xsd:complexType>
        <xsd:sequence>
          <xsd:element ref="pc:Terms" minOccurs="0" maxOccurs="1"/>
        </xsd:sequence>
      </xsd:complexType>
    </xsd:element>
    <xsd:element name="ICRCIMP_Keyword_H" ma:index="32" nillable="true" ma:taxonomy="true" ma:internalName="ICRCIMP_Keyword_H" ma:taxonomyFieldName="ICRCIMP_Keyword" ma:displayName="Keyword" ma:readOnly="false" ma:default="" ma:fieldId="{f27af7a6-d078-4508-aeeb-bc60d2b2a9c2}" ma:taxonomyMulti="true" ma:sspId="ab0fa9d1-5a5a-4c9b-9c24-b67ffc5bb60f" ma:termSetId="9e1982ce-954c-4bc3-b476-a56a519943c0" ma:anchorId="dc16195f-09ad-42a4-9fc8-901be5812cbf" ma:open="false" ma:isKeyword="false">
      <xsd:complexType>
        <xsd:sequence>
          <xsd:element ref="pc:Terms" minOccurs="0" maxOccurs="1"/>
        </xsd:sequence>
      </xsd:complexType>
    </xsd:element>
    <xsd:element name="ICRCIMP_OrganizationalAccronym_H" ma:index="35" nillable="true" ma:taxonomy="true" ma:internalName="ICRCIMP_OrganizationalAccronym_H" ma:taxonomyFieldName="ICRCIMP_OrganizationalAccronym" ma:displayName="Organizational Acronym" ma:readOnly="false" ma:default="" ma:fieldId="{7ccf5c89-e992-4c56-8c3d-f080454b7083}" ma:sspId="ab0fa9d1-5a5a-4c9b-9c24-b67ffc5bb60f" ma:termSetId="9e1982ce-954c-4bc3-b476-a56a519943c0" ma:anchorId="63380a77-9e03-450d-9a07-fe8456eb1d4e" ma:open="false" ma:isKeyword="false">
      <xsd:complexType>
        <xsd:sequence>
          <xsd:element ref="pc:Terms" minOccurs="0" maxOccurs="1"/>
        </xsd:sequence>
      </xsd:complexType>
    </xsd:element>
    <xsd:element name="ICRCIMP_Country_H" ma:index="36" nillable="true" ma:taxonomy="true" ma:internalName="ICRCIMP_Country_H" ma:taxonomyFieldName="ICRCIMP_Country" ma:displayName="Country" ma:readOnly="false" ma:default="" ma:fieldId="{43c356ae-dbf9-4781-9db5-36f4e2c43aa5}" ma:taxonomyMulti="true" ma:sspId="ab0fa9d1-5a5a-4c9b-9c24-b67ffc5bb60f" ma:termSetId="9e1982ce-954c-4bc3-b476-a56a519943c0" ma:anchorId="ef6172f5-22a7-44c1-85b4-1009e07f4347" ma:open="false" ma:isKeyword="false">
      <xsd:complexType>
        <xsd:sequence>
          <xsd:element ref="pc:Terms" minOccurs="0" maxOccurs="1"/>
        </xsd:sequence>
      </xsd:complexType>
    </xsd:element>
    <xsd:element name="ICRCIMP_BusinessFunction_H" ma:index="38" nillable="true" ma:taxonomy="true" ma:internalName="ICRCIMP_BusinessFunction_H" ma:taxonomyFieldName="ICRCIMP_BusinessFunction" ma:displayName="Business Function" ma:readOnly="false" ma:default="" ma:fieldId="{135f9e93-e411-4f51-a3e4-c80a6701173e}" ma:sspId="ab0fa9d1-5a5a-4c9b-9c24-b67ffc5bb60f" ma:termSetId="9e1982ce-954c-4bc3-b476-a56a519943c0" ma:anchorId="1f494b62-34d6-4855-af7c-08b76e795dc3" ma:open="false" ma:isKeyword="false">
      <xsd:complexType>
        <xsd:sequence>
          <xsd:element ref="pc:Terms" minOccurs="0" maxOccurs="1"/>
        </xsd:sequence>
      </xsd:complexType>
    </xsd:element>
    <xsd:element name="ICRCIMP_DocumentType_H" ma:index="39" nillable="true" ma:taxonomy="true" ma:internalName="ICRCIMP_DocumentType_H" ma:taxonomyFieldName="ICRCIMP_DocumentType" ma:displayName="Document Type" ma:readOnly="false" ma:default="" ma:fieldId="{be9838ba-4f15-4a58-a832-ef14848e4da7}" ma:sspId="ab0fa9d1-5a5a-4c9b-9c24-b67ffc5bb60f" ma:termSetId="9e1982ce-954c-4bc3-b476-a56a519943c0" ma:anchorId="d4aee717-125d-40b5-a4ac-9555539d892b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a2af44-4b8d-404b-a8bd-4186350a523c" elementFormDefault="qualified">
    <xsd:import namespace="http://schemas.microsoft.com/office/2006/documentManagement/types"/>
    <xsd:import namespace="http://schemas.microsoft.com/office/infopath/2007/PartnerControls"/>
    <xsd:element name="IsIntranet" ma:index="6" nillable="true" ma:displayName="Is Intranet" ma:default="0" ma:internalName="IsIntranet">
      <xsd:simpleType>
        <xsd:restriction base="dms:Boolean"/>
      </xsd:simpleType>
    </xsd:element>
    <xsd:element name="Period_x0020_start" ma:index="10" nillable="true" ma:displayName="Period start" ma:format="DateOnly" ma:internalName="Period_x0020_start">
      <xsd:simpleType>
        <xsd:restriction base="dms:DateTime"/>
      </xsd:simpleType>
    </xsd:element>
    <xsd:element name="Period_x0020_end" ma:index="11" nillable="true" ma:displayName="Period end" ma:format="DateOnly" ma:internalName="Period_x0020_end">
      <xsd:simpleType>
        <xsd:restriction base="dms:DateTime"/>
      </xsd:simpleType>
    </xsd:element>
    <xsd:element name="_dlc_DocIdUrl" ma:index="2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TaxCatchAll" ma:index="29" nillable="true" ma:displayName="Taxonomy Catch All Column" ma:description="" ma:hidden="true" ma:list="{c48a435d-629a-4d0d-8656-990837b50eee}" ma:internalName="TaxCatchAll" ma:showField="CatchAllData" ma:web="074df572-b397-4ce3-bfbb-665f5adce0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30" nillable="true" ma:displayName="Taxonomy Catch All Column1" ma:description="" ma:hidden="true" ma:list="{c48a435d-629a-4d0d-8656-990837b50eee}" ma:internalName="TaxCatchAllLabel" ma:readOnly="true" ma:showField="CatchAllDataLabel" ma:web="074df572-b397-4ce3-bfbb-665f5adce0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PersistId" ma:index="3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_dlc_DocId" ma:index="3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37" ma:displayName="Content Type"/>
        <xsd:element ref="dc:title" minOccurs="0" maxOccurs="1" ma:index="1" ma:displayName="Summary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haredContentType xmlns="Microsoft.SharePoint.Taxonomy.ContentTypeSync" SourceId="ab0fa9d1-5a5a-4c9b-9c24-b67ffc5bb60f" ContentTypeId="0x010100F306B2604BE44180B8B82333BE64DF4E00DC2C8BA0472844199D198FE871F8B7AA" PreviousValue="false"/>
</file>

<file path=customXml/itemProps1.xml><?xml version="1.0" encoding="utf-8"?>
<ds:datastoreItem xmlns:ds="http://schemas.openxmlformats.org/officeDocument/2006/customXml" ds:itemID="{B763E6C4-E2DD-4C2E-9BF8-1B2D46C300B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BF163ED-A27F-40AC-AB41-C544B6C0C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8C8054-D5C2-45AF-AE5D-F0EB10F87946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www.w3.org/XML/1998/namespace"/>
    <ds:schemaRef ds:uri="a8a2af44-4b8d-404b-a8bd-4186350a523c"/>
    <ds:schemaRef ds:uri="074df572-b397-4ce3-bfbb-665f5adce00e"/>
    <ds:schemaRef ds:uri="http://schemas.microsoft.com/sharepoint/v3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DF35CAC6-B799-4EDE-8258-CE661CF164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74df572-b397-4ce3-bfbb-665f5adce00e"/>
    <ds:schemaRef ds:uri="a8a2af44-4b8d-404b-a8bd-4186350a52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29D35B98-A19D-421A-AB27-805A0E31CB8A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25752</TotalTime>
  <Words>797</Words>
  <Application>Microsoft Office PowerPoint</Application>
  <PresentationFormat>Widescreen</PresentationFormat>
  <Paragraphs>255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Arial Black</vt:lpstr>
      <vt:lpstr>Calibri</vt:lpstr>
      <vt:lpstr>Calibri Light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TRACING REQUEST – OUTGOING</vt:lpstr>
      <vt:lpstr>TRACE THE FACE</vt:lpstr>
      <vt:lpstr>TRACING REQUEST – INCOMING / DOMESTIC</vt:lpstr>
      <vt:lpstr>CHILDREN AND VULNERABLE</vt:lpstr>
      <vt:lpstr>FAMILY REUNIFICATION</vt:lpstr>
      <vt:lpstr>EMERGENCY TRAVEL DOCUMENTS (ETD)</vt:lpstr>
      <vt:lpstr>PowerPoint Presentation</vt:lpstr>
      <vt:lpstr>ANONYMOUS BENEFICIARY</vt:lpstr>
    </vt:vector>
  </TitlesOfParts>
  <Company>ICRC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Gaentzhirt</dc:creator>
  <cp:lastModifiedBy>musonda chimpukutu</cp:lastModifiedBy>
  <cp:revision>609</cp:revision>
  <dcterms:created xsi:type="dcterms:W3CDTF">2015-11-29T08:29:06Z</dcterms:created>
  <dcterms:modified xsi:type="dcterms:W3CDTF">2024-10-03T09:55:33Z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0x010100F306B2604BE44180B8B82333BE64DF4E00DC2C8BA0472844199D198FE871F8B7AA0084973CE8B531254EAB97F97373C672B6</vt:lpwstr>
  </property>
  <property fmtid="{D5CDD505-2E9C-101B-9397-08002B2CF9AE}" pid="3" name="ICRCTopics">
    <vt:lpwstr/>
  </property>
  <property fmtid="{D5CDD505-2E9C-101B-9397-08002B2CF9AE}" pid="4" name="TaxCatchAll">
    <vt:lpwstr>119;#Guidelines|8abc0003-bc9d-4f07-8c77-6dc4a82dedb0;#138;#Protection|04db0c18-8b3d-412b-aa98-c6d144e8eced;#2;#Internal|df67cce3-9f4c-43a7-a44f-35ced03acb39;#232;#PROT Programme|cdd6f8ec-555e-46e6-ad8f-93c2aa3cfc59;#275;#Philippines (the)|8fe24336-302e-42</vt:lpwstr>
  </property>
  <property fmtid="{D5CDD505-2E9C-101B-9397-08002B2CF9AE}" pid="5" name="ICRCProjAct">
    <vt:lpwstr/>
  </property>
  <property fmtid="{D5CDD505-2E9C-101B-9397-08002B2CF9AE}" pid="6" name="ICRCProjName">
    <vt:lpwstr>232;#PROT Programme|cdd6f8ec-555e-46e6-ad8f-93c2aa3cfc59</vt:lpwstr>
  </property>
  <property fmtid="{D5CDD505-2E9C-101B-9397-08002B2CF9AE}" pid="7" name="_dlc_DocIdItemGuid">
    <vt:lpwstr>864415b2-5448-459c-b9b1-4f6ed2747f79</vt:lpwstr>
  </property>
  <property fmtid="{D5CDD505-2E9C-101B-9397-08002B2CF9AE}" pid="8" name="ICRCBizFunc">
    <vt:lpwstr>138;#Protection|04db0c18-8b3d-412b-aa98-c6d144e8eced</vt:lpwstr>
  </property>
  <property fmtid="{D5CDD505-2E9C-101B-9397-08002B2CF9AE}" pid="9" name="ICRCGO">
    <vt:lpwstr/>
  </property>
  <property fmtid="{D5CDD505-2E9C-101B-9397-08002B2CF9AE}" pid="10" name="ICRCOUTaxHTField0">
    <vt:lpwstr/>
  </property>
  <property fmtid="{D5CDD505-2E9C-101B-9397-08002B2CF9AE}" pid="11" name="ICRCDocConfidentiality">
    <vt:lpwstr>2;#Internal|df67cce3-9f4c-43a7-a44f-35ced03acb39</vt:lpwstr>
  </property>
  <property fmtid="{D5CDD505-2E9C-101B-9397-08002B2CF9AE}" pid="12" name="ICRCCountry">
    <vt:lpwstr>275;#Philippines (the)|8fe24336-302e-4253-8efa-43d4835ab0ec</vt:lpwstr>
  </property>
  <property fmtid="{D5CDD505-2E9C-101B-9397-08002B2CF9AE}" pid="13" name="ICRCGOTaxHTField0">
    <vt:lpwstr/>
  </property>
  <property fmtid="{D5CDD505-2E9C-101B-9397-08002B2CF9AE}" pid="14" name="ICRCProgramTaxHTField0">
    <vt:lpwstr/>
  </property>
  <property fmtid="{D5CDD505-2E9C-101B-9397-08002B2CF9AE}" pid="15" name="ICRCDocType">
    <vt:lpwstr>119;#Guidelines|8abc0003-bc9d-4f07-8c77-6dc4a82dedb0</vt:lpwstr>
  </property>
  <property fmtid="{D5CDD505-2E9C-101B-9397-08002B2CF9AE}" pid="16" name="ICRCProgram">
    <vt:lpwstr/>
  </property>
  <property fmtid="{D5CDD505-2E9C-101B-9397-08002B2CF9AE}" pid="17" name="ICRCTargetPopTaxHTField0">
    <vt:lpwstr/>
  </property>
  <property fmtid="{D5CDD505-2E9C-101B-9397-08002B2CF9AE}" pid="18" name="ICRCOU">
    <vt:lpwstr/>
  </property>
  <property fmtid="{D5CDD505-2E9C-101B-9397-08002B2CF9AE}" pid="19" name="ICRCTargetPop">
    <vt:lpwstr/>
  </property>
  <property fmtid="{D5CDD505-2E9C-101B-9397-08002B2CF9AE}" pid="20" name="ArticulateGUID">
    <vt:lpwstr>EB916F3C-60D2-4303-878A-E5F52D90FF99</vt:lpwstr>
  </property>
  <property fmtid="{D5CDD505-2E9C-101B-9397-08002B2CF9AE}" pid="21" name="ArticulatePath">
    <vt:lpwstr>https://teams.ext.icrc.org/projects/protection/SharedDocuments/04%20-%20FL%20Answers/Countries/Australia/workflow%20tracing</vt:lpwstr>
  </property>
  <property fmtid="{D5CDD505-2E9C-101B-9397-08002B2CF9AE}" pid="22" name="ICRCIMP_Country">
    <vt:lpwstr>1;#No Country|1f55df4f-c103-4303-b974-426a8e7d1d06</vt:lpwstr>
  </property>
  <property fmtid="{D5CDD505-2E9C-101B-9397-08002B2CF9AE}" pid="23" name="ICRCIMP_BusinessFunction">
    <vt:lpwstr>4;#Protection|1b517be1-a458-4e0a-b382-4d0bab936276</vt:lpwstr>
  </property>
  <property fmtid="{D5CDD505-2E9C-101B-9397-08002B2CF9AE}" pid="24" name="ICRCIMP_ProjectName">
    <vt:lpwstr>76;#FL Answers|dfa36086-2a42-4ee1-a923-9c0546460656</vt:lpwstr>
  </property>
  <property fmtid="{D5CDD505-2E9C-101B-9397-08002B2CF9AE}" pid="25" name="ICRCIMP_IHT">
    <vt:lpwstr>2;#Internal|23eb6094-56fc-4ad4-8ae2-cf1575a694f0</vt:lpwstr>
  </property>
  <property fmtid="{D5CDD505-2E9C-101B-9397-08002B2CF9AE}" pid="26" name="ICRCIMP_RMUnitInCharge">
    <vt:lpwstr/>
  </property>
  <property fmtid="{D5CDD505-2E9C-101B-9397-08002B2CF9AE}" pid="27" name="ICRCIMP_OrganizationalAccronym">
    <vt:lpwstr/>
  </property>
  <property fmtid="{D5CDD505-2E9C-101B-9397-08002B2CF9AE}" pid="28" name="ICRCIMP_DocumentType">
    <vt:lpwstr/>
  </property>
  <property fmtid="{D5CDD505-2E9C-101B-9397-08002B2CF9AE}" pid="29" name="ICRCIMP_Keyword">
    <vt:lpwstr/>
  </property>
  <property fmtid="{D5CDD505-2E9C-101B-9397-08002B2CF9AE}" pid="30" name="_docset_NoMedatataSyncRequired">
    <vt:lpwstr>False</vt:lpwstr>
  </property>
  <property fmtid="{D5CDD505-2E9C-101B-9397-08002B2CF9AE}" pid="31" name="ICRCIMP_ProjectActivity">
    <vt:lpwstr/>
  </property>
  <property fmtid="{D5CDD505-2E9C-101B-9397-08002B2CF9AE}" pid="32" name="ICRCIMP_ManageAccess">
    <vt:bool>false</vt:bool>
  </property>
</Properties>
</file>