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/>
    <p:restoredTop sz="94713"/>
  </p:normalViewPr>
  <p:slideViewPr>
    <p:cSldViewPr snapToGrid="0">
      <p:cViewPr varScale="1">
        <p:scale>
          <a:sx n="148" d="100"/>
          <a:sy n="148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29DAB-BF2B-27F1-A441-0CC2519E0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383996-A084-F282-9DE3-3919BAE39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A9A23-EFD4-B870-160B-1D3BF5A2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2A3FB-AC83-8DA8-D6EE-C12B9FA4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5A297-C183-DF11-82BC-40089E9F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791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7B961-054A-D2E1-8891-6E4DEF94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6F306-A8F7-9CAF-36CC-8CEDFBDB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D967A-B9B1-C71F-25A7-05E97BEF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DCFA6-AFEA-FD8D-5D49-2AA834EC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66ABB-75B5-E5C7-4708-8A00CFFB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99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99D288-C53F-132C-B380-B2ACD6C61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35DC0-511D-208E-5662-90B28C1D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347F9-C720-28DF-B28A-30051EA5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EFC41-7BA6-D8CE-0AD9-FCF3D3B2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C69B0-9625-3586-34CD-D836B4D8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82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F96B0-379C-D60D-B699-D841C772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F5BBD-76C0-DAC1-7F0A-41FCBC0E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DC9D0-CB4E-7010-E161-2B60257E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E7437-9E31-14E5-2DDA-230D3952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9B475-1446-A999-7DF0-F4305D5F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59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56BC-0FD6-C7DB-4F4D-845BEDFB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BC2C3-F8AF-05F8-5FDD-FDBFEBDF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25896-5442-356E-4465-D24C0D66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303A0-B110-5CEB-2C26-7F706FBD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3576C-5317-E320-983F-D015B00C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10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7FAA7-6028-7512-86D3-599BA909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730B4-2FD6-9C64-8CC1-E4EE31F4A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D21AE0-A0F1-7D89-1BD9-7C30CC3FF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CFF79-1661-C1C0-5839-059792F3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F3DF7-4784-532E-BFE8-24F66FD8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BFA49-6F1E-3C2F-762E-B1BD175E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12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BE1A2-AD7A-0F7D-E2C5-CE553C63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82E59-4E87-586C-D142-46D7316EB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8C2E5-AFC6-C5AB-3C44-91695941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118B16-6C2E-A252-0E36-91E79AE54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20C882-BCC2-B252-134C-CB537422F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6C5B34-C454-B45E-A950-A4A46EB6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775F8C-0971-86FD-A631-3E93FFCA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BD08CB-66B7-103B-C975-47B25636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580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8D84D-5C7A-839E-D1DB-0B19A80B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638E25-A47C-5A82-4C17-EA867337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EEFC8F-BCE9-6F88-AA27-7ADE2781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2D4EF6-55F8-E64D-BB71-7A18EA35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56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A17954-F4FF-242A-1B9D-C2E2AA8E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C733C-A148-377A-24F3-5811BE0C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E0C59-E197-37FE-F95A-18AAECC9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523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347F1-187B-6533-90C8-7782B7DD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6419B-1D50-F933-9061-47C5B594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821DE-74FE-A23B-6CDF-3F5A03C3A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2E2C2-3FF3-0968-9EAE-590EE615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E8294-3B6C-7C59-F1E1-05B5B9FC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731FF-B193-2CC1-257A-A69B3815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777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966D4-45F3-628F-F457-CD0F85A3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D6AB24-C148-931D-7F47-1493C16A0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B5C725-C47F-7F0D-836A-6CBF8B399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5AF77-AC7B-E2A3-B560-36A70A98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1D5D2-84C6-BD18-AFFB-6981D88D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72841-ABD8-830A-4303-2F5FC01A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85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0AF279-7FC9-7825-741D-06384AC0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F3A6F-7DEE-0C9F-33B8-F168B6A35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FE628E-3377-1C4C-E708-00A53BF3A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36146-49F8-4B40-80D0-73634C07F7E4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F2343-017B-BC21-8012-B1D243A7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2BB5B-198E-5763-3217-2A30E6E2A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FF0B1-1985-7941-9ED0-EC0C5796C89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35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FLXN/HUFS.CS.2024-02/tree/main/assignment/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Base6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E0B3E-D206-C49F-C27E-2E03D2A80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Base64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9EB6FD-519A-3EF7-8C55-E4451D01E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Computer Security Assignment 01</a:t>
            </a:r>
          </a:p>
          <a:p>
            <a:r>
              <a:rPr kumimoji="1" lang="en-US" altLang="ko-KR" dirty="0"/>
              <a:t>202004520 </a:t>
            </a:r>
            <a:r>
              <a:rPr kumimoji="1" lang="ko-KR" altLang="en-US" dirty="0"/>
              <a:t>최준혁</a:t>
            </a:r>
          </a:p>
        </p:txBody>
      </p:sp>
    </p:spTree>
    <p:extLst>
      <p:ext uri="{BB962C8B-B14F-4D97-AF65-F5344CB8AC3E}">
        <p14:creationId xmlns:p14="http://schemas.microsoft.com/office/powerpoint/2010/main" val="318981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8E2DD93-FC19-8D0F-3F90-98746BFB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How base64 implemented</a:t>
            </a:r>
            <a:endParaRPr kumimoji="1" lang="ko-KR" altLang="en-US" dirty="0"/>
          </a:p>
        </p:txBody>
      </p:sp>
      <p:graphicFrame>
        <p:nvGraphicFramePr>
          <p:cNvPr id="22" name="내용 개체 틀 3">
            <a:extLst>
              <a:ext uri="{FF2B5EF4-FFF2-40B4-BE49-F238E27FC236}">
                <a16:creationId xmlns:a16="http://schemas.microsoft.com/office/drawing/2014/main" id="{88364976-813B-A74F-43EE-5ED72743B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567104"/>
              </p:ext>
            </p:extLst>
          </p:nvPr>
        </p:nvGraphicFramePr>
        <p:xfrm>
          <a:off x="838200" y="3111304"/>
          <a:ext cx="10181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120">
                  <a:extLst>
                    <a:ext uri="{9D8B030D-6E8A-4147-A177-3AD203B41FA5}">
                      <a16:colId xmlns:a16="http://schemas.microsoft.com/office/drawing/2014/main" val="55891547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52766600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260023435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125422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41345488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782804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954896202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0293709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33650081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6063589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13871573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884011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54803643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64483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25817638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7582092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220853932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1585981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57791751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40618058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91520204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65995208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9078341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04023950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0958800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28939376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5886299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9316342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97480731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55595589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1253909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60973713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9507591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53476597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1903631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19839414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150537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249443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0889373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2367695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74270698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23071874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5859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ASCII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0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2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Sliced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82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19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60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5460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E7B8BC8-6A56-85A1-9A56-FCA4B773CBD0}"/>
              </a:ext>
            </a:extLst>
          </p:cNvPr>
          <p:cNvSpPr txBox="1"/>
          <p:nvPr/>
        </p:nvSpPr>
        <p:spPr>
          <a:xfrm>
            <a:off x="1247653" y="2246729"/>
            <a:ext cx="88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 Convert sliced bit to decimal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35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3AB943-2BF2-92EE-F921-09708A45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How base64 implemented</a:t>
            </a:r>
            <a:endParaRPr kumimoji="1" lang="ko-KR" altLang="en-US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93490639-D004-F376-770F-E266FF2F7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993519"/>
              </p:ext>
            </p:extLst>
          </p:nvPr>
        </p:nvGraphicFramePr>
        <p:xfrm>
          <a:off x="838200" y="3429000"/>
          <a:ext cx="10181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120">
                  <a:extLst>
                    <a:ext uri="{9D8B030D-6E8A-4147-A177-3AD203B41FA5}">
                      <a16:colId xmlns:a16="http://schemas.microsoft.com/office/drawing/2014/main" val="55891547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52766600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260023435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125422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41345488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782804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954896202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0293709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33650081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6063589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13871573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884011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54803643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64483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25817638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7582092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220853932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1585981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57791751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40618058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91520204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65995208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9078341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04023950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0958800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28939376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5886299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9316342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97480731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55595589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1253909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60973713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9507591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53476597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1903631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19839414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150537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249443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0889373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2367695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74270698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23071874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5859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ASCII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0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2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Sliced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82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19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60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54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b64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E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V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T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849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2B093C-EE10-ACF1-4B57-5B66803FD9E8}"/>
              </a:ext>
            </a:extLst>
          </p:cNvPr>
          <p:cNvSpPr txBox="1"/>
          <p:nvPr/>
        </p:nvSpPr>
        <p:spPr>
          <a:xfrm>
            <a:off x="1247651" y="1811048"/>
            <a:ext cx="8882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 Convert decimal to base64 string from </a:t>
            </a:r>
            <a:r>
              <a:rPr kumimoji="1" lang="en-US" altLang="ko-KR" dirty="0">
                <a:solidFill>
                  <a:schemeClr val="accent2"/>
                </a:solidFill>
              </a:rPr>
              <a:t>base64 table*</a:t>
            </a:r>
          </a:p>
          <a:p>
            <a:r>
              <a:rPr kumimoji="1" lang="en-US" altLang="ko-KR" dirty="0">
                <a:solidFill>
                  <a:schemeClr val="accent2"/>
                </a:solidFill>
              </a:rPr>
              <a:t>* Sliced to 6-bit so it’s value will be 0~63.</a:t>
            </a:r>
          </a:p>
          <a:p>
            <a:r>
              <a:rPr kumimoji="1" lang="en-US" altLang="ko-KR" dirty="0">
                <a:solidFill>
                  <a:schemeClr val="accent2"/>
                </a:solidFill>
              </a:rPr>
              <a:t>0 will be ‘A’ and 26 will be ‘a’. 52~61 will be ‘0’~’9’.</a:t>
            </a:r>
          </a:p>
          <a:p>
            <a:r>
              <a:rPr kumimoji="1" lang="en-US" altLang="ko-KR" dirty="0">
                <a:solidFill>
                  <a:schemeClr val="accent2"/>
                </a:solidFill>
              </a:rPr>
              <a:t>Remained 62 and 63 will be ‘+’ and ‘/’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9FA4B-6645-CC9D-97FF-DD7C774710D4}"/>
              </a:ext>
            </a:extLst>
          </p:cNvPr>
          <p:cNvSpPr txBox="1"/>
          <p:nvPr/>
        </p:nvSpPr>
        <p:spPr>
          <a:xfrm>
            <a:off x="1247652" y="5894761"/>
            <a:ext cx="88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Result: SEVMTE8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424303-2D92-B8A4-34B6-1AAA4353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968" y="791388"/>
            <a:ext cx="2380877" cy="25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3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5B19F73-BA5B-8541-364C-64C2743E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How base64 implemented</a:t>
            </a:r>
            <a:endParaRPr kumimoji="1" lang="ko-KR" altLang="en-US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DB3B9E0-CBBE-8B8C-05B8-39052DD3D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172363"/>
              </p:ext>
            </p:extLst>
          </p:nvPr>
        </p:nvGraphicFramePr>
        <p:xfrm>
          <a:off x="838200" y="2316480"/>
          <a:ext cx="10181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120">
                  <a:extLst>
                    <a:ext uri="{9D8B030D-6E8A-4147-A177-3AD203B41FA5}">
                      <a16:colId xmlns:a16="http://schemas.microsoft.com/office/drawing/2014/main" val="55891547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52766600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260023435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125422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41345488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782804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954896202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0293709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33650081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6063589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13871573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884011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54803643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64483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25817638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7582092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220853932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1585981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57791751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40618058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91520204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65995208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9078341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04023950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0958800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28939376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5886299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9316342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97480731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55595589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1253909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60973713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9507591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53476597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1903631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19839414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150537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249443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0889373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2367695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74270698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23071874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5859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ASCII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0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2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Sliced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82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19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60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54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b64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E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V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T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E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849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2A18F5-9C72-D6DD-B8C7-4CFC91AF68ED}"/>
              </a:ext>
            </a:extLst>
          </p:cNvPr>
          <p:cNvSpPr txBox="1"/>
          <p:nvPr/>
        </p:nvSpPr>
        <p:spPr>
          <a:xfrm>
            <a:off x="1247651" y="1552051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Sometimes add ’=‘ as padding for matching 8-bytes.</a:t>
            </a:r>
          </a:p>
          <a:p>
            <a:r>
              <a:rPr kumimoji="1" lang="en-US" altLang="ko-KR" dirty="0"/>
              <a:t>(slicing b64 string into 4 characters and add ‘=‘ behind)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83917-6A4C-A9DC-2661-64EF5CD1B740}"/>
              </a:ext>
            </a:extLst>
          </p:cNvPr>
          <p:cNvSpPr txBox="1"/>
          <p:nvPr/>
        </p:nvSpPr>
        <p:spPr>
          <a:xfrm>
            <a:off x="1247652" y="4705647"/>
            <a:ext cx="888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Result b64 string is “SEVMTE8” and it’s 7 letter.</a:t>
            </a:r>
          </a:p>
          <a:p>
            <a:r>
              <a:rPr kumimoji="1" lang="en-US" altLang="ko-KR" dirty="0"/>
              <a:t>So add ‘=‘ behind</a:t>
            </a:r>
          </a:p>
          <a:p>
            <a:r>
              <a:rPr kumimoji="1" lang="en-US" altLang="ko-KR" dirty="0"/>
              <a:t>Result: SEVMTE8=</a:t>
            </a:r>
          </a:p>
        </p:txBody>
      </p:sp>
    </p:spTree>
    <p:extLst>
      <p:ext uri="{BB962C8B-B14F-4D97-AF65-F5344CB8AC3E}">
        <p14:creationId xmlns:p14="http://schemas.microsoft.com/office/powerpoint/2010/main" val="418958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CB48-3BA8-8586-D100-D05B3791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How base64 implemented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30962-279F-8552-C41E-2D39296028CB}"/>
              </a:ext>
            </a:extLst>
          </p:cNvPr>
          <p:cNvSpPr txBox="1"/>
          <p:nvPr/>
        </p:nvSpPr>
        <p:spPr>
          <a:xfrm>
            <a:off x="1247653" y="1861151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And of course, we can convert any data if it is </a:t>
            </a:r>
            <a:r>
              <a:rPr kumimoji="1" lang="en-US" altLang="ko-KR" dirty="0">
                <a:solidFill>
                  <a:srgbClr val="FF0000"/>
                </a:solidFill>
              </a:rPr>
              <a:t>binary data.</a:t>
            </a:r>
          </a:p>
          <a:p>
            <a:r>
              <a:rPr kumimoji="1" lang="en-US" altLang="ko-KR" dirty="0"/>
              <a:t>Example: UTF-8 Non-ASCII Text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C2B1E09-9094-7328-8ABF-281781B2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5132"/>
              </p:ext>
            </p:extLst>
          </p:nvPr>
        </p:nvGraphicFramePr>
        <p:xfrm>
          <a:off x="614366" y="2768247"/>
          <a:ext cx="60486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904">
                  <a:extLst>
                    <a:ext uri="{9D8B030D-6E8A-4147-A177-3AD203B41FA5}">
                      <a16:colId xmlns:a16="http://schemas.microsoft.com/office/drawing/2014/main" val="33815531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61414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6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61187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0885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869839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6168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58938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1688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4863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4327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750199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46217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08535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3200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3590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6688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5964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97646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84369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2724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23602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7243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768141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338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UTF-8 hex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EC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0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6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sliced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51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59</a:t>
                      </a:r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000"/>
                          </a:solidFill>
                        </a:rPr>
                        <a:t>22</a:t>
                      </a:r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92D050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98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b64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FFC000"/>
                          </a:solidFill>
                        </a:rPr>
                        <a:t>W</a:t>
                      </a:r>
                      <a:endParaRPr lang="ko-KR" altLang="en-US" sz="1400" b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92D050"/>
                          </a:solidFill>
                        </a:rPr>
                        <a:t>I</a:t>
                      </a:r>
                      <a:endParaRPr lang="ko-KR" altLang="en-US" sz="1400" b="0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9987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AF233EC-1AA5-0403-3F27-865A3746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20241"/>
              </p:ext>
            </p:extLst>
          </p:nvPr>
        </p:nvGraphicFramePr>
        <p:xfrm>
          <a:off x="6662990" y="2768247"/>
          <a:ext cx="49987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461414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65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61187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0885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869839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996168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058938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41688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4863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432754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750199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46217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208535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32005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3590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66882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75964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97646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84369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02724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423602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972432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768141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3383741"/>
                    </a:ext>
                  </a:extLst>
                </a:gridCol>
              </a:tblGrid>
              <a:tr h="370840">
                <a:tc gridSpan="2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녕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90906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0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6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80570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50"/>
                          </a:solidFill>
                        </a:rPr>
                        <a:t>58</a:t>
                      </a:r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F0"/>
                          </a:solidFill>
                        </a:rPr>
                        <a:t>56</a:t>
                      </a:r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2060"/>
                          </a:solidFill>
                        </a:rPr>
                        <a:t>22</a:t>
                      </a:r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7030A0"/>
                          </a:solidFill>
                        </a:rPr>
                        <a:t>21</a:t>
                      </a:r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88506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B0F0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002060"/>
                          </a:solidFill>
                        </a:rPr>
                        <a:t>W</a:t>
                      </a:r>
                      <a:endParaRPr lang="ko-KR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rgbClr val="7030A0"/>
                          </a:solidFill>
                        </a:rPr>
                        <a:t>V</a:t>
                      </a:r>
                      <a:endParaRPr lang="ko-KR" altLang="en-US" sz="14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77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9ADBBF-9654-7ECC-BA30-2A7C08D28ED5}"/>
              </a:ext>
            </a:extLst>
          </p:cNvPr>
          <p:cNvSpPr txBox="1"/>
          <p:nvPr/>
        </p:nvSpPr>
        <p:spPr>
          <a:xfrm>
            <a:off x="1247652" y="5458862"/>
            <a:ext cx="88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Result: 7JWI64WV</a:t>
            </a:r>
          </a:p>
        </p:txBody>
      </p:sp>
    </p:spTree>
    <p:extLst>
      <p:ext uri="{BB962C8B-B14F-4D97-AF65-F5344CB8AC3E}">
        <p14:creationId xmlns:p14="http://schemas.microsoft.com/office/powerpoint/2010/main" val="119424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1F2EC-B726-193B-17D1-C6E92C62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Implementation Source code (Node.js)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3B7FC-794B-61E2-037F-F8530F88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ko-KR" dirty="0">
                <a:hlinkClick r:id="rId2"/>
              </a:rPr>
              <a:t>HUFS.CS.2024-02/assignment/01 at main · RFLXN/HUFS.CS.2024-02 (github.com</a:t>
            </a:r>
            <a:r>
              <a:rPr lang="en" altLang="ko-KR">
                <a:hlinkClick r:id="rId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21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328D5-3E56-6A5D-BBF7-B05A8254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What is Base64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1337A-0468-BC59-C81B-AB0759A2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600" dirty="0"/>
              <a:t>(From </a:t>
            </a:r>
            <a:r>
              <a:rPr kumimoji="1" lang="en-US" altLang="ko-KR" sz="1600" dirty="0">
                <a:hlinkClick r:id="rId2"/>
              </a:rPr>
              <a:t>MDN</a:t>
            </a:r>
            <a:r>
              <a:rPr kumimoji="1" lang="en-US" altLang="ko-KR" sz="1600" dirty="0"/>
              <a:t>)</a:t>
            </a:r>
          </a:p>
          <a:p>
            <a:pPr marL="0" indent="0">
              <a:buNone/>
            </a:pPr>
            <a:r>
              <a:rPr kumimoji="1" lang="en" altLang="ko-KR" sz="2400" dirty="0"/>
              <a:t>Base64 is a group of similar binary-to-text encoding schemes that represent binary data in an ASCII string format by transforming it into a radix-64 representation.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Simply, Base64 is one of a way to represent </a:t>
            </a:r>
            <a:r>
              <a:rPr kumimoji="1" lang="en-US" altLang="ko-KR" sz="2400" dirty="0">
                <a:solidFill>
                  <a:srgbClr val="FF0000"/>
                </a:solidFill>
              </a:rPr>
              <a:t>binary data</a:t>
            </a:r>
            <a:r>
              <a:rPr kumimoji="1" lang="en-US" altLang="ko-KR" sz="2400" dirty="0">
                <a:solidFill>
                  <a:schemeClr val="accent2"/>
                </a:solidFill>
              </a:rPr>
              <a:t>*</a:t>
            </a:r>
            <a:r>
              <a:rPr kumimoji="1" lang="en-US" altLang="ko-KR" sz="2400" dirty="0"/>
              <a:t> as </a:t>
            </a:r>
            <a:r>
              <a:rPr kumimoji="1" lang="en-US" altLang="ko-KR" sz="2400" dirty="0">
                <a:solidFill>
                  <a:srgbClr val="FF0000"/>
                </a:solidFill>
              </a:rPr>
              <a:t>ASCII</a:t>
            </a:r>
          </a:p>
          <a:p>
            <a:pPr marL="0" indent="0">
              <a:buNone/>
            </a:pPr>
            <a:r>
              <a:rPr kumimoji="1" lang="en-US" altLang="ko-KR" sz="1800" dirty="0">
                <a:solidFill>
                  <a:schemeClr val="accent2"/>
                </a:solidFill>
              </a:rPr>
              <a:t>* Texts are also “binary data”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So base64 encoded data only contains alphabet, number, and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special characters ‘+’, ‘/’. (sometimes contains ‘=‘)</a:t>
            </a:r>
            <a:endParaRPr kumimoji="1" lang="en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089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52D69-87DA-1247-463D-3C9EDA7C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 we need Base64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34F4C-568B-2B6A-ED09-CFB153BA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183"/>
            <a:ext cx="10515600" cy="3019644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ko-KR" sz="4000" dirty="0"/>
              <a:t>Base64: </a:t>
            </a:r>
            <a:r>
              <a:rPr kumimoji="1" lang="en-US" altLang="ko-KR" sz="4000" dirty="0">
                <a:solidFill>
                  <a:srgbClr val="FF0000"/>
                </a:solidFill>
              </a:rPr>
              <a:t>Binary data </a:t>
            </a:r>
            <a:r>
              <a:rPr kumimoji="1" lang="en-US" altLang="ko-KR" sz="4000" dirty="0"/>
              <a:t>&lt;-&gt; </a:t>
            </a:r>
            <a:r>
              <a:rPr kumimoji="1" lang="en-US" altLang="ko-KR" sz="4000" dirty="0">
                <a:solidFill>
                  <a:srgbClr val="FF0000"/>
                </a:solidFill>
              </a:rPr>
              <a:t>ASCII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/>
              <a:t>We can encode </a:t>
            </a:r>
            <a:r>
              <a:rPr kumimoji="1" lang="en-US" altLang="ko-KR" sz="2400" dirty="0">
                <a:solidFill>
                  <a:schemeClr val="accent2"/>
                </a:solidFill>
              </a:rPr>
              <a:t>almost every</a:t>
            </a:r>
            <a:r>
              <a:rPr kumimoji="1" lang="en-US" altLang="ko-KR" sz="2400" dirty="0"/>
              <a:t> computer-based data to Base64</a:t>
            </a:r>
          </a:p>
          <a:p>
            <a:pPr marL="0" indent="0">
              <a:buNone/>
            </a:pPr>
            <a:r>
              <a:rPr kumimoji="1" lang="en-US" altLang="ko-KR" sz="2400" dirty="0"/>
              <a:t>and can represent Base64 strings in </a:t>
            </a:r>
            <a:r>
              <a:rPr kumimoji="1" lang="en-US" altLang="ko-KR" sz="2400" dirty="0">
                <a:solidFill>
                  <a:schemeClr val="accent2"/>
                </a:solidFill>
              </a:rPr>
              <a:t>almost every</a:t>
            </a:r>
            <a:r>
              <a:rPr kumimoji="1" lang="en-US" altLang="ko-KR" sz="2400" dirty="0"/>
              <a:t> computer devices (because most computers using strings as ASCII)</a:t>
            </a:r>
          </a:p>
        </p:txBody>
      </p:sp>
    </p:spTree>
    <p:extLst>
      <p:ext uri="{BB962C8B-B14F-4D97-AF65-F5344CB8AC3E}">
        <p14:creationId xmlns:p14="http://schemas.microsoft.com/office/powerpoint/2010/main" val="172303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8AB92-A7F1-689F-9B56-4B8E6C01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Unicode Characters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F5CF7-9FB3-1BFA-927E-EB536BF35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5255"/>
            <a:ext cx="10515600" cy="236170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sz="2200" dirty="0"/>
              <a:t>Sometimes application, interface, devices (or etc.) only accept ASCII characters.</a:t>
            </a:r>
          </a:p>
          <a:p>
            <a:pPr marL="0" indent="0">
              <a:buNone/>
            </a:pPr>
            <a:r>
              <a:rPr kumimoji="1" lang="en-US" altLang="ko-KR" sz="2200" dirty="0"/>
              <a:t>In this case, you can send </a:t>
            </a:r>
            <a:r>
              <a:rPr kumimoji="1" lang="en-US" altLang="ko-KR" sz="2200" dirty="0" err="1">
                <a:solidFill>
                  <a:schemeClr val="accent2"/>
                </a:solidFill>
              </a:rPr>
              <a:t>unicode</a:t>
            </a:r>
            <a:r>
              <a:rPr kumimoji="1" lang="en-US" altLang="ko-KR" sz="2200" dirty="0">
                <a:solidFill>
                  <a:schemeClr val="accent2"/>
                </a:solidFill>
              </a:rPr>
              <a:t> characters*</a:t>
            </a:r>
            <a:r>
              <a:rPr kumimoji="1" lang="en-US" altLang="ko-KR" sz="2200" dirty="0"/>
              <a:t> by encoding to base64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1800" dirty="0">
                <a:solidFill>
                  <a:schemeClr val="accent2"/>
                </a:solidFill>
              </a:rPr>
              <a:t>* Unicode characters: Non-ASCII characters. Generally encoded into UTF-8</a:t>
            </a:r>
          </a:p>
          <a:p>
            <a:pPr marL="0" indent="0">
              <a:buNone/>
            </a:pPr>
            <a:r>
              <a:rPr kumimoji="1" lang="en-US" altLang="ko-KR" sz="1800" dirty="0">
                <a:solidFill>
                  <a:schemeClr val="accent2"/>
                </a:solidFill>
              </a:rPr>
              <a:t>(example: </a:t>
            </a:r>
            <a:r>
              <a:rPr kumimoji="1" lang="ko-KR" altLang="en-US" sz="1800" dirty="0">
                <a:solidFill>
                  <a:schemeClr val="accent2"/>
                </a:solidFill>
              </a:rPr>
              <a:t>한글</a:t>
            </a:r>
            <a:r>
              <a:rPr kumimoji="1" lang="en-US" altLang="ko-KR" sz="1800" dirty="0">
                <a:solidFill>
                  <a:schemeClr val="accent2"/>
                </a:solidFill>
              </a:rPr>
              <a:t>(Korean),</a:t>
            </a:r>
            <a:r>
              <a:rPr kumimoji="1" lang="ko-KR" altLang="en-US" sz="1800" dirty="0">
                <a:solidFill>
                  <a:schemeClr val="accent2"/>
                </a:solidFill>
              </a:rPr>
              <a:t> </a:t>
            </a:r>
            <a:r>
              <a:rPr kumimoji="1" lang="ko-KR" altLang="en-US" sz="1800" dirty="0" err="1">
                <a:solidFill>
                  <a:schemeClr val="accent2"/>
                </a:solidFill>
              </a:rPr>
              <a:t>日本語</a:t>
            </a:r>
            <a:r>
              <a:rPr kumimoji="1" lang="en-US" altLang="ko-KR" sz="1800" dirty="0">
                <a:solidFill>
                  <a:schemeClr val="accent2"/>
                </a:solidFill>
              </a:rPr>
              <a:t>(Japanese) and </a:t>
            </a:r>
            <a:r>
              <a:rPr kumimoji="1" lang="en-US" altLang="ko-KR" sz="1800" dirty="0" err="1">
                <a:solidFill>
                  <a:schemeClr val="accent2"/>
                </a:solidFill>
              </a:rPr>
              <a:t>etc</a:t>
            </a:r>
            <a:r>
              <a:rPr kumimoji="1" lang="en-US" altLang="ko-KR" sz="1800" dirty="0">
                <a:solidFill>
                  <a:schemeClr val="accent2"/>
                </a:solidFill>
              </a:rPr>
              <a:t>)</a:t>
            </a:r>
            <a:r>
              <a:rPr kumimoji="1" lang="ko-KR" altLang="en-US" sz="180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20AB7909-43D8-3806-313C-2AEEE4AD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54" y="1786122"/>
            <a:ext cx="862486" cy="862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2BE52-3152-03DF-D400-FAAE5A1B34D2}"/>
              </a:ext>
            </a:extLst>
          </p:cNvPr>
          <p:cNvSpPr txBox="1"/>
          <p:nvPr/>
        </p:nvSpPr>
        <p:spPr>
          <a:xfrm>
            <a:off x="3052437" y="285807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Unicode</a:t>
            </a:r>
            <a:endParaRPr kumimoji="1" lang="ko-KR" altLang="en-US" dirty="0"/>
          </a:p>
        </p:txBody>
      </p: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06618B23-2D57-EF2D-2C17-BE359225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662" y="1738405"/>
            <a:ext cx="957920" cy="957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2BAB76-5C37-DBDE-5BF6-06F91461AEBF}"/>
              </a:ext>
            </a:extLst>
          </p:cNvPr>
          <p:cNvSpPr txBox="1"/>
          <p:nvPr/>
        </p:nvSpPr>
        <p:spPr>
          <a:xfrm>
            <a:off x="8003175" y="285807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ASCII</a:t>
            </a:r>
            <a:endParaRPr kumimoji="1" lang="ko-KR" altLang="en-US" dirty="0"/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4076B56B-C347-223F-AE13-A95717C59A33}"/>
              </a:ext>
            </a:extLst>
          </p:cNvPr>
          <p:cNvCxnSpPr>
            <a:cxnSpLocks/>
          </p:cNvCxnSpPr>
          <p:nvPr/>
        </p:nvCxnSpPr>
        <p:spPr>
          <a:xfrm>
            <a:off x="5290458" y="2230065"/>
            <a:ext cx="1497723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3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B112A-1BAC-5CF8-1636-225214E4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HTTP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6FEE8-7483-EE79-8E63-DB390622E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800" dirty="0"/>
              <a:t>Despite HTTP can process binary data, sometimes we need to send binary data as “plain text”.</a:t>
            </a:r>
          </a:p>
          <a:p>
            <a:pPr marL="0" indent="0">
              <a:buNone/>
            </a:pPr>
            <a:r>
              <a:rPr kumimoji="1" lang="en-US" altLang="ko-KR" sz="1800" dirty="0"/>
              <a:t>(ex: multipart/form-data)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In this case, we can use </a:t>
            </a:r>
            <a:r>
              <a:rPr kumimoji="1" lang="en-US" altLang="ko-KR" sz="1800" dirty="0">
                <a:solidFill>
                  <a:srgbClr val="FF0000"/>
                </a:solidFill>
              </a:rPr>
              <a:t>MIME types </a:t>
            </a:r>
            <a:r>
              <a:rPr kumimoji="1" lang="en-US" altLang="ko-KR" sz="1800" dirty="0"/>
              <a:t>and </a:t>
            </a:r>
            <a:r>
              <a:rPr kumimoji="1" lang="en-US" altLang="ko-KR" sz="1800" dirty="0">
                <a:solidFill>
                  <a:srgbClr val="FF0000"/>
                </a:solidFill>
              </a:rPr>
              <a:t>Base64</a:t>
            </a:r>
            <a:r>
              <a:rPr kumimoji="1" lang="en-US" altLang="ko-KR" sz="1800" dirty="0"/>
              <a:t>.</a:t>
            </a:r>
            <a:endParaRPr kumimoji="1" lang="en-US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ko-KR" sz="1800" dirty="0"/>
              <a:t>As you know, Base64 will encode binary data to ASCII texts. (and ASCII is “plain text”.)</a:t>
            </a:r>
          </a:p>
          <a:p>
            <a:pPr marL="0" indent="0">
              <a:buNone/>
            </a:pPr>
            <a:r>
              <a:rPr kumimoji="1" lang="en-US" altLang="ko-KR" sz="1800" dirty="0"/>
              <a:t>And MIME types represent type of data.</a:t>
            </a:r>
          </a:p>
          <a:p>
            <a:pPr marL="0" indent="0">
              <a:buNone/>
            </a:pPr>
            <a:r>
              <a:rPr kumimoji="1" lang="en-US" altLang="ko-KR" sz="1800" dirty="0"/>
              <a:t>(Example of MIME type: “image/jpeg”, “video/mp4”)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By receiver decoding b64 strings to binary data and recognize this data with MIME types,</a:t>
            </a:r>
          </a:p>
          <a:p>
            <a:pPr marL="0" indent="0">
              <a:buNone/>
            </a:pPr>
            <a:r>
              <a:rPr kumimoji="1" lang="en-US" altLang="ko-KR" sz="1800" dirty="0"/>
              <a:t>It can use binary data correctly.</a:t>
            </a:r>
            <a:endParaRPr kumimoji="1" lang="en-US" altLang="ko-KR" sz="1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kumimoji="1" lang="en-US" altLang="ko-KR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4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6698-DF7A-6B12-396D-6CB0352F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Example: HTTP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91CE2-6099-1E72-2E2F-1096608FE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00"/>
              </a:spcBef>
              <a:buNone/>
            </a:pPr>
            <a:endParaRPr kumimoji="1" lang="en" altLang="ko-KR" sz="1400" dirty="0"/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800" dirty="0"/>
              <a:t>Example of multipart/form-data raw HTTP request</a:t>
            </a:r>
          </a:p>
          <a:p>
            <a:pPr marL="0" indent="0">
              <a:spcBef>
                <a:spcPts val="100"/>
              </a:spcBef>
              <a:buNone/>
            </a:pPr>
            <a:endParaRPr kumimoji="1" lang="en" altLang="ko-KR" sz="1400" dirty="0"/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POST /upload HTTP/1.1</a:t>
            </a: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Host: </a:t>
            </a:r>
            <a:r>
              <a:rPr kumimoji="1" lang="en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example.com</a:t>
            </a:r>
            <a:endParaRPr kumimoji="1" lang="en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Content-Type: multipart/form-data; boundary=----WebKitFormBoundary7MA4YWxkTrZu0gW</a:t>
            </a: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Content-Length: 111111</a:t>
            </a:r>
          </a:p>
          <a:p>
            <a:pPr marL="0" indent="0">
              <a:spcBef>
                <a:spcPts val="100"/>
              </a:spcBef>
              <a:buNone/>
            </a:pPr>
            <a:endParaRPr kumimoji="1" lang="en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------WebKitFormBoundary7MA4YWxkTrZu0gW</a:t>
            </a: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Content-Disposition: form-data; name="</a:t>
            </a:r>
            <a:r>
              <a:rPr kumimoji="1" lang="en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text_field</a:t>
            </a: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</a:p>
          <a:p>
            <a:pPr marL="0" indent="0">
              <a:spcBef>
                <a:spcPts val="100"/>
              </a:spcBef>
              <a:buNone/>
            </a:pPr>
            <a:endParaRPr kumimoji="1" lang="en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text field</a:t>
            </a: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------WebKitFormBoundary7MA4YWxkTrZu0gW</a:t>
            </a: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Content-Disposition: form-data; name="file"; filename="</a:t>
            </a:r>
            <a:r>
              <a:rPr kumimoji="1" lang="en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example.txt</a:t>
            </a: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Content-Type: text/plain</a:t>
            </a: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Content-Transfer-Encoding: base64</a:t>
            </a:r>
          </a:p>
          <a:p>
            <a:pPr marL="0" indent="0">
              <a:spcBef>
                <a:spcPts val="100"/>
              </a:spcBef>
              <a:buNone/>
            </a:pPr>
            <a:endParaRPr kumimoji="1" lang="en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SGVsbG8gd29ybGQhCg==</a:t>
            </a:r>
          </a:p>
          <a:p>
            <a:pPr marL="0" indent="0">
              <a:spcBef>
                <a:spcPts val="100"/>
              </a:spcBef>
              <a:buNone/>
            </a:pPr>
            <a:r>
              <a:rPr kumimoji="1" lang="en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------WebKitFormBoundary7MA4YWxkTrZu0gW--</a:t>
            </a:r>
            <a:endParaRPr kumimoji="1"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2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34BA-063D-5A06-F621-F26C476D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Careful point of Base64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A6C70-222D-0E51-D2A3-37AEACA6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7075"/>
            <a:ext cx="10515600" cy="3559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Base64 is actually not a </a:t>
            </a:r>
            <a:r>
              <a:rPr kumimoji="1" lang="en-US" altLang="ko-KR" sz="2000" dirty="0">
                <a:solidFill>
                  <a:srgbClr val="FF0000"/>
                </a:solidFill>
              </a:rPr>
              <a:t>“crypto” </a:t>
            </a:r>
            <a:r>
              <a:rPr kumimoji="1" lang="en-US" altLang="ko-KR" sz="2000" dirty="0"/>
              <a:t>algorithm.</a:t>
            </a:r>
          </a:p>
          <a:p>
            <a:pPr marL="0" indent="0">
              <a:buNone/>
            </a:pPr>
            <a:r>
              <a:rPr kumimoji="1" lang="en-US" altLang="ko-KR" sz="2000" dirty="0"/>
              <a:t>As I explained above, Base64 was designed for convert binary data to ASCII (plain text)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Of course, human can’t read (or need to spent many time) b64 encoded data</a:t>
            </a:r>
          </a:p>
          <a:p>
            <a:pPr marL="0" indent="0">
              <a:buNone/>
            </a:pPr>
            <a:r>
              <a:rPr kumimoji="1" lang="en-US" altLang="ko-KR" sz="2000" dirty="0"/>
              <a:t>But it’s not safe because it using static and opened mapping table.</a:t>
            </a:r>
          </a:p>
          <a:p>
            <a:pPr marL="0" indent="0">
              <a:buNone/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640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7984C-BC65-3099-3FFA-D20ED991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How base64 implemented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6D19B64-2ABD-FC14-A7FA-3A0060390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960142"/>
              </p:ext>
            </p:extLst>
          </p:nvPr>
        </p:nvGraphicFramePr>
        <p:xfrm>
          <a:off x="1234953" y="3172103"/>
          <a:ext cx="97220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5589154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7666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60023435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1851254224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1413454886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878280451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954896202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802937096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3365008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06358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8715733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688401151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548036430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185644831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258176388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875820927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4220853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85981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7917519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406180581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915202047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659952084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4190783414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040239501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609588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893937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862993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793163429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974807318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3555955891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712539098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609737133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41950759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47659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9036316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198394140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31505377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1852494430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08893737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2723676959"/>
                    </a:ext>
                  </a:extLst>
                </a:gridCol>
                <a:gridCol w="231455">
                  <a:extLst>
                    <a:ext uri="{9D8B030D-6E8A-4147-A177-3AD203B41FA5}">
                      <a16:colId xmlns:a16="http://schemas.microsoft.com/office/drawing/2014/main" val="1742706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ASCII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0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241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CA7A8C-911E-A264-AABA-ABA87277BF22}"/>
              </a:ext>
            </a:extLst>
          </p:cNvPr>
          <p:cNvSpPr txBox="1"/>
          <p:nvPr/>
        </p:nvSpPr>
        <p:spPr>
          <a:xfrm>
            <a:off x="1247653" y="2168800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 Get bit pattern to convert.</a:t>
            </a:r>
          </a:p>
          <a:p>
            <a:r>
              <a:rPr kumimoji="1" lang="en-US" altLang="ko-KR" dirty="0"/>
              <a:t>In this case, we convert ASCII texts.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8D2629-B4B9-D3EC-2B57-CBE32A91B130}"/>
              </a:ext>
            </a:extLst>
          </p:cNvPr>
          <p:cNvSpPr txBox="1"/>
          <p:nvPr/>
        </p:nvSpPr>
        <p:spPr>
          <a:xfrm>
            <a:off x="1234953" y="4648550"/>
            <a:ext cx="204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We need this one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A782DD-517D-D590-F7AA-21FFBAF1EC1E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1234953" y="4049486"/>
            <a:ext cx="12700" cy="783730"/>
          </a:xfrm>
          <a:prstGeom prst="curvedConnector4">
            <a:avLst>
              <a:gd name="adj1" fmla="val -3540661"/>
              <a:gd name="adj2" fmla="val 951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87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36141D73-C1E2-4BE3-ED15-ADF89557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How base64 implemented</a:t>
            </a:r>
            <a:endParaRPr kumimoji="1" lang="ko-KR" altLang="en-US" dirty="0"/>
          </a:p>
        </p:txBody>
      </p:sp>
      <p:graphicFrame>
        <p:nvGraphicFramePr>
          <p:cNvPr id="16" name="내용 개체 틀 3">
            <a:extLst>
              <a:ext uri="{FF2B5EF4-FFF2-40B4-BE49-F238E27FC236}">
                <a16:creationId xmlns:a16="http://schemas.microsoft.com/office/drawing/2014/main" id="{7D39EA27-F2A7-C319-A014-72901E1C2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435739"/>
              </p:ext>
            </p:extLst>
          </p:nvPr>
        </p:nvGraphicFramePr>
        <p:xfrm>
          <a:off x="838200" y="3111304"/>
          <a:ext cx="10181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120">
                  <a:extLst>
                    <a:ext uri="{9D8B030D-6E8A-4147-A177-3AD203B41FA5}">
                      <a16:colId xmlns:a16="http://schemas.microsoft.com/office/drawing/2014/main" val="55891547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52766600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260023435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125422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41345488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782804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954896202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0293709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33650081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6063589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13871573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884011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54803643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64483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25817638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87582092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220853932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15859815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57791751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40618058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91520204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65995208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9078341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04023950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0958800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28939376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5886299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9316342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97480731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555955891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12539098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609737133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9507591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53476597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119036316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19839414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3150537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852494430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0889373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2723676959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1742706987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4230718744"/>
                    </a:ext>
                  </a:extLst>
                </a:gridCol>
                <a:gridCol w="225580">
                  <a:extLst>
                    <a:ext uri="{9D8B030D-6E8A-4147-A177-3AD203B41FA5}">
                      <a16:colId xmlns:a16="http://schemas.microsoft.com/office/drawing/2014/main" val="65859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ASCII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0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2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Sliced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82577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D3925E4-92DC-F830-3245-AA7FAD7CAB52}"/>
              </a:ext>
            </a:extLst>
          </p:cNvPr>
          <p:cNvSpPr txBox="1"/>
          <p:nvPr/>
        </p:nvSpPr>
        <p:spPr>
          <a:xfrm>
            <a:off x="1247653" y="2246729"/>
            <a:ext cx="888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 Slice bit pattern into 6 bit (so, 2^6 = 64 digit)</a:t>
            </a:r>
          </a:p>
          <a:p>
            <a:r>
              <a:rPr kumimoji="1" lang="en-US" altLang="ko-KR" dirty="0"/>
              <a:t>If it’s not enough for 6 bit, add 0 as padding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DF2EF5-C0AC-B392-E5AB-10E07277CF9A}"/>
              </a:ext>
            </a:extLst>
          </p:cNvPr>
          <p:cNvSpPr txBox="1"/>
          <p:nvPr/>
        </p:nvSpPr>
        <p:spPr>
          <a:xfrm>
            <a:off x="7554948" y="4934506"/>
            <a:ext cx="191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Add padding bit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오른쪽 대괄호[R] 38">
            <a:extLst>
              <a:ext uri="{FF2B5EF4-FFF2-40B4-BE49-F238E27FC236}">
                <a16:creationId xmlns:a16="http://schemas.microsoft.com/office/drawing/2014/main" id="{7B2A68CA-463E-2635-11B0-0BC41A377058}"/>
              </a:ext>
            </a:extLst>
          </p:cNvPr>
          <p:cNvSpPr/>
          <p:nvPr/>
        </p:nvSpPr>
        <p:spPr>
          <a:xfrm rot="5400000">
            <a:off x="10743039" y="4518780"/>
            <a:ext cx="131725" cy="290973"/>
          </a:xfrm>
          <a:prstGeom prst="rightBracke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997902EA-1C51-B9DD-BE46-287548220CAB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9470793" y="4730129"/>
            <a:ext cx="1338108" cy="389043"/>
          </a:xfrm>
          <a:prstGeom prst="bentConnector4">
            <a:avLst>
              <a:gd name="adj1" fmla="val 47539"/>
              <a:gd name="adj2" fmla="val 4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7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1271</Words>
  <Application>Microsoft Macintosh PowerPoint</Application>
  <PresentationFormat>와이드스크린</PresentationFormat>
  <Paragraphs>700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Base64</vt:lpstr>
      <vt:lpstr>What is Base64</vt:lpstr>
      <vt:lpstr>Why we need Base64</vt:lpstr>
      <vt:lpstr>Example: Unicode Characters</vt:lpstr>
      <vt:lpstr>Example: HTTP</vt:lpstr>
      <vt:lpstr>Example: HTTP</vt:lpstr>
      <vt:lpstr>Careful point of Base64</vt:lpstr>
      <vt:lpstr>How base64 implemented</vt:lpstr>
      <vt:lpstr>How base64 implemented</vt:lpstr>
      <vt:lpstr>How base64 implemented</vt:lpstr>
      <vt:lpstr>How base64 implemented</vt:lpstr>
      <vt:lpstr>How base64 implemented</vt:lpstr>
      <vt:lpstr>How base64 implemented</vt:lpstr>
      <vt:lpstr>Implementation Source code (Node.js)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최준혁</dc:creator>
  <cp:lastModifiedBy>최준혁</cp:lastModifiedBy>
  <cp:revision>11</cp:revision>
  <dcterms:created xsi:type="dcterms:W3CDTF">2024-09-25T04:46:14Z</dcterms:created>
  <dcterms:modified xsi:type="dcterms:W3CDTF">2024-09-26T10:17:39Z</dcterms:modified>
</cp:coreProperties>
</file>