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303" r:id="rId3"/>
    <p:sldId id="307" r:id="rId4"/>
    <p:sldId id="308" r:id="rId5"/>
    <p:sldId id="310" r:id="rId6"/>
    <p:sldId id="309" r:id="rId7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792EBB-B4AC-4A59-A447-F7BEF6AA1814}">
  <a:tblStyle styleId="{1E792EBB-B4AC-4A59-A447-F7BEF6AA18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0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447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39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41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09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ustotal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1850220"/>
            <a:ext cx="67085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accent3"/>
                </a:solidFill>
              </a:rPr>
              <a:t>Virus</a:t>
            </a:r>
            <a:r>
              <a:rPr lang="en-US" altLang="ko-KR" sz="3200" dirty="0" err="1">
                <a:solidFill>
                  <a:schemeClr val="accent3"/>
                </a:solidFill>
              </a:rPr>
              <a:t>Total</a:t>
            </a:r>
            <a:r>
              <a:rPr lang="ko-KR" altLang="en-US" sz="3200" dirty="0">
                <a:solidFill>
                  <a:schemeClr val="accent3"/>
                </a:solidFill>
              </a:rPr>
              <a:t> </a:t>
            </a:r>
            <a:r>
              <a:rPr lang="en-US" altLang="ko-KR" sz="3200" dirty="0">
                <a:solidFill>
                  <a:schemeClr val="accent3"/>
                </a:solidFill>
              </a:rPr>
              <a:t>CLI Application</a:t>
            </a:r>
            <a:endParaRPr sz="32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P.0</a:t>
            </a:r>
            <a:r>
              <a:rPr lang="en-US" sz="1400" dirty="0">
                <a:solidFill>
                  <a:schemeClr val="accent3"/>
                </a:solidFill>
              </a:rPr>
              <a:t>1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412585" y="2387085"/>
            <a:ext cx="434921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accent6"/>
                </a:solidFill>
              </a:rPr>
              <a:t>컴퓨터 전자시스템공학부</a:t>
            </a:r>
            <a:endParaRPr sz="1400" dirty="0">
              <a:solidFill>
                <a:schemeClr val="accent6"/>
              </a:solidFill>
            </a:endParaRPr>
          </a:p>
        </p:txBody>
      </p:sp>
      <p:sp>
        <p:nvSpPr>
          <p:cNvPr id="13" name="Google Shape;461;p27">
            <a:extLst>
              <a:ext uri="{FF2B5EF4-FFF2-40B4-BE49-F238E27FC236}">
                <a16:creationId xmlns:a16="http://schemas.microsoft.com/office/drawing/2014/main" id="{D0E302B3-A307-D22D-6D7F-71C4EB083E23}"/>
              </a:ext>
            </a:extLst>
          </p:cNvPr>
          <p:cNvSpPr txBox="1">
            <a:spLocks/>
          </p:cNvSpPr>
          <p:nvPr/>
        </p:nvSpPr>
        <p:spPr>
          <a:xfrm>
            <a:off x="1412585" y="2627241"/>
            <a:ext cx="4349211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altLang="ko-KR" sz="1400" dirty="0">
                <a:solidFill>
                  <a:schemeClr val="accent6"/>
                </a:solidFill>
              </a:rPr>
              <a:t>202004520</a:t>
            </a:r>
            <a:r>
              <a:rPr lang="ko-KR" altLang="en-US" sz="1400" dirty="0">
                <a:solidFill>
                  <a:schemeClr val="accent6"/>
                </a:solidFill>
              </a:rPr>
              <a:t> 최준혁</a:t>
            </a:r>
          </a:p>
        </p:txBody>
      </p:sp>
      <p:sp>
        <p:nvSpPr>
          <p:cNvPr id="20" name="Google Shape;460;p27">
            <a:extLst>
              <a:ext uri="{FF2B5EF4-FFF2-40B4-BE49-F238E27FC236}">
                <a16:creationId xmlns:a16="http://schemas.microsoft.com/office/drawing/2014/main" id="{FBBEE136-9364-973F-0DC0-6C1DE8C20731}"/>
              </a:ext>
            </a:extLst>
          </p:cNvPr>
          <p:cNvSpPr txBox="1">
            <a:spLocks/>
          </p:cNvSpPr>
          <p:nvPr/>
        </p:nvSpPr>
        <p:spPr>
          <a:xfrm>
            <a:off x="1" y="8084"/>
            <a:ext cx="45720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/>
              <a:t>Design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  <a:r>
              <a:rPr lang="ko-KR" altLang="en-US" sz="1400" dirty="0"/>
              <a:t> </a:t>
            </a:r>
            <a:r>
              <a:rPr lang="en-US" altLang="ko-KR" sz="1400" dirty="0"/>
              <a:t>Term</a:t>
            </a:r>
            <a:r>
              <a:rPr lang="ko-KR" altLang="en-US" sz="1400" dirty="0"/>
              <a:t> </a:t>
            </a:r>
            <a:r>
              <a:rPr lang="en-US" altLang="ko-KR" sz="1400" dirty="0"/>
              <a:t>Project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1730543" y="1225905"/>
            <a:ext cx="6216665" cy="269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구글의 자회사로</a:t>
            </a:r>
            <a:r>
              <a:rPr lang="en-US" altLang="ko-KR" sz="1200" dirty="0"/>
              <a:t>, </a:t>
            </a:r>
            <a:r>
              <a:rPr lang="ko-KR" altLang="en-US" sz="1200" dirty="0"/>
              <a:t>파일</a:t>
            </a:r>
            <a:r>
              <a:rPr lang="en-US" altLang="ko-KR" sz="1200" dirty="0"/>
              <a:t>/URL</a:t>
            </a:r>
            <a:r>
              <a:rPr lang="ko-KR" altLang="en-US" sz="1200" dirty="0"/>
              <a:t>의 </a:t>
            </a:r>
            <a:r>
              <a:rPr lang="ko-KR" altLang="en-US" sz="1200" dirty="0">
                <a:solidFill>
                  <a:schemeClr val="tx2"/>
                </a:solidFill>
              </a:rPr>
              <a:t>바이러스</a:t>
            </a:r>
            <a:r>
              <a:rPr lang="ko-KR" altLang="en-US" sz="1200" dirty="0"/>
              <a:t>를 검사해주는 서비스를 제공한다</a:t>
            </a:r>
            <a:r>
              <a:rPr lang="en-US" altLang="ko-KR" sz="1200" dirty="0"/>
              <a:t>.</a:t>
            </a: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파일을 업로드 하면</a:t>
            </a:r>
            <a:r>
              <a:rPr lang="en-US" altLang="ko-KR" sz="1200" dirty="0"/>
              <a:t> Avast, Kaspersky </a:t>
            </a:r>
            <a:r>
              <a:rPr lang="ko-KR" altLang="en-US" sz="1200" dirty="0"/>
              <a:t>등 </a:t>
            </a:r>
            <a:r>
              <a:rPr lang="en-US" altLang="ko-KR" sz="1200" dirty="0"/>
              <a:t>(</a:t>
            </a:r>
            <a:r>
              <a:rPr lang="ko-KR" altLang="en-US" sz="1200" dirty="0"/>
              <a:t>심지어는 </a:t>
            </a:r>
            <a:r>
              <a:rPr lang="en-US" altLang="ko-KR" sz="1200" dirty="0"/>
              <a:t>V3</a:t>
            </a:r>
            <a:r>
              <a:rPr lang="ko-KR" altLang="en-US" sz="1200" dirty="0"/>
              <a:t>나 알약까지도</a:t>
            </a:r>
            <a:r>
              <a:rPr lang="en-US" altLang="ko-KR" sz="1200" dirty="0"/>
              <a:t>…)</a:t>
            </a:r>
            <a:r>
              <a:rPr lang="ko-KR" altLang="en-US" sz="1200" dirty="0"/>
              <a:t> 수십가지 종류의 유명한 백신들을 모아서 한번에 검사 할 수 있다</a:t>
            </a:r>
            <a:r>
              <a:rPr lang="en-US" altLang="ko-KR" sz="1200" dirty="0"/>
              <a:t>.</a:t>
            </a: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웹 애플리케이션으로 공개되어 있다</a:t>
            </a:r>
            <a:r>
              <a:rPr lang="en-US" altLang="ko-KR" sz="1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https://www.virustotal.com/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ko-KR" altLang="en-US" sz="1100" dirty="0"/>
              <a:t>에서 이용이 가능하다</a:t>
            </a:r>
            <a:r>
              <a:rPr lang="en-US" altLang="ko-KR" sz="11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API</a:t>
            </a:r>
            <a:r>
              <a:rPr lang="ko-KR" altLang="en-US" sz="1200" dirty="0"/>
              <a:t>가 공개되어 있다</a:t>
            </a:r>
            <a:r>
              <a:rPr lang="en-US" altLang="ko-KR" sz="1200" dirty="0"/>
              <a:t>.</a:t>
            </a: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VirusTotal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P.02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555" name="Google Shape;555;p31"/>
          <p:cNvCxnSpPr>
            <a:cxnSpLocks/>
          </p:cNvCxnSpPr>
          <p:nvPr/>
        </p:nvCxnSpPr>
        <p:spPr>
          <a:xfrm>
            <a:off x="1337875" y="1257300"/>
            <a:ext cx="0" cy="181535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6" name="Google Shape;556;p31"/>
          <p:cNvSpPr txBox="1"/>
          <p:nvPr/>
        </p:nvSpPr>
        <p:spPr>
          <a:xfrm>
            <a:off x="1084825" y="3178013"/>
            <a:ext cx="506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460;p27">
            <a:extLst>
              <a:ext uri="{FF2B5EF4-FFF2-40B4-BE49-F238E27FC236}">
                <a16:creationId xmlns:a16="http://schemas.microsoft.com/office/drawing/2014/main" id="{C02202C6-9EED-D8BB-F44B-FC1548E2CA2D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/>
              <a:t>Design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  <a:r>
              <a:rPr lang="ko-KR" altLang="en-US" sz="1400" dirty="0"/>
              <a:t> </a:t>
            </a:r>
            <a:r>
              <a:rPr lang="en-US" altLang="ko-KR" sz="1400" dirty="0"/>
              <a:t>Term</a:t>
            </a:r>
            <a:r>
              <a:rPr lang="ko-KR" altLang="en-US" sz="1400" dirty="0"/>
              <a:t> </a:t>
            </a:r>
            <a:r>
              <a:rPr lang="en-US" altLang="ko-KR" sz="1400" dirty="0"/>
              <a:t>Project</a:t>
            </a:r>
            <a:endParaRPr lang="en-US" sz="1400" dirty="0"/>
          </a:p>
        </p:txBody>
      </p:sp>
      <p:sp>
        <p:nvSpPr>
          <p:cNvPr id="56" name="Google Shape;460;p27">
            <a:extLst>
              <a:ext uri="{FF2B5EF4-FFF2-40B4-BE49-F238E27FC236}">
                <a16:creationId xmlns:a16="http://schemas.microsoft.com/office/drawing/2014/main" id="{37835E30-2462-8877-C2FD-6E6A894401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572000" cy="52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altLang="ko-KR" sz="1400" dirty="0" err="1">
                <a:solidFill>
                  <a:schemeClr val="accent3"/>
                </a:solidFill>
              </a:rPr>
              <a:t>VirusTotal</a:t>
            </a:r>
            <a:r>
              <a:rPr lang="ko-KR" altLang="en-US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</a:rPr>
              <a:t>CLI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488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P.03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4" name="Google Shape;500;p30">
            <a:extLst>
              <a:ext uri="{FF2B5EF4-FFF2-40B4-BE49-F238E27FC236}">
                <a16:creationId xmlns:a16="http://schemas.microsoft.com/office/drawing/2014/main" id="{26431C7F-0F5B-2F0B-1007-237EB9A442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3619996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Purpose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25" name="Google Shape;501;p30">
            <a:extLst>
              <a:ext uri="{FF2B5EF4-FFF2-40B4-BE49-F238E27FC236}">
                <a16:creationId xmlns:a16="http://schemas.microsoft.com/office/drawing/2014/main" id="{B07FE8F4-0105-455F-1E5F-3605505F1DD5}"/>
              </a:ext>
            </a:extLst>
          </p:cNvPr>
          <p:cNvSpPr txBox="1">
            <a:spLocks/>
          </p:cNvSpPr>
          <p:nvPr/>
        </p:nvSpPr>
        <p:spPr>
          <a:xfrm>
            <a:off x="2605788" y="184662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2000" dirty="0">
                <a:solidFill>
                  <a:schemeClr val="accent6"/>
                </a:solidFill>
              </a:rPr>
              <a:t>[</a:t>
            </a:r>
            <a:r>
              <a:rPr lang="en-US" sz="2000" dirty="0" err="1"/>
              <a:t>VirusTotal</a:t>
            </a:r>
            <a:r>
              <a:rPr lang="en-US" sz="2000" dirty="0"/>
              <a:t> CLI </a:t>
            </a:r>
            <a:r>
              <a:rPr lang="en-US" sz="2000" dirty="0" err="1"/>
              <a:t>Applicationi</a:t>
            </a:r>
            <a:r>
              <a:rPr lang="en-US" sz="2000" dirty="0">
                <a:solidFill>
                  <a:schemeClr val="accent6"/>
                </a:solidFill>
              </a:rPr>
              <a:t>]</a:t>
            </a:r>
            <a:r>
              <a:rPr lang="en-US" sz="2000" dirty="0"/>
              <a:t> 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26" name="Google Shape;502;p30">
            <a:extLst>
              <a:ext uri="{FF2B5EF4-FFF2-40B4-BE49-F238E27FC236}">
                <a16:creationId xmlns:a16="http://schemas.microsoft.com/office/drawing/2014/main" id="{A7722B2C-985D-9039-1B85-142A62EF71FD}"/>
              </a:ext>
            </a:extLst>
          </p:cNvPr>
          <p:cNvSpPr txBox="1">
            <a:spLocks/>
          </p:cNvSpPr>
          <p:nvPr/>
        </p:nvSpPr>
        <p:spPr>
          <a:xfrm>
            <a:off x="2823210" y="2448125"/>
            <a:ext cx="4223049" cy="11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dirty="0"/>
              <a:t>웹 애플리케이션이 아닌 </a:t>
            </a:r>
            <a:r>
              <a:rPr lang="en-US" altLang="ko-KR" dirty="0"/>
              <a:t>CLI </a:t>
            </a:r>
            <a:r>
              <a:rPr lang="ko-KR" altLang="en-US" dirty="0"/>
              <a:t>상에서</a:t>
            </a:r>
            <a:r>
              <a:rPr lang="en-US" altLang="ko-KR" dirty="0"/>
              <a:t>,</a:t>
            </a:r>
          </a:p>
          <a:p>
            <a:pPr marL="0" indent="0"/>
            <a:r>
              <a:rPr lang="ko-KR" altLang="en-US" dirty="0"/>
              <a:t>빠르게 </a:t>
            </a:r>
            <a:r>
              <a:rPr lang="en-US" altLang="ko-KR" dirty="0" err="1"/>
              <a:t>VirusTotal</a:t>
            </a:r>
            <a:r>
              <a:rPr lang="ko-KR" altLang="en-US" dirty="0"/>
              <a:t>을 이용 가능하도록 구현</a:t>
            </a:r>
          </a:p>
        </p:txBody>
      </p:sp>
      <p:sp>
        <p:nvSpPr>
          <p:cNvPr id="27" name="Google Shape;503;p30">
            <a:extLst>
              <a:ext uri="{FF2B5EF4-FFF2-40B4-BE49-F238E27FC236}">
                <a16:creationId xmlns:a16="http://schemas.microsoft.com/office/drawing/2014/main" id="{D0AE00AD-3D49-E4CA-AF77-D3BD809BAA0A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8" name="Google Shape;504;p30">
            <a:extLst>
              <a:ext uri="{FF2B5EF4-FFF2-40B4-BE49-F238E27FC236}">
                <a16:creationId xmlns:a16="http://schemas.microsoft.com/office/drawing/2014/main" id="{B5242BB6-6D85-27B9-2216-D49E32A5D353}"/>
              </a:ext>
            </a:extLst>
          </p:cNvPr>
          <p:cNvCxnSpPr>
            <a:endCxn id="27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460;p27">
            <a:extLst>
              <a:ext uri="{FF2B5EF4-FFF2-40B4-BE49-F238E27FC236}">
                <a16:creationId xmlns:a16="http://schemas.microsoft.com/office/drawing/2014/main" id="{02368ED7-D5D1-77C8-1572-22FF8BE5A50E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/>
              <a:t>Design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  <a:r>
              <a:rPr lang="ko-KR" altLang="en-US" sz="1400" dirty="0"/>
              <a:t> </a:t>
            </a:r>
            <a:r>
              <a:rPr lang="en-US" altLang="ko-KR" sz="1400" dirty="0"/>
              <a:t>Term</a:t>
            </a:r>
            <a:r>
              <a:rPr lang="ko-KR" altLang="en-US" sz="1400" dirty="0"/>
              <a:t> </a:t>
            </a:r>
            <a:r>
              <a:rPr lang="en-US" altLang="ko-KR" sz="1400" dirty="0"/>
              <a:t>Project</a:t>
            </a:r>
            <a:endParaRPr lang="en-US" sz="1400" dirty="0"/>
          </a:p>
        </p:txBody>
      </p:sp>
      <p:sp>
        <p:nvSpPr>
          <p:cNvPr id="38" name="Google Shape;460;p27">
            <a:extLst>
              <a:ext uri="{FF2B5EF4-FFF2-40B4-BE49-F238E27FC236}">
                <a16:creationId xmlns:a16="http://schemas.microsoft.com/office/drawing/2014/main" id="{B1E5C8F2-8FD8-A0A4-CE72-522BA6B8DBA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572000" cy="52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altLang="ko-KR" sz="1400" dirty="0" err="1">
                <a:solidFill>
                  <a:schemeClr val="accent3"/>
                </a:solidFill>
              </a:rPr>
              <a:t>VirusTotal</a:t>
            </a:r>
            <a:r>
              <a:rPr lang="ko-KR" altLang="en-US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</a:rPr>
              <a:t>CLI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725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1590924" y="1272869"/>
            <a:ext cx="6941233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[API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Wrapping]</a:t>
            </a:r>
          </a:p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lnSpc>
                <a:spcPct val="75000"/>
              </a:lnSpc>
            </a:pPr>
            <a:r>
              <a:rPr lang="ko-KR" altLang="en-US" sz="1200" dirty="0"/>
              <a:t>공개된 </a:t>
            </a:r>
            <a:r>
              <a:rPr lang="en-US" altLang="ko-KR" sz="1200" dirty="0" err="1"/>
              <a:t>VirusTotal</a:t>
            </a:r>
            <a:r>
              <a:rPr lang="ko-KR" altLang="en-US" sz="1200" dirty="0"/>
              <a:t> </a:t>
            </a:r>
            <a:r>
              <a:rPr lang="en-US" altLang="ko-KR" sz="1200" dirty="0"/>
              <a:t>API</a:t>
            </a:r>
            <a:r>
              <a:rPr lang="ko-KR" altLang="en-US" sz="1200" dirty="0"/>
              <a:t>를 파이썬 내부에서 쉽게 이용 가능하도록 클래스</a:t>
            </a:r>
            <a:r>
              <a:rPr lang="en-US" altLang="ko-KR" sz="1200" dirty="0"/>
              <a:t>/</a:t>
            </a:r>
            <a:r>
              <a:rPr lang="ko-KR" altLang="en-US" sz="1200" dirty="0"/>
              <a:t>함수로 감싼다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</a:p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P.04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1" name="Google Shape;512;p31">
            <a:extLst>
              <a:ext uri="{FF2B5EF4-FFF2-40B4-BE49-F238E27FC236}">
                <a16:creationId xmlns:a16="http://schemas.microsoft.com/office/drawing/2014/main" id="{B7837A76-72B0-7C38-BF99-3CAD77B191F4}"/>
              </a:ext>
            </a:extLst>
          </p:cNvPr>
          <p:cNvSpPr txBox="1">
            <a:spLocks/>
          </p:cNvSpPr>
          <p:nvPr/>
        </p:nvSpPr>
        <p:spPr>
          <a:xfrm>
            <a:off x="1590924" y="3054675"/>
            <a:ext cx="7000341" cy="135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75000"/>
              </a:lnSpc>
            </a:pPr>
            <a:r>
              <a:rPr lang="en-US" altLang="ko-KR" dirty="0">
                <a:solidFill>
                  <a:schemeClr val="accent1"/>
                </a:solidFill>
              </a:rPr>
              <a:t>[REPL]</a:t>
            </a:r>
          </a:p>
          <a:p>
            <a:pPr marL="0" indent="0">
              <a:lnSpc>
                <a:spcPct val="75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lnSpc>
                <a:spcPct val="75000"/>
              </a:lnSpc>
            </a:pPr>
            <a:r>
              <a:rPr lang="en-US" altLang="ko-KR" sz="1200" dirty="0"/>
              <a:t>CLI</a:t>
            </a:r>
            <a:r>
              <a:rPr lang="ko-KR" altLang="en-US" sz="1200" dirty="0"/>
              <a:t>상에서 사용하기 위해서 </a:t>
            </a:r>
            <a:r>
              <a:rPr lang="en-US" altLang="ko-KR" sz="1200" dirty="0"/>
              <a:t>REPL</a:t>
            </a:r>
            <a:r>
              <a:rPr lang="ko-KR" altLang="en-US" sz="1200" dirty="0"/>
              <a:t>을 구현한다</a:t>
            </a:r>
            <a:r>
              <a:rPr lang="en-US" altLang="ko-KR" sz="1200" dirty="0"/>
              <a:t>.</a:t>
            </a:r>
          </a:p>
          <a:p>
            <a:pPr marL="0" indent="0">
              <a:lnSpc>
                <a:spcPct val="75000"/>
              </a:lnSpc>
            </a:pPr>
            <a:endParaRPr lang="en-US" altLang="ko-KR" sz="1200" dirty="0"/>
          </a:p>
          <a:p>
            <a:pPr marL="0" indent="0">
              <a:lnSpc>
                <a:spcPct val="75000"/>
              </a:lnSpc>
            </a:pPr>
            <a:r>
              <a:rPr lang="en-US" altLang="ko-KR" sz="1050" dirty="0">
                <a:solidFill>
                  <a:schemeClr val="tx2"/>
                </a:solidFill>
              </a:rPr>
              <a:t>REPL: Read-Eval-Print Loop. </a:t>
            </a:r>
            <a:r>
              <a:rPr lang="ko-KR" altLang="en-US" sz="1050" dirty="0">
                <a:solidFill>
                  <a:schemeClr val="tx2"/>
                </a:solidFill>
              </a:rPr>
              <a:t>말 그대로 명령어를 읽고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평가</a:t>
            </a:r>
            <a:r>
              <a:rPr lang="en-US" altLang="ko-KR" sz="1050" dirty="0">
                <a:solidFill>
                  <a:schemeClr val="tx2"/>
                </a:solidFill>
              </a:rPr>
              <a:t>(</a:t>
            </a:r>
            <a:r>
              <a:rPr lang="ko-KR" altLang="en-US" sz="1050" dirty="0">
                <a:solidFill>
                  <a:schemeClr val="tx2"/>
                </a:solidFill>
              </a:rPr>
              <a:t>분석</a:t>
            </a:r>
            <a:r>
              <a:rPr lang="en-US" altLang="ko-KR" sz="1050" dirty="0">
                <a:solidFill>
                  <a:schemeClr val="tx2"/>
                </a:solidFill>
              </a:rPr>
              <a:t>)</a:t>
            </a:r>
            <a:r>
              <a:rPr lang="ko-KR" altLang="en-US" sz="1050" dirty="0">
                <a:solidFill>
                  <a:schemeClr val="tx2"/>
                </a:solidFill>
              </a:rPr>
              <a:t>하고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결과를 출력하는 반복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52" name="Google Shape;515;p31">
            <a:extLst>
              <a:ext uri="{FF2B5EF4-FFF2-40B4-BE49-F238E27FC236}">
                <a16:creationId xmlns:a16="http://schemas.microsoft.com/office/drawing/2014/main" id="{AEA447D5-3022-F352-9080-BB59A4999DE7}"/>
              </a:ext>
            </a:extLst>
          </p:cNvPr>
          <p:cNvSpPr txBox="1">
            <a:spLocks/>
          </p:cNvSpPr>
          <p:nvPr/>
        </p:nvSpPr>
        <p:spPr>
          <a:xfrm>
            <a:off x="1143250" y="2523976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Part 2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/>
              <a:t> </a:t>
            </a:r>
          </a:p>
        </p:txBody>
      </p:sp>
      <p:grpSp>
        <p:nvGrpSpPr>
          <p:cNvPr id="53" name="Google Shape;554;p31">
            <a:extLst>
              <a:ext uri="{FF2B5EF4-FFF2-40B4-BE49-F238E27FC236}">
                <a16:creationId xmlns:a16="http://schemas.microsoft.com/office/drawing/2014/main" id="{D2130799-64F0-3E9F-394D-5592CCF963BD}"/>
              </a:ext>
            </a:extLst>
          </p:cNvPr>
          <p:cNvGrpSpPr/>
          <p:nvPr/>
        </p:nvGrpSpPr>
        <p:grpSpPr>
          <a:xfrm>
            <a:off x="1084825" y="3110785"/>
            <a:ext cx="506100" cy="1366863"/>
            <a:chOff x="1084825" y="3203163"/>
            <a:chExt cx="506100" cy="1366863"/>
          </a:xfrm>
        </p:grpSpPr>
        <p:cxnSp>
          <p:nvCxnSpPr>
            <p:cNvPr id="54" name="Google Shape;555;p31">
              <a:extLst>
                <a:ext uri="{FF2B5EF4-FFF2-40B4-BE49-F238E27FC236}">
                  <a16:creationId xmlns:a16="http://schemas.microsoft.com/office/drawing/2014/main" id="{1366664F-FBFE-D368-A8BD-6A2F200900DA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" name="Google Shape;556;p31">
              <a:extLst>
                <a:ext uri="{FF2B5EF4-FFF2-40B4-BE49-F238E27FC236}">
                  <a16:creationId xmlns:a16="http://schemas.microsoft.com/office/drawing/2014/main" id="{3B3CFAA5-15AD-3208-DCFE-A07B62B86AF6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0" name="Google Shape;460;p27">
            <a:extLst>
              <a:ext uri="{FF2B5EF4-FFF2-40B4-BE49-F238E27FC236}">
                <a16:creationId xmlns:a16="http://schemas.microsoft.com/office/drawing/2014/main" id="{9656A8F7-75F5-3CBE-D5D1-20210D37B452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/>
              <a:t>Design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  <a:r>
              <a:rPr lang="ko-KR" altLang="en-US" sz="1400" dirty="0"/>
              <a:t> </a:t>
            </a:r>
            <a:r>
              <a:rPr lang="en-US" altLang="ko-KR" sz="1400" dirty="0"/>
              <a:t>Term</a:t>
            </a:r>
            <a:r>
              <a:rPr lang="ko-KR" altLang="en-US" sz="1400" dirty="0"/>
              <a:t> </a:t>
            </a:r>
            <a:r>
              <a:rPr lang="en-US" altLang="ko-KR" sz="1400" dirty="0"/>
              <a:t>Project</a:t>
            </a:r>
            <a:endParaRPr lang="en-US" sz="1400" dirty="0"/>
          </a:p>
        </p:txBody>
      </p:sp>
      <p:sp>
        <p:nvSpPr>
          <p:cNvPr id="61" name="Google Shape;460;p27">
            <a:extLst>
              <a:ext uri="{FF2B5EF4-FFF2-40B4-BE49-F238E27FC236}">
                <a16:creationId xmlns:a16="http://schemas.microsoft.com/office/drawing/2014/main" id="{D6DFC36F-0EEC-7257-3104-7B4456A32B6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572000" cy="52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altLang="ko-KR" sz="1400" dirty="0" err="1">
                <a:solidFill>
                  <a:schemeClr val="accent3"/>
                </a:solidFill>
              </a:rPr>
              <a:t>VirusTotal</a:t>
            </a:r>
            <a:r>
              <a:rPr lang="ko-KR" altLang="en-US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</a:rPr>
              <a:t>CLI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868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Class </a:t>
            </a:r>
            <a:r>
              <a:rPr lang="en" dirty="0">
                <a:solidFill>
                  <a:schemeClr val="accent2"/>
                </a:solidFill>
              </a:rPr>
              <a:t>Structure</a:t>
            </a:r>
            <a:r>
              <a:rPr lang="en" dirty="0">
                <a:solidFill>
                  <a:schemeClr val="accent3"/>
                </a:solidFill>
              </a:rPr>
              <a:t>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7444426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sz="1100" dirty="0">
                <a:solidFill>
                  <a:schemeClr val="accent3"/>
                </a:solidFill>
              </a:rPr>
              <a:t>Package: </a:t>
            </a:r>
            <a:r>
              <a:rPr lang="en-US" sz="1100" dirty="0" err="1">
                <a:solidFill>
                  <a:schemeClr val="accent3"/>
                </a:solidFill>
              </a:rPr>
              <a:t>repl</a:t>
            </a:r>
            <a:r>
              <a:rPr lang="en-US" sz="1100" dirty="0">
                <a:solidFill>
                  <a:schemeClr val="accent3"/>
                </a:solidFill>
              </a:rPr>
              <a:t> – REPL </a:t>
            </a:r>
            <a:r>
              <a:rPr lang="ko-KR" altLang="en-US" sz="1100" dirty="0">
                <a:solidFill>
                  <a:schemeClr val="accent3"/>
                </a:solidFill>
              </a:rPr>
              <a:t>구현을 위한 패키지</a:t>
            </a:r>
            <a:endParaRPr lang="en-US" sz="11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accent3"/>
                </a:solidFill>
              </a:rPr>
              <a:t>Class: </a:t>
            </a:r>
            <a:r>
              <a:rPr lang="en-US" sz="1100" dirty="0" err="1">
                <a:solidFill>
                  <a:schemeClr val="accent3"/>
                </a:solidFill>
              </a:rPr>
              <a:t>CommandParser</a:t>
            </a:r>
            <a:r>
              <a:rPr lang="en-US" sz="1100" dirty="0">
                <a:solidFill>
                  <a:schemeClr val="accent3"/>
                </a:solidFill>
              </a:rPr>
              <a:t> – CLI</a:t>
            </a:r>
            <a:r>
              <a:rPr lang="ko-KR" altLang="en-US" sz="1100" dirty="0">
                <a:solidFill>
                  <a:schemeClr val="accent3"/>
                </a:solidFill>
              </a:rPr>
              <a:t>상에 입력된 커맨드를 </a:t>
            </a:r>
            <a:r>
              <a:rPr lang="ko-KR" altLang="en-US" sz="1100" dirty="0" err="1">
                <a:solidFill>
                  <a:schemeClr val="accent3"/>
                </a:solidFill>
              </a:rPr>
              <a:t>파싱하기</a:t>
            </a:r>
            <a:r>
              <a:rPr lang="ko-KR" altLang="en-US" sz="1100" dirty="0">
                <a:solidFill>
                  <a:schemeClr val="accent3"/>
                </a:solidFill>
              </a:rPr>
              <a:t> 위한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altLang="ko-KR" sz="1100" dirty="0">
                <a:solidFill>
                  <a:schemeClr val="accent3"/>
                </a:solidFill>
              </a:rPr>
              <a:t>	</a:t>
            </a:r>
            <a:r>
              <a:rPr lang="en-US" altLang="ko-KR" sz="900" dirty="0">
                <a:solidFill>
                  <a:schemeClr val="accent3"/>
                </a:solidFill>
              </a:rPr>
              <a:t>-&gt; </a:t>
            </a:r>
            <a:r>
              <a:rPr lang="ko-KR" altLang="en-US" sz="900" dirty="0">
                <a:solidFill>
                  <a:schemeClr val="accent3"/>
                </a:solidFill>
              </a:rPr>
              <a:t>복수의 인스턴스가 필요하지 않음 </a:t>
            </a:r>
            <a:r>
              <a:rPr lang="en-US" altLang="ko-KR" sz="900" dirty="0">
                <a:solidFill>
                  <a:schemeClr val="accent3"/>
                </a:solidFill>
              </a:rPr>
              <a:t>– Singleton Pattern </a:t>
            </a:r>
            <a:r>
              <a:rPr lang="ko-KR" altLang="en-US" sz="900" dirty="0">
                <a:solidFill>
                  <a:schemeClr val="accent3"/>
                </a:solidFill>
              </a:rPr>
              <a:t>적용</a:t>
            </a:r>
            <a:endParaRPr lang="en-US" altLang="ko-KR" sz="9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accent3"/>
                </a:solidFill>
              </a:rPr>
              <a:t>Class: </a:t>
            </a:r>
            <a:r>
              <a:rPr lang="en-US" sz="1100" dirty="0" err="1">
                <a:solidFill>
                  <a:schemeClr val="accent3"/>
                </a:solidFill>
              </a:rPr>
              <a:t>CommandExecutor</a:t>
            </a:r>
            <a:r>
              <a:rPr lang="en-US" sz="1100" dirty="0">
                <a:solidFill>
                  <a:schemeClr val="accent3"/>
                </a:solidFill>
              </a:rPr>
              <a:t> – </a:t>
            </a:r>
            <a:r>
              <a:rPr lang="ko-KR" altLang="en-US" sz="1100" dirty="0" err="1">
                <a:solidFill>
                  <a:schemeClr val="accent3"/>
                </a:solidFill>
              </a:rPr>
              <a:t>파싱한</a:t>
            </a:r>
            <a:r>
              <a:rPr lang="ko-KR" altLang="en-US" sz="1100" dirty="0">
                <a:solidFill>
                  <a:schemeClr val="accent3"/>
                </a:solidFill>
              </a:rPr>
              <a:t> 커맨드에 따라 기능을 실행하기 위한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sz="1100" dirty="0">
                <a:solidFill>
                  <a:schemeClr val="accent3"/>
                </a:solidFill>
              </a:rPr>
              <a:t>	</a:t>
            </a:r>
            <a:r>
              <a:rPr lang="en-US" sz="900" dirty="0">
                <a:solidFill>
                  <a:schemeClr val="accent3"/>
                </a:solidFill>
              </a:rPr>
              <a:t>-&gt; </a:t>
            </a:r>
            <a:r>
              <a:rPr lang="ko-KR" altLang="en-US" sz="900" dirty="0">
                <a:solidFill>
                  <a:schemeClr val="accent3"/>
                </a:solidFill>
              </a:rPr>
              <a:t>복수의 인스턴스가 필요하지 않음 </a:t>
            </a:r>
            <a:r>
              <a:rPr lang="en-US" altLang="ko-KR" sz="900" dirty="0">
                <a:solidFill>
                  <a:schemeClr val="accent3"/>
                </a:solidFill>
              </a:rPr>
              <a:t>– Singleton Pattern </a:t>
            </a:r>
            <a:r>
              <a:rPr lang="ko-KR" altLang="en-US" sz="900" dirty="0">
                <a:solidFill>
                  <a:schemeClr val="accent3"/>
                </a:solidFill>
              </a:rPr>
              <a:t>적용</a:t>
            </a:r>
            <a:endParaRPr lang="en-US" altLang="ko-KR" sz="900" dirty="0">
              <a:solidFill>
                <a:schemeClr val="accent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sz="1100" dirty="0">
                <a:solidFill>
                  <a:schemeClr val="accent3"/>
                </a:solidFill>
              </a:rPr>
              <a:t>Package: command – </a:t>
            </a:r>
            <a:r>
              <a:rPr lang="ko-KR" altLang="en-US" sz="1100" dirty="0">
                <a:solidFill>
                  <a:schemeClr val="accent3"/>
                </a:solidFill>
              </a:rPr>
              <a:t>기능의 클래스화를 위한 패키지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accent3"/>
                </a:solidFill>
              </a:rPr>
              <a:t>Abstract Class: Command – </a:t>
            </a:r>
            <a:r>
              <a:rPr lang="ko-KR" altLang="en-US" sz="1100" dirty="0">
                <a:solidFill>
                  <a:schemeClr val="accent3"/>
                </a:solidFill>
              </a:rPr>
              <a:t>기능을 추상화하기 위한 추상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altLang="ko-KR" sz="1100" dirty="0">
                <a:solidFill>
                  <a:schemeClr val="accent3"/>
                </a:solidFill>
              </a:rPr>
              <a:t>	</a:t>
            </a:r>
            <a:r>
              <a:rPr lang="en-US" altLang="ko-KR" sz="900" dirty="0">
                <a:solidFill>
                  <a:schemeClr val="accent3"/>
                </a:solidFill>
              </a:rPr>
              <a:t>-&gt; </a:t>
            </a:r>
            <a:r>
              <a:rPr lang="ko-KR" altLang="en-US" sz="900" dirty="0">
                <a:solidFill>
                  <a:schemeClr val="accent3"/>
                </a:solidFill>
              </a:rPr>
              <a:t>클래스명과 같이 </a:t>
            </a:r>
            <a:r>
              <a:rPr lang="en-US" altLang="ko-KR" sz="900" dirty="0">
                <a:solidFill>
                  <a:schemeClr val="accent3"/>
                </a:solidFill>
              </a:rPr>
              <a:t>Command </a:t>
            </a:r>
            <a:r>
              <a:rPr lang="ko-KR" altLang="en-US" sz="900" dirty="0">
                <a:solidFill>
                  <a:schemeClr val="accent3"/>
                </a:solidFill>
              </a:rPr>
              <a:t>패턴 적용 </a:t>
            </a:r>
            <a:r>
              <a:rPr lang="en-US" altLang="ko-KR" sz="900" dirty="0">
                <a:solidFill>
                  <a:schemeClr val="accent3"/>
                </a:solidFill>
              </a:rPr>
              <a:t>– REPL</a:t>
            </a:r>
            <a:r>
              <a:rPr lang="ko-KR" altLang="en-US" sz="900" dirty="0">
                <a:solidFill>
                  <a:schemeClr val="accent3"/>
                </a:solidFill>
              </a:rPr>
              <a:t> 기능과 </a:t>
            </a:r>
            <a:r>
              <a:rPr lang="en-US" altLang="ko-KR" sz="900" dirty="0">
                <a:solidFill>
                  <a:schemeClr val="accent3"/>
                </a:solidFill>
              </a:rPr>
              <a:t>API </a:t>
            </a:r>
            <a:r>
              <a:rPr lang="ko-KR" altLang="en-US" sz="900" dirty="0">
                <a:solidFill>
                  <a:schemeClr val="accent3"/>
                </a:solidFill>
              </a:rPr>
              <a:t>기능 사이의 의존관계 방지</a:t>
            </a:r>
            <a:endParaRPr lang="en-US" altLang="ko-KR" sz="9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accent3"/>
                </a:solidFill>
              </a:rPr>
              <a:t>Classes: </a:t>
            </a:r>
            <a:r>
              <a:rPr lang="en-US" altLang="ko-KR" sz="1100" dirty="0" err="1">
                <a:solidFill>
                  <a:schemeClr val="accent3"/>
                </a:solidFill>
              </a:rPr>
              <a:t>SomeCommand</a:t>
            </a:r>
            <a:r>
              <a:rPr lang="en-US" altLang="ko-KR" sz="1100" dirty="0">
                <a:solidFill>
                  <a:schemeClr val="accent3"/>
                </a:solidFill>
              </a:rPr>
              <a:t> – Command </a:t>
            </a:r>
            <a:r>
              <a:rPr lang="ko-KR" altLang="en-US" sz="1100" dirty="0">
                <a:solidFill>
                  <a:schemeClr val="accent3"/>
                </a:solidFill>
              </a:rPr>
              <a:t>클래스를 구현한 실제 기능들을 담당하는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700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100" dirty="0">
                <a:solidFill>
                  <a:schemeClr val="accent3"/>
                </a:solidFill>
              </a:rPr>
              <a:t>Package: </a:t>
            </a:r>
            <a:r>
              <a:rPr lang="en-US" altLang="ko-KR" sz="1100" dirty="0" err="1">
                <a:solidFill>
                  <a:schemeClr val="accent3"/>
                </a:solidFill>
              </a:rPr>
              <a:t>api</a:t>
            </a:r>
            <a:r>
              <a:rPr lang="en-US" altLang="ko-KR" sz="1100" dirty="0">
                <a:solidFill>
                  <a:schemeClr val="accent3"/>
                </a:solidFill>
              </a:rPr>
              <a:t> – </a:t>
            </a:r>
            <a:r>
              <a:rPr lang="en-US" altLang="ko-KR" sz="1100" dirty="0" err="1">
                <a:solidFill>
                  <a:schemeClr val="accent3"/>
                </a:solidFill>
              </a:rPr>
              <a:t>VirusTotal</a:t>
            </a:r>
            <a:r>
              <a:rPr lang="en-US" altLang="ko-KR" sz="1100" dirty="0">
                <a:solidFill>
                  <a:schemeClr val="accent3"/>
                </a:solidFill>
              </a:rPr>
              <a:t> API</a:t>
            </a:r>
            <a:r>
              <a:rPr lang="ko-KR" altLang="en-US" sz="1100" dirty="0">
                <a:solidFill>
                  <a:schemeClr val="accent3"/>
                </a:solidFill>
              </a:rPr>
              <a:t>를 위한 패키지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accent3"/>
                </a:solidFill>
              </a:rPr>
              <a:t>Class: </a:t>
            </a:r>
            <a:r>
              <a:rPr lang="en-US" altLang="ko-KR" sz="1100" dirty="0" err="1">
                <a:solidFill>
                  <a:schemeClr val="accent3"/>
                </a:solidFill>
              </a:rPr>
              <a:t>ApiClient</a:t>
            </a:r>
            <a:r>
              <a:rPr lang="en-US" altLang="ko-KR" sz="1100" dirty="0">
                <a:solidFill>
                  <a:schemeClr val="accent3"/>
                </a:solidFill>
              </a:rPr>
              <a:t> – API </a:t>
            </a:r>
            <a:r>
              <a:rPr lang="ko-KR" altLang="en-US" sz="1100" dirty="0">
                <a:solidFill>
                  <a:schemeClr val="accent3"/>
                </a:solidFill>
              </a:rPr>
              <a:t>기능들을 이용하기 위한 클라이언트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accent3"/>
                </a:solidFill>
              </a:rPr>
              <a:t>Class: </a:t>
            </a:r>
            <a:r>
              <a:rPr lang="en-US" altLang="ko-KR" sz="1100" dirty="0" err="1">
                <a:solidFill>
                  <a:schemeClr val="accent3"/>
                </a:solidFill>
              </a:rPr>
              <a:t>ApiKeyStore</a:t>
            </a:r>
            <a:r>
              <a:rPr lang="en-US" altLang="ko-KR" sz="1100" dirty="0">
                <a:solidFill>
                  <a:schemeClr val="accent3"/>
                </a:solidFill>
              </a:rPr>
              <a:t> – API</a:t>
            </a:r>
            <a:r>
              <a:rPr lang="ko-KR" altLang="en-US" sz="1100" dirty="0">
                <a:solidFill>
                  <a:schemeClr val="accent3"/>
                </a:solidFill>
              </a:rPr>
              <a:t>를 이용하기 위한 </a:t>
            </a:r>
            <a:r>
              <a:rPr lang="en-US" altLang="ko-KR" sz="1100" dirty="0">
                <a:solidFill>
                  <a:schemeClr val="accent3"/>
                </a:solidFill>
              </a:rPr>
              <a:t>API KEY</a:t>
            </a:r>
            <a:r>
              <a:rPr lang="ko-KR" altLang="en-US" sz="1100" dirty="0">
                <a:solidFill>
                  <a:schemeClr val="accent3"/>
                </a:solidFill>
              </a:rPr>
              <a:t>를 보관</a:t>
            </a:r>
            <a:r>
              <a:rPr lang="en-US" altLang="ko-KR" sz="1100" dirty="0">
                <a:solidFill>
                  <a:schemeClr val="accent3"/>
                </a:solidFill>
              </a:rPr>
              <a:t>/</a:t>
            </a:r>
            <a:r>
              <a:rPr lang="ko-KR" altLang="en-US" sz="1100" dirty="0">
                <a:solidFill>
                  <a:schemeClr val="accent3"/>
                </a:solidFill>
              </a:rPr>
              <a:t>관리하는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accent3"/>
                </a:solidFill>
              </a:rPr>
              <a:t>Class: </a:t>
            </a:r>
            <a:r>
              <a:rPr lang="en-US" altLang="ko-KR" sz="1100" dirty="0" err="1">
                <a:solidFill>
                  <a:schemeClr val="accent3"/>
                </a:solidFill>
              </a:rPr>
              <a:t>ApiInfoStore</a:t>
            </a:r>
            <a:r>
              <a:rPr lang="en-US" altLang="ko-KR" sz="1100" dirty="0">
                <a:solidFill>
                  <a:schemeClr val="accent3"/>
                </a:solidFill>
              </a:rPr>
              <a:t> – API</a:t>
            </a:r>
            <a:r>
              <a:rPr lang="ko-KR" altLang="en-US" sz="1100" dirty="0">
                <a:solidFill>
                  <a:schemeClr val="accent3"/>
                </a:solidFill>
              </a:rPr>
              <a:t>에 대한 각종 정보들을 보관</a:t>
            </a:r>
            <a:r>
              <a:rPr lang="en-US" altLang="ko-KR" sz="1100" dirty="0">
                <a:solidFill>
                  <a:schemeClr val="accent3"/>
                </a:solidFill>
              </a:rPr>
              <a:t>/</a:t>
            </a:r>
            <a:r>
              <a:rPr lang="ko-KR" altLang="en-US" sz="1100" dirty="0">
                <a:solidFill>
                  <a:schemeClr val="accent3"/>
                </a:solidFill>
              </a:rPr>
              <a:t>관리하는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accent3"/>
                </a:solidFill>
              </a:rPr>
              <a:t>Class: </a:t>
            </a:r>
            <a:r>
              <a:rPr lang="en-US" altLang="ko-KR" sz="1100" dirty="0" err="1">
                <a:solidFill>
                  <a:schemeClr val="accent3"/>
                </a:solidFill>
              </a:rPr>
              <a:t>ApiEndpoint</a:t>
            </a:r>
            <a:r>
              <a:rPr lang="en-US" altLang="ko-KR" sz="1100" dirty="0">
                <a:solidFill>
                  <a:schemeClr val="accent3"/>
                </a:solidFill>
              </a:rPr>
              <a:t> – API </a:t>
            </a:r>
            <a:r>
              <a:rPr lang="ko-KR" altLang="en-US" sz="1100" dirty="0" err="1">
                <a:solidFill>
                  <a:schemeClr val="accent3"/>
                </a:solidFill>
              </a:rPr>
              <a:t>엔드포인트에</a:t>
            </a:r>
            <a:r>
              <a:rPr lang="ko-KR" altLang="en-US" sz="1100" dirty="0">
                <a:solidFill>
                  <a:schemeClr val="accent3"/>
                </a:solidFill>
              </a:rPr>
              <a:t> 대한 정보를 가지고 있는 데이터 오브젝트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accent3"/>
                </a:solidFill>
              </a:rPr>
              <a:t>Class: </a:t>
            </a:r>
            <a:r>
              <a:rPr lang="en-US" altLang="ko-KR" sz="1100" dirty="0" err="1">
                <a:solidFill>
                  <a:schemeClr val="accent3"/>
                </a:solidFill>
              </a:rPr>
              <a:t>ApiEndpointBuilder</a:t>
            </a:r>
            <a:r>
              <a:rPr lang="en-US" altLang="ko-KR" sz="1100" dirty="0">
                <a:solidFill>
                  <a:schemeClr val="accent3"/>
                </a:solidFill>
              </a:rPr>
              <a:t> – </a:t>
            </a:r>
            <a:r>
              <a:rPr lang="en-US" altLang="ko-KR" sz="1100" dirty="0" err="1">
                <a:solidFill>
                  <a:schemeClr val="accent3"/>
                </a:solidFill>
              </a:rPr>
              <a:t>ApiEndpoint</a:t>
            </a:r>
            <a:r>
              <a:rPr lang="en-US" altLang="ko-KR" sz="1100" dirty="0">
                <a:solidFill>
                  <a:schemeClr val="accent3"/>
                </a:solidFill>
              </a:rPr>
              <a:t> </a:t>
            </a:r>
            <a:r>
              <a:rPr lang="ko-KR" altLang="en-US" sz="1100" dirty="0">
                <a:solidFill>
                  <a:schemeClr val="accent3"/>
                </a:solidFill>
              </a:rPr>
              <a:t>클래스의 </a:t>
            </a:r>
            <a:r>
              <a:rPr lang="ko-KR" altLang="en-US" sz="1100" dirty="0" err="1">
                <a:solidFill>
                  <a:schemeClr val="accent3"/>
                </a:solidFill>
              </a:rPr>
              <a:t>빌더</a:t>
            </a:r>
            <a:r>
              <a:rPr lang="ko-KR" altLang="en-US" sz="1100" dirty="0">
                <a:solidFill>
                  <a:schemeClr val="accent3"/>
                </a:solidFill>
              </a:rPr>
              <a:t> 클래스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altLang="ko-KR" sz="1100" dirty="0">
                <a:solidFill>
                  <a:schemeClr val="accent3"/>
                </a:solidFill>
              </a:rPr>
              <a:t>	</a:t>
            </a:r>
            <a:r>
              <a:rPr lang="en-US" altLang="ko-KR" sz="900" dirty="0">
                <a:solidFill>
                  <a:schemeClr val="accent3"/>
                </a:solidFill>
              </a:rPr>
              <a:t>-&gt; </a:t>
            </a:r>
            <a:r>
              <a:rPr lang="en-US" altLang="ko-KR" sz="900" dirty="0" err="1">
                <a:solidFill>
                  <a:schemeClr val="accent3"/>
                </a:solidFill>
              </a:rPr>
              <a:t>ApiEndpoint</a:t>
            </a:r>
            <a:r>
              <a:rPr lang="en-US" altLang="ko-KR" sz="900" dirty="0">
                <a:solidFill>
                  <a:schemeClr val="accent3"/>
                </a:solidFill>
              </a:rPr>
              <a:t> </a:t>
            </a:r>
            <a:r>
              <a:rPr lang="ko-KR" altLang="en-US" sz="900" dirty="0">
                <a:solidFill>
                  <a:schemeClr val="accent3"/>
                </a:solidFill>
              </a:rPr>
              <a:t>클래스의 생성자에는 필요한 인수의 종류가 많음 </a:t>
            </a:r>
            <a:r>
              <a:rPr lang="en-US" altLang="ko-KR" sz="900" dirty="0">
                <a:solidFill>
                  <a:schemeClr val="accent3"/>
                </a:solidFill>
              </a:rPr>
              <a:t>– Builder Pattern </a:t>
            </a:r>
            <a:r>
              <a:rPr lang="ko-KR" altLang="en-US" sz="900" dirty="0">
                <a:solidFill>
                  <a:schemeClr val="accent3"/>
                </a:solidFill>
              </a:rPr>
              <a:t>적용</a:t>
            </a:r>
            <a:endParaRPr lang="en-US" altLang="ko-KR" sz="900" dirty="0">
              <a:solidFill>
                <a:schemeClr val="accent3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P.05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Google Shape;460;p27">
            <a:extLst>
              <a:ext uri="{FF2B5EF4-FFF2-40B4-BE49-F238E27FC236}">
                <a16:creationId xmlns:a16="http://schemas.microsoft.com/office/drawing/2014/main" id="{087DC49F-0118-504A-40AE-47E9BFF0E430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/>
              <a:t>Design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  <a:r>
              <a:rPr lang="ko-KR" altLang="en-US" sz="1400" dirty="0"/>
              <a:t> </a:t>
            </a:r>
            <a:r>
              <a:rPr lang="en-US" altLang="ko-KR" sz="1400" dirty="0"/>
              <a:t>Term</a:t>
            </a:r>
            <a:r>
              <a:rPr lang="ko-KR" altLang="en-US" sz="1400" dirty="0"/>
              <a:t> </a:t>
            </a:r>
            <a:r>
              <a:rPr lang="en-US" altLang="ko-KR" sz="1400" dirty="0"/>
              <a:t>Project</a:t>
            </a:r>
            <a:endParaRPr lang="en-US" sz="1400" dirty="0"/>
          </a:p>
        </p:txBody>
      </p:sp>
      <p:sp>
        <p:nvSpPr>
          <p:cNvPr id="6" name="Google Shape;460;p27">
            <a:extLst>
              <a:ext uri="{FF2B5EF4-FFF2-40B4-BE49-F238E27FC236}">
                <a16:creationId xmlns:a16="http://schemas.microsoft.com/office/drawing/2014/main" id="{70E70A5C-5746-F1FF-193F-D5DDAC9CA1E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572000" cy="52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altLang="ko-KR" sz="1400" dirty="0" err="1">
                <a:solidFill>
                  <a:schemeClr val="accent3"/>
                </a:solidFill>
              </a:rPr>
              <a:t>VirusTotal</a:t>
            </a:r>
            <a:r>
              <a:rPr lang="ko-KR" altLang="en-US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</a:rPr>
              <a:t>CLI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424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>
                <a:solidFill>
                  <a:schemeClr val="bg1"/>
                </a:solidFill>
              </a:rPr>
              <a:t>Class </a:t>
            </a:r>
            <a:r>
              <a:rPr lang="en" altLang="ko-KR" dirty="0">
                <a:solidFill>
                  <a:schemeClr val="accent2"/>
                </a:solidFill>
              </a:rPr>
              <a:t>Structure</a:t>
            </a:r>
            <a:r>
              <a:rPr lang="en" altLang="ko-KR" dirty="0">
                <a:solidFill>
                  <a:schemeClr val="accent3"/>
                </a:solidFill>
              </a:rPr>
              <a:t>;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P.06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8E5EF9-9315-0373-7685-78111BE2A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82" y="1241017"/>
            <a:ext cx="7496735" cy="3083514"/>
          </a:xfrm>
          <a:prstGeom prst="rect">
            <a:avLst/>
          </a:prstGeom>
        </p:spPr>
      </p:pic>
      <p:sp>
        <p:nvSpPr>
          <p:cNvPr id="11" name="Google Shape;460;p27">
            <a:extLst>
              <a:ext uri="{FF2B5EF4-FFF2-40B4-BE49-F238E27FC236}">
                <a16:creationId xmlns:a16="http://schemas.microsoft.com/office/drawing/2014/main" id="{20888912-AEAF-32C8-4DCA-D780E03F9405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/>
              <a:t>Design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  <a:r>
              <a:rPr lang="ko-KR" altLang="en-US" sz="1400" dirty="0"/>
              <a:t> </a:t>
            </a:r>
            <a:r>
              <a:rPr lang="en-US" altLang="ko-KR" sz="1400" dirty="0"/>
              <a:t>Term</a:t>
            </a:r>
            <a:r>
              <a:rPr lang="ko-KR" altLang="en-US" sz="1400" dirty="0"/>
              <a:t> </a:t>
            </a:r>
            <a:r>
              <a:rPr lang="en-US" altLang="ko-KR" sz="1400" dirty="0"/>
              <a:t>Project</a:t>
            </a:r>
            <a:endParaRPr lang="en-US" sz="1400" dirty="0"/>
          </a:p>
        </p:txBody>
      </p:sp>
      <p:sp>
        <p:nvSpPr>
          <p:cNvPr id="12" name="Google Shape;460;p27">
            <a:extLst>
              <a:ext uri="{FF2B5EF4-FFF2-40B4-BE49-F238E27FC236}">
                <a16:creationId xmlns:a16="http://schemas.microsoft.com/office/drawing/2014/main" id="{8E34119F-EFCA-B57F-876B-34C879160DB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572000" cy="52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altLang="ko-KR" sz="1400" dirty="0" err="1">
                <a:solidFill>
                  <a:schemeClr val="accent3"/>
                </a:solidFill>
              </a:rPr>
              <a:t>VirusTotal</a:t>
            </a:r>
            <a:r>
              <a:rPr lang="ko-KR" altLang="en-US" sz="1400" dirty="0">
                <a:solidFill>
                  <a:schemeClr val="accent3"/>
                </a:solidFill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</a:rPr>
              <a:t>CLI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082449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383</Words>
  <Application>Microsoft Office PowerPoint</Application>
  <PresentationFormat>화면 슬라이드 쇼(16:9)</PresentationFormat>
  <Paragraphs>66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Wingdings</vt:lpstr>
      <vt:lpstr>Arial</vt:lpstr>
      <vt:lpstr>Fira Code</vt:lpstr>
      <vt:lpstr>Programming Language Workshop for Beginners by Slidesgo</vt:lpstr>
      <vt:lpstr>VirusTotal CLI Application</vt:lpstr>
      <vt:lpstr>VirusTotal { </vt:lpstr>
      <vt:lpstr>Purpose {</vt:lpstr>
      <vt:lpstr>Part 1 { </vt:lpstr>
      <vt:lpstr>Class Structure;</vt:lpstr>
      <vt:lpstr>Class Structure;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CSR HTML Parsing Framework </dc:title>
  <cp:lastModifiedBy>최준혁</cp:lastModifiedBy>
  <cp:revision>4</cp:revision>
  <dcterms:modified xsi:type="dcterms:W3CDTF">2022-05-26T09:41:35Z</dcterms:modified>
</cp:coreProperties>
</file>