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5" r:id="rId9"/>
    <p:sldId id="267" r:id="rId10"/>
    <p:sldId id="266" r:id="rId11"/>
    <p:sldId id="264" r:id="rId12"/>
    <p:sldId id="270" r:id="rId13"/>
    <p:sldId id="271" r:id="rId14"/>
    <p:sldId id="269"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5/16/2019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5/16/2019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5/16/2019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5/16/2019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5/16/2019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5/16/2019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5/16/2019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8.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A625B45-BD50-41A1-BEEE-49765EF10A69}"/>
              </a:ext>
            </a:extLst>
          </p:cNvPr>
          <p:cNvSpPr>
            <a:spLocks noGrp="1"/>
          </p:cNvSpPr>
          <p:nvPr>
            <p:ph type="subTitle" idx="1"/>
          </p:nvPr>
        </p:nvSpPr>
        <p:spPr>
          <a:xfrm>
            <a:off x="1371600" y="2763704"/>
            <a:ext cx="9183189" cy="685800"/>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A use case for advanced </a:t>
            </a:r>
            <a:r>
              <a:rPr lang="en-US" b="1" dirty="0">
                <a:latin typeface="Tahoma" panose="020B0604030504040204" pitchFamily="34" charset="0"/>
                <a:ea typeface="Tahoma" panose="020B0604030504040204" pitchFamily="34" charset="0"/>
                <a:cs typeface="Tahoma" panose="020B0604030504040204" pitchFamily="34" charset="0"/>
              </a:rPr>
              <a:t>data architecture </a:t>
            </a:r>
            <a:r>
              <a:rPr lang="en-US" dirty="0">
                <a:latin typeface="Tahoma" panose="020B0604030504040204" pitchFamily="34" charset="0"/>
                <a:ea typeface="Tahoma" panose="020B0604030504040204" pitchFamily="34" charset="0"/>
                <a:cs typeface="Tahoma" panose="020B0604030504040204" pitchFamily="34" charset="0"/>
              </a:rPr>
              <a:t>and </a:t>
            </a:r>
            <a:r>
              <a:rPr lang="en-US" b="1" dirty="0">
                <a:latin typeface="Tahoma" panose="020B0604030504040204" pitchFamily="34" charset="0"/>
                <a:ea typeface="Tahoma" panose="020B0604030504040204" pitchFamily="34" charset="0"/>
                <a:cs typeface="Tahoma" panose="020B0604030504040204" pitchFamily="34" charset="0"/>
              </a:rPr>
              <a:t>multi-input</a:t>
            </a:r>
            <a:r>
              <a:rPr lang="en-US" dirty="0">
                <a:latin typeface="Tahoma" panose="020B0604030504040204" pitchFamily="34" charset="0"/>
                <a:ea typeface="Tahoma" panose="020B0604030504040204" pitchFamily="34" charset="0"/>
                <a:cs typeface="Tahoma" panose="020B0604030504040204" pitchFamily="34" charset="0"/>
              </a:rPr>
              <a:t> models with </a:t>
            </a:r>
            <a:r>
              <a:rPr lang="en-US" b="1" dirty="0">
                <a:latin typeface="Tahoma" panose="020B0604030504040204" pitchFamily="34" charset="0"/>
                <a:ea typeface="Tahoma" panose="020B0604030504040204" pitchFamily="34" charset="0"/>
                <a:cs typeface="Tahoma" panose="020B0604030504040204" pitchFamily="34" charset="0"/>
              </a:rPr>
              <a:t>neural networks</a:t>
            </a:r>
          </a:p>
        </p:txBody>
      </p:sp>
      <p:sp>
        <p:nvSpPr>
          <p:cNvPr id="6" name="TextBox 5">
            <a:extLst>
              <a:ext uri="{FF2B5EF4-FFF2-40B4-BE49-F238E27FC236}">
                <a16:creationId xmlns:a16="http://schemas.microsoft.com/office/drawing/2014/main" id="{87314A5F-066E-4ED0-B97A-3CF721CF05AA}"/>
              </a:ext>
            </a:extLst>
          </p:cNvPr>
          <p:cNvSpPr txBox="1"/>
          <p:nvPr/>
        </p:nvSpPr>
        <p:spPr>
          <a:xfrm>
            <a:off x="1371600" y="1994263"/>
            <a:ext cx="9448800" cy="769441"/>
          </a:xfrm>
          <a:prstGeom prst="rect">
            <a:avLst/>
          </a:prstGeom>
          <a:noFill/>
        </p:spPr>
        <p:txBody>
          <a:bodyPr wrap="square" rtlCol="0">
            <a:spAutoFit/>
          </a:bodyPr>
          <a:lstStyle/>
          <a:p>
            <a:r>
              <a:rPr lang="en-US" sz="4400" dirty="0">
                <a:latin typeface="Tahoma" panose="020B0604030504040204" pitchFamily="34" charset="0"/>
                <a:ea typeface="Tahoma" panose="020B0604030504040204" pitchFamily="34" charset="0"/>
                <a:cs typeface="Tahoma" panose="020B0604030504040204" pitchFamily="34" charset="0"/>
              </a:rPr>
              <a:t>The Aftereffect of complexity</a:t>
            </a:r>
          </a:p>
        </p:txBody>
      </p:sp>
    </p:spTree>
    <p:extLst>
      <p:ext uri="{BB962C8B-B14F-4D97-AF65-F5344CB8AC3E}">
        <p14:creationId xmlns:p14="http://schemas.microsoft.com/office/powerpoint/2010/main" val="1389545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EEBCB040-76E6-49E3-A261-E4ACCF20B677}"/>
              </a:ext>
            </a:extLst>
          </p:cNvPr>
          <p:cNvSpPr/>
          <p:nvPr/>
        </p:nvSpPr>
        <p:spPr>
          <a:xfrm>
            <a:off x="2455119" y="1946368"/>
            <a:ext cx="7821992" cy="4054158"/>
          </a:xfrm>
          <a:prstGeom prst="roundRect">
            <a:avLst/>
          </a:prstGeom>
          <a:solidFill>
            <a:srgbClr val="FFDDDD"/>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Brace 12">
            <a:extLst>
              <a:ext uri="{FF2B5EF4-FFF2-40B4-BE49-F238E27FC236}">
                <a16:creationId xmlns:a16="http://schemas.microsoft.com/office/drawing/2014/main" id="{2A7267D5-AFFC-4FA7-8A9B-EEB2EEF1C337}"/>
              </a:ext>
            </a:extLst>
          </p:cNvPr>
          <p:cNvSpPr/>
          <p:nvPr/>
        </p:nvSpPr>
        <p:spPr>
          <a:xfrm rot="16200000">
            <a:off x="6267719" y="-1783000"/>
            <a:ext cx="117754" cy="730614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7775FE52-8946-421F-9838-C44934A2C223}"/>
              </a:ext>
            </a:extLst>
          </p:cNvPr>
          <p:cNvSpPr txBox="1"/>
          <p:nvPr/>
        </p:nvSpPr>
        <p:spPr>
          <a:xfrm>
            <a:off x="3939226" y="1194592"/>
            <a:ext cx="4686300" cy="253916"/>
          </a:xfrm>
          <a:prstGeom prst="rect">
            <a:avLst/>
          </a:prstGeom>
          <a:noFill/>
        </p:spPr>
        <p:txBody>
          <a:bodyPr wrap="square" rtlCol="0">
            <a:spAutoFit/>
          </a:bodyPr>
          <a:lstStyle/>
          <a:p>
            <a:pPr algn="ctr"/>
            <a:r>
              <a:rPr lang="en-US" sz="1050" b="1" dirty="0">
                <a:latin typeface="Gadugi" panose="020B0502040204020203" pitchFamily="34" charset="0"/>
                <a:ea typeface="Gadugi" panose="020B0502040204020203" pitchFamily="34" charset="0"/>
                <a:cs typeface="Dubai" panose="020B0604020202020204" pitchFamily="34" charset="-78"/>
              </a:rPr>
              <a:t>(a) </a:t>
            </a:r>
            <a:r>
              <a:rPr lang="en-US" sz="1050" dirty="0">
                <a:latin typeface="Gadugi" panose="020B0502040204020203" pitchFamily="34" charset="0"/>
                <a:ea typeface="Gadugi" panose="020B0502040204020203" pitchFamily="34" charset="0"/>
                <a:cs typeface="Dubai" panose="020B0604020202020204" pitchFamily="34" charset="-78"/>
              </a:rPr>
              <a:t>Business categories (from most to least similar for a given business)</a:t>
            </a:r>
          </a:p>
        </p:txBody>
      </p:sp>
      <p:sp>
        <p:nvSpPr>
          <p:cNvPr id="15" name="Right Brace 14">
            <a:extLst>
              <a:ext uri="{FF2B5EF4-FFF2-40B4-BE49-F238E27FC236}">
                <a16:creationId xmlns:a16="http://schemas.microsoft.com/office/drawing/2014/main" id="{C09F817C-6594-4BA1-8356-2A258CFF494F}"/>
              </a:ext>
            </a:extLst>
          </p:cNvPr>
          <p:cNvSpPr/>
          <p:nvPr/>
        </p:nvSpPr>
        <p:spPr>
          <a:xfrm rot="10800000">
            <a:off x="2278725" y="2180226"/>
            <a:ext cx="71618" cy="357679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6" name="Table 15">
            <a:extLst>
              <a:ext uri="{FF2B5EF4-FFF2-40B4-BE49-F238E27FC236}">
                <a16:creationId xmlns:a16="http://schemas.microsoft.com/office/drawing/2014/main" id="{08344054-4936-4927-99DE-59C9868693AD}"/>
              </a:ext>
            </a:extLst>
          </p:cNvPr>
          <p:cNvGraphicFramePr>
            <a:graphicFrameLocks noGrp="1"/>
          </p:cNvGraphicFramePr>
          <p:nvPr>
            <p:extLst>
              <p:ext uri="{D42A27DB-BD31-4B8C-83A1-F6EECF244321}">
                <p14:modId xmlns:p14="http://schemas.microsoft.com/office/powerpoint/2010/main" val="3606967548"/>
              </p:ext>
            </p:extLst>
          </p:nvPr>
        </p:nvGraphicFramePr>
        <p:xfrm>
          <a:off x="2673527" y="2180226"/>
          <a:ext cx="7306141" cy="3576800"/>
        </p:xfrm>
        <a:graphic>
          <a:graphicData uri="http://schemas.openxmlformats.org/drawingml/2006/table">
            <a:tbl>
              <a:tblPr firstRow="1" bandRow="1">
                <a:tableStyleId>{5C22544A-7EE6-4342-B048-85BDC9FD1C3A}</a:tableStyleId>
              </a:tblPr>
              <a:tblGrid>
                <a:gridCol w="429773">
                  <a:extLst>
                    <a:ext uri="{9D8B030D-6E8A-4147-A177-3AD203B41FA5}">
                      <a16:colId xmlns:a16="http://schemas.microsoft.com/office/drawing/2014/main" val="921034771"/>
                    </a:ext>
                  </a:extLst>
                </a:gridCol>
                <a:gridCol w="429773">
                  <a:extLst>
                    <a:ext uri="{9D8B030D-6E8A-4147-A177-3AD203B41FA5}">
                      <a16:colId xmlns:a16="http://schemas.microsoft.com/office/drawing/2014/main" val="3872461891"/>
                    </a:ext>
                  </a:extLst>
                </a:gridCol>
                <a:gridCol w="429773">
                  <a:extLst>
                    <a:ext uri="{9D8B030D-6E8A-4147-A177-3AD203B41FA5}">
                      <a16:colId xmlns:a16="http://schemas.microsoft.com/office/drawing/2014/main" val="1860699868"/>
                    </a:ext>
                  </a:extLst>
                </a:gridCol>
                <a:gridCol w="429773">
                  <a:extLst>
                    <a:ext uri="{9D8B030D-6E8A-4147-A177-3AD203B41FA5}">
                      <a16:colId xmlns:a16="http://schemas.microsoft.com/office/drawing/2014/main" val="2101783648"/>
                    </a:ext>
                  </a:extLst>
                </a:gridCol>
                <a:gridCol w="429773">
                  <a:extLst>
                    <a:ext uri="{9D8B030D-6E8A-4147-A177-3AD203B41FA5}">
                      <a16:colId xmlns:a16="http://schemas.microsoft.com/office/drawing/2014/main" val="1210059129"/>
                    </a:ext>
                  </a:extLst>
                </a:gridCol>
                <a:gridCol w="429773">
                  <a:extLst>
                    <a:ext uri="{9D8B030D-6E8A-4147-A177-3AD203B41FA5}">
                      <a16:colId xmlns:a16="http://schemas.microsoft.com/office/drawing/2014/main" val="168468651"/>
                    </a:ext>
                  </a:extLst>
                </a:gridCol>
                <a:gridCol w="429773">
                  <a:extLst>
                    <a:ext uri="{9D8B030D-6E8A-4147-A177-3AD203B41FA5}">
                      <a16:colId xmlns:a16="http://schemas.microsoft.com/office/drawing/2014/main" val="422563839"/>
                    </a:ext>
                  </a:extLst>
                </a:gridCol>
                <a:gridCol w="429773">
                  <a:extLst>
                    <a:ext uri="{9D8B030D-6E8A-4147-A177-3AD203B41FA5}">
                      <a16:colId xmlns:a16="http://schemas.microsoft.com/office/drawing/2014/main" val="2212723754"/>
                    </a:ext>
                  </a:extLst>
                </a:gridCol>
                <a:gridCol w="429773">
                  <a:extLst>
                    <a:ext uri="{9D8B030D-6E8A-4147-A177-3AD203B41FA5}">
                      <a16:colId xmlns:a16="http://schemas.microsoft.com/office/drawing/2014/main" val="3257085600"/>
                    </a:ext>
                  </a:extLst>
                </a:gridCol>
                <a:gridCol w="429773">
                  <a:extLst>
                    <a:ext uri="{9D8B030D-6E8A-4147-A177-3AD203B41FA5}">
                      <a16:colId xmlns:a16="http://schemas.microsoft.com/office/drawing/2014/main" val="3047579860"/>
                    </a:ext>
                  </a:extLst>
                </a:gridCol>
                <a:gridCol w="429773">
                  <a:extLst>
                    <a:ext uri="{9D8B030D-6E8A-4147-A177-3AD203B41FA5}">
                      <a16:colId xmlns:a16="http://schemas.microsoft.com/office/drawing/2014/main" val="2492703861"/>
                    </a:ext>
                  </a:extLst>
                </a:gridCol>
                <a:gridCol w="429773">
                  <a:extLst>
                    <a:ext uri="{9D8B030D-6E8A-4147-A177-3AD203B41FA5}">
                      <a16:colId xmlns:a16="http://schemas.microsoft.com/office/drawing/2014/main" val="2023392826"/>
                    </a:ext>
                  </a:extLst>
                </a:gridCol>
                <a:gridCol w="429773">
                  <a:extLst>
                    <a:ext uri="{9D8B030D-6E8A-4147-A177-3AD203B41FA5}">
                      <a16:colId xmlns:a16="http://schemas.microsoft.com/office/drawing/2014/main" val="3223700183"/>
                    </a:ext>
                  </a:extLst>
                </a:gridCol>
                <a:gridCol w="429773">
                  <a:extLst>
                    <a:ext uri="{9D8B030D-6E8A-4147-A177-3AD203B41FA5}">
                      <a16:colId xmlns:a16="http://schemas.microsoft.com/office/drawing/2014/main" val="2820471069"/>
                    </a:ext>
                  </a:extLst>
                </a:gridCol>
                <a:gridCol w="429773">
                  <a:extLst>
                    <a:ext uri="{9D8B030D-6E8A-4147-A177-3AD203B41FA5}">
                      <a16:colId xmlns:a16="http://schemas.microsoft.com/office/drawing/2014/main" val="3331318888"/>
                    </a:ext>
                  </a:extLst>
                </a:gridCol>
                <a:gridCol w="429773">
                  <a:extLst>
                    <a:ext uri="{9D8B030D-6E8A-4147-A177-3AD203B41FA5}">
                      <a16:colId xmlns:a16="http://schemas.microsoft.com/office/drawing/2014/main" val="2713360910"/>
                    </a:ext>
                  </a:extLst>
                </a:gridCol>
                <a:gridCol w="429773">
                  <a:extLst>
                    <a:ext uri="{9D8B030D-6E8A-4147-A177-3AD203B41FA5}">
                      <a16:colId xmlns:a16="http://schemas.microsoft.com/office/drawing/2014/main" val="2512770642"/>
                    </a:ext>
                  </a:extLst>
                </a:gridCol>
              </a:tblGrid>
              <a:tr h="223550">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extLst>
                  <a:ext uri="{0D108BD9-81ED-4DB2-BD59-A6C34878D82A}">
                    <a16:rowId xmlns:a16="http://schemas.microsoft.com/office/drawing/2014/main" val="1353983760"/>
                  </a:ext>
                </a:extLst>
              </a:tr>
              <a:tr h="223550">
                <a:tc>
                  <a:txBody>
                    <a:bodyPr/>
                    <a:lstStyle/>
                    <a:p>
                      <a:endParaRPr lang="en-US" sz="700" dirty="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extLst>
                  <a:ext uri="{0D108BD9-81ED-4DB2-BD59-A6C34878D82A}">
                    <a16:rowId xmlns:a16="http://schemas.microsoft.com/office/drawing/2014/main" val="1829322301"/>
                  </a:ext>
                </a:extLst>
              </a:tr>
              <a:tr h="223550">
                <a:tc>
                  <a:txBody>
                    <a:bodyPr/>
                    <a:lstStyle/>
                    <a:p>
                      <a:endParaRPr lang="en-US" sz="700" dirty="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extLst>
                  <a:ext uri="{0D108BD9-81ED-4DB2-BD59-A6C34878D82A}">
                    <a16:rowId xmlns:a16="http://schemas.microsoft.com/office/drawing/2014/main" val="745151422"/>
                  </a:ext>
                </a:extLst>
              </a:tr>
              <a:tr h="223550">
                <a:tc>
                  <a:txBody>
                    <a:bodyPr/>
                    <a:lstStyle/>
                    <a:p>
                      <a:endParaRPr lang="en-US" sz="700" dirty="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extLst>
                  <a:ext uri="{0D108BD9-81ED-4DB2-BD59-A6C34878D82A}">
                    <a16:rowId xmlns:a16="http://schemas.microsoft.com/office/drawing/2014/main" val="3563142104"/>
                  </a:ext>
                </a:extLst>
              </a:tr>
              <a:tr h="223550">
                <a:tc>
                  <a:txBody>
                    <a:bodyPr/>
                    <a:lstStyle/>
                    <a:p>
                      <a:endParaRPr lang="en-US" sz="700" dirty="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extLst>
                  <a:ext uri="{0D108BD9-81ED-4DB2-BD59-A6C34878D82A}">
                    <a16:rowId xmlns:a16="http://schemas.microsoft.com/office/drawing/2014/main" val="1845237506"/>
                  </a:ext>
                </a:extLst>
              </a:tr>
              <a:tr h="223550">
                <a:tc>
                  <a:txBody>
                    <a:bodyPr/>
                    <a:lstStyle/>
                    <a:p>
                      <a:endParaRPr lang="en-US" sz="700" dirty="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extLst>
                  <a:ext uri="{0D108BD9-81ED-4DB2-BD59-A6C34878D82A}">
                    <a16:rowId xmlns:a16="http://schemas.microsoft.com/office/drawing/2014/main" val="1931808813"/>
                  </a:ext>
                </a:extLst>
              </a:tr>
              <a:tr h="223550">
                <a:tc>
                  <a:txBody>
                    <a:bodyPr/>
                    <a:lstStyle/>
                    <a:p>
                      <a:endParaRPr lang="en-US" sz="700" dirty="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extLst>
                  <a:ext uri="{0D108BD9-81ED-4DB2-BD59-A6C34878D82A}">
                    <a16:rowId xmlns:a16="http://schemas.microsoft.com/office/drawing/2014/main" val="629958453"/>
                  </a:ext>
                </a:extLst>
              </a:tr>
              <a:tr h="223550">
                <a:tc>
                  <a:txBody>
                    <a:bodyPr/>
                    <a:lstStyle/>
                    <a:p>
                      <a:endParaRPr lang="en-US" sz="700" dirty="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extLst>
                  <a:ext uri="{0D108BD9-81ED-4DB2-BD59-A6C34878D82A}">
                    <a16:rowId xmlns:a16="http://schemas.microsoft.com/office/drawing/2014/main" val="24335215"/>
                  </a:ext>
                </a:extLst>
              </a:tr>
              <a:tr h="223550">
                <a:tc>
                  <a:txBody>
                    <a:bodyPr/>
                    <a:lstStyle/>
                    <a:p>
                      <a:endParaRPr lang="en-US" sz="700" dirty="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extLst>
                  <a:ext uri="{0D108BD9-81ED-4DB2-BD59-A6C34878D82A}">
                    <a16:rowId xmlns:a16="http://schemas.microsoft.com/office/drawing/2014/main" val="1231872168"/>
                  </a:ext>
                </a:extLst>
              </a:tr>
              <a:tr h="223550">
                <a:tc>
                  <a:txBody>
                    <a:bodyPr/>
                    <a:lstStyle/>
                    <a:p>
                      <a:endParaRPr lang="en-US" sz="700" dirty="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extLst>
                  <a:ext uri="{0D108BD9-81ED-4DB2-BD59-A6C34878D82A}">
                    <a16:rowId xmlns:a16="http://schemas.microsoft.com/office/drawing/2014/main" val="2874665127"/>
                  </a:ext>
                </a:extLst>
              </a:tr>
              <a:tr h="223550">
                <a:tc>
                  <a:txBody>
                    <a:bodyPr/>
                    <a:lstStyle/>
                    <a:p>
                      <a:endParaRPr lang="en-US" sz="700" dirty="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extLst>
                  <a:ext uri="{0D108BD9-81ED-4DB2-BD59-A6C34878D82A}">
                    <a16:rowId xmlns:a16="http://schemas.microsoft.com/office/drawing/2014/main" val="2135119275"/>
                  </a:ext>
                </a:extLst>
              </a:tr>
              <a:tr h="223550">
                <a:tc>
                  <a:txBody>
                    <a:bodyPr/>
                    <a:lstStyle/>
                    <a:p>
                      <a:endParaRPr lang="en-US" sz="700" dirty="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extLst>
                  <a:ext uri="{0D108BD9-81ED-4DB2-BD59-A6C34878D82A}">
                    <a16:rowId xmlns:a16="http://schemas.microsoft.com/office/drawing/2014/main" val="4033473861"/>
                  </a:ext>
                </a:extLst>
              </a:tr>
              <a:tr h="223550">
                <a:tc>
                  <a:txBody>
                    <a:bodyPr/>
                    <a:lstStyle/>
                    <a:p>
                      <a:endParaRPr lang="en-US" sz="700" dirty="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extLst>
                  <a:ext uri="{0D108BD9-81ED-4DB2-BD59-A6C34878D82A}">
                    <a16:rowId xmlns:a16="http://schemas.microsoft.com/office/drawing/2014/main" val="745830477"/>
                  </a:ext>
                </a:extLst>
              </a:tr>
              <a:tr h="223550">
                <a:tc>
                  <a:txBody>
                    <a:bodyPr/>
                    <a:lstStyle/>
                    <a:p>
                      <a:endParaRPr lang="en-US" sz="700" dirty="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extLst>
                  <a:ext uri="{0D108BD9-81ED-4DB2-BD59-A6C34878D82A}">
                    <a16:rowId xmlns:a16="http://schemas.microsoft.com/office/drawing/2014/main" val="6390925"/>
                  </a:ext>
                </a:extLst>
              </a:tr>
              <a:tr h="223550">
                <a:tc>
                  <a:txBody>
                    <a:bodyPr/>
                    <a:lstStyle/>
                    <a:p>
                      <a:endParaRPr lang="en-US" sz="700" dirty="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extLst>
                  <a:ext uri="{0D108BD9-81ED-4DB2-BD59-A6C34878D82A}">
                    <a16:rowId xmlns:a16="http://schemas.microsoft.com/office/drawing/2014/main" val="2665799678"/>
                  </a:ext>
                </a:extLst>
              </a:tr>
              <a:tr h="223550">
                <a:tc>
                  <a:txBody>
                    <a:bodyPr/>
                    <a:lstStyle/>
                    <a:p>
                      <a:endParaRPr lang="en-US" sz="700" dirty="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extLst>
                  <a:ext uri="{0D108BD9-81ED-4DB2-BD59-A6C34878D82A}">
                    <a16:rowId xmlns:a16="http://schemas.microsoft.com/office/drawing/2014/main" val="2201907096"/>
                  </a:ext>
                </a:extLst>
              </a:tr>
            </a:tbl>
          </a:graphicData>
        </a:graphic>
      </p:graphicFrame>
      <p:graphicFrame>
        <p:nvGraphicFramePr>
          <p:cNvPr id="17" name="Table 16">
            <a:extLst>
              <a:ext uri="{FF2B5EF4-FFF2-40B4-BE49-F238E27FC236}">
                <a16:creationId xmlns:a16="http://schemas.microsoft.com/office/drawing/2014/main" id="{C4E74AA0-9447-4279-870D-C9F1A3BDCC94}"/>
              </a:ext>
            </a:extLst>
          </p:cNvPr>
          <p:cNvGraphicFramePr>
            <a:graphicFrameLocks noGrp="1"/>
          </p:cNvGraphicFramePr>
          <p:nvPr>
            <p:extLst>
              <p:ext uri="{D42A27DB-BD31-4B8C-83A1-F6EECF244321}">
                <p14:modId xmlns:p14="http://schemas.microsoft.com/office/powerpoint/2010/main" val="1650916477"/>
              </p:ext>
            </p:extLst>
          </p:nvPr>
        </p:nvGraphicFramePr>
        <p:xfrm>
          <a:off x="1350852" y="2180224"/>
          <a:ext cx="743592" cy="3576800"/>
        </p:xfrm>
        <a:graphic>
          <a:graphicData uri="http://schemas.openxmlformats.org/drawingml/2006/table">
            <a:tbl>
              <a:tblPr firstRow="1" bandRow="1">
                <a:tableStyleId>{073A0DAA-6AF3-43AB-8588-CEC1D06C72B9}</a:tableStyleId>
              </a:tblPr>
              <a:tblGrid>
                <a:gridCol w="371796">
                  <a:extLst>
                    <a:ext uri="{9D8B030D-6E8A-4147-A177-3AD203B41FA5}">
                      <a16:colId xmlns:a16="http://schemas.microsoft.com/office/drawing/2014/main" val="921034771"/>
                    </a:ext>
                  </a:extLst>
                </a:gridCol>
                <a:gridCol w="371796">
                  <a:extLst>
                    <a:ext uri="{9D8B030D-6E8A-4147-A177-3AD203B41FA5}">
                      <a16:colId xmlns:a16="http://schemas.microsoft.com/office/drawing/2014/main" val="4066935422"/>
                    </a:ext>
                  </a:extLst>
                </a:gridCol>
              </a:tblGrid>
              <a:tr h="223550">
                <a:tc>
                  <a:txBody>
                    <a:bodyPr/>
                    <a:lstStyle/>
                    <a:p>
                      <a:pPr marL="0" algn="l" defTabSz="914400" rtl="0" eaLnBrk="1" latinLnBrk="0" hangingPunct="1"/>
                      <a:r>
                        <a:rPr lang="en-US" sz="1000" b="1" kern="1200" dirty="0">
                          <a:solidFill>
                            <a:schemeClr val="tx1"/>
                          </a:solidFill>
                          <a:latin typeface="+mn-lt"/>
                          <a:ea typeface="+mn-ea"/>
                          <a:cs typeface="+mn-cs"/>
                        </a:rPr>
                        <a:t>5k</a:t>
                      </a:r>
                    </a:p>
                  </a:txBody>
                  <a:tcPr marL="32469" marR="32469" marT="16235" marB="16235">
                    <a:solidFill>
                      <a:schemeClr val="tx1">
                        <a:lumMod val="85000"/>
                      </a:schemeClr>
                    </a:solidFill>
                  </a:tcPr>
                </a:tc>
                <a:tc>
                  <a:txBody>
                    <a:bodyPr/>
                    <a:lstStyle/>
                    <a:p>
                      <a:pPr marL="0" algn="l" defTabSz="914400" rtl="0" eaLnBrk="1" latinLnBrk="0" hangingPunct="1"/>
                      <a:r>
                        <a:rPr lang="en-US" sz="1000" b="1" kern="1200" dirty="0">
                          <a:solidFill>
                            <a:schemeClr val="tx1"/>
                          </a:solidFill>
                          <a:latin typeface="+mn-lt"/>
                          <a:ea typeface="+mn-ea"/>
                          <a:cs typeface="+mn-cs"/>
                        </a:rPr>
                        <a:t>max</a:t>
                      </a:r>
                    </a:p>
                  </a:txBody>
                  <a:tcPr marL="32469" marR="32469" marT="16235" marB="16235">
                    <a:solidFill>
                      <a:schemeClr val="tx1">
                        <a:lumMod val="85000"/>
                      </a:schemeClr>
                    </a:solidFill>
                  </a:tcPr>
                </a:tc>
                <a:extLst>
                  <a:ext uri="{0D108BD9-81ED-4DB2-BD59-A6C34878D82A}">
                    <a16:rowId xmlns:a16="http://schemas.microsoft.com/office/drawing/2014/main" val="1353983760"/>
                  </a:ext>
                </a:extLst>
              </a:tr>
              <a:tr h="223550">
                <a:tc>
                  <a:txBody>
                    <a:bodyPr/>
                    <a:lstStyle/>
                    <a:p>
                      <a:r>
                        <a:rPr lang="en-US" sz="1000" b="1" dirty="0">
                          <a:solidFill>
                            <a:schemeClr val="tx1"/>
                          </a:solidFill>
                        </a:rPr>
                        <a:t>2.5k</a:t>
                      </a:r>
                    </a:p>
                  </a:txBody>
                  <a:tcPr marL="32469" marR="32469" marT="16235" marB="16235"/>
                </a:tc>
                <a:tc>
                  <a:txBody>
                    <a:bodyPr/>
                    <a:lstStyle/>
                    <a:p>
                      <a:r>
                        <a:rPr lang="en-US" sz="1000" b="1" dirty="0">
                          <a:solidFill>
                            <a:schemeClr val="tx1"/>
                          </a:solidFill>
                        </a:rPr>
                        <a:t>5k</a:t>
                      </a:r>
                    </a:p>
                  </a:txBody>
                  <a:tcPr marL="32469" marR="32469" marT="16235" marB="16235"/>
                </a:tc>
                <a:extLst>
                  <a:ext uri="{0D108BD9-81ED-4DB2-BD59-A6C34878D82A}">
                    <a16:rowId xmlns:a16="http://schemas.microsoft.com/office/drawing/2014/main" val="1829322301"/>
                  </a:ext>
                </a:extLst>
              </a:tr>
              <a:tr h="223550">
                <a:tc>
                  <a:txBody>
                    <a:bodyPr/>
                    <a:lstStyle/>
                    <a:p>
                      <a:r>
                        <a:rPr lang="en-US" sz="1000" b="1" dirty="0">
                          <a:solidFill>
                            <a:schemeClr val="tx1"/>
                          </a:solidFill>
                        </a:rPr>
                        <a:t>1k</a:t>
                      </a:r>
                    </a:p>
                  </a:txBody>
                  <a:tcPr marL="32469" marR="32469" marT="16235" marB="16235"/>
                </a:tc>
                <a:tc>
                  <a:txBody>
                    <a:bodyPr/>
                    <a:lstStyle/>
                    <a:p>
                      <a:r>
                        <a:rPr lang="en-US" sz="1000" b="1" dirty="0">
                          <a:solidFill>
                            <a:schemeClr val="tx1"/>
                          </a:solidFill>
                        </a:rPr>
                        <a:t>2.5k</a:t>
                      </a:r>
                    </a:p>
                  </a:txBody>
                  <a:tcPr marL="32469" marR="32469" marT="16235" marB="16235"/>
                </a:tc>
                <a:extLst>
                  <a:ext uri="{0D108BD9-81ED-4DB2-BD59-A6C34878D82A}">
                    <a16:rowId xmlns:a16="http://schemas.microsoft.com/office/drawing/2014/main" val="745151422"/>
                  </a:ext>
                </a:extLst>
              </a:tr>
              <a:tr h="223550">
                <a:tc>
                  <a:txBody>
                    <a:bodyPr/>
                    <a:lstStyle/>
                    <a:p>
                      <a:r>
                        <a:rPr lang="en-US" sz="1000" b="1" dirty="0">
                          <a:solidFill>
                            <a:schemeClr val="tx1"/>
                          </a:solidFill>
                        </a:rPr>
                        <a:t>500</a:t>
                      </a:r>
                    </a:p>
                  </a:txBody>
                  <a:tcPr marL="32469" marR="32469" marT="16235" marB="16235"/>
                </a:tc>
                <a:tc>
                  <a:txBody>
                    <a:bodyPr/>
                    <a:lstStyle/>
                    <a:p>
                      <a:r>
                        <a:rPr lang="en-US" sz="1000" b="1" dirty="0">
                          <a:solidFill>
                            <a:schemeClr val="tx1"/>
                          </a:solidFill>
                        </a:rPr>
                        <a:t>1k</a:t>
                      </a:r>
                    </a:p>
                  </a:txBody>
                  <a:tcPr marL="32469" marR="32469" marT="16235" marB="16235"/>
                </a:tc>
                <a:extLst>
                  <a:ext uri="{0D108BD9-81ED-4DB2-BD59-A6C34878D82A}">
                    <a16:rowId xmlns:a16="http://schemas.microsoft.com/office/drawing/2014/main" val="3563142104"/>
                  </a:ext>
                </a:extLst>
              </a:tr>
              <a:tr h="223550">
                <a:tc>
                  <a:txBody>
                    <a:bodyPr/>
                    <a:lstStyle/>
                    <a:p>
                      <a:r>
                        <a:rPr lang="en-US" sz="1000" b="1" dirty="0">
                          <a:solidFill>
                            <a:schemeClr val="tx1"/>
                          </a:solidFill>
                        </a:rPr>
                        <a:t>250</a:t>
                      </a:r>
                    </a:p>
                  </a:txBody>
                  <a:tcPr marL="32469" marR="32469" marT="16235" marB="16235"/>
                </a:tc>
                <a:tc>
                  <a:txBody>
                    <a:bodyPr/>
                    <a:lstStyle/>
                    <a:p>
                      <a:r>
                        <a:rPr lang="en-US" sz="1000" b="1" dirty="0">
                          <a:solidFill>
                            <a:schemeClr val="tx1"/>
                          </a:solidFill>
                        </a:rPr>
                        <a:t>500</a:t>
                      </a:r>
                    </a:p>
                  </a:txBody>
                  <a:tcPr marL="32469" marR="32469" marT="16235" marB="16235"/>
                </a:tc>
                <a:extLst>
                  <a:ext uri="{0D108BD9-81ED-4DB2-BD59-A6C34878D82A}">
                    <a16:rowId xmlns:a16="http://schemas.microsoft.com/office/drawing/2014/main" val="1845237506"/>
                  </a:ext>
                </a:extLst>
              </a:tr>
              <a:tr h="223550">
                <a:tc>
                  <a:txBody>
                    <a:bodyPr/>
                    <a:lstStyle/>
                    <a:p>
                      <a:r>
                        <a:rPr lang="en-US" sz="1000" b="1" dirty="0">
                          <a:solidFill>
                            <a:schemeClr val="tx1"/>
                          </a:solidFill>
                        </a:rPr>
                        <a:t>100</a:t>
                      </a:r>
                    </a:p>
                  </a:txBody>
                  <a:tcPr marL="32469" marR="32469" marT="16235" marB="16235"/>
                </a:tc>
                <a:tc>
                  <a:txBody>
                    <a:bodyPr/>
                    <a:lstStyle/>
                    <a:p>
                      <a:r>
                        <a:rPr lang="en-US" sz="1000" b="1" dirty="0">
                          <a:solidFill>
                            <a:schemeClr val="tx1"/>
                          </a:solidFill>
                        </a:rPr>
                        <a:t>250</a:t>
                      </a:r>
                    </a:p>
                  </a:txBody>
                  <a:tcPr marL="32469" marR="32469" marT="16235" marB="16235"/>
                </a:tc>
                <a:extLst>
                  <a:ext uri="{0D108BD9-81ED-4DB2-BD59-A6C34878D82A}">
                    <a16:rowId xmlns:a16="http://schemas.microsoft.com/office/drawing/2014/main" val="1931808813"/>
                  </a:ext>
                </a:extLst>
              </a:tr>
              <a:tr h="223550">
                <a:tc>
                  <a:txBody>
                    <a:bodyPr/>
                    <a:lstStyle/>
                    <a:p>
                      <a:r>
                        <a:rPr lang="en-US" sz="1000" b="1" dirty="0">
                          <a:solidFill>
                            <a:schemeClr val="tx1"/>
                          </a:solidFill>
                        </a:rPr>
                        <a:t>50</a:t>
                      </a:r>
                    </a:p>
                  </a:txBody>
                  <a:tcPr marL="32469" marR="32469" marT="16235" marB="16235"/>
                </a:tc>
                <a:tc>
                  <a:txBody>
                    <a:bodyPr/>
                    <a:lstStyle/>
                    <a:p>
                      <a:r>
                        <a:rPr lang="en-US" sz="1000" b="1" dirty="0">
                          <a:solidFill>
                            <a:schemeClr val="tx1"/>
                          </a:solidFill>
                        </a:rPr>
                        <a:t>100</a:t>
                      </a:r>
                    </a:p>
                  </a:txBody>
                  <a:tcPr marL="32469" marR="32469" marT="16235" marB="16235"/>
                </a:tc>
                <a:extLst>
                  <a:ext uri="{0D108BD9-81ED-4DB2-BD59-A6C34878D82A}">
                    <a16:rowId xmlns:a16="http://schemas.microsoft.com/office/drawing/2014/main" val="629958453"/>
                  </a:ext>
                </a:extLst>
              </a:tr>
              <a:tr h="223550">
                <a:tc>
                  <a:txBody>
                    <a:bodyPr/>
                    <a:lstStyle/>
                    <a:p>
                      <a:r>
                        <a:rPr lang="en-US" sz="1000" b="1" dirty="0">
                          <a:solidFill>
                            <a:schemeClr val="tx1"/>
                          </a:solidFill>
                        </a:rPr>
                        <a:t>0</a:t>
                      </a:r>
                    </a:p>
                  </a:txBody>
                  <a:tcPr marL="32469" marR="32469" marT="16235" marB="16235"/>
                </a:tc>
                <a:tc>
                  <a:txBody>
                    <a:bodyPr/>
                    <a:lstStyle/>
                    <a:p>
                      <a:r>
                        <a:rPr lang="en-US" sz="1000" b="1" dirty="0">
                          <a:solidFill>
                            <a:schemeClr val="tx1"/>
                          </a:solidFill>
                        </a:rPr>
                        <a:t>50</a:t>
                      </a:r>
                    </a:p>
                  </a:txBody>
                  <a:tcPr marL="32469" marR="32469" marT="16235" marB="16235"/>
                </a:tc>
                <a:extLst>
                  <a:ext uri="{0D108BD9-81ED-4DB2-BD59-A6C34878D82A}">
                    <a16:rowId xmlns:a16="http://schemas.microsoft.com/office/drawing/2014/main" val="24335215"/>
                  </a:ext>
                </a:extLst>
              </a:tr>
              <a:tr h="223550">
                <a:tc>
                  <a:txBody>
                    <a:bodyPr/>
                    <a:lstStyle/>
                    <a:p>
                      <a:r>
                        <a:rPr lang="en-US" sz="1000" b="1" dirty="0">
                          <a:solidFill>
                            <a:schemeClr val="tx1"/>
                          </a:solidFill>
                        </a:rPr>
                        <a:t>-50</a:t>
                      </a:r>
                    </a:p>
                  </a:txBody>
                  <a:tcPr marL="32469" marR="32469" marT="16235" marB="16235"/>
                </a:tc>
                <a:tc>
                  <a:txBody>
                    <a:bodyPr/>
                    <a:lstStyle/>
                    <a:p>
                      <a:r>
                        <a:rPr lang="en-US" sz="1000" b="1" dirty="0">
                          <a:solidFill>
                            <a:schemeClr val="tx1"/>
                          </a:solidFill>
                        </a:rPr>
                        <a:t>0</a:t>
                      </a:r>
                    </a:p>
                  </a:txBody>
                  <a:tcPr marL="32469" marR="32469" marT="16235" marB="16235"/>
                </a:tc>
                <a:extLst>
                  <a:ext uri="{0D108BD9-81ED-4DB2-BD59-A6C34878D82A}">
                    <a16:rowId xmlns:a16="http://schemas.microsoft.com/office/drawing/2014/main" val="1231872168"/>
                  </a:ext>
                </a:extLst>
              </a:tr>
              <a:tr h="223550">
                <a:tc>
                  <a:txBody>
                    <a:bodyPr/>
                    <a:lstStyle/>
                    <a:p>
                      <a:r>
                        <a:rPr lang="en-US" sz="1000" b="1" dirty="0">
                          <a:solidFill>
                            <a:schemeClr val="tx1"/>
                          </a:solidFill>
                        </a:rPr>
                        <a:t>-100</a:t>
                      </a:r>
                    </a:p>
                  </a:txBody>
                  <a:tcPr marL="32469" marR="32469" marT="16235" marB="16235"/>
                </a:tc>
                <a:tc>
                  <a:txBody>
                    <a:bodyPr/>
                    <a:lstStyle/>
                    <a:p>
                      <a:r>
                        <a:rPr lang="en-US" sz="1000" b="1" dirty="0">
                          <a:solidFill>
                            <a:schemeClr val="tx1"/>
                          </a:solidFill>
                        </a:rPr>
                        <a:t>-50</a:t>
                      </a:r>
                    </a:p>
                  </a:txBody>
                  <a:tcPr marL="32469" marR="32469" marT="16235" marB="16235"/>
                </a:tc>
                <a:extLst>
                  <a:ext uri="{0D108BD9-81ED-4DB2-BD59-A6C34878D82A}">
                    <a16:rowId xmlns:a16="http://schemas.microsoft.com/office/drawing/2014/main" val="2874665127"/>
                  </a:ext>
                </a:extLst>
              </a:tr>
              <a:tr h="223550">
                <a:tc>
                  <a:txBody>
                    <a:bodyPr/>
                    <a:lstStyle/>
                    <a:p>
                      <a:r>
                        <a:rPr lang="en-US" sz="1000" b="1" dirty="0">
                          <a:solidFill>
                            <a:schemeClr val="tx1"/>
                          </a:solidFill>
                        </a:rPr>
                        <a:t>-250</a:t>
                      </a:r>
                    </a:p>
                  </a:txBody>
                  <a:tcPr marL="32469" marR="32469" marT="16235" marB="16235"/>
                </a:tc>
                <a:tc>
                  <a:txBody>
                    <a:bodyPr/>
                    <a:lstStyle/>
                    <a:p>
                      <a:r>
                        <a:rPr lang="en-US" sz="1000" b="1" dirty="0">
                          <a:solidFill>
                            <a:schemeClr val="tx1"/>
                          </a:solidFill>
                        </a:rPr>
                        <a:t>-100</a:t>
                      </a:r>
                    </a:p>
                  </a:txBody>
                  <a:tcPr marL="32469" marR="32469" marT="16235" marB="16235"/>
                </a:tc>
                <a:extLst>
                  <a:ext uri="{0D108BD9-81ED-4DB2-BD59-A6C34878D82A}">
                    <a16:rowId xmlns:a16="http://schemas.microsoft.com/office/drawing/2014/main" val="2135119275"/>
                  </a:ext>
                </a:extLst>
              </a:tr>
              <a:tr h="223550">
                <a:tc>
                  <a:txBody>
                    <a:bodyPr/>
                    <a:lstStyle/>
                    <a:p>
                      <a:r>
                        <a:rPr lang="en-US" sz="1000" b="1" dirty="0">
                          <a:solidFill>
                            <a:schemeClr val="tx1"/>
                          </a:solidFill>
                        </a:rPr>
                        <a:t>-500</a:t>
                      </a:r>
                    </a:p>
                  </a:txBody>
                  <a:tcPr marL="32469" marR="32469" marT="16235" marB="16235"/>
                </a:tc>
                <a:tc>
                  <a:txBody>
                    <a:bodyPr/>
                    <a:lstStyle/>
                    <a:p>
                      <a:r>
                        <a:rPr lang="en-US" sz="1000" b="1" dirty="0">
                          <a:solidFill>
                            <a:schemeClr val="tx1"/>
                          </a:solidFill>
                        </a:rPr>
                        <a:t>-250</a:t>
                      </a:r>
                    </a:p>
                  </a:txBody>
                  <a:tcPr marL="32469" marR="32469" marT="16235" marB="16235"/>
                </a:tc>
                <a:extLst>
                  <a:ext uri="{0D108BD9-81ED-4DB2-BD59-A6C34878D82A}">
                    <a16:rowId xmlns:a16="http://schemas.microsoft.com/office/drawing/2014/main" val="4033473861"/>
                  </a:ext>
                </a:extLst>
              </a:tr>
              <a:tr h="223550">
                <a:tc>
                  <a:txBody>
                    <a:bodyPr/>
                    <a:lstStyle/>
                    <a:p>
                      <a:r>
                        <a:rPr lang="en-US" sz="1000" b="1" dirty="0">
                          <a:solidFill>
                            <a:schemeClr val="tx1"/>
                          </a:solidFill>
                        </a:rPr>
                        <a:t>-1k</a:t>
                      </a:r>
                    </a:p>
                  </a:txBody>
                  <a:tcPr marL="32469" marR="32469" marT="16235" marB="16235"/>
                </a:tc>
                <a:tc>
                  <a:txBody>
                    <a:bodyPr/>
                    <a:lstStyle/>
                    <a:p>
                      <a:r>
                        <a:rPr lang="en-US" sz="1000" b="1" dirty="0">
                          <a:solidFill>
                            <a:schemeClr val="tx1"/>
                          </a:solidFill>
                        </a:rPr>
                        <a:t>-500</a:t>
                      </a:r>
                    </a:p>
                  </a:txBody>
                  <a:tcPr marL="32469" marR="32469" marT="16235" marB="16235"/>
                </a:tc>
                <a:extLst>
                  <a:ext uri="{0D108BD9-81ED-4DB2-BD59-A6C34878D82A}">
                    <a16:rowId xmlns:a16="http://schemas.microsoft.com/office/drawing/2014/main" val="745830477"/>
                  </a:ext>
                </a:extLst>
              </a:tr>
              <a:tr h="223550">
                <a:tc>
                  <a:txBody>
                    <a:bodyPr/>
                    <a:lstStyle/>
                    <a:p>
                      <a:r>
                        <a:rPr lang="en-US" sz="1000" b="1" dirty="0">
                          <a:solidFill>
                            <a:schemeClr val="tx1"/>
                          </a:solidFill>
                        </a:rPr>
                        <a:t>-2.5k</a:t>
                      </a:r>
                    </a:p>
                  </a:txBody>
                  <a:tcPr marL="32469" marR="32469" marT="16235" marB="16235"/>
                </a:tc>
                <a:tc>
                  <a:txBody>
                    <a:bodyPr/>
                    <a:lstStyle/>
                    <a:p>
                      <a:r>
                        <a:rPr lang="en-US" sz="1000" b="1" dirty="0">
                          <a:solidFill>
                            <a:schemeClr val="tx1"/>
                          </a:solidFill>
                        </a:rPr>
                        <a:t>-1k</a:t>
                      </a:r>
                    </a:p>
                  </a:txBody>
                  <a:tcPr marL="32469" marR="32469" marT="16235" marB="16235"/>
                </a:tc>
                <a:extLst>
                  <a:ext uri="{0D108BD9-81ED-4DB2-BD59-A6C34878D82A}">
                    <a16:rowId xmlns:a16="http://schemas.microsoft.com/office/drawing/2014/main" val="6390925"/>
                  </a:ext>
                </a:extLst>
              </a:tr>
              <a:tr h="223550">
                <a:tc>
                  <a:txBody>
                    <a:bodyPr/>
                    <a:lstStyle/>
                    <a:p>
                      <a:r>
                        <a:rPr lang="en-US" sz="1000" b="1" dirty="0">
                          <a:solidFill>
                            <a:schemeClr val="tx1"/>
                          </a:solidFill>
                        </a:rPr>
                        <a:t>-5k</a:t>
                      </a:r>
                    </a:p>
                  </a:txBody>
                  <a:tcPr marL="32469" marR="32469" marT="16235" marB="16235"/>
                </a:tc>
                <a:tc>
                  <a:txBody>
                    <a:bodyPr/>
                    <a:lstStyle/>
                    <a:p>
                      <a:r>
                        <a:rPr lang="en-US" sz="1000" b="1" dirty="0">
                          <a:solidFill>
                            <a:schemeClr val="tx1"/>
                          </a:solidFill>
                        </a:rPr>
                        <a:t>-2.5k</a:t>
                      </a:r>
                    </a:p>
                  </a:txBody>
                  <a:tcPr marL="32469" marR="32469" marT="16235" marB="16235"/>
                </a:tc>
                <a:extLst>
                  <a:ext uri="{0D108BD9-81ED-4DB2-BD59-A6C34878D82A}">
                    <a16:rowId xmlns:a16="http://schemas.microsoft.com/office/drawing/2014/main" val="2665799678"/>
                  </a:ext>
                </a:extLst>
              </a:tr>
              <a:tr h="223550">
                <a:tc>
                  <a:txBody>
                    <a:bodyPr/>
                    <a:lstStyle/>
                    <a:p>
                      <a:r>
                        <a:rPr lang="en-US" sz="1000" b="1" dirty="0">
                          <a:solidFill>
                            <a:schemeClr val="tx1"/>
                          </a:solidFill>
                        </a:rPr>
                        <a:t>min</a:t>
                      </a:r>
                    </a:p>
                  </a:txBody>
                  <a:tcPr marL="32469" marR="32469" marT="16235" marB="16235"/>
                </a:tc>
                <a:tc>
                  <a:txBody>
                    <a:bodyPr/>
                    <a:lstStyle/>
                    <a:p>
                      <a:r>
                        <a:rPr lang="en-US" sz="1000" b="1" dirty="0">
                          <a:solidFill>
                            <a:schemeClr val="tx1"/>
                          </a:solidFill>
                        </a:rPr>
                        <a:t>-5k</a:t>
                      </a:r>
                    </a:p>
                  </a:txBody>
                  <a:tcPr marL="32469" marR="32469" marT="16235" marB="16235"/>
                </a:tc>
                <a:extLst>
                  <a:ext uri="{0D108BD9-81ED-4DB2-BD59-A6C34878D82A}">
                    <a16:rowId xmlns:a16="http://schemas.microsoft.com/office/drawing/2014/main" val="2201907096"/>
                  </a:ext>
                </a:extLst>
              </a:tr>
            </a:tbl>
          </a:graphicData>
        </a:graphic>
      </p:graphicFrame>
      <p:sp>
        <p:nvSpPr>
          <p:cNvPr id="18" name="Right Brace 17">
            <a:extLst>
              <a:ext uri="{FF2B5EF4-FFF2-40B4-BE49-F238E27FC236}">
                <a16:creationId xmlns:a16="http://schemas.microsoft.com/office/drawing/2014/main" id="{14C7EA7E-98BD-455B-8BC5-7B9244237307}"/>
              </a:ext>
            </a:extLst>
          </p:cNvPr>
          <p:cNvSpPr/>
          <p:nvPr/>
        </p:nvSpPr>
        <p:spPr>
          <a:xfrm rot="10800000">
            <a:off x="1089497" y="2180226"/>
            <a:ext cx="45719" cy="165882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a:extLst>
              <a:ext uri="{FF2B5EF4-FFF2-40B4-BE49-F238E27FC236}">
                <a16:creationId xmlns:a16="http://schemas.microsoft.com/office/drawing/2014/main" id="{EF645206-2F5F-4BBB-9F96-8BD19DB7B388}"/>
              </a:ext>
            </a:extLst>
          </p:cNvPr>
          <p:cNvSpPr/>
          <p:nvPr/>
        </p:nvSpPr>
        <p:spPr>
          <a:xfrm rot="10800000">
            <a:off x="1091168" y="3954163"/>
            <a:ext cx="71617" cy="180286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A9F7A311-8BD6-4EB2-90E0-79FC0B968A3E}"/>
              </a:ext>
            </a:extLst>
          </p:cNvPr>
          <p:cNvSpPr txBox="1"/>
          <p:nvPr/>
        </p:nvSpPr>
        <p:spPr>
          <a:xfrm>
            <a:off x="439363" y="2882682"/>
            <a:ext cx="563050" cy="253916"/>
          </a:xfrm>
          <a:prstGeom prst="rect">
            <a:avLst/>
          </a:prstGeom>
          <a:noFill/>
        </p:spPr>
        <p:txBody>
          <a:bodyPr wrap="square" rtlCol="0">
            <a:spAutoFit/>
          </a:bodyPr>
          <a:lstStyle/>
          <a:p>
            <a:pPr algn="ctr"/>
            <a:r>
              <a:rPr lang="en-US" sz="1050" b="1" dirty="0">
                <a:latin typeface="Gadugi" panose="020B0502040204020203" pitchFamily="34" charset="0"/>
                <a:ea typeface="Gadugi" panose="020B0502040204020203" pitchFamily="34" charset="0"/>
                <a:cs typeface="Dubai" panose="020B0604020202020204" pitchFamily="34" charset="-78"/>
              </a:rPr>
              <a:t>North</a:t>
            </a:r>
          </a:p>
        </p:txBody>
      </p:sp>
      <p:sp>
        <p:nvSpPr>
          <p:cNvPr id="21" name="TextBox 20">
            <a:extLst>
              <a:ext uri="{FF2B5EF4-FFF2-40B4-BE49-F238E27FC236}">
                <a16:creationId xmlns:a16="http://schemas.microsoft.com/office/drawing/2014/main" id="{AEACED64-399F-4034-A134-258C4761688C}"/>
              </a:ext>
            </a:extLst>
          </p:cNvPr>
          <p:cNvSpPr txBox="1"/>
          <p:nvPr/>
        </p:nvSpPr>
        <p:spPr>
          <a:xfrm>
            <a:off x="423341" y="4706054"/>
            <a:ext cx="563050" cy="253916"/>
          </a:xfrm>
          <a:prstGeom prst="rect">
            <a:avLst/>
          </a:prstGeom>
          <a:noFill/>
        </p:spPr>
        <p:txBody>
          <a:bodyPr wrap="square" rtlCol="0">
            <a:spAutoFit/>
          </a:bodyPr>
          <a:lstStyle/>
          <a:p>
            <a:pPr algn="ctr"/>
            <a:r>
              <a:rPr lang="en-US" sz="1050" b="1" dirty="0">
                <a:latin typeface="Gadugi" panose="020B0502040204020203" pitchFamily="34" charset="0"/>
                <a:ea typeface="Gadugi" panose="020B0502040204020203" pitchFamily="34" charset="0"/>
                <a:cs typeface="Dubai" panose="020B0604020202020204" pitchFamily="34" charset="-78"/>
              </a:rPr>
              <a:t>South</a:t>
            </a:r>
          </a:p>
        </p:txBody>
      </p:sp>
      <p:graphicFrame>
        <p:nvGraphicFramePr>
          <p:cNvPr id="22" name="Table 21">
            <a:extLst>
              <a:ext uri="{FF2B5EF4-FFF2-40B4-BE49-F238E27FC236}">
                <a16:creationId xmlns:a16="http://schemas.microsoft.com/office/drawing/2014/main" id="{B1A150DD-8D4C-40AB-ADBB-0140DCC19B11}"/>
              </a:ext>
            </a:extLst>
          </p:cNvPr>
          <p:cNvGraphicFramePr>
            <a:graphicFrameLocks noGrp="1"/>
          </p:cNvGraphicFramePr>
          <p:nvPr>
            <p:extLst>
              <p:ext uri="{D42A27DB-BD31-4B8C-83A1-F6EECF244321}">
                <p14:modId xmlns:p14="http://schemas.microsoft.com/office/powerpoint/2010/main" val="3634059383"/>
              </p:ext>
            </p:extLst>
          </p:nvPr>
        </p:nvGraphicFramePr>
        <p:xfrm>
          <a:off x="2673526" y="1514481"/>
          <a:ext cx="7306141" cy="243711"/>
        </p:xfrm>
        <a:graphic>
          <a:graphicData uri="http://schemas.openxmlformats.org/drawingml/2006/table">
            <a:tbl>
              <a:tblPr firstRow="1" bandRow="1">
                <a:tableStyleId>{073A0DAA-6AF3-43AB-8588-CEC1D06C72B9}</a:tableStyleId>
              </a:tblPr>
              <a:tblGrid>
                <a:gridCol w="429773">
                  <a:extLst>
                    <a:ext uri="{9D8B030D-6E8A-4147-A177-3AD203B41FA5}">
                      <a16:colId xmlns:a16="http://schemas.microsoft.com/office/drawing/2014/main" val="921034771"/>
                    </a:ext>
                  </a:extLst>
                </a:gridCol>
                <a:gridCol w="429773">
                  <a:extLst>
                    <a:ext uri="{9D8B030D-6E8A-4147-A177-3AD203B41FA5}">
                      <a16:colId xmlns:a16="http://schemas.microsoft.com/office/drawing/2014/main" val="4066935422"/>
                    </a:ext>
                  </a:extLst>
                </a:gridCol>
                <a:gridCol w="429773">
                  <a:extLst>
                    <a:ext uri="{9D8B030D-6E8A-4147-A177-3AD203B41FA5}">
                      <a16:colId xmlns:a16="http://schemas.microsoft.com/office/drawing/2014/main" val="1334610525"/>
                    </a:ext>
                  </a:extLst>
                </a:gridCol>
                <a:gridCol w="429773">
                  <a:extLst>
                    <a:ext uri="{9D8B030D-6E8A-4147-A177-3AD203B41FA5}">
                      <a16:colId xmlns:a16="http://schemas.microsoft.com/office/drawing/2014/main" val="1960261538"/>
                    </a:ext>
                  </a:extLst>
                </a:gridCol>
                <a:gridCol w="429773">
                  <a:extLst>
                    <a:ext uri="{9D8B030D-6E8A-4147-A177-3AD203B41FA5}">
                      <a16:colId xmlns:a16="http://schemas.microsoft.com/office/drawing/2014/main" val="1441999184"/>
                    </a:ext>
                  </a:extLst>
                </a:gridCol>
                <a:gridCol w="429773">
                  <a:extLst>
                    <a:ext uri="{9D8B030D-6E8A-4147-A177-3AD203B41FA5}">
                      <a16:colId xmlns:a16="http://schemas.microsoft.com/office/drawing/2014/main" val="1675880445"/>
                    </a:ext>
                  </a:extLst>
                </a:gridCol>
                <a:gridCol w="429773">
                  <a:extLst>
                    <a:ext uri="{9D8B030D-6E8A-4147-A177-3AD203B41FA5}">
                      <a16:colId xmlns:a16="http://schemas.microsoft.com/office/drawing/2014/main" val="3699504210"/>
                    </a:ext>
                  </a:extLst>
                </a:gridCol>
                <a:gridCol w="429773">
                  <a:extLst>
                    <a:ext uri="{9D8B030D-6E8A-4147-A177-3AD203B41FA5}">
                      <a16:colId xmlns:a16="http://schemas.microsoft.com/office/drawing/2014/main" val="3049105354"/>
                    </a:ext>
                  </a:extLst>
                </a:gridCol>
                <a:gridCol w="429773">
                  <a:extLst>
                    <a:ext uri="{9D8B030D-6E8A-4147-A177-3AD203B41FA5}">
                      <a16:colId xmlns:a16="http://schemas.microsoft.com/office/drawing/2014/main" val="683551883"/>
                    </a:ext>
                  </a:extLst>
                </a:gridCol>
                <a:gridCol w="429773">
                  <a:extLst>
                    <a:ext uri="{9D8B030D-6E8A-4147-A177-3AD203B41FA5}">
                      <a16:colId xmlns:a16="http://schemas.microsoft.com/office/drawing/2014/main" val="67582320"/>
                    </a:ext>
                  </a:extLst>
                </a:gridCol>
                <a:gridCol w="429773">
                  <a:extLst>
                    <a:ext uri="{9D8B030D-6E8A-4147-A177-3AD203B41FA5}">
                      <a16:colId xmlns:a16="http://schemas.microsoft.com/office/drawing/2014/main" val="1443921509"/>
                    </a:ext>
                  </a:extLst>
                </a:gridCol>
                <a:gridCol w="429773">
                  <a:extLst>
                    <a:ext uri="{9D8B030D-6E8A-4147-A177-3AD203B41FA5}">
                      <a16:colId xmlns:a16="http://schemas.microsoft.com/office/drawing/2014/main" val="1418986194"/>
                    </a:ext>
                  </a:extLst>
                </a:gridCol>
                <a:gridCol w="429773">
                  <a:extLst>
                    <a:ext uri="{9D8B030D-6E8A-4147-A177-3AD203B41FA5}">
                      <a16:colId xmlns:a16="http://schemas.microsoft.com/office/drawing/2014/main" val="1505421110"/>
                    </a:ext>
                  </a:extLst>
                </a:gridCol>
                <a:gridCol w="429773">
                  <a:extLst>
                    <a:ext uri="{9D8B030D-6E8A-4147-A177-3AD203B41FA5}">
                      <a16:colId xmlns:a16="http://schemas.microsoft.com/office/drawing/2014/main" val="175245537"/>
                    </a:ext>
                  </a:extLst>
                </a:gridCol>
                <a:gridCol w="429773">
                  <a:extLst>
                    <a:ext uri="{9D8B030D-6E8A-4147-A177-3AD203B41FA5}">
                      <a16:colId xmlns:a16="http://schemas.microsoft.com/office/drawing/2014/main" val="301144247"/>
                    </a:ext>
                  </a:extLst>
                </a:gridCol>
                <a:gridCol w="429773">
                  <a:extLst>
                    <a:ext uri="{9D8B030D-6E8A-4147-A177-3AD203B41FA5}">
                      <a16:colId xmlns:a16="http://schemas.microsoft.com/office/drawing/2014/main" val="3154401645"/>
                    </a:ext>
                  </a:extLst>
                </a:gridCol>
                <a:gridCol w="429773">
                  <a:extLst>
                    <a:ext uri="{9D8B030D-6E8A-4147-A177-3AD203B41FA5}">
                      <a16:colId xmlns:a16="http://schemas.microsoft.com/office/drawing/2014/main" val="3391200498"/>
                    </a:ext>
                  </a:extLst>
                </a:gridCol>
              </a:tblGrid>
              <a:tr h="243711">
                <a:tc>
                  <a:txBody>
                    <a:bodyPr/>
                    <a:lstStyle/>
                    <a:p>
                      <a:pPr algn="ctr"/>
                      <a:r>
                        <a:rPr lang="en-US" sz="900" b="1" dirty="0">
                          <a:solidFill>
                            <a:schemeClr val="tx1"/>
                          </a:solidFill>
                        </a:rPr>
                        <a:t>others</a:t>
                      </a:r>
                    </a:p>
                  </a:txBody>
                  <a:tcPr marL="32469" marR="32469" marT="16235" marB="16235">
                    <a:solidFill>
                      <a:schemeClr val="bg2"/>
                    </a:solidFill>
                  </a:tcPr>
                </a:tc>
                <a:tc>
                  <a:txBody>
                    <a:bodyPr/>
                    <a:lstStyle/>
                    <a:p>
                      <a:pPr algn="ctr"/>
                      <a:r>
                        <a:rPr lang="en-US" sz="900" b="1" dirty="0">
                          <a:solidFill>
                            <a:schemeClr val="tx1"/>
                          </a:solidFill>
                        </a:rPr>
                        <a:t>C(-8)</a:t>
                      </a:r>
                    </a:p>
                  </a:txBody>
                  <a:tcPr marL="32469" marR="32469" marT="16235" marB="16235">
                    <a:solidFill>
                      <a:schemeClr val="bg2"/>
                    </a:solidFill>
                  </a:tcPr>
                </a:tc>
                <a:tc>
                  <a:txBody>
                    <a:bodyPr/>
                    <a:lstStyle/>
                    <a:p>
                      <a:pPr algn="ctr"/>
                      <a:r>
                        <a:rPr lang="en-US" sz="900" b="1" dirty="0">
                          <a:solidFill>
                            <a:schemeClr val="tx1"/>
                          </a:solidFill>
                        </a:rPr>
                        <a:t>C(-7)</a:t>
                      </a:r>
                    </a:p>
                  </a:txBody>
                  <a:tcPr marL="32469" marR="32469" marT="16235" marB="16235">
                    <a:solidFill>
                      <a:schemeClr val="bg2"/>
                    </a:solidFill>
                  </a:tcPr>
                </a:tc>
                <a:tc>
                  <a:txBody>
                    <a:bodyPr/>
                    <a:lstStyle/>
                    <a:p>
                      <a:pPr algn="ctr"/>
                      <a:r>
                        <a:rPr lang="en-US" sz="900" b="1" dirty="0">
                          <a:solidFill>
                            <a:schemeClr val="tx1"/>
                          </a:solidFill>
                        </a:rPr>
                        <a:t>C(-6)</a:t>
                      </a:r>
                    </a:p>
                  </a:txBody>
                  <a:tcPr marL="32469" marR="32469" marT="16235" marB="16235">
                    <a:solidFill>
                      <a:schemeClr val="bg2"/>
                    </a:solidFill>
                  </a:tcPr>
                </a:tc>
                <a:tc>
                  <a:txBody>
                    <a:bodyPr/>
                    <a:lstStyle/>
                    <a:p>
                      <a:pPr algn="ctr"/>
                      <a:r>
                        <a:rPr lang="en-US" sz="900" b="1" dirty="0">
                          <a:solidFill>
                            <a:schemeClr val="tx1"/>
                          </a:solidFill>
                        </a:rPr>
                        <a:t>C(-5)</a:t>
                      </a:r>
                    </a:p>
                  </a:txBody>
                  <a:tcPr marL="32469" marR="32469" marT="16235" marB="16235">
                    <a:solidFill>
                      <a:schemeClr val="bg2"/>
                    </a:solidFill>
                  </a:tcPr>
                </a:tc>
                <a:tc>
                  <a:txBody>
                    <a:bodyPr/>
                    <a:lstStyle/>
                    <a:p>
                      <a:pPr algn="ctr"/>
                      <a:r>
                        <a:rPr lang="en-US" sz="900" b="1" dirty="0">
                          <a:solidFill>
                            <a:schemeClr val="tx1"/>
                          </a:solidFill>
                        </a:rPr>
                        <a:t>C(-4)</a:t>
                      </a:r>
                    </a:p>
                  </a:txBody>
                  <a:tcPr marL="32469" marR="32469" marT="16235" marB="16235">
                    <a:solidFill>
                      <a:schemeClr val="bg2"/>
                    </a:solidFill>
                  </a:tcPr>
                </a:tc>
                <a:tc>
                  <a:txBody>
                    <a:bodyPr/>
                    <a:lstStyle/>
                    <a:p>
                      <a:pPr algn="ctr"/>
                      <a:r>
                        <a:rPr lang="en-US" sz="900" b="1" dirty="0">
                          <a:solidFill>
                            <a:schemeClr val="tx1"/>
                          </a:solidFill>
                        </a:rPr>
                        <a:t>C(-3)</a:t>
                      </a:r>
                    </a:p>
                  </a:txBody>
                  <a:tcPr marL="32469" marR="32469" marT="16235" marB="16235">
                    <a:solidFill>
                      <a:schemeClr val="bg2"/>
                    </a:solidFill>
                  </a:tcPr>
                </a:tc>
                <a:tc>
                  <a:txBody>
                    <a:bodyPr/>
                    <a:lstStyle/>
                    <a:p>
                      <a:pPr algn="ctr"/>
                      <a:r>
                        <a:rPr lang="en-US" sz="900" b="1" dirty="0">
                          <a:solidFill>
                            <a:schemeClr val="tx1"/>
                          </a:solidFill>
                        </a:rPr>
                        <a:t>C(-2)</a:t>
                      </a:r>
                    </a:p>
                  </a:txBody>
                  <a:tcPr marL="32469" marR="32469" marT="16235" marB="16235">
                    <a:solidFill>
                      <a:schemeClr val="bg2"/>
                    </a:solidFill>
                  </a:tcPr>
                </a:tc>
                <a:tc>
                  <a:txBody>
                    <a:bodyPr/>
                    <a:lstStyle/>
                    <a:p>
                      <a:pPr algn="ctr"/>
                      <a:r>
                        <a:rPr lang="en-US" sz="900" b="1" dirty="0">
                          <a:solidFill>
                            <a:schemeClr val="tx1"/>
                          </a:solidFill>
                        </a:rPr>
                        <a:t>C1</a:t>
                      </a:r>
                    </a:p>
                  </a:txBody>
                  <a:tcPr marL="32469" marR="32469" marT="16235" marB="16235">
                    <a:solidFill>
                      <a:schemeClr val="bg2"/>
                    </a:solidFill>
                  </a:tcPr>
                </a:tc>
                <a:tc>
                  <a:txBody>
                    <a:bodyPr/>
                    <a:lstStyle/>
                    <a:p>
                      <a:pPr algn="ctr"/>
                      <a:r>
                        <a:rPr lang="en-US" sz="900" b="1" dirty="0">
                          <a:solidFill>
                            <a:schemeClr val="tx1"/>
                          </a:solidFill>
                        </a:rPr>
                        <a:t>C2</a:t>
                      </a:r>
                    </a:p>
                  </a:txBody>
                  <a:tcPr marL="32469" marR="32469" marT="16235" marB="16235">
                    <a:solidFill>
                      <a:schemeClr val="bg2"/>
                    </a:solidFill>
                  </a:tcPr>
                </a:tc>
                <a:tc>
                  <a:txBody>
                    <a:bodyPr/>
                    <a:lstStyle/>
                    <a:p>
                      <a:pPr algn="ctr"/>
                      <a:r>
                        <a:rPr lang="en-US" sz="900" b="1" dirty="0">
                          <a:solidFill>
                            <a:schemeClr val="tx1"/>
                          </a:solidFill>
                        </a:rPr>
                        <a:t>C3</a:t>
                      </a:r>
                    </a:p>
                  </a:txBody>
                  <a:tcPr marL="32469" marR="32469" marT="16235" marB="16235">
                    <a:solidFill>
                      <a:schemeClr val="bg2"/>
                    </a:solidFill>
                  </a:tcPr>
                </a:tc>
                <a:tc>
                  <a:txBody>
                    <a:bodyPr/>
                    <a:lstStyle/>
                    <a:p>
                      <a:pPr algn="ctr"/>
                      <a:r>
                        <a:rPr lang="en-US" sz="900" b="1" dirty="0">
                          <a:solidFill>
                            <a:schemeClr val="tx1"/>
                          </a:solidFill>
                        </a:rPr>
                        <a:t>C4</a:t>
                      </a:r>
                    </a:p>
                  </a:txBody>
                  <a:tcPr marL="32469" marR="32469" marT="16235" marB="16235">
                    <a:solidFill>
                      <a:schemeClr val="bg2"/>
                    </a:solidFill>
                  </a:tcPr>
                </a:tc>
                <a:tc>
                  <a:txBody>
                    <a:bodyPr/>
                    <a:lstStyle/>
                    <a:p>
                      <a:pPr algn="ctr"/>
                      <a:r>
                        <a:rPr lang="en-US" sz="900" b="1" dirty="0">
                          <a:solidFill>
                            <a:schemeClr val="tx1"/>
                          </a:solidFill>
                        </a:rPr>
                        <a:t>C5</a:t>
                      </a:r>
                    </a:p>
                  </a:txBody>
                  <a:tcPr marL="32469" marR="32469" marT="16235" marB="16235">
                    <a:solidFill>
                      <a:schemeClr val="bg2"/>
                    </a:solidFill>
                  </a:tcPr>
                </a:tc>
                <a:tc>
                  <a:txBody>
                    <a:bodyPr/>
                    <a:lstStyle/>
                    <a:p>
                      <a:pPr algn="ctr"/>
                      <a:r>
                        <a:rPr lang="en-US" sz="900" b="1" dirty="0">
                          <a:solidFill>
                            <a:schemeClr val="tx1"/>
                          </a:solidFill>
                        </a:rPr>
                        <a:t>C6</a:t>
                      </a:r>
                    </a:p>
                  </a:txBody>
                  <a:tcPr marL="32469" marR="32469" marT="16235" marB="16235">
                    <a:solidFill>
                      <a:schemeClr val="bg2"/>
                    </a:solidFill>
                  </a:tcPr>
                </a:tc>
                <a:tc>
                  <a:txBody>
                    <a:bodyPr/>
                    <a:lstStyle/>
                    <a:p>
                      <a:pPr algn="ctr"/>
                      <a:r>
                        <a:rPr lang="en-US" sz="900" b="1" dirty="0">
                          <a:solidFill>
                            <a:schemeClr val="tx1"/>
                          </a:solidFill>
                        </a:rPr>
                        <a:t>C7</a:t>
                      </a:r>
                    </a:p>
                  </a:txBody>
                  <a:tcPr marL="32469" marR="32469" marT="16235" marB="16235">
                    <a:solidFill>
                      <a:schemeClr val="bg2"/>
                    </a:solidFill>
                  </a:tcPr>
                </a:tc>
                <a:tc>
                  <a:txBody>
                    <a:bodyPr/>
                    <a:lstStyle/>
                    <a:p>
                      <a:pPr algn="ctr"/>
                      <a:r>
                        <a:rPr lang="en-US" sz="900" b="1" dirty="0">
                          <a:solidFill>
                            <a:schemeClr val="tx1"/>
                          </a:solidFill>
                        </a:rPr>
                        <a:t>C8</a:t>
                      </a:r>
                    </a:p>
                  </a:txBody>
                  <a:tcPr marL="32469" marR="32469" marT="16235" marB="16235">
                    <a:solidFill>
                      <a:schemeClr val="bg2"/>
                    </a:solidFill>
                  </a:tcPr>
                </a:tc>
                <a:tc>
                  <a:txBody>
                    <a:bodyPr/>
                    <a:lstStyle/>
                    <a:p>
                      <a:pPr algn="ctr"/>
                      <a:r>
                        <a:rPr lang="en-US" sz="900" b="1" dirty="0">
                          <a:solidFill>
                            <a:schemeClr val="tx1"/>
                          </a:solidFill>
                        </a:rPr>
                        <a:t>others</a:t>
                      </a:r>
                    </a:p>
                  </a:txBody>
                  <a:tcPr marL="32469" marR="32469" marT="16235" marB="16235">
                    <a:solidFill>
                      <a:schemeClr val="bg2"/>
                    </a:solidFill>
                  </a:tcPr>
                </a:tc>
                <a:extLst>
                  <a:ext uri="{0D108BD9-81ED-4DB2-BD59-A6C34878D82A}">
                    <a16:rowId xmlns:a16="http://schemas.microsoft.com/office/drawing/2014/main" val="1353983760"/>
                  </a:ext>
                </a:extLst>
              </a:tr>
            </a:tbl>
          </a:graphicData>
        </a:graphic>
      </p:graphicFrame>
      <p:sp>
        <p:nvSpPr>
          <p:cNvPr id="30" name="Rectangle 29">
            <a:extLst>
              <a:ext uri="{FF2B5EF4-FFF2-40B4-BE49-F238E27FC236}">
                <a16:creationId xmlns:a16="http://schemas.microsoft.com/office/drawing/2014/main" id="{67B25F8F-03D7-4566-9B77-EA1AF3994ECB}"/>
              </a:ext>
            </a:extLst>
          </p:cNvPr>
          <p:cNvSpPr/>
          <p:nvPr/>
        </p:nvSpPr>
        <p:spPr>
          <a:xfrm>
            <a:off x="6141800" y="3531398"/>
            <a:ext cx="389607" cy="4137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8322D44A-34EE-47EE-B2BB-B7D49D4E517B}"/>
              </a:ext>
            </a:extLst>
          </p:cNvPr>
          <p:cNvCxnSpPr/>
          <p:nvPr/>
        </p:nvCxnSpPr>
        <p:spPr>
          <a:xfrm>
            <a:off x="2087850" y="3521873"/>
            <a:ext cx="4032217" cy="0"/>
          </a:xfrm>
          <a:prstGeom prst="straightConnector1">
            <a:avLst/>
          </a:prstGeom>
          <a:ln>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05D7A45-9C41-4C63-B21F-5CEFA86B149A}"/>
              </a:ext>
            </a:extLst>
          </p:cNvPr>
          <p:cNvCxnSpPr/>
          <p:nvPr/>
        </p:nvCxnSpPr>
        <p:spPr>
          <a:xfrm>
            <a:off x="2087850" y="3958516"/>
            <a:ext cx="4032217" cy="0"/>
          </a:xfrm>
          <a:prstGeom prst="straightConnector1">
            <a:avLst/>
          </a:prstGeom>
          <a:ln>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E311904-7B3F-410D-B3C1-F87541F7CAAF}"/>
              </a:ext>
            </a:extLst>
          </p:cNvPr>
          <p:cNvCxnSpPr>
            <a:cxnSpLocks/>
          </p:cNvCxnSpPr>
          <p:nvPr/>
        </p:nvCxnSpPr>
        <p:spPr>
          <a:xfrm>
            <a:off x="6110270" y="1758192"/>
            <a:ext cx="0" cy="1645920"/>
          </a:xfrm>
          <a:prstGeom prst="straightConnector1">
            <a:avLst/>
          </a:prstGeom>
          <a:ln>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6DBBC2F-CF25-40DA-A2E6-1E88B394A65E}"/>
              </a:ext>
            </a:extLst>
          </p:cNvPr>
          <p:cNvCxnSpPr>
            <a:cxnSpLocks/>
          </p:cNvCxnSpPr>
          <p:nvPr/>
        </p:nvCxnSpPr>
        <p:spPr>
          <a:xfrm>
            <a:off x="6543381" y="1758192"/>
            <a:ext cx="0" cy="1645920"/>
          </a:xfrm>
          <a:prstGeom prst="straightConnector1">
            <a:avLst/>
          </a:prstGeom>
          <a:ln>
            <a:headEnd type="ova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AA9BA5A-F429-424C-A7C7-06A7952F6D63}"/>
              </a:ext>
            </a:extLst>
          </p:cNvPr>
          <p:cNvSpPr txBox="1"/>
          <p:nvPr/>
        </p:nvSpPr>
        <p:spPr>
          <a:xfrm>
            <a:off x="2350343" y="6251805"/>
            <a:ext cx="7926768" cy="430887"/>
          </a:xfrm>
          <a:prstGeom prst="rect">
            <a:avLst/>
          </a:prstGeom>
          <a:noFill/>
        </p:spPr>
        <p:txBody>
          <a:bodyPr wrap="square" rtlCol="0">
            <a:spAutoFit/>
          </a:bodyPr>
          <a:lstStyle/>
          <a:p>
            <a:r>
              <a:rPr lang="en-US" sz="1100" b="1" dirty="0">
                <a:latin typeface="Gadugi" panose="020B0502040204020203" pitchFamily="34" charset="0"/>
                <a:ea typeface="Gadugi" panose="020B0502040204020203" pitchFamily="34" charset="0"/>
                <a:cs typeface="Dubai" panose="020B0604020202020204" pitchFamily="34" charset="-78"/>
              </a:rPr>
              <a:t>Features = difference between target business and the average of all businesses of the same category on a 50mts radius. Business location based on </a:t>
            </a:r>
            <a:r>
              <a:rPr lang="en-US" sz="1100" b="1" dirty="0" err="1">
                <a:latin typeface="Gadugi" panose="020B0502040204020203" pitchFamily="34" charset="0"/>
                <a:ea typeface="Gadugi" panose="020B0502040204020203" pitchFamily="34" charset="0"/>
                <a:cs typeface="Dubai" panose="020B0604020202020204" pitchFamily="34" charset="-78"/>
              </a:rPr>
              <a:t>lat</a:t>
            </a:r>
            <a:r>
              <a:rPr lang="en-US" sz="1100" b="1" dirty="0">
                <a:latin typeface="Gadugi" panose="020B0502040204020203" pitchFamily="34" charset="0"/>
                <a:ea typeface="Gadugi" panose="020B0502040204020203" pitchFamily="34" charset="0"/>
                <a:cs typeface="Dubai" panose="020B0604020202020204" pitchFamily="34" charset="-78"/>
              </a:rPr>
              <a:t> and long coordinates, distance calculated with Euclidean distance on UTM.</a:t>
            </a:r>
          </a:p>
        </p:txBody>
      </p:sp>
      <p:sp>
        <p:nvSpPr>
          <p:cNvPr id="37" name="Rectangle 36">
            <a:extLst>
              <a:ext uri="{FF2B5EF4-FFF2-40B4-BE49-F238E27FC236}">
                <a16:creationId xmlns:a16="http://schemas.microsoft.com/office/drawing/2014/main" id="{E5D0E840-8E43-49F3-ADD3-28FC65822D20}"/>
              </a:ext>
            </a:extLst>
          </p:cNvPr>
          <p:cNvSpPr/>
          <p:nvPr/>
        </p:nvSpPr>
        <p:spPr>
          <a:xfrm>
            <a:off x="1869950" y="6282823"/>
            <a:ext cx="408774" cy="368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 Placeholder 2">
            <a:extLst>
              <a:ext uri="{FF2B5EF4-FFF2-40B4-BE49-F238E27FC236}">
                <a16:creationId xmlns:a16="http://schemas.microsoft.com/office/drawing/2014/main" id="{64AEA18B-B6C2-402B-9A5A-EA1CDAB9E624}"/>
              </a:ext>
            </a:extLst>
          </p:cNvPr>
          <p:cNvSpPr>
            <a:spLocks noGrp="1"/>
          </p:cNvSpPr>
          <p:nvPr>
            <p:ph type="body" idx="1"/>
          </p:nvPr>
        </p:nvSpPr>
        <p:spPr>
          <a:xfrm>
            <a:off x="6699070" y="188693"/>
            <a:ext cx="4815839" cy="823912"/>
          </a:xfrm>
        </p:spPr>
        <p:txBody>
          <a:bodyPr/>
          <a:lstStyle/>
          <a:p>
            <a:pPr algn="r"/>
            <a:r>
              <a:rPr lang="en-US" dirty="0">
                <a:latin typeface="Tahoma" panose="020B0604030504040204" pitchFamily="34" charset="0"/>
                <a:ea typeface="Tahoma" panose="020B0604030504040204" pitchFamily="34" charset="0"/>
                <a:cs typeface="Tahoma" panose="020B0604030504040204" pitchFamily="34" charset="0"/>
              </a:rPr>
              <a:t>Proposed data architecture</a:t>
            </a:r>
          </a:p>
        </p:txBody>
      </p:sp>
    </p:spTree>
    <p:extLst>
      <p:ext uri="{BB962C8B-B14F-4D97-AF65-F5344CB8AC3E}">
        <p14:creationId xmlns:p14="http://schemas.microsoft.com/office/powerpoint/2010/main" val="189391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1F15F958-DDEA-4C35-9D20-7437FA15F954}"/>
              </a:ext>
            </a:extLst>
          </p:cNvPr>
          <p:cNvSpPr/>
          <p:nvPr/>
        </p:nvSpPr>
        <p:spPr>
          <a:xfrm>
            <a:off x="548640" y="2934792"/>
            <a:ext cx="4114800" cy="2830282"/>
          </a:xfrm>
          <a:prstGeom prst="roundRect">
            <a:avLst/>
          </a:prstGeom>
          <a:solidFill>
            <a:schemeClr val="tx1">
              <a:lumMod val="8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F16D4E21-3980-4FBA-9DE9-30BDB0DB2997}"/>
              </a:ext>
            </a:extLst>
          </p:cNvPr>
          <p:cNvSpPr>
            <a:spLocks noGrp="1"/>
          </p:cNvSpPr>
          <p:nvPr>
            <p:ph type="body" sz="half" idx="2"/>
          </p:nvPr>
        </p:nvSpPr>
        <p:spPr>
          <a:xfrm>
            <a:off x="548640" y="2934791"/>
            <a:ext cx="4114800" cy="2830282"/>
          </a:xfrm>
        </p:spPr>
        <p:txBody>
          <a:bodyPr anchor="ctr">
            <a:normAutofit/>
          </a:bodyPr>
          <a:lstStyle/>
          <a:p>
            <a:pPr algn="ctr"/>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The advantage of this approach is to add layers of complexity to the data structure and hope that the model picks up in dimensional patters that 2D data architectures would not.</a:t>
            </a:r>
          </a:p>
          <a:p>
            <a:pPr algn="ctr"/>
            <a:endParaRPr lang="en-US" sz="18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algn="ctr"/>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For example, the use of Deep learning techniques with multi input.</a:t>
            </a:r>
          </a:p>
        </p:txBody>
      </p:sp>
      <p:sp>
        <p:nvSpPr>
          <p:cNvPr id="5" name="Content Placeholder 2">
            <a:extLst>
              <a:ext uri="{FF2B5EF4-FFF2-40B4-BE49-F238E27FC236}">
                <a16:creationId xmlns:a16="http://schemas.microsoft.com/office/drawing/2014/main" id="{4B0D4A4F-75B7-4339-9B4B-D4FA9B455157}"/>
              </a:ext>
            </a:extLst>
          </p:cNvPr>
          <p:cNvSpPr txBox="1">
            <a:spLocks/>
          </p:cNvSpPr>
          <p:nvPr/>
        </p:nvSpPr>
        <p:spPr>
          <a:xfrm>
            <a:off x="548640" y="2011680"/>
            <a:ext cx="4114800" cy="92311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algn="ctr">
              <a:spcBef>
                <a:spcPts val="0"/>
              </a:spcBef>
            </a:pPr>
            <a:r>
              <a:rPr lang="en-US" sz="2400" dirty="0">
                <a:latin typeface="Tahoma" panose="020B0604030504040204" pitchFamily="34" charset="0"/>
                <a:ea typeface="Tahoma" panose="020B0604030504040204" pitchFamily="34" charset="0"/>
                <a:cs typeface="Tahoma" panose="020B0604030504040204" pitchFamily="34" charset="0"/>
              </a:rPr>
              <a:t>Modelling</a:t>
            </a:r>
          </a:p>
        </p:txBody>
      </p:sp>
      <p:cxnSp>
        <p:nvCxnSpPr>
          <p:cNvPr id="8" name="Straight Connector 7">
            <a:extLst>
              <a:ext uri="{FF2B5EF4-FFF2-40B4-BE49-F238E27FC236}">
                <a16:creationId xmlns:a16="http://schemas.microsoft.com/office/drawing/2014/main" id="{3F762301-7AFC-446E-A877-487060F896CE}"/>
              </a:ext>
            </a:extLst>
          </p:cNvPr>
          <p:cNvCxnSpPr/>
          <p:nvPr/>
        </p:nvCxnSpPr>
        <p:spPr>
          <a:xfrm>
            <a:off x="4953000" y="746759"/>
            <a:ext cx="0" cy="577596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A178436E-86C9-45D2-AF47-EF70488A63F6}"/>
              </a:ext>
            </a:extLst>
          </p:cNvPr>
          <p:cNvSpPr txBox="1">
            <a:spLocks/>
          </p:cNvSpPr>
          <p:nvPr/>
        </p:nvSpPr>
        <p:spPr>
          <a:xfrm>
            <a:off x="5242559" y="634962"/>
            <a:ext cx="6263623" cy="92311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algn="ctr">
              <a:spcBef>
                <a:spcPts val="0"/>
              </a:spcBef>
            </a:pPr>
            <a:r>
              <a:rPr lang="en-US" sz="2400" dirty="0">
                <a:latin typeface="Tahoma" panose="020B0604030504040204" pitchFamily="34" charset="0"/>
                <a:ea typeface="Tahoma" panose="020B0604030504040204" pitchFamily="34" charset="0"/>
                <a:cs typeface="Tahoma" panose="020B0604030504040204" pitchFamily="34" charset="0"/>
              </a:rPr>
              <a:t>Model pipeline</a:t>
            </a:r>
          </a:p>
        </p:txBody>
      </p:sp>
      <p:sp>
        <p:nvSpPr>
          <p:cNvPr id="19" name="Rectangle: Rounded Corners 18">
            <a:extLst>
              <a:ext uri="{FF2B5EF4-FFF2-40B4-BE49-F238E27FC236}">
                <a16:creationId xmlns:a16="http://schemas.microsoft.com/office/drawing/2014/main" id="{9B949E09-8DE6-4563-90F5-3077EF7CE5A3}"/>
              </a:ext>
            </a:extLst>
          </p:cNvPr>
          <p:cNvSpPr/>
          <p:nvPr/>
        </p:nvSpPr>
        <p:spPr>
          <a:xfrm>
            <a:off x="5494208" y="1558074"/>
            <a:ext cx="2177137" cy="40930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2d </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dataframe</a:t>
            </a:r>
            <a:endParaRPr lang="en-US"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0" name="Rectangle: Rounded Corners 19">
            <a:extLst>
              <a:ext uri="{FF2B5EF4-FFF2-40B4-BE49-F238E27FC236}">
                <a16:creationId xmlns:a16="http://schemas.microsoft.com/office/drawing/2014/main" id="{AD0C7BD6-218D-4C8D-92F6-9EE6F1719CD5}"/>
              </a:ext>
            </a:extLst>
          </p:cNvPr>
          <p:cNvSpPr/>
          <p:nvPr/>
        </p:nvSpPr>
        <p:spPr>
          <a:xfrm>
            <a:off x="9329044" y="1549364"/>
            <a:ext cx="2177137" cy="40930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4d tensor</a:t>
            </a:r>
          </a:p>
        </p:txBody>
      </p:sp>
      <p:cxnSp>
        <p:nvCxnSpPr>
          <p:cNvPr id="22" name="Straight Arrow Connector 21">
            <a:extLst>
              <a:ext uri="{FF2B5EF4-FFF2-40B4-BE49-F238E27FC236}">
                <a16:creationId xmlns:a16="http://schemas.microsoft.com/office/drawing/2014/main" id="{77A41DEE-895D-4278-B6BD-D4A14420D83D}"/>
              </a:ext>
            </a:extLst>
          </p:cNvPr>
          <p:cNvCxnSpPr>
            <a:cxnSpLocks/>
          </p:cNvCxnSpPr>
          <p:nvPr/>
        </p:nvCxnSpPr>
        <p:spPr>
          <a:xfrm flipH="1">
            <a:off x="6582776" y="2037049"/>
            <a:ext cx="1" cy="466669"/>
          </a:xfrm>
          <a:prstGeom prst="straightConnector1">
            <a:avLst/>
          </a:prstGeom>
          <a:ln>
            <a:solidFill>
              <a:schemeClr val="tx1"/>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6A7C66A-48DB-4268-99A8-1DB0F0671A3A}"/>
              </a:ext>
            </a:extLst>
          </p:cNvPr>
          <p:cNvCxnSpPr/>
          <p:nvPr/>
        </p:nvCxnSpPr>
        <p:spPr>
          <a:xfrm flipH="1">
            <a:off x="10417613" y="2037048"/>
            <a:ext cx="1" cy="466669"/>
          </a:xfrm>
          <a:prstGeom prst="straightConnector1">
            <a:avLst/>
          </a:prstGeom>
          <a:ln>
            <a:solidFill>
              <a:schemeClr val="tx1"/>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AB74104A-0DE4-4F8F-BCA9-A43B99DA2C6C}"/>
              </a:ext>
            </a:extLst>
          </p:cNvPr>
          <p:cNvSpPr/>
          <p:nvPr/>
        </p:nvSpPr>
        <p:spPr>
          <a:xfrm>
            <a:off x="5494207" y="2555595"/>
            <a:ext cx="2177137" cy="5925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Feed forward </a:t>
            </a:r>
          </a:p>
          <a:p>
            <a:pPr algn="ct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neural network</a:t>
            </a:r>
          </a:p>
        </p:txBody>
      </p:sp>
      <p:sp>
        <p:nvSpPr>
          <p:cNvPr id="25" name="Rectangle: Rounded Corners 24">
            <a:extLst>
              <a:ext uri="{FF2B5EF4-FFF2-40B4-BE49-F238E27FC236}">
                <a16:creationId xmlns:a16="http://schemas.microsoft.com/office/drawing/2014/main" id="{C6B27883-1075-4B45-9F7B-79CB8FCAE6C2}"/>
              </a:ext>
            </a:extLst>
          </p:cNvPr>
          <p:cNvSpPr/>
          <p:nvPr/>
        </p:nvSpPr>
        <p:spPr>
          <a:xfrm>
            <a:off x="9329044" y="2472869"/>
            <a:ext cx="2177137" cy="5925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Convolutional neural network</a:t>
            </a:r>
          </a:p>
        </p:txBody>
      </p:sp>
      <p:sp>
        <p:nvSpPr>
          <p:cNvPr id="26" name="Rectangle: Rounded Corners 25">
            <a:extLst>
              <a:ext uri="{FF2B5EF4-FFF2-40B4-BE49-F238E27FC236}">
                <a16:creationId xmlns:a16="http://schemas.microsoft.com/office/drawing/2014/main" id="{3B0A947F-83A2-41D4-A607-8B2BBE60845E}"/>
              </a:ext>
            </a:extLst>
          </p:cNvPr>
          <p:cNvSpPr/>
          <p:nvPr/>
        </p:nvSpPr>
        <p:spPr>
          <a:xfrm>
            <a:off x="7451629" y="3938467"/>
            <a:ext cx="2177137" cy="59255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Dense layer</a:t>
            </a:r>
          </a:p>
        </p:txBody>
      </p:sp>
      <p:cxnSp>
        <p:nvCxnSpPr>
          <p:cNvPr id="28" name="Connector: Elbow 27">
            <a:extLst>
              <a:ext uri="{FF2B5EF4-FFF2-40B4-BE49-F238E27FC236}">
                <a16:creationId xmlns:a16="http://schemas.microsoft.com/office/drawing/2014/main" id="{BF3B84F6-D147-4D11-9DD8-4408BBBBC17C}"/>
              </a:ext>
            </a:extLst>
          </p:cNvPr>
          <p:cNvCxnSpPr>
            <a:cxnSpLocks/>
          </p:cNvCxnSpPr>
          <p:nvPr/>
        </p:nvCxnSpPr>
        <p:spPr>
          <a:xfrm rot="16200000" flipH="1">
            <a:off x="7231648" y="2586370"/>
            <a:ext cx="659679" cy="1957422"/>
          </a:xfrm>
          <a:prstGeom prst="bentConnector3">
            <a:avLst/>
          </a:prstGeom>
          <a:ln>
            <a:headEnd type="diamond" w="med" len="med"/>
            <a:tailEnd type="triangle" w="med" len="med"/>
          </a:ln>
        </p:spPr>
        <p:style>
          <a:lnRef idx="1">
            <a:schemeClr val="accent3"/>
          </a:lnRef>
          <a:fillRef idx="0">
            <a:schemeClr val="accent3"/>
          </a:fillRef>
          <a:effectRef idx="0">
            <a:schemeClr val="accent3"/>
          </a:effectRef>
          <a:fontRef idx="minor">
            <a:schemeClr val="tx1"/>
          </a:fontRef>
        </p:style>
      </p:cxnSp>
      <p:cxnSp>
        <p:nvCxnSpPr>
          <p:cNvPr id="29" name="Connector: Elbow 28">
            <a:extLst>
              <a:ext uri="{FF2B5EF4-FFF2-40B4-BE49-F238E27FC236}">
                <a16:creationId xmlns:a16="http://schemas.microsoft.com/office/drawing/2014/main" id="{00774582-7169-4584-98EC-EE8CE67BFC6E}"/>
              </a:ext>
            </a:extLst>
          </p:cNvPr>
          <p:cNvCxnSpPr>
            <a:cxnSpLocks/>
          </p:cNvCxnSpPr>
          <p:nvPr/>
        </p:nvCxnSpPr>
        <p:spPr>
          <a:xfrm rot="5400000">
            <a:off x="9149067" y="2626375"/>
            <a:ext cx="659679" cy="1877415"/>
          </a:xfrm>
          <a:prstGeom prst="bentConnector3">
            <a:avLst>
              <a:gd name="adj1" fmla="val 50000"/>
            </a:avLst>
          </a:prstGeom>
          <a:ln>
            <a:headEnd type="diamond" w="med" len="med"/>
            <a:tailEnd type="triangle" w="med" len="med"/>
          </a:ln>
        </p:spPr>
        <p:style>
          <a:lnRef idx="1">
            <a:schemeClr val="accent3"/>
          </a:lnRef>
          <a:fillRef idx="0">
            <a:schemeClr val="accent3"/>
          </a:fillRef>
          <a:effectRef idx="0">
            <a:schemeClr val="accent3"/>
          </a:effectRef>
          <a:fontRef idx="minor">
            <a:schemeClr val="tx1"/>
          </a:fontRef>
        </p:style>
      </p:cxnSp>
      <p:cxnSp>
        <p:nvCxnSpPr>
          <p:cNvPr id="32" name="Straight Arrow Connector 31">
            <a:extLst>
              <a:ext uri="{FF2B5EF4-FFF2-40B4-BE49-F238E27FC236}">
                <a16:creationId xmlns:a16="http://schemas.microsoft.com/office/drawing/2014/main" id="{C069630F-1A3B-46DB-9AE0-D2145B519484}"/>
              </a:ext>
            </a:extLst>
          </p:cNvPr>
          <p:cNvCxnSpPr/>
          <p:nvPr/>
        </p:nvCxnSpPr>
        <p:spPr>
          <a:xfrm flipH="1">
            <a:off x="8540197" y="4623121"/>
            <a:ext cx="1" cy="466669"/>
          </a:xfrm>
          <a:prstGeom prst="straightConnector1">
            <a:avLst/>
          </a:prstGeom>
          <a:ln>
            <a:solidFill>
              <a:schemeClr val="tx1"/>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98508DBD-5782-4512-BBFD-03ED756CA389}"/>
              </a:ext>
            </a:extLst>
          </p:cNvPr>
          <p:cNvSpPr/>
          <p:nvPr/>
        </p:nvSpPr>
        <p:spPr>
          <a:xfrm>
            <a:off x="7451629" y="5174199"/>
            <a:ext cx="2177137" cy="5925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Final output</a:t>
            </a:r>
          </a:p>
        </p:txBody>
      </p:sp>
    </p:spTree>
    <p:extLst>
      <p:ext uri="{BB962C8B-B14F-4D97-AF65-F5344CB8AC3E}">
        <p14:creationId xmlns:p14="http://schemas.microsoft.com/office/powerpoint/2010/main" val="1894033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34F8F5F2-0AB7-4C0F-9FDE-C4662346E012}"/>
              </a:ext>
            </a:extLst>
          </p:cNvPr>
          <p:cNvCxnSpPr/>
          <p:nvPr/>
        </p:nvCxnSpPr>
        <p:spPr>
          <a:xfrm>
            <a:off x="6058989" y="346160"/>
            <a:ext cx="0" cy="6400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29CF7F98-F0B1-4F76-851D-8DE6966AE9A0}"/>
              </a:ext>
            </a:extLst>
          </p:cNvPr>
          <p:cNvSpPr/>
          <p:nvPr/>
        </p:nvSpPr>
        <p:spPr>
          <a:xfrm>
            <a:off x="330023" y="1527983"/>
            <a:ext cx="5469867" cy="318234"/>
          </a:xfrm>
          <a:prstGeom prst="roundRect">
            <a:avLst/>
          </a:prstGeom>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Feed forward neural network</a:t>
            </a:r>
          </a:p>
        </p:txBody>
      </p:sp>
      <p:sp>
        <p:nvSpPr>
          <p:cNvPr id="10" name="Rectangle: Rounded Corners 9">
            <a:extLst>
              <a:ext uri="{FF2B5EF4-FFF2-40B4-BE49-F238E27FC236}">
                <a16:creationId xmlns:a16="http://schemas.microsoft.com/office/drawing/2014/main" id="{BFA685C9-3519-41C7-AD6A-5402B10C8EBA}"/>
              </a:ext>
            </a:extLst>
          </p:cNvPr>
          <p:cNvSpPr/>
          <p:nvPr/>
        </p:nvSpPr>
        <p:spPr>
          <a:xfrm>
            <a:off x="330023" y="1932932"/>
            <a:ext cx="5469867" cy="318234"/>
          </a:xfrm>
          <a:prstGeom prst="roundRect">
            <a:avLst/>
          </a:prstGeom>
          <a:solidFill>
            <a:schemeClr val="tx1">
              <a:lumMod val="85000"/>
            </a:schemeClr>
          </a:solidFill>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Dense layer (64 neurons, l2 </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regularizer</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a:t>
            </a:r>
          </a:p>
        </p:txBody>
      </p:sp>
      <p:sp>
        <p:nvSpPr>
          <p:cNvPr id="11" name="Rectangle: Rounded Corners 10">
            <a:extLst>
              <a:ext uri="{FF2B5EF4-FFF2-40B4-BE49-F238E27FC236}">
                <a16:creationId xmlns:a16="http://schemas.microsoft.com/office/drawing/2014/main" id="{73D8732A-AB12-48E6-9986-55B9950BF6C8}"/>
              </a:ext>
            </a:extLst>
          </p:cNvPr>
          <p:cNvSpPr/>
          <p:nvPr/>
        </p:nvSpPr>
        <p:spPr>
          <a:xfrm>
            <a:off x="330023" y="2337881"/>
            <a:ext cx="5469867" cy="318234"/>
          </a:xfrm>
          <a:prstGeom prst="roundRect">
            <a:avLst/>
          </a:prstGeom>
          <a:solidFill>
            <a:schemeClr val="tx1">
              <a:lumMod val="85000"/>
            </a:schemeClr>
          </a:solidFill>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Dense layer (64 neurons, l2 </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regularizer</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a:t>
            </a:r>
          </a:p>
        </p:txBody>
      </p:sp>
      <p:sp>
        <p:nvSpPr>
          <p:cNvPr id="12" name="Rectangle: Rounded Corners 11">
            <a:extLst>
              <a:ext uri="{FF2B5EF4-FFF2-40B4-BE49-F238E27FC236}">
                <a16:creationId xmlns:a16="http://schemas.microsoft.com/office/drawing/2014/main" id="{31C4BB3F-7C24-4B7E-96EA-10CC00F9070A}"/>
              </a:ext>
            </a:extLst>
          </p:cNvPr>
          <p:cNvSpPr/>
          <p:nvPr/>
        </p:nvSpPr>
        <p:spPr>
          <a:xfrm>
            <a:off x="330024" y="2742830"/>
            <a:ext cx="2709259" cy="318234"/>
          </a:xfrm>
          <a:prstGeom prst="roundRect">
            <a:avLst/>
          </a:prstGeom>
          <a:solidFill>
            <a:srgbClr val="EE8C8A"/>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Dropout (30%)</a:t>
            </a:r>
          </a:p>
        </p:txBody>
      </p:sp>
      <p:sp>
        <p:nvSpPr>
          <p:cNvPr id="13" name="Rectangle: Rounded Corners 12">
            <a:extLst>
              <a:ext uri="{FF2B5EF4-FFF2-40B4-BE49-F238E27FC236}">
                <a16:creationId xmlns:a16="http://schemas.microsoft.com/office/drawing/2014/main" id="{7A5C6AA1-7C79-4850-B279-FCA96EAA6FB0}"/>
              </a:ext>
            </a:extLst>
          </p:cNvPr>
          <p:cNvSpPr/>
          <p:nvPr/>
        </p:nvSpPr>
        <p:spPr>
          <a:xfrm>
            <a:off x="330023" y="3147779"/>
            <a:ext cx="2709263" cy="318234"/>
          </a:xfrm>
          <a:prstGeom prst="roundRect">
            <a:avLst/>
          </a:prstGeom>
          <a:solidFill>
            <a:schemeClr val="tx1">
              <a:lumMod val="85000"/>
            </a:schemeClr>
          </a:solidFill>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Dense layer (32 neurons) </a:t>
            </a:r>
          </a:p>
        </p:txBody>
      </p:sp>
      <p:sp>
        <p:nvSpPr>
          <p:cNvPr id="14" name="Rectangle: Rounded Corners 13">
            <a:extLst>
              <a:ext uri="{FF2B5EF4-FFF2-40B4-BE49-F238E27FC236}">
                <a16:creationId xmlns:a16="http://schemas.microsoft.com/office/drawing/2014/main" id="{83D2A3E8-C1B4-417A-ABA1-0F35520A1DA5}"/>
              </a:ext>
            </a:extLst>
          </p:cNvPr>
          <p:cNvSpPr/>
          <p:nvPr/>
        </p:nvSpPr>
        <p:spPr>
          <a:xfrm>
            <a:off x="330022" y="3546560"/>
            <a:ext cx="5469867" cy="318234"/>
          </a:xfrm>
          <a:prstGeom prst="roundRect">
            <a:avLst/>
          </a:prstGeom>
          <a:solidFill>
            <a:schemeClr val="tx1">
              <a:lumMod val="85000"/>
            </a:schemeClr>
          </a:solidFill>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Dense layer (32 neurons) </a:t>
            </a:r>
          </a:p>
        </p:txBody>
      </p:sp>
      <p:sp>
        <p:nvSpPr>
          <p:cNvPr id="15" name="Rectangle: Rounded Corners 14">
            <a:extLst>
              <a:ext uri="{FF2B5EF4-FFF2-40B4-BE49-F238E27FC236}">
                <a16:creationId xmlns:a16="http://schemas.microsoft.com/office/drawing/2014/main" id="{D7E93CB0-3B54-4920-8BC8-479861B3F6C4}"/>
              </a:ext>
            </a:extLst>
          </p:cNvPr>
          <p:cNvSpPr/>
          <p:nvPr/>
        </p:nvSpPr>
        <p:spPr>
          <a:xfrm>
            <a:off x="330022" y="3957677"/>
            <a:ext cx="5469867" cy="318234"/>
          </a:xfrm>
          <a:prstGeom prst="roundRect">
            <a:avLst/>
          </a:prstGeom>
          <a:solidFill>
            <a:schemeClr val="tx1">
              <a:lumMod val="85000"/>
            </a:schemeClr>
          </a:solidFill>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Dense layer (32 neurons, l2 </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regularizer</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a:t>
            </a:r>
          </a:p>
        </p:txBody>
      </p:sp>
      <p:sp>
        <p:nvSpPr>
          <p:cNvPr id="16" name="Rectangle: Rounded Corners 15">
            <a:extLst>
              <a:ext uri="{FF2B5EF4-FFF2-40B4-BE49-F238E27FC236}">
                <a16:creationId xmlns:a16="http://schemas.microsoft.com/office/drawing/2014/main" id="{02E7D55F-3104-422C-BC72-7BF42D8E331B}"/>
              </a:ext>
            </a:extLst>
          </p:cNvPr>
          <p:cNvSpPr/>
          <p:nvPr/>
        </p:nvSpPr>
        <p:spPr>
          <a:xfrm>
            <a:off x="330022" y="4356458"/>
            <a:ext cx="5469867" cy="318234"/>
          </a:xfrm>
          <a:prstGeom prst="roundRect">
            <a:avLst/>
          </a:prstGeom>
          <a:solidFill>
            <a:schemeClr val="tx1">
              <a:lumMod val="85000"/>
            </a:schemeClr>
          </a:solidFill>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Dense layer (128 neurons, l2 </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regularizer</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a:t>
            </a:r>
          </a:p>
        </p:txBody>
      </p:sp>
      <p:sp>
        <p:nvSpPr>
          <p:cNvPr id="17" name="Rectangle: Rounded Corners 16">
            <a:extLst>
              <a:ext uri="{FF2B5EF4-FFF2-40B4-BE49-F238E27FC236}">
                <a16:creationId xmlns:a16="http://schemas.microsoft.com/office/drawing/2014/main" id="{B9B968C1-57EE-41C6-A511-83914D6B732F}"/>
              </a:ext>
            </a:extLst>
          </p:cNvPr>
          <p:cNvSpPr/>
          <p:nvPr/>
        </p:nvSpPr>
        <p:spPr>
          <a:xfrm>
            <a:off x="330024" y="4767575"/>
            <a:ext cx="2709257" cy="318234"/>
          </a:xfrm>
          <a:prstGeom prst="roundRect">
            <a:avLst/>
          </a:prstGeom>
          <a:solidFill>
            <a:srgbClr val="EE8C8A"/>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Dropout (30%)</a:t>
            </a:r>
          </a:p>
        </p:txBody>
      </p:sp>
      <p:sp>
        <p:nvSpPr>
          <p:cNvPr id="18" name="Rectangle: Rounded Corners 17">
            <a:extLst>
              <a:ext uri="{FF2B5EF4-FFF2-40B4-BE49-F238E27FC236}">
                <a16:creationId xmlns:a16="http://schemas.microsoft.com/office/drawing/2014/main" id="{54F2F7DC-6C14-419F-AE6F-E77CD61C256A}"/>
              </a:ext>
            </a:extLst>
          </p:cNvPr>
          <p:cNvSpPr/>
          <p:nvPr/>
        </p:nvSpPr>
        <p:spPr>
          <a:xfrm>
            <a:off x="330022" y="5170900"/>
            <a:ext cx="5469867" cy="318234"/>
          </a:xfrm>
          <a:prstGeom prst="roundRect">
            <a:avLst/>
          </a:prstGeom>
          <a:solidFill>
            <a:schemeClr val="tx1">
              <a:lumMod val="85000"/>
            </a:schemeClr>
          </a:solidFill>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Dense layer (20 neurons) </a:t>
            </a:r>
          </a:p>
        </p:txBody>
      </p:sp>
      <p:sp>
        <p:nvSpPr>
          <p:cNvPr id="19" name="Rectangle: Rounded Corners 18">
            <a:extLst>
              <a:ext uri="{FF2B5EF4-FFF2-40B4-BE49-F238E27FC236}">
                <a16:creationId xmlns:a16="http://schemas.microsoft.com/office/drawing/2014/main" id="{5789DB33-3B56-4B6F-869C-EF4D440B7410}"/>
              </a:ext>
            </a:extLst>
          </p:cNvPr>
          <p:cNvSpPr/>
          <p:nvPr/>
        </p:nvSpPr>
        <p:spPr>
          <a:xfrm>
            <a:off x="330022" y="5569681"/>
            <a:ext cx="5469867" cy="318234"/>
          </a:xfrm>
          <a:prstGeom prst="roundRect">
            <a:avLst/>
          </a:prstGeom>
          <a:solidFill>
            <a:schemeClr val="tx1">
              <a:lumMod val="85000"/>
            </a:schemeClr>
          </a:solidFill>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Dense layer (64 neurons) </a:t>
            </a:r>
          </a:p>
        </p:txBody>
      </p:sp>
      <p:sp>
        <p:nvSpPr>
          <p:cNvPr id="20" name="Rectangle: Rounded Corners 19">
            <a:extLst>
              <a:ext uri="{FF2B5EF4-FFF2-40B4-BE49-F238E27FC236}">
                <a16:creationId xmlns:a16="http://schemas.microsoft.com/office/drawing/2014/main" id="{EC8C0A3C-4DFE-46A7-87CE-2D879912333B}"/>
              </a:ext>
            </a:extLst>
          </p:cNvPr>
          <p:cNvSpPr/>
          <p:nvPr/>
        </p:nvSpPr>
        <p:spPr>
          <a:xfrm>
            <a:off x="3105881" y="3143235"/>
            <a:ext cx="2694003" cy="318234"/>
          </a:xfrm>
          <a:prstGeom prst="roundRect">
            <a:avLst/>
          </a:prstGeom>
          <a:solidFill>
            <a:schemeClr val="tx1">
              <a:lumMod val="85000"/>
            </a:schemeClr>
          </a:solidFill>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Dense layer (32 neurons) </a:t>
            </a:r>
          </a:p>
        </p:txBody>
      </p:sp>
      <p:sp>
        <p:nvSpPr>
          <p:cNvPr id="21" name="Rectangle: Rounded Corners 20">
            <a:extLst>
              <a:ext uri="{FF2B5EF4-FFF2-40B4-BE49-F238E27FC236}">
                <a16:creationId xmlns:a16="http://schemas.microsoft.com/office/drawing/2014/main" id="{0C5E574D-FCDE-4E07-A263-DCC81198A722}"/>
              </a:ext>
            </a:extLst>
          </p:cNvPr>
          <p:cNvSpPr/>
          <p:nvPr/>
        </p:nvSpPr>
        <p:spPr>
          <a:xfrm>
            <a:off x="330022" y="5968462"/>
            <a:ext cx="5469855" cy="318234"/>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Output</a:t>
            </a:r>
          </a:p>
        </p:txBody>
      </p:sp>
      <p:pic>
        <p:nvPicPr>
          <p:cNvPr id="22" name="Picture 21">
            <a:extLst>
              <a:ext uri="{FF2B5EF4-FFF2-40B4-BE49-F238E27FC236}">
                <a16:creationId xmlns:a16="http://schemas.microsoft.com/office/drawing/2014/main" id="{BADE5B54-DCFD-4C39-84E7-3D7238BD8AF4}"/>
              </a:ext>
            </a:extLst>
          </p:cNvPr>
          <p:cNvPicPr>
            <a:picLocks noChangeAspect="1"/>
          </p:cNvPicPr>
          <p:nvPr/>
        </p:nvPicPr>
        <p:blipFill>
          <a:blip r:embed="rId2"/>
          <a:stretch>
            <a:fillRect/>
          </a:stretch>
        </p:blipFill>
        <p:spPr>
          <a:xfrm>
            <a:off x="6631598" y="1141004"/>
            <a:ext cx="4660116" cy="2505114"/>
          </a:xfrm>
          <a:prstGeom prst="rect">
            <a:avLst/>
          </a:prstGeom>
        </p:spPr>
      </p:pic>
      <p:pic>
        <p:nvPicPr>
          <p:cNvPr id="23" name="Picture 22">
            <a:extLst>
              <a:ext uri="{FF2B5EF4-FFF2-40B4-BE49-F238E27FC236}">
                <a16:creationId xmlns:a16="http://schemas.microsoft.com/office/drawing/2014/main" id="{12698B34-DC52-49A5-B26A-EBDA5A99418B}"/>
              </a:ext>
            </a:extLst>
          </p:cNvPr>
          <p:cNvPicPr>
            <a:picLocks noChangeAspect="1"/>
          </p:cNvPicPr>
          <p:nvPr/>
        </p:nvPicPr>
        <p:blipFill>
          <a:blip r:embed="rId3"/>
          <a:stretch>
            <a:fillRect/>
          </a:stretch>
        </p:blipFill>
        <p:spPr>
          <a:xfrm>
            <a:off x="6631597" y="3777405"/>
            <a:ext cx="4660111" cy="2509291"/>
          </a:xfrm>
          <a:prstGeom prst="rect">
            <a:avLst/>
          </a:prstGeom>
        </p:spPr>
      </p:pic>
    </p:spTree>
    <p:extLst>
      <p:ext uri="{BB962C8B-B14F-4D97-AF65-F5344CB8AC3E}">
        <p14:creationId xmlns:p14="http://schemas.microsoft.com/office/powerpoint/2010/main" val="2990462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34F8F5F2-0AB7-4C0F-9FDE-C4662346E012}"/>
              </a:ext>
            </a:extLst>
          </p:cNvPr>
          <p:cNvCxnSpPr/>
          <p:nvPr/>
        </p:nvCxnSpPr>
        <p:spPr>
          <a:xfrm>
            <a:off x="6058989" y="346160"/>
            <a:ext cx="0" cy="6400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29CF7F98-F0B1-4F76-851D-8DE6966AE9A0}"/>
              </a:ext>
            </a:extLst>
          </p:cNvPr>
          <p:cNvSpPr/>
          <p:nvPr/>
        </p:nvSpPr>
        <p:spPr>
          <a:xfrm>
            <a:off x="330023" y="1527983"/>
            <a:ext cx="5469867" cy="318234"/>
          </a:xfrm>
          <a:prstGeom prst="roundRect">
            <a:avLst/>
          </a:prstGeom>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Convolutional neural network</a:t>
            </a:r>
          </a:p>
        </p:txBody>
      </p:sp>
      <p:sp>
        <p:nvSpPr>
          <p:cNvPr id="10" name="Rectangle: Rounded Corners 9">
            <a:extLst>
              <a:ext uri="{FF2B5EF4-FFF2-40B4-BE49-F238E27FC236}">
                <a16:creationId xmlns:a16="http://schemas.microsoft.com/office/drawing/2014/main" id="{BFA685C9-3519-41C7-AD6A-5402B10C8EBA}"/>
              </a:ext>
            </a:extLst>
          </p:cNvPr>
          <p:cNvSpPr/>
          <p:nvPr/>
        </p:nvSpPr>
        <p:spPr>
          <a:xfrm>
            <a:off x="330023" y="1932932"/>
            <a:ext cx="5469867" cy="318234"/>
          </a:xfrm>
          <a:prstGeom prst="roundRect">
            <a:avLst/>
          </a:prstGeom>
          <a:solidFill>
            <a:schemeClr val="tx1">
              <a:lumMod val="85000"/>
            </a:schemeClr>
          </a:solidFill>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Dense layer (64 neurons, l2 </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regularizer</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a:t>
            </a:r>
          </a:p>
        </p:txBody>
      </p:sp>
      <p:sp>
        <p:nvSpPr>
          <p:cNvPr id="11" name="Rectangle: Rounded Corners 10">
            <a:extLst>
              <a:ext uri="{FF2B5EF4-FFF2-40B4-BE49-F238E27FC236}">
                <a16:creationId xmlns:a16="http://schemas.microsoft.com/office/drawing/2014/main" id="{73D8732A-AB12-48E6-9986-55B9950BF6C8}"/>
              </a:ext>
            </a:extLst>
          </p:cNvPr>
          <p:cNvSpPr/>
          <p:nvPr/>
        </p:nvSpPr>
        <p:spPr>
          <a:xfrm>
            <a:off x="330023" y="2337881"/>
            <a:ext cx="5469867" cy="318234"/>
          </a:xfrm>
          <a:prstGeom prst="roundRect">
            <a:avLst/>
          </a:prstGeom>
          <a:solidFill>
            <a:schemeClr val="tx1">
              <a:lumMod val="85000"/>
            </a:schemeClr>
          </a:solidFill>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Dense layer (64 neurons, l2 </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regularizer</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a:t>
            </a:r>
          </a:p>
        </p:txBody>
      </p:sp>
      <p:sp>
        <p:nvSpPr>
          <p:cNvPr id="12" name="Rectangle: Rounded Corners 11">
            <a:extLst>
              <a:ext uri="{FF2B5EF4-FFF2-40B4-BE49-F238E27FC236}">
                <a16:creationId xmlns:a16="http://schemas.microsoft.com/office/drawing/2014/main" id="{31C4BB3F-7C24-4B7E-96EA-10CC00F9070A}"/>
              </a:ext>
            </a:extLst>
          </p:cNvPr>
          <p:cNvSpPr/>
          <p:nvPr/>
        </p:nvSpPr>
        <p:spPr>
          <a:xfrm>
            <a:off x="330024" y="2742830"/>
            <a:ext cx="2709259" cy="318234"/>
          </a:xfrm>
          <a:prstGeom prst="roundRect">
            <a:avLst/>
          </a:prstGeom>
          <a:solidFill>
            <a:srgbClr val="EE8C8A"/>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Dropout (30%)</a:t>
            </a:r>
          </a:p>
        </p:txBody>
      </p:sp>
      <p:sp>
        <p:nvSpPr>
          <p:cNvPr id="13" name="Rectangle: Rounded Corners 12">
            <a:extLst>
              <a:ext uri="{FF2B5EF4-FFF2-40B4-BE49-F238E27FC236}">
                <a16:creationId xmlns:a16="http://schemas.microsoft.com/office/drawing/2014/main" id="{7A5C6AA1-7C79-4850-B279-FCA96EAA6FB0}"/>
              </a:ext>
            </a:extLst>
          </p:cNvPr>
          <p:cNvSpPr/>
          <p:nvPr/>
        </p:nvSpPr>
        <p:spPr>
          <a:xfrm>
            <a:off x="330023" y="3147779"/>
            <a:ext cx="2709263" cy="318234"/>
          </a:xfrm>
          <a:prstGeom prst="roundRect">
            <a:avLst/>
          </a:prstGeom>
          <a:solidFill>
            <a:schemeClr val="tx1">
              <a:lumMod val="85000"/>
            </a:schemeClr>
          </a:solidFill>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Dense layer (32 neurons) </a:t>
            </a:r>
          </a:p>
        </p:txBody>
      </p:sp>
      <p:sp>
        <p:nvSpPr>
          <p:cNvPr id="14" name="Rectangle: Rounded Corners 13">
            <a:extLst>
              <a:ext uri="{FF2B5EF4-FFF2-40B4-BE49-F238E27FC236}">
                <a16:creationId xmlns:a16="http://schemas.microsoft.com/office/drawing/2014/main" id="{83D2A3E8-C1B4-417A-ABA1-0F35520A1DA5}"/>
              </a:ext>
            </a:extLst>
          </p:cNvPr>
          <p:cNvSpPr/>
          <p:nvPr/>
        </p:nvSpPr>
        <p:spPr>
          <a:xfrm>
            <a:off x="330022" y="3546560"/>
            <a:ext cx="5469867" cy="318234"/>
          </a:xfrm>
          <a:prstGeom prst="roundRect">
            <a:avLst/>
          </a:prstGeom>
          <a:solidFill>
            <a:schemeClr val="tx1">
              <a:lumMod val="85000"/>
            </a:schemeClr>
          </a:solidFill>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Dense layer (32 neurons) </a:t>
            </a:r>
          </a:p>
        </p:txBody>
      </p:sp>
      <p:sp>
        <p:nvSpPr>
          <p:cNvPr id="15" name="Rectangle: Rounded Corners 14">
            <a:extLst>
              <a:ext uri="{FF2B5EF4-FFF2-40B4-BE49-F238E27FC236}">
                <a16:creationId xmlns:a16="http://schemas.microsoft.com/office/drawing/2014/main" id="{D7E93CB0-3B54-4920-8BC8-479861B3F6C4}"/>
              </a:ext>
            </a:extLst>
          </p:cNvPr>
          <p:cNvSpPr/>
          <p:nvPr/>
        </p:nvSpPr>
        <p:spPr>
          <a:xfrm>
            <a:off x="330022" y="3957677"/>
            <a:ext cx="5469867" cy="318234"/>
          </a:xfrm>
          <a:prstGeom prst="roundRect">
            <a:avLst/>
          </a:prstGeom>
          <a:solidFill>
            <a:schemeClr val="tx1">
              <a:lumMod val="85000"/>
            </a:schemeClr>
          </a:solidFill>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Dense layer (32 neurons, l2 </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regularizer</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a:t>
            </a:r>
          </a:p>
        </p:txBody>
      </p:sp>
      <p:sp>
        <p:nvSpPr>
          <p:cNvPr id="16" name="Rectangle: Rounded Corners 15">
            <a:extLst>
              <a:ext uri="{FF2B5EF4-FFF2-40B4-BE49-F238E27FC236}">
                <a16:creationId xmlns:a16="http://schemas.microsoft.com/office/drawing/2014/main" id="{02E7D55F-3104-422C-BC72-7BF42D8E331B}"/>
              </a:ext>
            </a:extLst>
          </p:cNvPr>
          <p:cNvSpPr/>
          <p:nvPr/>
        </p:nvSpPr>
        <p:spPr>
          <a:xfrm>
            <a:off x="330022" y="4356458"/>
            <a:ext cx="5469867" cy="318234"/>
          </a:xfrm>
          <a:prstGeom prst="roundRect">
            <a:avLst/>
          </a:prstGeom>
          <a:solidFill>
            <a:schemeClr val="tx1">
              <a:lumMod val="85000"/>
            </a:schemeClr>
          </a:solidFill>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Dense layer (128 neurons, l2 </a:t>
            </a:r>
            <a:r>
              <a:rPr lang="en-US" sz="1200" dirty="0" err="1">
                <a:solidFill>
                  <a:schemeClr val="bg1"/>
                </a:solidFill>
                <a:latin typeface="Tahoma" panose="020B0604030504040204" pitchFamily="34" charset="0"/>
                <a:ea typeface="Tahoma" panose="020B0604030504040204" pitchFamily="34" charset="0"/>
                <a:cs typeface="Tahoma" panose="020B0604030504040204" pitchFamily="34" charset="0"/>
              </a:rPr>
              <a:t>regularizer</a:t>
            </a: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 </a:t>
            </a:r>
          </a:p>
        </p:txBody>
      </p:sp>
      <p:sp>
        <p:nvSpPr>
          <p:cNvPr id="17" name="Rectangle: Rounded Corners 16">
            <a:extLst>
              <a:ext uri="{FF2B5EF4-FFF2-40B4-BE49-F238E27FC236}">
                <a16:creationId xmlns:a16="http://schemas.microsoft.com/office/drawing/2014/main" id="{B9B968C1-57EE-41C6-A511-83914D6B732F}"/>
              </a:ext>
            </a:extLst>
          </p:cNvPr>
          <p:cNvSpPr/>
          <p:nvPr/>
        </p:nvSpPr>
        <p:spPr>
          <a:xfrm>
            <a:off x="330024" y="4767575"/>
            <a:ext cx="2709257" cy="318234"/>
          </a:xfrm>
          <a:prstGeom prst="roundRect">
            <a:avLst/>
          </a:prstGeom>
          <a:solidFill>
            <a:srgbClr val="EE8C8A"/>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Dropout (30%)</a:t>
            </a:r>
          </a:p>
        </p:txBody>
      </p:sp>
      <p:sp>
        <p:nvSpPr>
          <p:cNvPr id="18" name="Rectangle: Rounded Corners 17">
            <a:extLst>
              <a:ext uri="{FF2B5EF4-FFF2-40B4-BE49-F238E27FC236}">
                <a16:creationId xmlns:a16="http://schemas.microsoft.com/office/drawing/2014/main" id="{54F2F7DC-6C14-419F-AE6F-E77CD61C256A}"/>
              </a:ext>
            </a:extLst>
          </p:cNvPr>
          <p:cNvSpPr/>
          <p:nvPr/>
        </p:nvSpPr>
        <p:spPr>
          <a:xfrm>
            <a:off x="330022" y="5170900"/>
            <a:ext cx="5469867" cy="318234"/>
          </a:xfrm>
          <a:prstGeom prst="roundRect">
            <a:avLst/>
          </a:prstGeom>
          <a:solidFill>
            <a:schemeClr val="tx1">
              <a:lumMod val="85000"/>
            </a:schemeClr>
          </a:solidFill>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Dense layer (20 neurons) </a:t>
            </a:r>
          </a:p>
        </p:txBody>
      </p:sp>
      <p:sp>
        <p:nvSpPr>
          <p:cNvPr id="19" name="Rectangle: Rounded Corners 18">
            <a:extLst>
              <a:ext uri="{FF2B5EF4-FFF2-40B4-BE49-F238E27FC236}">
                <a16:creationId xmlns:a16="http://schemas.microsoft.com/office/drawing/2014/main" id="{5789DB33-3B56-4B6F-869C-EF4D440B7410}"/>
              </a:ext>
            </a:extLst>
          </p:cNvPr>
          <p:cNvSpPr/>
          <p:nvPr/>
        </p:nvSpPr>
        <p:spPr>
          <a:xfrm>
            <a:off x="330022" y="5569681"/>
            <a:ext cx="5469867" cy="318234"/>
          </a:xfrm>
          <a:prstGeom prst="roundRect">
            <a:avLst/>
          </a:prstGeom>
          <a:solidFill>
            <a:schemeClr val="tx1">
              <a:lumMod val="85000"/>
            </a:schemeClr>
          </a:solidFill>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Dense layer (64 neurons) </a:t>
            </a:r>
          </a:p>
        </p:txBody>
      </p:sp>
      <p:sp>
        <p:nvSpPr>
          <p:cNvPr id="20" name="Rectangle: Rounded Corners 19">
            <a:extLst>
              <a:ext uri="{FF2B5EF4-FFF2-40B4-BE49-F238E27FC236}">
                <a16:creationId xmlns:a16="http://schemas.microsoft.com/office/drawing/2014/main" id="{EC8C0A3C-4DFE-46A7-87CE-2D879912333B}"/>
              </a:ext>
            </a:extLst>
          </p:cNvPr>
          <p:cNvSpPr/>
          <p:nvPr/>
        </p:nvSpPr>
        <p:spPr>
          <a:xfrm>
            <a:off x="3105881" y="3143235"/>
            <a:ext cx="2694003" cy="318234"/>
          </a:xfrm>
          <a:prstGeom prst="roundRect">
            <a:avLst/>
          </a:prstGeom>
          <a:solidFill>
            <a:schemeClr val="tx1">
              <a:lumMod val="85000"/>
            </a:schemeClr>
          </a:solidFill>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Dense layer (32 neurons) </a:t>
            </a:r>
          </a:p>
        </p:txBody>
      </p:sp>
      <p:sp>
        <p:nvSpPr>
          <p:cNvPr id="21" name="Rectangle: Rounded Corners 20">
            <a:extLst>
              <a:ext uri="{FF2B5EF4-FFF2-40B4-BE49-F238E27FC236}">
                <a16:creationId xmlns:a16="http://schemas.microsoft.com/office/drawing/2014/main" id="{0C5E574D-FCDE-4E07-A263-DCC81198A722}"/>
              </a:ext>
            </a:extLst>
          </p:cNvPr>
          <p:cNvSpPr/>
          <p:nvPr/>
        </p:nvSpPr>
        <p:spPr>
          <a:xfrm>
            <a:off x="330022" y="5968462"/>
            <a:ext cx="5469855" cy="318234"/>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Output</a:t>
            </a:r>
          </a:p>
        </p:txBody>
      </p:sp>
      <p:pic>
        <p:nvPicPr>
          <p:cNvPr id="24" name="Picture 23">
            <a:extLst>
              <a:ext uri="{FF2B5EF4-FFF2-40B4-BE49-F238E27FC236}">
                <a16:creationId xmlns:a16="http://schemas.microsoft.com/office/drawing/2014/main" id="{55C6E7A3-3E2D-4813-B541-67817BE40775}"/>
              </a:ext>
            </a:extLst>
          </p:cNvPr>
          <p:cNvPicPr>
            <a:picLocks noChangeAspect="1"/>
          </p:cNvPicPr>
          <p:nvPr/>
        </p:nvPicPr>
        <p:blipFill>
          <a:blip r:embed="rId2"/>
          <a:stretch>
            <a:fillRect/>
          </a:stretch>
        </p:blipFill>
        <p:spPr>
          <a:xfrm>
            <a:off x="6631592" y="1141004"/>
            <a:ext cx="4660116" cy="2505114"/>
          </a:xfrm>
          <a:prstGeom prst="rect">
            <a:avLst/>
          </a:prstGeom>
        </p:spPr>
      </p:pic>
      <p:pic>
        <p:nvPicPr>
          <p:cNvPr id="25" name="Picture 24">
            <a:extLst>
              <a:ext uri="{FF2B5EF4-FFF2-40B4-BE49-F238E27FC236}">
                <a16:creationId xmlns:a16="http://schemas.microsoft.com/office/drawing/2014/main" id="{1046A4D9-A324-4622-93DE-C7CFC9A0F5BE}"/>
              </a:ext>
            </a:extLst>
          </p:cNvPr>
          <p:cNvPicPr>
            <a:picLocks noChangeAspect="1"/>
          </p:cNvPicPr>
          <p:nvPr/>
        </p:nvPicPr>
        <p:blipFill>
          <a:blip r:embed="rId3"/>
          <a:stretch>
            <a:fillRect/>
          </a:stretch>
        </p:blipFill>
        <p:spPr>
          <a:xfrm>
            <a:off x="6631592" y="3777405"/>
            <a:ext cx="4660116" cy="2505114"/>
          </a:xfrm>
          <a:prstGeom prst="rect">
            <a:avLst/>
          </a:prstGeom>
        </p:spPr>
      </p:pic>
    </p:spTree>
    <p:extLst>
      <p:ext uri="{BB962C8B-B14F-4D97-AF65-F5344CB8AC3E}">
        <p14:creationId xmlns:p14="http://schemas.microsoft.com/office/powerpoint/2010/main" val="1080715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1F15F958-DDEA-4C35-9D20-7437FA15F954}"/>
              </a:ext>
            </a:extLst>
          </p:cNvPr>
          <p:cNvSpPr/>
          <p:nvPr/>
        </p:nvSpPr>
        <p:spPr>
          <a:xfrm>
            <a:off x="5242557" y="3817769"/>
            <a:ext cx="6104709" cy="2830282"/>
          </a:xfrm>
          <a:prstGeom prst="roundRect">
            <a:avLst/>
          </a:prstGeom>
          <a:solidFill>
            <a:schemeClr val="tx1">
              <a:lumMod val="8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F16D4E21-3980-4FBA-9DE9-30BDB0DB2997}"/>
              </a:ext>
            </a:extLst>
          </p:cNvPr>
          <p:cNvSpPr>
            <a:spLocks noGrp="1"/>
          </p:cNvSpPr>
          <p:nvPr>
            <p:ph type="body" sz="half" idx="2"/>
          </p:nvPr>
        </p:nvSpPr>
        <p:spPr>
          <a:xfrm>
            <a:off x="5242557" y="3817768"/>
            <a:ext cx="6104693" cy="2830282"/>
          </a:xfrm>
        </p:spPr>
        <p:txBody>
          <a:bodyPr anchor="ctr">
            <a:normAutofit/>
          </a:bodyPr>
          <a:lstStyle/>
          <a:p>
            <a:pPr algn="ctr"/>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The use of a more complex data structure marginally increased overall accuracy. </a:t>
            </a:r>
          </a:p>
          <a:p>
            <a:pPr algn="ctr"/>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Comparatively speaking, the proposed model pipeline performed better than optimized Random Forests and Support Vector machines.</a:t>
            </a:r>
          </a:p>
        </p:txBody>
      </p:sp>
      <p:cxnSp>
        <p:nvCxnSpPr>
          <p:cNvPr id="8" name="Straight Connector 7">
            <a:extLst>
              <a:ext uri="{FF2B5EF4-FFF2-40B4-BE49-F238E27FC236}">
                <a16:creationId xmlns:a16="http://schemas.microsoft.com/office/drawing/2014/main" id="{3F762301-7AFC-446E-A877-487060F896CE}"/>
              </a:ext>
            </a:extLst>
          </p:cNvPr>
          <p:cNvCxnSpPr/>
          <p:nvPr/>
        </p:nvCxnSpPr>
        <p:spPr>
          <a:xfrm>
            <a:off x="4953000" y="746759"/>
            <a:ext cx="0" cy="577596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A178436E-86C9-45D2-AF47-EF70488A63F6}"/>
              </a:ext>
            </a:extLst>
          </p:cNvPr>
          <p:cNvSpPr txBox="1">
            <a:spLocks/>
          </p:cNvSpPr>
          <p:nvPr/>
        </p:nvSpPr>
        <p:spPr>
          <a:xfrm>
            <a:off x="5242559" y="634962"/>
            <a:ext cx="6263623" cy="92311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a:spcBef>
                <a:spcPts val="0"/>
              </a:spcBef>
            </a:pPr>
            <a:r>
              <a:rPr lang="en-US" sz="2400" dirty="0">
                <a:latin typeface="Tahoma" panose="020B0604030504040204" pitchFamily="34" charset="0"/>
                <a:ea typeface="Tahoma" panose="020B0604030504040204" pitchFamily="34" charset="0"/>
                <a:cs typeface="Tahoma" panose="020B0604030504040204" pitchFamily="34" charset="0"/>
              </a:rPr>
              <a:t>Comparative results</a:t>
            </a:r>
          </a:p>
        </p:txBody>
      </p:sp>
      <p:sp>
        <p:nvSpPr>
          <p:cNvPr id="18" name="Rectangle: Rounded Corners 17">
            <a:extLst>
              <a:ext uri="{FF2B5EF4-FFF2-40B4-BE49-F238E27FC236}">
                <a16:creationId xmlns:a16="http://schemas.microsoft.com/office/drawing/2014/main" id="{134A57D0-197D-4D82-BD9C-0D4C9329F5C8}"/>
              </a:ext>
            </a:extLst>
          </p:cNvPr>
          <p:cNvSpPr/>
          <p:nvPr/>
        </p:nvSpPr>
        <p:spPr>
          <a:xfrm>
            <a:off x="5242559" y="1653497"/>
            <a:ext cx="2151018" cy="3182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Random Forest</a:t>
            </a:r>
          </a:p>
        </p:txBody>
      </p:sp>
      <p:sp>
        <p:nvSpPr>
          <p:cNvPr id="21" name="Rectangle: Rounded Corners 20">
            <a:extLst>
              <a:ext uri="{FF2B5EF4-FFF2-40B4-BE49-F238E27FC236}">
                <a16:creationId xmlns:a16="http://schemas.microsoft.com/office/drawing/2014/main" id="{D1BB2A83-0AE7-4C21-9B8B-4C641C4E3654}"/>
              </a:ext>
            </a:extLst>
          </p:cNvPr>
          <p:cNvSpPr/>
          <p:nvPr/>
        </p:nvSpPr>
        <p:spPr>
          <a:xfrm>
            <a:off x="7485016" y="1653497"/>
            <a:ext cx="1258389" cy="3182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0.76</a:t>
            </a:r>
          </a:p>
        </p:txBody>
      </p:sp>
      <p:sp>
        <p:nvSpPr>
          <p:cNvPr id="30" name="Rectangle: Rounded Corners 29">
            <a:extLst>
              <a:ext uri="{FF2B5EF4-FFF2-40B4-BE49-F238E27FC236}">
                <a16:creationId xmlns:a16="http://schemas.microsoft.com/office/drawing/2014/main" id="{61692982-EC72-47BB-B349-D3481D64403B}"/>
              </a:ext>
            </a:extLst>
          </p:cNvPr>
          <p:cNvSpPr/>
          <p:nvPr/>
        </p:nvSpPr>
        <p:spPr>
          <a:xfrm>
            <a:off x="8786948" y="1653497"/>
            <a:ext cx="1258389" cy="3182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0.99</a:t>
            </a:r>
          </a:p>
        </p:txBody>
      </p:sp>
      <p:sp>
        <p:nvSpPr>
          <p:cNvPr id="31" name="Rectangle: Rounded Corners 30">
            <a:extLst>
              <a:ext uri="{FF2B5EF4-FFF2-40B4-BE49-F238E27FC236}">
                <a16:creationId xmlns:a16="http://schemas.microsoft.com/office/drawing/2014/main" id="{5EFDBBFE-32E9-4EE4-B8FF-FD48ED76A37B}"/>
              </a:ext>
            </a:extLst>
          </p:cNvPr>
          <p:cNvSpPr/>
          <p:nvPr/>
        </p:nvSpPr>
        <p:spPr>
          <a:xfrm>
            <a:off x="10088880" y="1653497"/>
            <a:ext cx="1258389" cy="3182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0.72</a:t>
            </a:r>
          </a:p>
        </p:txBody>
      </p:sp>
      <p:sp>
        <p:nvSpPr>
          <p:cNvPr id="34" name="Rectangle: Rounded Corners 33">
            <a:extLst>
              <a:ext uri="{FF2B5EF4-FFF2-40B4-BE49-F238E27FC236}">
                <a16:creationId xmlns:a16="http://schemas.microsoft.com/office/drawing/2014/main" id="{7A0EA1E0-37DC-4863-9C1B-684A6B17574D}"/>
              </a:ext>
            </a:extLst>
          </p:cNvPr>
          <p:cNvSpPr/>
          <p:nvPr/>
        </p:nvSpPr>
        <p:spPr>
          <a:xfrm>
            <a:off x="5242559" y="2067154"/>
            <a:ext cx="2151018" cy="3182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Support Vector Machine</a:t>
            </a:r>
          </a:p>
        </p:txBody>
      </p:sp>
      <p:sp>
        <p:nvSpPr>
          <p:cNvPr id="35" name="Rectangle: Rounded Corners 34">
            <a:extLst>
              <a:ext uri="{FF2B5EF4-FFF2-40B4-BE49-F238E27FC236}">
                <a16:creationId xmlns:a16="http://schemas.microsoft.com/office/drawing/2014/main" id="{2571A3EA-EB7E-4AE9-8BE4-0CF87BFFCBB5}"/>
              </a:ext>
            </a:extLst>
          </p:cNvPr>
          <p:cNvSpPr/>
          <p:nvPr/>
        </p:nvSpPr>
        <p:spPr>
          <a:xfrm>
            <a:off x="7485016" y="2067154"/>
            <a:ext cx="1258389" cy="3182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0.72</a:t>
            </a:r>
          </a:p>
        </p:txBody>
      </p:sp>
      <p:sp>
        <p:nvSpPr>
          <p:cNvPr id="36" name="Rectangle: Rounded Corners 35">
            <a:extLst>
              <a:ext uri="{FF2B5EF4-FFF2-40B4-BE49-F238E27FC236}">
                <a16:creationId xmlns:a16="http://schemas.microsoft.com/office/drawing/2014/main" id="{3295A5D8-8C1E-42AD-B520-B33E07338B3C}"/>
              </a:ext>
            </a:extLst>
          </p:cNvPr>
          <p:cNvSpPr/>
          <p:nvPr/>
        </p:nvSpPr>
        <p:spPr>
          <a:xfrm>
            <a:off x="8786948" y="2067154"/>
            <a:ext cx="1258389" cy="3182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0.73</a:t>
            </a:r>
          </a:p>
        </p:txBody>
      </p:sp>
      <p:sp>
        <p:nvSpPr>
          <p:cNvPr id="37" name="Rectangle: Rounded Corners 36">
            <a:extLst>
              <a:ext uri="{FF2B5EF4-FFF2-40B4-BE49-F238E27FC236}">
                <a16:creationId xmlns:a16="http://schemas.microsoft.com/office/drawing/2014/main" id="{D01B7851-8548-424E-AE61-5923CD38F2FE}"/>
              </a:ext>
            </a:extLst>
          </p:cNvPr>
          <p:cNvSpPr/>
          <p:nvPr/>
        </p:nvSpPr>
        <p:spPr>
          <a:xfrm>
            <a:off x="10088880" y="2067154"/>
            <a:ext cx="1258389" cy="3182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0.71</a:t>
            </a:r>
          </a:p>
        </p:txBody>
      </p:sp>
      <p:sp>
        <p:nvSpPr>
          <p:cNvPr id="38" name="Rectangle: Rounded Corners 37">
            <a:extLst>
              <a:ext uri="{FF2B5EF4-FFF2-40B4-BE49-F238E27FC236}">
                <a16:creationId xmlns:a16="http://schemas.microsoft.com/office/drawing/2014/main" id="{A7A0522F-DC56-4350-9C31-EA3FEADCB2AA}"/>
              </a:ext>
            </a:extLst>
          </p:cNvPr>
          <p:cNvSpPr/>
          <p:nvPr/>
        </p:nvSpPr>
        <p:spPr>
          <a:xfrm>
            <a:off x="5242559" y="1239840"/>
            <a:ext cx="2151018" cy="318234"/>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Model</a:t>
            </a:r>
          </a:p>
        </p:txBody>
      </p:sp>
      <p:sp>
        <p:nvSpPr>
          <p:cNvPr id="39" name="Rectangle: Rounded Corners 38">
            <a:extLst>
              <a:ext uri="{FF2B5EF4-FFF2-40B4-BE49-F238E27FC236}">
                <a16:creationId xmlns:a16="http://schemas.microsoft.com/office/drawing/2014/main" id="{44FC38C6-CC3F-4F03-B1F4-8D46EBA2D04B}"/>
              </a:ext>
            </a:extLst>
          </p:cNvPr>
          <p:cNvSpPr/>
          <p:nvPr/>
        </p:nvSpPr>
        <p:spPr>
          <a:xfrm>
            <a:off x="7485015" y="1239840"/>
            <a:ext cx="1258389" cy="318234"/>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Grid search</a:t>
            </a:r>
          </a:p>
        </p:txBody>
      </p:sp>
      <p:sp>
        <p:nvSpPr>
          <p:cNvPr id="40" name="Rectangle: Rounded Corners 39">
            <a:extLst>
              <a:ext uri="{FF2B5EF4-FFF2-40B4-BE49-F238E27FC236}">
                <a16:creationId xmlns:a16="http://schemas.microsoft.com/office/drawing/2014/main" id="{0980F6BE-DDF5-4076-A632-D9A270624147}"/>
              </a:ext>
            </a:extLst>
          </p:cNvPr>
          <p:cNvSpPr/>
          <p:nvPr/>
        </p:nvSpPr>
        <p:spPr>
          <a:xfrm>
            <a:off x="8830492" y="1239840"/>
            <a:ext cx="1214846" cy="318234"/>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Train set</a:t>
            </a:r>
          </a:p>
        </p:txBody>
      </p:sp>
      <p:sp>
        <p:nvSpPr>
          <p:cNvPr id="41" name="Rectangle: Rounded Corners 40">
            <a:extLst>
              <a:ext uri="{FF2B5EF4-FFF2-40B4-BE49-F238E27FC236}">
                <a16:creationId xmlns:a16="http://schemas.microsoft.com/office/drawing/2014/main" id="{3CA9363A-AC83-45B2-B30A-017EF9C5F240}"/>
              </a:ext>
            </a:extLst>
          </p:cNvPr>
          <p:cNvSpPr/>
          <p:nvPr/>
        </p:nvSpPr>
        <p:spPr>
          <a:xfrm>
            <a:off x="10132426" y="1239840"/>
            <a:ext cx="1214846" cy="318234"/>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r>
              <a:rPr lang="en-US" sz="1200" dirty="0">
                <a:solidFill>
                  <a:schemeClr val="bg1"/>
                </a:solidFill>
                <a:latin typeface="Tahoma" panose="020B0604030504040204" pitchFamily="34" charset="0"/>
                <a:ea typeface="Tahoma" panose="020B0604030504040204" pitchFamily="34" charset="0"/>
                <a:cs typeface="Tahoma" panose="020B0604030504040204" pitchFamily="34" charset="0"/>
              </a:rPr>
              <a:t>Test set</a:t>
            </a:r>
          </a:p>
        </p:txBody>
      </p:sp>
      <p:sp>
        <p:nvSpPr>
          <p:cNvPr id="42" name="Rectangle: Rounded Corners 41">
            <a:extLst>
              <a:ext uri="{FF2B5EF4-FFF2-40B4-BE49-F238E27FC236}">
                <a16:creationId xmlns:a16="http://schemas.microsoft.com/office/drawing/2014/main" id="{65338459-1880-4758-B95D-EA64C54A3CAE}"/>
              </a:ext>
            </a:extLst>
          </p:cNvPr>
          <p:cNvSpPr/>
          <p:nvPr/>
        </p:nvSpPr>
        <p:spPr>
          <a:xfrm>
            <a:off x="5242558" y="2480811"/>
            <a:ext cx="2151018" cy="318234"/>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Feed forward neural net</a:t>
            </a:r>
          </a:p>
        </p:txBody>
      </p:sp>
      <p:sp>
        <p:nvSpPr>
          <p:cNvPr id="43" name="Rectangle: Rounded Corners 42">
            <a:extLst>
              <a:ext uri="{FF2B5EF4-FFF2-40B4-BE49-F238E27FC236}">
                <a16:creationId xmlns:a16="http://schemas.microsoft.com/office/drawing/2014/main" id="{E78DD4B4-0335-4092-9506-B6F1FF959940}"/>
              </a:ext>
            </a:extLst>
          </p:cNvPr>
          <p:cNvSpPr/>
          <p:nvPr/>
        </p:nvSpPr>
        <p:spPr>
          <a:xfrm>
            <a:off x="7485015" y="2480811"/>
            <a:ext cx="1258389" cy="318234"/>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0.75</a:t>
            </a:r>
          </a:p>
        </p:txBody>
      </p:sp>
      <p:sp>
        <p:nvSpPr>
          <p:cNvPr id="44" name="Rectangle: Rounded Corners 43">
            <a:extLst>
              <a:ext uri="{FF2B5EF4-FFF2-40B4-BE49-F238E27FC236}">
                <a16:creationId xmlns:a16="http://schemas.microsoft.com/office/drawing/2014/main" id="{55E68417-7D55-47A5-9E12-A31EF220D8EB}"/>
              </a:ext>
            </a:extLst>
          </p:cNvPr>
          <p:cNvSpPr/>
          <p:nvPr/>
        </p:nvSpPr>
        <p:spPr>
          <a:xfrm>
            <a:off x="8786947" y="2480811"/>
            <a:ext cx="1258389" cy="318234"/>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0.77</a:t>
            </a:r>
          </a:p>
        </p:txBody>
      </p:sp>
      <p:sp>
        <p:nvSpPr>
          <p:cNvPr id="45" name="Rectangle: Rounded Corners 44">
            <a:extLst>
              <a:ext uri="{FF2B5EF4-FFF2-40B4-BE49-F238E27FC236}">
                <a16:creationId xmlns:a16="http://schemas.microsoft.com/office/drawing/2014/main" id="{1B76A3E6-73B0-4B73-95CA-7908A2088210}"/>
              </a:ext>
            </a:extLst>
          </p:cNvPr>
          <p:cNvSpPr/>
          <p:nvPr/>
        </p:nvSpPr>
        <p:spPr>
          <a:xfrm>
            <a:off x="10088879" y="2480811"/>
            <a:ext cx="1258389" cy="318234"/>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0.72</a:t>
            </a:r>
          </a:p>
        </p:txBody>
      </p:sp>
      <p:sp>
        <p:nvSpPr>
          <p:cNvPr id="46" name="Rectangle: Rounded Corners 45">
            <a:extLst>
              <a:ext uri="{FF2B5EF4-FFF2-40B4-BE49-F238E27FC236}">
                <a16:creationId xmlns:a16="http://schemas.microsoft.com/office/drawing/2014/main" id="{302A9331-6381-45BC-8324-7517C1E8C3CD}"/>
              </a:ext>
            </a:extLst>
          </p:cNvPr>
          <p:cNvSpPr/>
          <p:nvPr/>
        </p:nvSpPr>
        <p:spPr>
          <a:xfrm>
            <a:off x="5242558" y="2880273"/>
            <a:ext cx="2151018" cy="318234"/>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Convolutional neural net</a:t>
            </a:r>
          </a:p>
        </p:txBody>
      </p:sp>
      <p:sp>
        <p:nvSpPr>
          <p:cNvPr id="47" name="Rectangle: Rounded Corners 46">
            <a:extLst>
              <a:ext uri="{FF2B5EF4-FFF2-40B4-BE49-F238E27FC236}">
                <a16:creationId xmlns:a16="http://schemas.microsoft.com/office/drawing/2014/main" id="{11908368-C1E6-496C-8678-5A060B59FF0F}"/>
              </a:ext>
            </a:extLst>
          </p:cNvPr>
          <p:cNvSpPr/>
          <p:nvPr/>
        </p:nvSpPr>
        <p:spPr>
          <a:xfrm>
            <a:off x="7485015" y="2880273"/>
            <a:ext cx="1258389" cy="318234"/>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0.70</a:t>
            </a:r>
          </a:p>
        </p:txBody>
      </p:sp>
      <p:sp>
        <p:nvSpPr>
          <p:cNvPr id="48" name="Rectangle: Rounded Corners 47">
            <a:extLst>
              <a:ext uri="{FF2B5EF4-FFF2-40B4-BE49-F238E27FC236}">
                <a16:creationId xmlns:a16="http://schemas.microsoft.com/office/drawing/2014/main" id="{B7F4231D-0749-4BE8-ACEF-5C5C66D2490F}"/>
              </a:ext>
            </a:extLst>
          </p:cNvPr>
          <p:cNvSpPr/>
          <p:nvPr/>
        </p:nvSpPr>
        <p:spPr>
          <a:xfrm>
            <a:off x="8786947" y="2880273"/>
            <a:ext cx="1258389" cy="318234"/>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0.78</a:t>
            </a:r>
          </a:p>
        </p:txBody>
      </p:sp>
      <p:sp>
        <p:nvSpPr>
          <p:cNvPr id="49" name="Rectangle: Rounded Corners 48">
            <a:extLst>
              <a:ext uri="{FF2B5EF4-FFF2-40B4-BE49-F238E27FC236}">
                <a16:creationId xmlns:a16="http://schemas.microsoft.com/office/drawing/2014/main" id="{165ACEBD-7D62-4464-B268-E4D0A3CA53EB}"/>
              </a:ext>
            </a:extLst>
          </p:cNvPr>
          <p:cNvSpPr/>
          <p:nvPr/>
        </p:nvSpPr>
        <p:spPr>
          <a:xfrm>
            <a:off x="10088879" y="2880273"/>
            <a:ext cx="1258389" cy="318234"/>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0.76</a:t>
            </a:r>
          </a:p>
        </p:txBody>
      </p:sp>
      <p:sp>
        <p:nvSpPr>
          <p:cNvPr id="50" name="Rectangle: Rounded Corners 49">
            <a:extLst>
              <a:ext uri="{FF2B5EF4-FFF2-40B4-BE49-F238E27FC236}">
                <a16:creationId xmlns:a16="http://schemas.microsoft.com/office/drawing/2014/main" id="{5703350F-4F06-4898-B263-51134DC3C6B2}"/>
              </a:ext>
            </a:extLst>
          </p:cNvPr>
          <p:cNvSpPr/>
          <p:nvPr/>
        </p:nvSpPr>
        <p:spPr>
          <a:xfrm>
            <a:off x="5242558" y="3279735"/>
            <a:ext cx="2151018" cy="318234"/>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Mixed input model</a:t>
            </a:r>
          </a:p>
        </p:txBody>
      </p:sp>
      <p:sp>
        <p:nvSpPr>
          <p:cNvPr id="51" name="Rectangle: Rounded Corners 50">
            <a:extLst>
              <a:ext uri="{FF2B5EF4-FFF2-40B4-BE49-F238E27FC236}">
                <a16:creationId xmlns:a16="http://schemas.microsoft.com/office/drawing/2014/main" id="{CE89A7DA-1841-445B-8856-EDAFEB9ADC39}"/>
              </a:ext>
            </a:extLst>
          </p:cNvPr>
          <p:cNvSpPr/>
          <p:nvPr/>
        </p:nvSpPr>
        <p:spPr>
          <a:xfrm>
            <a:off x="7485015" y="3279735"/>
            <a:ext cx="1258389" cy="318234"/>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N.A</a:t>
            </a:r>
          </a:p>
        </p:txBody>
      </p:sp>
      <p:sp>
        <p:nvSpPr>
          <p:cNvPr id="52" name="Rectangle: Rounded Corners 51">
            <a:extLst>
              <a:ext uri="{FF2B5EF4-FFF2-40B4-BE49-F238E27FC236}">
                <a16:creationId xmlns:a16="http://schemas.microsoft.com/office/drawing/2014/main" id="{3A787A27-EB60-49BC-9F6C-3E4A9DE878E6}"/>
              </a:ext>
            </a:extLst>
          </p:cNvPr>
          <p:cNvSpPr/>
          <p:nvPr/>
        </p:nvSpPr>
        <p:spPr>
          <a:xfrm>
            <a:off x="8786947" y="3279735"/>
            <a:ext cx="1258389" cy="318234"/>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0.78</a:t>
            </a:r>
          </a:p>
        </p:txBody>
      </p:sp>
      <p:sp>
        <p:nvSpPr>
          <p:cNvPr id="53" name="Rectangle: Rounded Corners 52">
            <a:extLst>
              <a:ext uri="{FF2B5EF4-FFF2-40B4-BE49-F238E27FC236}">
                <a16:creationId xmlns:a16="http://schemas.microsoft.com/office/drawing/2014/main" id="{56AD5CFB-A16D-4ED8-A35D-CEA737E521A9}"/>
              </a:ext>
            </a:extLst>
          </p:cNvPr>
          <p:cNvSpPr/>
          <p:nvPr/>
        </p:nvSpPr>
        <p:spPr>
          <a:xfrm>
            <a:off x="10088879" y="3279735"/>
            <a:ext cx="1258389" cy="318234"/>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0.75</a:t>
            </a:r>
          </a:p>
        </p:txBody>
      </p:sp>
      <p:pic>
        <p:nvPicPr>
          <p:cNvPr id="2" name="Picture 1">
            <a:extLst>
              <a:ext uri="{FF2B5EF4-FFF2-40B4-BE49-F238E27FC236}">
                <a16:creationId xmlns:a16="http://schemas.microsoft.com/office/drawing/2014/main" id="{B2A06DAA-22E4-4E53-B134-8C8A2E2F9A89}"/>
              </a:ext>
            </a:extLst>
          </p:cNvPr>
          <p:cNvPicPr>
            <a:picLocks noChangeAspect="1"/>
          </p:cNvPicPr>
          <p:nvPr/>
        </p:nvPicPr>
        <p:blipFill>
          <a:blip r:embed="rId2"/>
          <a:stretch>
            <a:fillRect/>
          </a:stretch>
        </p:blipFill>
        <p:spPr>
          <a:xfrm>
            <a:off x="329833" y="1764439"/>
            <a:ext cx="4333597" cy="2387200"/>
          </a:xfrm>
          <a:prstGeom prst="rect">
            <a:avLst/>
          </a:prstGeom>
        </p:spPr>
      </p:pic>
      <p:pic>
        <p:nvPicPr>
          <p:cNvPr id="3" name="Picture 2">
            <a:extLst>
              <a:ext uri="{FF2B5EF4-FFF2-40B4-BE49-F238E27FC236}">
                <a16:creationId xmlns:a16="http://schemas.microsoft.com/office/drawing/2014/main" id="{39FD8987-CF7A-42A2-95B3-01F53A472D2D}"/>
              </a:ext>
            </a:extLst>
          </p:cNvPr>
          <p:cNvPicPr>
            <a:picLocks noChangeAspect="1"/>
          </p:cNvPicPr>
          <p:nvPr/>
        </p:nvPicPr>
        <p:blipFill>
          <a:blip r:embed="rId3"/>
          <a:stretch>
            <a:fillRect/>
          </a:stretch>
        </p:blipFill>
        <p:spPr>
          <a:xfrm>
            <a:off x="329833" y="4279617"/>
            <a:ext cx="4333592" cy="2318359"/>
          </a:xfrm>
          <a:prstGeom prst="rect">
            <a:avLst/>
          </a:prstGeom>
        </p:spPr>
      </p:pic>
    </p:spTree>
    <p:extLst>
      <p:ext uri="{BB962C8B-B14F-4D97-AF65-F5344CB8AC3E}">
        <p14:creationId xmlns:p14="http://schemas.microsoft.com/office/powerpoint/2010/main" val="3589578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1F15F958-DDEA-4C35-9D20-7437FA15F954}"/>
              </a:ext>
            </a:extLst>
          </p:cNvPr>
          <p:cNvSpPr/>
          <p:nvPr/>
        </p:nvSpPr>
        <p:spPr>
          <a:xfrm>
            <a:off x="548640" y="2934792"/>
            <a:ext cx="4114800" cy="2830282"/>
          </a:xfrm>
          <a:prstGeom prst="roundRect">
            <a:avLst/>
          </a:prstGeom>
          <a:solidFill>
            <a:schemeClr val="tx1">
              <a:lumMod val="8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F16D4E21-3980-4FBA-9DE9-30BDB0DB2997}"/>
              </a:ext>
            </a:extLst>
          </p:cNvPr>
          <p:cNvSpPr>
            <a:spLocks noGrp="1"/>
          </p:cNvSpPr>
          <p:nvPr>
            <p:ph type="body" sz="half" idx="2"/>
          </p:nvPr>
        </p:nvSpPr>
        <p:spPr>
          <a:xfrm>
            <a:off x="548640" y="2934791"/>
            <a:ext cx="4114800" cy="2830282"/>
          </a:xfrm>
        </p:spPr>
        <p:txBody>
          <a:bodyPr anchor="ctr">
            <a:normAutofit/>
          </a:bodyPr>
          <a:lstStyle/>
          <a:p>
            <a:pPr algn="ctr"/>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The use of a more complex data structure marginally increased overall accuracy. </a:t>
            </a:r>
          </a:p>
          <a:p>
            <a:pPr algn="ctr"/>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Comparatively speaking, the proposed model pipeline performed better than optimized Random Forests and Support Vector machines.</a:t>
            </a:r>
          </a:p>
        </p:txBody>
      </p:sp>
      <p:sp>
        <p:nvSpPr>
          <p:cNvPr id="5" name="Content Placeholder 2">
            <a:extLst>
              <a:ext uri="{FF2B5EF4-FFF2-40B4-BE49-F238E27FC236}">
                <a16:creationId xmlns:a16="http://schemas.microsoft.com/office/drawing/2014/main" id="{4B0D4A4F-75B7-4339-9B4B-D4FA9B455157}"/>
              </a:ext>
            </a:extLst>
          </p:cNvPr>
          <p:cNvSpPr txBox="1">
            <a:spLocks/>
          </p:cNvSpPr>
          <p:nvPr/>
        </p:nvSpPr>
        <p:spPr>
          <a:xfrm>
            <a:off x="548640" y="2011680"/>
            <a:ext cx="4114800" cy="92311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algn="ctr">
              <a:spcBef>
                <a:spcPts val="0"/>
              </a:spcBef>
            </a:pPr>
            <a:r>
              <a:rPr lang="en-US" sz="2400" dirty="0">
                <a:latin typeface="Tahoma" panose="020B0604030504040204" pitchFamily="34" charset="0"/>
                <a:ea typeface="Tahoma" panose="020B0604030504040204" pitchFamily="34" charset="0"/>
                <a:cs typeface="Tahoma" panose="020B0604030504040204" pitchFamily="34" charset="0"/>
              </a:rPr>
              <a:t>Next steps</a:t>
            </a:r>
          </a:p>
        </p:txBody>
      </p:sp>
      <p:cxnSp>
        <p:nvCxnSpPr>
          <p:cNvPr id="8" name="Straight Connector 7">
            <a:extLst>
              <a:ext uri="{FF2B5EF4-FFF2-40B4-BE49-F238E27FC236}">
                <a16:creationId xmlns:a16="http://schemas.microsoft.com/office/drawing/2014/main" id="{3F762301-7AFC-446E-A877-487060F896CE}"/>
              </a:ext>
            </a:extLst>
          </p:cNvPr>
          <p:cNvCxnSpPr/>
          <p:nvPr/>
        </p:nvCxnSpPr>
        <p:spPr>
          <a:xfrm>
            <a:off x="4953000" y="746759"/>
            <a:ext cx="0" cy="577596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id="{45EAE8F0-43B5-41D2-8B1B-376470A0959F}"/>
              </a:ext>
            </a:extLst>
          </p:cNvPr>
          <p:cNvSpPr>
            <a:spLocks noGrp="1"/>
          </p:cNvSpPr>
          <p:nvPr>
            <p:ph idx="1"/>
          </p:nvPr>
        </p:nvSpPr>
        <p:spPr>
          <a:xfrm>
            <a:off x="5394960" y="1319349"/>
            <a:ext cx="6263640" cy="5051735"/>
          </a:xfrm>
        </p:spPr>
        <p:txBody>
          <a:bodyPr anchor="t">
            <a:normAutofit/>
          </a:bodyPr>
          <a:lstStyle/>
          <a:p>
            <a:pPr>
              <a:spcAft>
                <a:spcPts val="1000"/>
              </a:spcAft>
            </a:pPr>
            <a:r>
              <a:rPr lang="en-US" sz="1800" dirty="0">
                <a:latin typeface="Tahoma" panose="020B0604030504040204" pitchFamily="34" charset="0"/>
                <a:ea typeface="Tahoma" panose="020B0604030504040204" pitchFamily="34" charset="0"/>
                <a:cs typeface="Tahoma" panose="020B0604030504040204" pitchFamily="34" charset="0"/>
              </a:rPr>
              <a:t>Use more data to train the model</a:t>
            </a:r>
          </a:p>
          <a:p>
            <a:pPr lvl="1">
              <a:spcAft>
                <a:spcPts val="1000"/>
              </a:spcAft>
            </a:pPr>
            <a:r>
              <a:rPr lang="en-US" sz="1600" dirty="0">
                <a:latin typeface="Tahoma" panose="020B0604030504040204" pitchFamily="34" charset="0"/>
                <a:ea typeface="Tahoma" panose="020B0604030504040204" pitchFamily="34" charset="0"/>
                <a:cs typeface="Tahoma" panose="020B0604030504040204" pitchFamily="34" charset="0"/>
              </a:rPr>
              <a:t>Use more bins/dimensions</a:t>
            </a:r>
          </a:p>
          <a:p>
            <a:pPr lvl="1">
              <a:spcAft>
                <a:spcPts val="1000"/>
              </a:spcAft>
            </a:pPr>
            <a:r>
              <a:rPr lang="en-US" sz="1600" dirty="0">
                <a:latin typeface="Tahoma" panose="020B0604030504040204" pitchFamily="34" charset="0"/>
                <a:ea typeface="Tahoma" panose="020B0604030504040204" pitchFamily="34" charset="0"/>
                <a:cs typeface="Tahoma" panose="020B0604030504040204" pitchFamily="34" charset="0"/>
              </a:rPr>
              <a:t>Increase the number of locations of interest</a:t>
            </a:r>
          </a:p>
          <a:p>
            <a:pPr lvl="1">
              <a:spcAft>
                <a:spcPts val="1000"/>
              </a:spcAft>
            </a:pPr>
            <a:r>
              <a:rPr lang="en-US" sz="1600" dirty="0">
                <a:latin typeface="Tahoma" panose="020B0604030504040204" pitchFamily="34" charset="0"/>
                <a:ea typeface="Tahoma" panose="020B0604030504040204" pitchFamily="34" charset="0"/>
                <a:cs typeface="Tahoma" panose="020B0604030504040204" pitchFamily="34" charset="0"/>
              </a:rPr>
              <a:t>Add and RNN to the model structure considering the same variables but </a:t>
            </a:r>
            <a:r>
              <a:rPr lang="en-US" sz="1600" dirty="0" err="1">
                <a:latin typeface="Tahoma" panose="020B0604030504040204" pitchFamily="34" charset="0"/>
                <a:ea typeface="Tahoma" panose="020B0604030504040204" pitchFamily="34" charset="0"/>
                <a:cs typeface="Tahoma" panose="020B0604030504040204" pitchFamily="34" charset="0"/>
              </a:rPr>
              <a:t>seggregated</a:t>
            </a:r>
            <a:r>
              <a:rPr lang="en-US" sz="1600" dirty="0">
                <a:latin typeface="Tahoma" panose="020B0604030504040204" pitchFamily="34" charset="0"/>
                <a:ea typeface="Tahoma" panose="020B0604030504040204" pitchFamily="34" charset="0"/>
                <a:cs typeface="Tahoma" panose="020B0604030504040204" pitchFamily="34" charset="0"/>
              </a:rPr>
              <a:t> by distance and categories throughout time.</a:t>
            </a:r>
          </a:p>
          <a:p>
            <a:pPr lvl="1">
              <a:spcAft>
                <a:spcPts val="1000"/>
              </a:spcAft>
            </a:pPr>
            <a:endParaRPr lang="en-US" sz="1600" dirty="0">
              <a:latin typeface="Tahoma" panose="020B0604030504040204" pitchFamily="34" charset="0"/>
              <a:ea typeface="Tahoma" panose="020B0604030504040204" pitchFamily="34" charset="0"/>
              <a:cs typeface="Tahoma" panose="020B0604030504040204" pitchFamily="34" charset="0"/>
            </a:endParaRPr>
          </a:p>
          <a:p>
            <a:pPr marL="457200" lvl="1" indent="0">
              <a:spcAft>
                <a:spcPts val="1000"/>
              </a:spcAft>
              <a:buNone/>
            </a:pPr>
            <a:r>
              <a:rPr lang="en-US" sz="1600" dirty="0">
                <a:latin typeface="Tahoma" panose="020B0604030504040204" pitchFamily="34" charset="0"/>
                <a:ea typeface="Tahoma" panose="020B0604030504040204" pitchFamily="34" charset="0"/>
                <a:cs typeface="Tahoma" panose="020B0604030504040204" pitchFamily="34" charset="0"/>
              </a:rPr>
              <a:t>There is evidence to believe that the mixed model can improve accuracy.</a:t>
            </a:r>
          </a:p>
        </p:txBody>
      </p:sp>
      <p:sp>
        <p:nvSpPr>
          <p:cNvPr id="33" name="Content Placeholder 2">
            <a:extLst>
              <a:ext uri="{FF2B5EF4-FFF2-40B4-BE49-F238E27FC236}">
                <a16:creationId xmlns:a16="http://schemas.microsoft.com/office/drawing/2014/main" id="{3249FDDF-59EA-4D7F-A139-C0E9CEA63EC0}"/>
              </a:ext>
            </a:extLst>
          </p:cNvPr>
          <p:cNvSpPr txBox="1">
            <a:spLocks/>
          </p:cNvSpPr>
          <p:nvPr/>
        </p:nvSpPr>
        <p:spPr>
          <a:xfrm>
            <a:off x="5394959" y="787362"/>
            <a:ext cx="6263623" cy="92311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algn="ctr">
              <a:spcBef>
                <a:spcPts val="0"/>
              </a:spcBef>
            </a:pPr>
            <a:r>
              <a:rPr lang="en-US" sz="2400" dirty="0">
                <a:latin typeface="Tahoma" panose="020B0604030504040204" pitchFamily="34" charset="0"/>
                <a:ea typeface="Tahoma" panose="020B0604030504040204" pitchFamily="34" charset="0"/>
                <a:cs typeface="Tahoma" panose="020B0604030504040204" pitchFamily="34" charset="0"/>
              </a:rPr>
              <a:t>Future iterations</a:t>
            </a:r>
          </a:p>
        </p:txBody>
      </p:sp>
    </p:spTree>
    <p:extLst>
      <p:ext uri="{BB962C8B-B14F-4D97-AF65-F5344CB8AC3E}">
        <p14:creationId xmlns:p14="http://schemas.microsoft.com/office/powerpoint/2010/main" val="2626283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E633E-19B0-4F5E-91A5-BCB24731E716}"/>
              </a:ext>
            </a:extLst>
          </p:cNvPr>
          <p:cNvSpPr>
            <a:spLocks noGrp="1"/>
          </p:cNvSpPr>
          <p:nvPr>
            <p:ph idx="1"/>
          </p:nvPr>
        </p:nvSpPr>
        <p:spPr>
          <a:xfrm>
            <a:off x="548640" y="2647410"/>
            <a:ext cx="10957560" cy="3866602"/>
          </a:xfrm>
        </p:spPr>
        <p:txBody>
          <a:bodyPr/>
          <a:lstStyle/>
          <a:p>
            <a:pPr marL="0" indent="0">
              <a:buNone/>
            </a:pPr>
            <a:endParaRPr lang="en-US" b="1" dirty="0">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US" sz="3200" b="1" dirty="0">
                <a:latin typeface="Tahoma" panose="020B0604030504040204" pitchFamily="34" charset="0"/>
                <a:ea typeface="Tahoma" panose="020B0604030504040204" pitchFamily="34" charset="0"/>
                <a:cs typeface="Tahoma" panose="020B0604030504040204" pitchFamily="34" charset="0"/>
              </a:rPr>
              <a:t>Questions?</a:t>
            </a:r>
          </a:p>
        </p:txBody>
      </p:sp>
    </p:spTree>
    <p:extLst>
      <p:ext uri="{BB962C8B-B14F-4D97-AF65-F5344CB8AC3E}">
        <p14:creationId xmlns:p14="http://schemas.microsoft.com/office/powerpoint/2010/main" val="3322740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8AA28F-B1E3-4D07-B2C6-2C20EF3324EB}"/>
              </a:ext>
            </a:extLst>
          </p:cNvPr>
          <p:cNvSpPr>
            <a:spLocks noGrp="1"/>
          </p:cNvSpPr>
          <p:nvPr>
            <p:ph idx="1"/>
          </p:nvPr>
        </p:nvSpPr>
        <p:spPr/>
        <p:txBody>
          <a:bodyPr/>
          <a:lstStyle/>
          <a:p>
            <a:pPr marL="457200" indent="-45720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Thesis (data science problem)</a:t>
            </a:r>
          </a:p>
          <a:p>
            <a:pPr marL="457200" indent="-45720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Data sources</a:t>
            </a:r>
          </a:p>
          <a:p>
            <a:pPr marL="457200" indent="-45720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Proposed data architecture</a:t>
            </a:r>
          </a:p>
          <a:p>
            <a:pPr marL="457200" indent="-45720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Modelling</a:t>
            </a:r>
          </a:p>
          <a:p>
            <a:pPr marL="457200" indent="-45720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Results</a:t>
            </a:r>
          </a:p>
          <a:p>
            <a:pPr marL="457200" indent="-45720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Next steps and future iterations</a:t>
            </a:r>
          </a:p>
        </p:txBody>
      </p:sp>
      <p:sp>
        <p:nvSpPr>
          <p:cNvPr id="4" name="TextBox 3">
            <a:extLst>
              <a:ext uri="{FF2B5EF4-FFF2-40B4-BE49-F238E27FC236}">
                <a16:creationId xmlns:a16="http://schemas.microsoft.com/office/drawing/2014/main" id="{0C84F097-30F7-459B-A496-BDD80082B1F7}"/>
              </a:ext>
            </a:extLst>
          </p:cNvPr>
          <p:cNvSpPr txBox="1"/>
          <p:nvPr/>
        </p:nvSpPr>
        <p:spPr>
          <a:xfrm>
            <a:off x="2190206" y="1323703"/>
            <a:ext cx="9315994" cy="769441"/>
          </a:xfrm>
          <a:prstGeom prst="rect">
            <a:avLst/>
          </a:prstGeom>
          <a:noFill/>
        </p:spPr>
        <p:txBody>
          <a:bodyPr wrap="square" rtlCol="0">
            <a:spAutoFit/>
          </a:bodyPr>
          <a:lstStyle/>
          <a:p>
            <a:pPr algn="r"/>
            <a:r>
              <a:rPr lang="en-US" sz="4400" dirty="0">
                <a:latin typeface="Tahoma" panose="020B0604030504040204" pitchFamily="34" charset="0"/>
                <a:ea typeface="Tahoma" panose="020B0604030504040204" pitchFamily="34" charset="0"/>
                <a:cs typeface="Tahoma" panose="020B0604030504040204" pitchFamily="34" charset="0"/>
              </a:rPr>
              <a:t>Table of contents</a:t>
            </a:r>
          </a:p>
        </p:txBody>
      </p:sp>
    </p:spTree>
    <p:extLst>
      <p:ext uri="{BB962C8B-B14F-4D97-AF65-F5344CB8AC3E}">
        <p14:creationId xmlns:p14="http://schemas.microsoft.com/office/powerpoint/2010/main" val="470561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1F15F958-DDEA-4C35-9D20-7437FA15F954}"/>
              </a:ext>
            </a:extLst>
          </p:cNvPr>
          <p:cNvSpPr/>
          <p:nvPr/>
        </p:nvSpPr>
        <p:spPr>
          <a:xfrm>
            <a:off x="548640" y="2934792"/>
            <a:ext cx="4114800" cy="2830282"/>
          </a:xfrm>
          <a:prstGeom prst="roundRect">
            <a:avLst/>
          </a:prstGeom>
          <a:solidFill>
            <a:schemeClr val="tx1">
              <a:lumMod val="8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DC964C-C058-41A7-B7B5-BCD98FA95660}"/>
              </a:ext>
            </a:extLst>
          </p:cNvPr>
          <p:cNvSpPr>
            <a:spLocks noGrp="1"/>
          </p:cNvSpPr>
          <p:nvPr>
            <p:ph idx="1"/>
          </p:nvPr>
        </p:nvSpPr>
        <p:spPr>
          <a:xfrm>
            <a:off x="5242560" y="1166949"/>
            <a:ext cx="6263640" cy="5051735"/>
          </a:xfrm>
        </p:spPr>
        <p:txBody>
          <a:bodyPr anchor="t">
            <a:normAutofit/>
          </a:bodyPr>
          <a:lstStyle/>
          <a:p>
            <a:pPr marL="0" indent="0">
              <a:spcAft>
                <a:spcPts val="1000"/>
              </a:spcAft>
              <a:buNone/>
            </a:pPr>
            <a:r>
              <a:rPr lang="en-US" sz="1800" dirty="0">
                <a:latin typeface="Tahoma" panose="020B0604030504040204" pitchFamily="34" charset="0"/>
                <a:ea typeface="Tahoma" panose="020B0604030504040204" pitchFamily="34" charset="0"/>
                <a:cs typeface="Tahoma" panose="020B0604030504040204" pitchFamily="34" charset="0"/>
              </a:rPr>
              <a:t>In the wild, data is less friendly and useful than what we are accustomed to</a:t>
            </a:r>
          </a:p>
        </p:txBody>
      </p:sp>
      <p:sp>
        <p:nvSpPr>
          <p:cNvPr id="4" name="Text Placeholder 3">
            <a:extLst>
              <a:ext uri="{FF2B5EF4-FFF2-40B4-BE49-F238E27FC236}">
                <a16:creationId xmlns:a16="http://schemas.microsoft.com/office/drawing/2014/main" id="{F16D4E21-3980-4FBA-9DE9-30BDB0DB2997}"/>
              </a:ext>
            </a:extLst>
          </p:cNvPr>
          <p:cNvSpPr>
            <a:spLocks noGrp="1"/>
          </p:cNvSpPr>
          <p:nvPr>
            <p:ph type="body" sz="half" idx="2"/>
          </p:nvPr>
        </p:nvSpPr>
        <p:spPr>
          <a:xfrm>
            <a:off x="548640" y="2934791"/>
            <a:ext cx="4114800" cy="2830282"/>
          </a:xfrm>
        </p:spPr>
        <p:txBody>
          <a:bodyPr anchor="ctr">
            <a:normAutofit/>
          </a:bodyPr>
          <a:lstStyle/>
          <a:p>
            <a:pPr algn="ctr"/>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While Convolutional Neural Networks (CNN's) are typically used for image recognition problems, this project explores the use of CNN's on an unconventional data architecture.</a:t>
            </a:r>
          </a:p>
          <a:p>
            <a:pPr algn="ctr"/>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We believe that on situations where data is limited, adding layers of complexity will increase accuracy. </a:t>
            </a:r>
          </a:p>
        </p:txBody>
      </p:sp>
      <p:sp>
        <p:nvSpPr>
          <p:cNvPr id="5" name="Content Placeholder 2">
            <a:extLst>
              <a:ext uri="{FF2B5EF4-FFF2-40B4-BE49-F238E27FC236}">
                <a16:creationId xmlns:a16="http://schemas.microsoft.com/office/drawing/2014/main" id="{4B0D4A4F-75B7-4339-9B4B-D4FA9B455157}"/>
              </a:ext>
            </a:extLst>
          </p:cNvPr>
          <p:cNvSpPr txBox="1">
            <a:spLocks/>
          </p:cNvSpPr>
          <p:nvPr/>
        </p:nvSpPr>
        <p:spPr>
          <a:xfrm>
            <a:off x="548640" y="2011680"/>
            <a:ext cx="4114800" cy="92311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algn="ctr">
              <a:spcBef>
                <a:spcPts val="0"/>
              </a:spcBef>
            </a:pPr>
            <a:r>
              <a:rPr lang="en-US" sz="2400" dirty="0">
                <a:latin typeface="Tahoma" panose="020B0604030504040204" pitchFamily="34" charset="0"/>
                <a:ea typeface="Tahoma" panose="020B0604030504040204" pitchFamily="34" charset="0"/>
                <a:cs typeface="Tahoma" panose="020B0604030504040204" pitchFamily="34" charset="0"/>
              </a:rPr>
              <a:t>Thesis </a:t>
            </a:r>
          </a:p>
          <a:p>
            <a:pPr algn="ctr">
              <a:spcBef>
                <a:spcPts val="0"/>
              </a:spcBef>
            </a:pPr>
            <a:r>
              <a:rPr lang="en-US" sz="2400" dirty="0">
                <a:latin typeface="Tahoma" panose="020B0604030504040204" pitchFamily="34" charset="0"/>
                <a:ea typeface="Tahoma" panose="020B0604030504040204" pitchFamily="34" charset="0"/>
                <a:cs typeface="Tahoma" panose="020B0604030504040204" pitchFamily="34" charset="0"/>
              </a:rPr>
              <a:t>(data science problem)</a:t>
            </a:r>
          </a:p>
        </p:txBody>
      </p:sp>
      <p:cxnSp>
        <p:nvCxnSpPr>
          <p:cNvPr id="8" name="Straight Connector 7">
            <a:extLst>
              <a:ext uri="{FF2B5EF4-FFF2-40B4-BE49-F238E27FC236}">
                <a16:creationId xmlns:a16="http://schemas.microsoft.com/office/drawing/2014/main" id="{3F762301-7AFC-446E-A877-487060F896CE}"/>
              </a:ext>
            </a:extLst>
          </p:cNvPr>
          <p:cNvCxnSpPr/>
          <p:nvPr/>
        </p:nvCxnSpPr>
        <p:spPr>
          <a:xfrm>
            <a:off x="4953000" y="746759"/>
            <a:ext cx="0" cy="577596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A178436E-86C9-45D2-AF47-EF70488A63F6}"/>
              </a:ext>
            </a:extLst>
          </p:cNvPr>
          <p:cNvSpPr txBox="1">
            <a:spLocks/>
          </p:cNvSpPr>
          <p:nvPr/>
        </p:nvSpPr>
        <p:spPr>
          <a:xfrm>
            <a:off x="5242559" y="634962"/>
            <a:ext cx="6263623" cy="92311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algn="ctr">
              <a:spcBef>
                <a:spcPts val="0"/>
              </a:spcBef>
            </a:pPr>
            <a:r>
              <a:rPr lang="en-US" sz="2400" dirty="0">
                <a:latin typeface="Tahoma" panose="020B0604030504040204" pitchFamily="34" charset="0"/>
                <a:ea typeface="Tahoma" panose="020B0604030504040204" pitchFamily="34" charset="0"/>
                <a:cs typeface="Tahoma" panose="020B0604030504040204" pitchFamily="34" charset="0"/>
              </a:rPr>
              <a:t>Data sources</a:t>
            </a:r>
          </a:p>
        </p:txBody>
      </p:sp>
      <p:pic>
        <p:nvPicPr>
          <p:cNvPr id="1026" name="Picture 2" descr="Resultado de imagen para beautiful dog black background">
            <a:extLst>
              <a:ext uri="{FF2B5EF4-FFF2-40B4-BE49-F238E27FC236}">
                <a16:creationId xmlns:a16="http://schemas.microsoft.com/office/drawing/2014/main" id="{6A11375B-2B62-460C-B4C2-DE150179A5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793" t="18942" r="30512"/>
          <a:stretch/>
        </p:blipFill>
        <p:spPr bwMode="auto">
          <a:xfrm>
            <a:off x="5770761" y="2370516"/>
            <a:ext cx="1887097" cy="2569024"/>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D08B7C4D-C402-421D-A46D-31EB517FCFFF}"/>
              </a:ext>
            </a:extLst>
          </p:cNvPr>
          <p:cNvSpPr txBox="1">
            <a:spLocks/>
          </p:cNvSpPr>
          <p:nvPr/>
        </p:nvSpPr>
        <p:spPr>
          <a:xfrm>
            <a:off x="5603966" y="5000503"/>
            <a:ext cx="2220685" cy="41006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ctr">
              <a:spcAft>
                <a:spcPts val="1000"/>
              </a:spcAft>
              <a:buFont typeface="Arial" panose="020B0604020202020204" pitchFamily="34" charset="0"/>
              <a:buNone/>
            </a:pPr>
            <a:r>
              <a:rPr lang="en-US" sz="1100" dirty="0">
                <a:latin typeface="Tahoma" panose="020B0604030504040204" pitchFamily="34" charset="0"/>
                <a:ea typeface="Tahoma" panose="020B0604030504040204" pitchFamily="34" charset="0"/>
                <a:cs typeface="Tahoma" panose="020B0604030504040204" pitchFamily="34" charset="0"/>
              </a:rPr>
              <a:t>(the world famous “Iris” dataset) </a:t>
            </a:r>
            <a:r>
              <a:rPr lang="en-US" sz="1100" b="1" dirty="0">
                <a:latin typeface="Tahoma" panose="020B0604030504040204" pitchFamily="34" charset="0"/>
                <a:ea typeface="Tahoma" panose="020B0604030504040204" pitchFamily="34" charset="0"/>
                <a:cs typeface="Tahoma" panose="020B0604030504040204" pitchFamily="34" charset="0"/>
              </a:rPr>
              <a:t>author’s representation</a:t>
            </a:r>
          </a:p>
        </p:txBody>
      </p:sp>
      <p:pic>
        <p:nvPicPr>
          <p:cNvPr id="1028" name="Picture 4" descr="Resultado de imagen para beast wolf black background">
            <a:extLst>
              <a:ext uri="{FF2B5EF4-FFF2-40B4-BE49-F238E27FC236}">
                <a16:creationId xmlns:a16="http://schemas.microsoft.com/office/drawing/2014/main" id="{133D196A-7058-444C-A4F5-3E164AC993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4994" y="2368352"/>
            <a:ext cx="2571188" cy="2571188"/>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2">
            <a:extLst>
              <a:ext uri="{FF2B5EF4-FFF2-40B4-BE49-F238E27FC236}">
                <a16:creationId xmlns:a16="http://schemas.microsoft.com/office/drawing/2014/main" id="{1E94D7A0-A6BE-432F-A429-7A8A733F98DE}"/>
              </a:ext>
            </a:extLst>
          </p:cNvPr>
          <p:cNvSpPr txBox="1">
            <a:spLocks/>
          </p:cNvSpPr>
          <p:nvPr/>
        </p:nvSpPr>
        <p:spPr>
          <a:xfrm>
            <a:off x="9171745" y="4998339"/>
            <a:ext cx="2097686" cy="41006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ctr">
              <a:spcAft>
                <a:spcPts val="1000"/>
              </a:spcAft>
              <a:buFont typeface="Arial" panose="020B0604020202020204" pitchFamily="34" charset="0"/>
              <a:buNone/>
            </a:pPr>
            <a:r>
              <a:rPr lang="en-US" sz="1100" dirty="0">
                <a:latin typeface="Tahoma" panose="020B0604030504040204" pitchFamily="34" charset="0"/>
                <a:ea typeface="Tahoma" panose="020B0604030504040204" pitchFamily="34" charset="0"/>
                <a:cs typeface="Tahoma" panose="020B0604030504040204" pitchFamily="34" charset="0"/>
              </a:rPr>
              <a:t>(the “real world” data) </a:t>
            </a:r>
            <a:r>
              <a:rPr lang="en-US" sz="1100" b="1" dirty="0">
                <a:latin typeface="Tahoma" panose="020B0604030504040204" pitchFamily="34" charset="0"/>
                <a:ea typeface="Tahoma" panose="020B0604030504040204" pitchFamily="34" charset="0"/>
                <a:cs typeface="Tahoma" panose="020B0604030504040204" pitchFamily="34" charset="0"/>
              </a:rPr>
              <a:t>author’s representation</a:t>
            </a:r>
          </a:p>
        </p:txBody>
      </p:sp>
      <p:pic>
        <p:nvPicPr>
          <p:cNvPr id="1030" name="Picture 6" descr="Imagen relacionada">
            <a:extLst>
              <a:ext uri="{FF2B5EF4-FFF2-40B4-BE49-F238E27FC236}">
                <a16:creationId xmlns:a16="http://schemas.microsoft.com/office/drawing/2014/main" id="{97F4423B-A351-4086-84A9-03BE58AD432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571" t="16657" r="22245" b="21606"/>
          <a:stretch/>
        </p:blipFill>
        <p:spPr bwMode="auto">
          <a:xfrm>
            <a:off x="8054300" y="3742510"/>
            <a:ext cx="591135" cy="458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364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E633E-19B0-4F5E-91A5-BCB24731E716}"/>
              </a:ext>
            </a:extLst>
          </p:cNvPr>
          <p:cNvSpPr>
            <a:spLocks noGrp="1"/>
          </p:cNvSpPr>
          <p:nvPr>
            <p:ph idx="1"/>
          </p:nvPr>
        </p:nvSpPr>
        <p:spPr>
          <a:xfrm>
            <a:off x="548640" y="1724297"/>
            <a:ext cx="10820400" cy="1402079"/>
          </a:xfrm>
        </p:spPr>
        <p:txBody>
          <a:bodyPr/>
          <a:lstStyle/>
          <a:p>
            <a:pPr marL="0" indent="0">
              <a:buNone/>
            </a:pPr>
            <a:r>
              <a:rPr lang="en-US" dirty="0">
                <a:latin typeface="Tahoma" panose="020B0604030504040204" pitchFamily="34" charset="0"/>
                <a:ea typeface="Tahoma" panose="020B0604030504040204" pitchFamily="34" charset="0"/>
                <a:cs typeface="Tahoma" panose="020B0604030504040204" pitchFamily="34" charset="0"/>
              </a:rPr>
              <a:t>This poses the following question:</a:t>
            </a:r>
          </a:p>
          <a:p>
            <a:r>
              <a:rPr lang="en-US" dirty="0">
                <a:latin typeface="Tahoma" panose="020B0604030504040204" pitchFamily="34" charset="0"/>
                <a:ea typeface="Tahoma" panose="020B0604030504040204" pitchFamily="34" charset="0"/>
                <a:cs typeface="Tahoma" panose="020B0604030504040204" pitchFamily="34" charset="0"/>
              </a:rPr>
              <a:t>What can be done when data is uninformative relative to our question?</a:t>
            </a:r>
          </a:p>
          <a:p>
            <a:pPr marL="227013" indent="0">
              <a:buNone/>
            </a:pPr>
            <a:r>
              <a:rPr lang="en-US" dirty="0">
                <a:latin typeface="Tahoma" panose="020B0604030504040204" pitchFamily="34" charset="0"/>
                <a:ea typeface="Tahoma" panose="020B0604030504040204" pitchFamily="34" charset="0"/>
                <a:cs typeface="Tahoma" panose="020B0604030504040204" pitchFamily="34" charset="0"/>
              </a:rPr>
              <a:t>Engineering complexity…</a:t>
            </a:r>
          </a:p>
        </p:txBody>
      </p:sp>
    </p:spTree>
    <p:extLst>
      <p:ext uri="{BB962C8B-B14F-4D97-AF65-F5344CB8AC3E}">
        <p14:creationId xmlns:p14="http://schemas.microsoft.com/office/powerpoint/2010/main" val="167291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E633E-19B0-4F5E-91A5-BCB24731E716}"/>
              </a:ext>
            </a:extLst>
          </p:cNvPr>
          <p:cNvSpPr>
            <a:spLocks noGrp="1"/>
          </p:cNvSpPr>
          <p:nvPr>
            <p:ph idx="1"/>
          </p:nvPr>
        </p:nvSpPr>
        <p:spPr>
          <a:xfrm>
            <a:off x="548640" y="2647410"/>
            <a:ext cx="10957560" cy="3866602"/>
          </a:xfrm>
        </p:spPr>
        <p:txBody>
          <a:bodyPr/>
          <a:lstStyle/>
          <a:p>
            <a:pPr marL="0" indent="0">
              <a:buNone/>
            </a:pPr>
            <a:r>
              <a:rPr lang="en-US" dirty="0">
                <a:latin typeface="Tahoma" panose="020B0604030504040204" pitchFamily="34" charset="0"/>
                <a:ea typeface="Tahoma" panose="020B0604030504040204" pitchFamily="34" charset="0"/>
                <a:cs typeface="Tahoma" panose="020B0604030504040204" pitchFamily="34" charset="0"/>
              </a:rPr>
              <a:t>To engineer our way through this problem we chose the </a:t>
            </a:r>
            <a:r>
              <a:rPr lang="en-US" b="1" dirty="0">
                <a:latin typeface="Tahoma" panose="020B0604030504040204" pitchFamily="34" charset="0"/>
                <a:ea typeface="Tahoma" panose="020B0604030504040204" pitchFamily="34" charset="0"/>
                <a:cs typeface="Tahoma" panose="020B0604030504040204" pitchFamily="34" charset="0"/>
              </a:rPr>
              <a:t>Yelp</a:t>
            </a:r>
            <a:r>
              <a:rPr lang="en-US" dirty="0">
                <a:latin typeface="Tahoma" panose="020B0604030504040204" pitchFamily="34" charset="0"/>
                <a:ea typeface="Tahoma" panose="020B0604030504040204" pitchFamily="34" charset="0"/>
                <a:cs typeface="Tahoma" panose="020B0604030504040204" pitchFamily="34" charset="0"/>
              </a:rPr>
              <a:t> academic dataset to</a:t>
            </a:r>
            <a:endParaRPr lang="en-US" b="1"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b="1" dirty="0">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US" sz="3200" b="1" dirty="0">
                <a:latin typeface="Tahoma" panose="020B0604030504040204" pitchFamily="34" charset="0"/>
                <a:ea typeface="Tahoma" panose="020B0604030504040204" pitchFamily="34" charset="0"/>
                <a:cs typeface="Tahoma" panose="020B0604030504040204" pitchFamily="34" charset="0"/>
              </a:rPr>
              <a:t>Classify businesses as </a:t>
            </a:r>
          </a:p>
          <a:p>
            <a:pPr marL="0" indent="0" algn="ctr">
              <a:buNone/>
            </a:pPr>
            <a:r>
              <a:rPr lang="en-US" sz="3200" b="1" dirty="0">
                <a:latin typeface="Tahoma" panose="020B0604030504040204" pitchFamily="34" charset="0"/>
                <a:ea typeface="Tahoma" panose="020B0604030504040204" pitchFamily="34" charset="0"/>
                <a:cs typeface="Tahoma" panose="020B0604030504040204" pitchFamily="34" charset="0"/>
              </a:rPr>
              <a:t>“permanently closed” or “open”</a:t>
            </a:r>
          </a:p>
          <a:p>
            <a:pPr marL="0" indent="0" algn="ctr">
              <a:buNone/>
            </a:pPr>
            <a:endParaRPr lang="en-US" sz="3200" b="1"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based on </a:t>
            </a:r>
            <a:r>
              <a:rPr lang="en-US" dirty="0" err="1">
                <a:latin typeface="Tahoma" panose="020B0604030504040204" pitchFamily="34" charset="0"/>
                <a:ea typeface="Tahoma" panose="020B0604030504040204" pitchFamily="34" charset="0"/>
                <a:cs typeface="Tahoma" panose="020B0604030504040204" pitchFamily="34" charset="0"/>
              </a:rPr>
              <a:t>soley</a:t>
            </a:r>
            <a:r>
              <a:rPr lang="en-US" dirty="0">
                <a:latin typeface="Tahoma" panose="020B0604030504040204" pitchFamily="34" charset="0"/>
                <a:ea typeface="Tahoma" panose="020B0604030504040204" pitchFamily="34" charset="0"/>
                <a:cs typeface="Tahoma" panose="020B0604030504040204" pitchFamily="34" charset="0"/>
              </a:rPr>
              <a:t> on user reviews, </a:t>
            </a:r>
          </a:p>
        </p:txBody>
      </p:sp>
      <p:sp>
        <p:nvSpPr>
          <p:cNvPr id="4" name="Content Placeholder 2">
            <a:extLst>
              <a:ext uri="{FF2B5EF4-FFF2-40B4-BE49-F238E27FC236}">
                <a16:creationId xmlns:a16="http://schemas.microsoft.com/office/drawing/2014/main" id="{58B73AA8-8D32-4F16-AE68-1FC5BDF2BF9C}"/>
              </a:ext>
            </a:extLst>
          </p:cNvPr>
          <p:cNvSpPr txBox="1">
            <a:spLocks/>
          </p:cNvSpPr>
          <p:nvPr/>
        </p:nvSpPr>
        <p:spPr>
          <a:xfrm>
            <a:off x="548640" y="1724297"/>
            <a:ext cx="4114800" cy="92311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a:spcBef>
                <a:spcPts val="0"/>
              </a:spcBef>
            </a:pPr>
            <a:r>
              <a:rPr lang="en-US" sz="2400" dirty="0">
                <a:latin typeface="Tahoma" panose="020B0604030504040204" pitchFamily="34" charset="0"/>
                <a:ea typeface="Tahoma" panose="020B0604030504040204" pitchFamily="34" charset="0"/>
                <a:cs typeface="Tahoma" panose="020B0604030504040204" pitchFamily="34" charset="0"/>
              </a:rPr>
              <a:t>Data sources </a:t>
            </a:r>
          </a:p>
          <a:p>
            <a:pPr>
              <a:spcBef>
                <a:spcPts val="0"/>
              </a:spcBef>
            </a:pPr>
            <a:r>
              <a:rPr lang="en-US" sz="2400" dirty="0">
                <a:latin typeface="Tahoma" panose="020B0604030504040204" pitchFamily="34" charset="0"/>
                <a:ea typeface="Tahoma" panose="020B0604030504040204" pitchFamily="34" charset="0"/>
                <a:cs typeface="Tahoma" panose="020B0604030504040204" pitchFamily="34" charset="0"/>
              </a:rPr>
              <a:t>(Academic Yelp Dataset)</a:t>
            </a:r>
          </a:p>
        </p:txBody>
      </p:sp>
    </p:spTree>
    <p:extLst>
      <p:ext uri="{BB962C8B-B14F-4D97-AF65-F5344CB8AC3E}">
        <p14:creationId xmlns:p14="http://schemas.microsoft.com/office/powerpoint/2010/main" val="3424029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E74B7662-ABE7-4588-917C-A28B55CD50EB}"/>
              </a:ext>
            </a:extLst>
          </p:cNvPr>
          <p:cNvSpPr/>
          <p:nvPr/>
        </p:nvSpPr>
        <p:spPr>
          <a:xfrm>
            <a:off x="548640" y="3631473"/>
            <a:ext cx="4114800" cy="2882539"/>
          </a:xfrm>
          <a:prstGeom prst="roundRect">
            <a:avLst/>
          </a:prstGeom>
          <a:solidFill>
            <a:schemeClr val="tx1">
              <a:lumMod val="8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7E633E-19B0-4F5E-91A5-BCB24731E716}"/>
              </a:ext>
            </a:extLst>
          </p:cNvPr>
          <p:cNvSpPr>
            <a:spLocks noGrp="1"/>
          </p:cNvSpPr>
          <p:nvPr>
            <p:ph idx="1"/>
          </p:nvPr>
        </p:nvSpPr>
        <p:spPr>
          <a:xfrm>
            <a:off x="670560" y="2647410"/>
            <a:ext cx="3849190" cy="3866602"/>
          </a:xfrm>
        </p:spPr>
        <p:txBody>
          <a:bodyPr>
            <a:normAutofit/>
          </a:bodyPr>
          <a:lstStyle/>
          <a:p>
            <a:pPr>
              <a:buFontTx/>
              <a:buChar char="-"/>
            </a:pPr>
            <a:r>
              <a:rPr lang="en-US" dirty="0">
                <a:latin typeface="Tahoma" panose="020B0604030504040204" pitchFamily="34" charset="0"/>
                <a:ea typeface="Tahoma" panose="020B0604030504040204" pitchFamily="34" charset="0"/>
                <a:cs typeface="Tahoma" panose="020B0604030504040204" pitchFamily="34" charset="0"/>
              </a:rPr>
              <a:t>6,000,000 user reviews</a:t>
            </a:r>
          </a:p>
          <a:p>
            <a:pPr>
              <a:buFontTx/>
              <a:buChar char="-"/>
            </a:pPr>
            <a:r>
              <a:rPr lang="en-US" dirty="0">
                <a:latin typeface="Tahoma" panose="020B0604030504040204" pitchFamily="34" charset="0"/>
                <a:ea typeface="Tahoma" panose="020B0604030504040204" pitchFamily="34" charset="0"/>
                <a:cs typeface="Tahoma" panose="020B0604030504040204" pitchFamily="34" charset="0"/>
              </a:rPr>
              <a:t>192,000 businesses</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Due to computing limitations we reduced the scope to an area of interest comprised of</a:t>
            </a:r>
          </a:p>
          <a:p>
            <a:pPr>
              <a:buFontTx/>
              <a:buChar char="-"/>
            </a:pPr>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8,500 businesses</a:t>
            </a:r>
          </a:p>
          <a:p>
            <a:pPr>
              <a:buFontTx/>
              <a:buChar char="-"/>
            </a:pPr>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summarized reviews and ratings by business</a:t>
            </a:r>
          </a:p>
          <a:p>
            <a:pPr marL="0" indent="0">
              <a:buNone/>
            </a:pPr>
            <a:endParaRPr lang="en-US" sz="18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2">
            <a:extLst>
              <a:ext uri="{FF2B5EF4-FFF2-40B4-BE49-F238E27FC236}">
                <a16:creationId xmlns:a16="http://schemas.microsoft.com/office/drawing/2014/main" id="{58B73AA8-8D32-4F16-AE68-1FC5BDF2BF9C}"/>
              </a:ext>
            </a:extLst>
          </p:cNvPr>
          <p:cNvSpPr txBox="1">
            <a:spLocks/>
          </p:cNvSpPr>
          <p:nvPr/>
        </p:nvSpPr>
        <p:spPr>
          <a:xfrm>
            <a:off x="548640" y="1724297"/>
            <a:ext cx="4114800" cy="92311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a:spcBef>
                <a:spcPts val="0"/>
              </a:spcBef>
            </a:pPr>
            <a:r>
              <a:rPr lang="en-US" sz="2400" dirty="0">
                <a:latin typeface="Tahoma" panose="020B0604030504040204" pitchFamily="34" charset="0"/>
                <a:ea typeface="Tahoma" panose="020B0604030504040204" pitchFamily="34" charset="0"/>
                <a:cs typeface="Tahoma" panose="020B0604030504040204" pitchFamily="34" charset="0"/>
              </a:rPr>
              <a:t>Data sources </a:t>
            </a:r>
          </a:p>
          <a:p>
            <a:pPr>
              <a:spcBef>
                <a:spcPts val="0"/>
              </a:spcBef>
            </a:pPr>
            <a:r>
              <a:rPr lang="en-US" sz="2400" dirty="0">
                <a:latin typeface="Tahoma" panose="020B0604030504040204" pitchFamily="34" charset="0"/>
                <a:ea typeface="Tahoma" panose="020B0604030504040204" pitchFamily="34" charset="0"/>
                <a:cs typeface="Tahoma" panose="020B0604030504040204" pitchFamily="34" charset="0"/>
              </a:rPr>
              <a:t>(Academic Yelp Dataset)</a:t>
            </a:r>
          </a:p>
        </p:txBody>
      </p:sp>
      <p:cxnSp>
        <p:nvCxnSpPr>
          <p:cNvPr id="6" name="Straight Connector 5">
            <a:extLst>
              <a:ext uri="{FF2B5EF4-FFF2-40B4-BE49-F238E27FC236}">
                <a16:creationId xmlns:a16="http://schemas.microsoft.com/office/drawing/2014/main" id="{221193A1-67E0-41E4-98E1-CB1EB3B4929C}"/>
              </a:ext>
            </a:extLst>
          </p:cNvPr>
          <p:cNvCxnSpPr/>
          <p:nvPr/>
        </p:nvCxnSpPr>
        <p:spPr>
          <a:xfrm>
            <a:off x="4953000" y="746759"/>
            <a:ext cx="0" cy="577596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descr="A picture containing text, map&#10;&#10;Description automatically generated">
            <a:extLst>
              <a:ext uri="{FF2B5EF4-FFF2-40B4-BE49-F238E27FC236}">
                <a16:creationId xmlns:a16="http://schemas.microsoft.com/office/drawing/2014/main" id="{37465615-A120-47E8-8138-619B517CE824}"/>
              </a:ext>
            </a:extLst>
          </p:cNvPr>
          <p:cNvPicPr>
            <a:picLocks noChangeAspect="1"/>
          </p:cNvPicPr>
          <p:nvPr/>
        </p:nvPicPr>
        <p:blipFill>
          <a:blip r:embed="rId2"/>
          <a:stretch>
            <a:fillRect/>
          </a:stretch>
        </p:blipFill>
        <p:spPr>
          <a:xfrm>
            <a:off x="5242561" y="746759"/>
            <a:ext cx="6312861" cy="5778165"/>
          </a:xfrm>
          <a:prstGeom prst="rect">
            <a:avLst/>
          </a:prstGeom>
        </p:spPr>
      </p:pic>
    </p:spTree>
    <p:extLst>
      <p:ext uri="{BB962C8B-B14F-4D97-AF65-F5344CB8AC3E}">
        <p14:creationId xmlns:p14="http://schemas.microsoft.com/office/powerpoint/2010/main" val="42349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B5219CB-DCA4-4DAE-B39A-B3E6E6B5D62E}"/>
              </a:ext>
            </a:extLst>
          </p:cNvPr>
          <p:cNvPicPr>
            <a:picLocks noChangeAspect="1"/>
          </p:cNvPicPr>
          <p:nvPr/>
        </p:nvPicPr>
        <p:blipFill>
          <a:blip r:embed="rId2"/>
          <a:stretch>
            <a:fillRect/>
          </a:stretch>
        </p:blipFill>
        <p:spPr>
          <a:xfrm>
            <a:off x="5494209" y="1857497"/>
            <a:ext cx="2880161" cy="19320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018E87B5-91F0-4760-9E1A-ABDB4F536ECD}"/>
              </a:ext>
            </a:extLst>
          </p:cNvPr>
          <p:cNvPicPr>
            <a:picLocks noChangeAspect="1"/>
          </p:cNvPicPr>
          <p:nvPr/>
        </p:nvPicPr>
        <p:blipFill>
          <a:blip r:embed="rId3"/>
          <a:stretch>
            <a:fillRect/>
          </a:stretch>
        </p:blipFill>
        <p:spPr>
          <a:xfrm>
            <a:off x="8706031" y="1857497"/>
            <a:ext cx="2937329" cy="19320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8" name="Rectangle: Rounded Corners 17">
            <a:extLst>
              <a:ext uri="{FF2B5EF4-FFF2-40B4-BE49-F238E27FC236}">
                <a16:creationId xmlns:a16="http://schemas.microsoft.com/office/drawing/2014/main" id="{C58E442C-D043-4587-A1B5-F08CADDDD1B9}"/>
              </a:ext>
            </a:extLst>
          </p:cNvPr>
          <p:cNvSpPr/>
          <p:nvPr/>
        </p:nvSpPr>
        <p:spPr>
          <a:xfrm>
            <a:off x="5494208" y="4850674"/>
            <a:ext cx="6149145" cy="923112"/>
          </a:xfrm>
          <a:prstGeom prst="roundRect">
            <a:avLst/>
          </a:prstGeom>
          <a:solidFill>
            <a:schemeClr val="tx1">
              <a:lumMod val="8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1F15F958-DDEA-4C35-9D20-7437FA15F954}"/>
              </a:ext>
            </a:extLst>
          </p:cNvPr>
          <p:cNvSpPr/>
          <p:nvPr/>
        </p:nvSpPr>
        <p:spPr>
          <a:xfrm>
            <a:off x="548640" y="2934792"/>
            <a:ext cx="4114800" cy="2830282"/>
          </a:xfrm>
          <a:prstGeom prst="roundRect">
            <a:avLst/>
          </a:prstGeom>
          <a:solidFill>
            <a:schemeClr val="tx1">
              <a:lumMod val="8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F16D4E21-3980-4FBA-9DE9-30BDB0DB2997}"/>
              </a:ext>
            </a:extLst>
          </p:cNvPr>
          <p:cNvSpPr>
            <a:spLocks noGrp="1"/>
          </p:cNvSpPr>
          <p:nvPr>
            <p:ph type="body" sz="half" idx="2"/>
          </p:nvPr>
        </p:nvSpPr>
        <p:spPr>
          <a:xfrm>
            <a:off x="548640" y="2934791"/>
            <a:ext cx="4114800" cy="2830282"/>
          </a:xfrm>
        </p:spPr>
        <p:txBody>
          <a:bodyPr anchor="ctr">
            <a:normAutofit/>
          </a:bodyPr>
          <a:lstStyle/>
          <a:p>
            <a:pPr algn="ctr"/>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The 2D data frame extracted directly from Yelp provides an oversimplified view of the problem.</a:t>
            </a:r>
          </a:p>
          <a:p>
            <a:pPr algn="ctr"/>
            <a:endParaRPr lang="en-US" sz="18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algn="ctr"/>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A simple model does not beat baseline accuracy (naive estimation)</a:t>
            </a:r>
          </a:p>
        </p:txBody>
      </p:sp>
      <p:sp>
        <p:nvSpPr>
          <p:cNvPr id="5" name="Content Placeholder 2">
            <a:extLst>
              <a:ext uri="{FF2B5EF4-FFF2-40B4-BE49-F238E27FC236}">
                <a16:creationId xmlns:a16="http://schemas.microsoft.com/office/drawing/2014/main" id="{4B0D4A4F-75B7-4339-9B4B-D4FA9B455157}"/>
              </a:ext>
            </a:extLst>
          </p:cNvPr>
          <p:cNvSpPr txBox="1">
            <a:spLocks/>
          </p:cNvSpPr>
          <p:nvPr/>
        </p:nvSpPr>
        <p:spPr>
          <a:xfrm>
            <a:off x="548640" y="2011680"/>
            <a:ext cx="4114800" cy="92311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algn="ctr">
              <a:spcBef>
                <a:spcPts val="0"/>
              </a:spcBef>
            </a:pPr>
            <a:r>
              <a:rPr lang="en-US" sz="2400" dirty="0">
                <a:latin typeface="Tahoma" panose="020B0604030504040204" pitchFamily="34" charset="0"/>
                <a:ea typeface="Tahoma" panose="020B0604030504040204" pitchFamily="34" charset="0"/>
                <a:cs typeface="Tahoma" panose="020B0604030504040204" pitchFamily="34" charset="0"/>
              </a:rPr>
              <a:t>Proposed data architecture</a:t>
            </a:r>
          </a:p>
        </p:txBody>
      </p:sp>
      <p:cxnSp>
        <p:nvCxnSpPr>
          <p:cNvPr id="8" name="Straight Connector 7">
            <a:extLst>
              <a:ext uri="{FF2B5EF4-FFF2-40B4-BE49-F238E27FC236}">
                <a16:creationId xmlns:a16="http://schemas.microsoft.com/office/drawing/2014/main" id="{3F762301-7AFC-446E-A877-487060F896CE}"/>
              </a:ext>
            </a:extLst>
          </p:cNvPr>
          <p:cNvCxnSpPr/>
          <p:nvPr/>
        </p:nvCxnSpPr>
        <p:spPr>
          <a:xfrm>
            <a:off x="4953000" y="746759"/>
            <a:ext cx="0" cy="577596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A178436E-86C9-45D2-AF47-EF70488A63F6}"/>
              </a:ext>
            </a:extLst>
          </p:cNvPr>
          <p:cNvSpPr txBox="1">
            <a:spLocks/>
          </p:cNvSpPr>
          <p:nvPr/>
        </p:nvSpPr>
        <p:spPr>
          <a:xfrm>
            <a:off x="5242559" y="634962"/>
            <a:ext cx="6263623" cy="92311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algn="ctr">
              <a:spcBef>
                <a:spcPts val="0"/>
              </a:spcBef>
            </a:pPr>
            <a:r>
              <a:rPr lang="en-US" sz="2400" dirty="0">
                <a:latin typeface="Tahoma" panose="020B0604030504040204" pitchFamily="34" charset="0"/>
                <a:ea typeface="Tahoma" panose="020B0604030504040204" pitchFamily="34" charset="0"/>
                <a:cs typeface="Tahoma" panose="020B0604030504040204" pitchFamily="34" charset="0"/>
              </a:rPr>
              <a:t>Visuals of simplified 2D model</a:t>
            </a:r>
          </a:p>
        </p:txBody>
      </p:sp>
      <p:sp>
        <p:nvSpPr>
          <p:cNvPr id="12" name="Content Placeholder 2">
            <a:extLst>
              <a:ext uri="{FF2B5EF4-FFF2-40B4-BE49-F238E27FC236}">
                <a16:creationId xmlns:a16="http://schemas.microsoft.com/office/drawing/2014/main" id="{D08B7C4D-C402-421D-A46D-31EB517FCFFF}"/>
              </a:ext>
            </a:extLst>
          </p:cNvPr>
          <p:cNvSpPr txBox="1">
            <a:spLocks/>
          </p:cNvSpPr>
          <p:nvPr/>
        </p:nvSpPr>
        <p:spPr>
          <a:xfrm>
            <a:off x="5494208" y="1386468"/>
            <a:ext cx="2880161" cy="41006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ctr">
              <a:spcAft>
                <a:spcPts val="1000"/>
              </a:spcAft>
              <a:buFont typeface="Arial" panose="020B0604020202020204" pitchFamily="34" charset="0"/>
              <a:buNone/>
            </a:pPr>
            <a:r>
              <a:rPr lang="en-US" sz="1100" dirty="0">
                <a:latin typeface="Tahoma" panose="020B0604030504040204" pitchFamily="34" charset="0"/>
                <a:ea typeface="Tahoma" panose="020B0604030504040204" pitchFamily="34" charset="0"/>
                <a:cs typeface="Tahoma" panose="020B0604030504040204" pitchFamily="34" charset="0"/>
              </a:rPr>
              <a:t>Histograms (stars) | by “open” and “closed” businesses in “Las Vegas”</a:t>
            </a:r>
          </a:p>
        </p:txBody>
      </p:sp>
      <p:sp>
        <p:nvSpPr>
          <p:cNvPr id="15" name="Content Placeholder 2">
            <a:extLst>
              <a:ext uri="{FF2B5EF4-FFF2-40B4-BE49-F238E27FC236}">
                <a16:creationId xmlns:a16="http://schemas.microsoft.com/office/drawing/2014/main" id="{1E94D7A0-A6BE-432F-A429-7A8A733F98DE}"/>
              </a:ext>
            </a:extLst>
          </p:cNvPr>
          <p:cNvSpPr txBox="1">
            <a:spLocks/>
          </p:cNvSpPr>
          <p:nvPr/>
        </p:nvSpPr>
        <p:spPr>
          <a:xfrm>
            <a:off x="5494208" y="4998338"/>
            <a:ext cx="6091980" cy="76673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ctr">
              <a:spcAft>
                <a:spcPts val="1000"/>
              </a:spcAft>
              <a:buFont typeface="Arial" panose="020B0604020202020204" pitchFamily="34" charset="0"/>
              <a:buNone/>
            </a:pPr>
            <a:r>
              <a:rPr lang="en-US" sz="1100" b="1" dirty="0">
                <a:solidFill>
                  <a:schemeClr val="bg1"/>
                </a:solidFill>
                <a:latin typeface="Tahoma" panose="020B0604030504040204" pitchFamily="34" charset="0"/>
                <a:ea typeface="Tahoma" panose="020B0604030504040204" pitchFamily="34" charset="0"/>
                <a:cs typeface="Tahoma" panose="020B0604030504040204" pitchFamily="34" charset="0"/>
              </a:rPr>
              <a:t>Baseline accuracy : 69%</a:t>
            </a:r>
          </a:p>
          <a:p>
            <a:pPr marL="0" indent="0" algn="ctr">
              <a:spcAft>
                <a:spcPts val="1000"/>
              </a:spcAft>
              <a:buFont typeface="Arial" panose="020B0604020202020204" pitchFamily="34" charset="0"/>
              <a:buNone/>
            </a:pPr>
            <a:r>
              <a:rPr lang="en-US" sz="1100" b="1" dirty="0">
                <a:solidFill>
                  <a:schemeClr val="bg1"/>
                </a:solidFill>
                <a:latin typeface="Tahoma" panose="020B0604030504040204" pitchFamily="34" charset="0"/>
                <a:ea typeface="Tahoma" panose="020B0604030504040204" pitchFamily="34" charset="0"/>
                <a:cs typeface="Tahoma" panose="020B0604030504040204" pitchFamily="34" charset="0"/>
              </a:rPr>
              <a:t>Model performance : 69%</a:t>
            </a:r>
          </a:p>
        </p:txBody>
      </p:sp>
      <p:sp>
        <p:nvSpPr>
          <p:cNvPr id="17" name="Content Placeholder 2">
            <a:extLst>
              <a:ext uri="{FF2B5EF4-FFF2-40B4-BE49-F238E27FC236}">
                <a16:creationId xmlns:a16="http://schemas.microsoft.com/office/drawing/2014/main" id="{03F98B56-10A1-44B8-BA76-F68B90B51A85}"/>
              </a:ext>
            </a:extLst>
          </p:cNvPr>
          <p:cNvSpPr txBox="1">
            <a:spLocks/>
          </p:cNvSpPr>
          <p:nvPr/>
        </p:nvSpPr>
        <p:spPr>
          <a:xfrm>
            <a:off x="8706031" y="1386468"/>
            <a:ext cx="2880161" cy="41006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ctr">
              <a:spcAft>
                <a:spcPts val="1000"/>
              </a:spcAft>
              <a:buFont typeface="Arial" panose="020B0604020202020204" pitchFamily="34" charset="0"/>
              <a:buNone/>
            </a:pPr>
            <a:r>
              <a:rPr lang="en-US" sz="1100" dirty="0">
                <a:latin typeface="Tahoma" panose="020B0604030504040204" pitchFamily="34" charset="0"/>
                <a:ea typeface="Tahoma" panose="020B0604030504040204" pitchFamily="34" charset="0"/>
                <a:cs typeface="Tahoma" panose="020B0604030504040204" pitchFamily="34" charset="0"/>
              </a:rPr>
              <a:t>Regression plot | open vs. closed categories and stars</a:t>
            </a:r>
          </a:p>
        </p:txBody>
      </p:sp>
    </p:spTree>
    <p:extLst>
      <p:ext uri="{BB962C8B-B14F-4D97-AF65-F5344CB8AC3E}">
        <p14:creationId xmlns:p14="http://schemas.microsoft.com/office/powerpoint/2010/main" val="3462757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1241F30A-AE47-43DF-99B2-B4A31644600B}"/>
              </a:ext>
            </a:extLst>
          </p:cNvPr>
          <p:cNvSpPr/>
          <p:nvPr/>
        </p:nvSpPr>
        <p:spPr>
          <a:xfrm>
            <a:off x="2455119" y="1946368"/>
            <a:ext cx="7821992" cy="4054158"/>
          </a:xfrm>
          <a:prstGeom prst="roundRect">
            <a:avLst/>
          </a:prstGeom>
          <a:solidFill>
            <a:srgbClr val="FFDDDD"/>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9" name="Table 38">
            <a:extLst>
              <a:ext uri="{FF2B5EF4-FFF2-40B4-BE49-F238E27FC236}">
                <a16:creationId xmlns:a16="http://schemas.microsoft.com/office/drawing/2014/main" id="{86F2FC4F-BAC5-4C0A-A8E4-0D26B983A8FB}"/>
              </a:ext>
            </a:extLst>
          </p:cNvPr>
          <p:cNvGraphicFramePr>
            <a:graphicFrameLocks noGrp="1"/>
          </p:cNvGraphicFramePr>
          <p:nvPr>
            <p:extLst>
              <p:ext uri="{D42A27DB-BD31-4B8C-83A1-F6EECF244321}">
                <p14:modId xmlns:p14="http://schemas.microsoft.com/office/powerpoint/2010/main" val="130853210"/>
              </p:ext>
            </p:extLst>
          </p:nvPr>
        </p:nvGraphicFramePr>
        <p:xfrm>
          <a:off x="2673527" y="2180226"/>
          <a:ext cx="7306141" cy="3576800"/>
        </p:xfrm>
        <a:graphic>
          <a:graphicData uri="http://schemas.openxmlformats.org/drawingml/2006/table">
            <a:tbl>
              <a:tblPr firstRow="1" bandRow="1">
                <a:tableStyleId>{5C22544A-7EE6-4342-B048-85BDC9FD1C3A}</a:tableStyleId>
              </a:tblPr>
              <a:tblGrid>
                <a:gridCol w="429773">
                  <a:extLst>
                    <a:ext uri="{9D8B030D-6E8A-4147-A177-3AD203B41FA5}">
                      <a16:colId xmlns:a16="http://schemas.microsoft.com/office/drawing/2014/main" val="921034771"/>
                    </a:ext>
                  </a:extLst>
                </a:gridCol>
                <a:gridCol w="429773">
                  <a:extLst>
                    <a:ext uri="{9D8B030D-6E8A-4147-A177-3AD203B41FA5}">
                      <a16:colId xmlns:a16="http://schemas.microsoft.com/office/drawing/2014/main" val="3872461891"/>
                    </a:ext>
                  </a:extLst>
                </a:gridCol>
                <a:gridCol w="429773">
                  <a:extLst>
                    <a:ext uri="{9D8B030D-6E8A-4147-A177-3AD203B41FA5}">
                      <a16:colId xmlns:a16="http://schemas.microsoft.com/office/drawing/2014/main" val="1860699868"/>
                    </a:ext>
                  </a:extLst>
                </a:gridCol>
                <a:gridCol w="429773">
                  <a:extLst>
                    <a:ext uri="{9D8B030D-6E8A-4147-A177-3AD203B41FA5}">
                      <a16:colId xmlns:a16="http://schemas.microsoft.com/office/drawing/2014/main" val="2101783648"/>
                    </a:ext>
                  </a:extLst>
                </a:gridCol>
                <a:gridCol w="429773">
                  <a:extLst>
                    <a:ext uri="{9D8B030D-6E8A-4147-A177-3AD203B41FA5}">
                      <a16:colId xmlns:a16="http://schemas.microsoft.com/office/drawing/2014/main" val="1210059129"/>
                    </a:ext>
                  </a:extLst>
                </a:gridCol>
                <a:gridCol w="429773">
                  <a:extLst>
                    <a:ext uri="{9D8B030D-6E8A-4147-A177-3AD203B41FA5}">
                      <a16:colId xmlns:a16="http://schemas.microsoft.com/office/drawing/2014/main" val="168468651"/>
                    </a:ext>
                  </a:extLst>
                </a:gridCol>
                <a:gridCol w="429773">
                  <a:extLst>
                    <a:ext uri="{9D8B030D-6E8A-4147-A177-3AD203B41FA5}">
                      <a16:colId xmlns:a16="http://schemas.microsoft.com/office/drawing/2014/main" val="422563839"/>
                    </a:ext>
                  </a:extLst>
                </a:gridCol>
                <a:gridCol w="429773">
                  <a:extLst>
                    <a:ext uri="{9D8B030D-6E8A-4147-A177-3AD203B41FA5}">
                      <a16:colId xmlns:a16="http://schemas.microsoft.com/office/drawing/2014/main" val="2212723754"/>
                    </a:ext>
                  </a:extLst>
                </a:gridCol>
                <a:gridCol w="429773">
                  <a:extLst>
                    <a:ext uri="{9D8B030D-6E8A-4147-A177-3AD203B41FA5}">
                      <a16:colId xmlns:a16="http://schemas.microsoft.com/office/drawing/2014/main" val="3257085600"/>
                    </a:ext>
                  </a:extLst>
                </a:gridCol>
                <a:gridCol w="429773">
                  <a:extLst>
                    <a:ext uri="{9D8B030D-6E8A-4147-A177-3AD203B41FA5}">
                      <a16:colId xmlns:a16="http://schemas.microsoft.com/office/drawing/2014/main" val="3047579860"/>
                    </a:ext>
                  </a:extLst>
                </a:gridCol>
                <a:gridCol w="429773">
                  <a:extLst>
                    <a:ext uri="{9D8B030D-6E8A-4147-A177-3AD203B41FA5}">
                      <a16:colId xmlns:a16="http://schemas.microsoft.com/office/drawing/2014/main" val="2492703861"/>
                    </a:ext>
                  </a:extLst>
                </a:gridCol>
                <a:gridCol w="429773">
                  <a:extLst>
                    <a:ext uri="{9D8B030D-6E8A-4147-A177-3AD203B41FA5}">
                      <a16:colId xmlns:a16="http://schemas.microsoft.com/office/drawing/2014/main" val="2023392826"/>
                    </a:ext>
                  </a:extLst>
                </a:gridCol>
                <a:gridCol w="429773">
                  <a:extLst>
                    <a:ext uri="{9D8B030D-6E8A-4147-A177-3AD203B41FA5}">
                      <a16:colId xmlns:a16="http://schemas.microsoft.com/office/drawing/2014/main" val="3223700183"/>
                    </a:ext>
                  </a:extLst>
                </a:gridCol>
                <a:gridCol w="429773">
                  <a:extLst>
                    <a:ext uri="{9D8B030D-6E8A-4147-A177-3AD203B41FA5}">
                      <a16:colId xmlns:a16="http://schemas.microsoft.com/office/drawing/2014/main" val="2820471069"/>
                    </a:ext>
                  </a:extLst>
                </a:gridCol>
                <a:gridCol w="429773">
                  <a:extLst>
                    <a:ext uri="{9D8B030D-6E8A-4147-A177-3AD203B41FA5}">
                      <a16:colId xmlns:a16="http://schemas.microsoft.com/office/drawing/2014/main" val="3331318888"/>
                    </a:ext>
                  </a:extLst>
                </a:gridCol>
                <a:gridCol w="429773">
                  <a:extLst>
                    <a:ext uri="{9D8B030D-6E8A-4147-A177-3AD203B41FA5}">
                      <a16:colId xmlns:a16="http://schemas.microsoft.com/office/drawing/2014/main" val="2713360910"/>
                    </a:ext>
                  </a:extLst>
                </a:gridCol>
                <a:gridCol w="429773">
                  <a:extLst>
                    <a:ext uri="{9D8B030D-6E8A-4147-A177-3AD203B41FA5}">
                      <a16:colId xmlns:a16="http://schemas.microsoft.com/office/drawing/2014/main" val="2512770642"/>
                    </a:ext>
                  </a:extLst>
                </a:gridCol>
              </a:tblGrid>
              <a:tr h="223550">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extLst>
                  <a:ext uri="{0D108BD9-81ED-4DB2-BD59-A6C34878D82A}">
                    <a16:rowId xmlns:a16="http://schemas.microsoft.com/office/drawing/2014/main" val="1353983760"/>
                  </a:ext>
                </a:extLst>
              </a:tr>
              <a:tr h="223550">
                <a:tc>
                  <a:txBody>
                    <a:bodyPr/>
                    <a:lstStyle/>
                    <a:p>
                      <a:endParaRPr lang="en-US" sz="700" dirty="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extLst>
                  <a:ext uri="{0D108BD9-81ED-4DB2-BD59-A6C34878D82A}">
                    <a16:rowId xmlns:a16="http://schemas.microsoft.com/office/drawing/2014/main" val="1829322301"/>
                  </a:ext>
                </a:extLst>
              </a:tr>
              <a:tr h="223550">
                <a:tc>
                  <a:txBody>
                    <a:bodyPr/>
                    <a:lstStyle/>
                    <a:p>
                      <a:endParaRPr lang="en-US" sz="700" dirty="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extLst>
                  <a:ext uri="{0D108BD9-81ED-4DB2-BD59-A6C34878D82A}">
                    <a16:rowId xmlns:a16="http://schemas.microsoft.com/office/drawing/2014/main" val="745151422"/>
                  </a:ext>
                </a:extLst>
              </a:tr>
              <a:tr h="223550">
                <a:tc>
                  <a:txBody>
                    <a:bodyPr/>
                    <a:lstStyle/>
                    <a:p>
                      <a:endParaRPr lang="en-US" sz="700" dirty="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extLst>
                  <a:ext uri="{0D108BD9-81ED-4DB2-BD59-A6C34878D82A}">
                    <a16:rowId xmlns:a16="http://schemas.microsoft.com/office/drawing/2014/main" val="3563142104"/>
                  </a:ext>
                </a:extLst>
              </a:tr>
              <a:tr h="223550">
                <a:tc>
                  <a:txBody>
                    <a:bodyPr/>
                    <a:lstStyle/>
                    <a:p>
                      <a:endParaRPr lang="en-US" sz="700" dirty="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extLst>
                  <a:ext uri="{0D108BD9-81ED-4DB2-BD59-A6C34878D82A}">
                    <a16:rowId xmlns:a16="http://schemas.microsoft.com/office/drawing/2014/main" val="1845237506"/>
                  </a:ext>
                </a:extLst>
              </a:tr>
              <a:tr h="223550">
                <a:tc>
                  <a:txBody>
                    <a:bodyPr/>
                    <a:lstStyle/>
                    <a:p>
                      <a:endParaRPr lang="en-US" sz="700" dirty="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extLst>
                  <a:ext uri="{0D108BD9-81ED-4DB2-BD59-A6C34878D82A}">
                    <a16:rowId xmlns:a16="http://schemas.microsoft.com/office/drawing/2014/main" val="1931808813"/>
                  </a:ext>
                </a:extLst>
              </a:tr>
              <a:tr h="223550">
                <a:tc>
                  <a:txBody>
                    <a:bodyPr/>
                    <a:lstStyle/>
                    <a:p>
                      <a:endParaRPr lang="en-US" sz="700" dirty="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extLst>
                  <a:ext uri="{0D108BD9-81ED-4DB2-BD59-A6C34878D82A}">
                    <a16:rowId xmlns:a16="http://schemas.microsoft.com/office/drawing/2014/main" val="629958453"/>
                  </a:ext>
                </a:extLst>
              </a:tr>
              <a:tr h="223550">
                <a:tc>
                  <a:txBody>
                    <a:bodyPr/>
                    <a:lstStyle/>
                    <a:p>
                      <a:endParaRPr lang="en-US" sz="700" dirty="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extLst>
                  <a:ext uri="{0D108BD9-81ED-4DB2-BD59-A6C34878D82A}">
                    <a16:rowId xmlns:a16="http://schemas.microsoft.com/office/drawing/2014/main" val="24335215"/>
                  </a:ext>
                </a:extLst>
              </a:tr>
              <a:tr h="223550">
                <a:tc>
                  <a:txBody>
                    <a:bodyPr/>
                    <a:lstStyle/>
                    <a:p>
                      <a:endParaRPr lang="en-US" sz="700" dirty="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extLst>
                  <a:ext uri="{0D108BD9-81ED-4DB2-BD59-A6C34878D82A}">
                    <a16:rowId xmlns:a16="http://schemas.microsoft.com/office/drawing/2014/main" val="1231872168"/>
                  </a:ext>
                </a:extLst>
              </a:tr>
              <a:tr h="223550">
                <a:tc>
                  <a:txBody>
                    <a:bodyPr/>
                    <a:lstStyle/>
                    <a:p>
                      <a:endParaRPr lang="en-US" sz="700" dirty="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extLst>
                  <a:ext uri="{0D108BD9-81ED-4DB2-BD59-A6C34878D82A}">
                    <a16:rowId xmlns:a16="http://schemas.microsoft.com/office/drawing/2014/main" val="2874665127"/>
                  </a:ext>
                </a:extLst>
              </a:tr>
              <a:tr h="223550">
                <a:tc>
                  <a:txBody>
                    <a:bodyPr/>
                    <a:lstStyle/>
                    <a:p>
                      <a:endParaRPr lang="en-US" sz="700" dirty="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extLst>
                  <a:ext uri="{0D108BD9-81ED-4DB2-BD59-A6C34878D82A}">
                    <a16:rowId xmlns:a16="http://schemas.microsoft.com/office/drawing/2014/main" val="2135119275"/>
                  </a:ext>
                </a:extLst>
              </a:tr>
              <a:tr h="223550">
                <a:tc>
                  <a:txBody>
                    <a:bodyPr/>
                    <a:lstStyle/>
                    <a:p>
                      <a:endParaRPr lang="en-US" sz="700" dirty="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extLst>
                  <a:ext uri="{0D108BD9-81ED-4DB2-BD59-A6C34878D82A}">
                    <a16:rowId xmlns:a16="http://schemas.microsoft.com/office/drawing/2014/main" val="4033473861"/>
                  </a:ext>
                </a:extLst>
              </a:tr>
              <a:tr h="223550">
                <a:tc>
                  <a:txBody>
                    <a:bodyPr/>
                    <a:lstStyle/>
                    <a:p>
                      <a:endParaRPr lang="en-US" sz="700" dirty="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extLst>
                  <a:ext uri="{0D108BD9-81ED-4DB2-BD59-A6C34878D82A}">
                    <a16:rowId xmlns:a16="http://schemas.microsoft.com/office/drawing/2014/main" val="745830477"/>
                  </a:ext>
                </a:extLst>
              </a:tr>
              <a:tr h="223550">
                <a:tc>
                  <a:txBody>
                    <a:bodyPr/>
                    <a:lstStyle/>
                    <a:p>
                      <a:endParaRPr lang="en-US" sz="700" dirty="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extLst>
                  <a:ext uri="{0D108BD9-81ED-4DB2-BD59-A6C34878D82A}">
                    <a16:rowId xmlns:a16="http://schemas.microsoft.com/office/drawing/2014/main" val="6390925"/>
                  </a:ext>
                </a:extLst>
              </a:tr>
              <a:tr h="223550">
                <a:tc>
                  <a:txBody>
                    <a:bodyPr/>
                    <a:lstStyle/>
                    <a:p>
                      <a:endParaRPr lang="en-US" sz="700" dirty="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extLst>
                  <a:ext uri="{0D108BD9-81ED-4DB2-BD59-A6C34878D82A}">
                    <a16:rowId xmlns:a16="http://schemas.microsoft.com/office/drawing/2014/main" val="2665799678"/>
                  </a:ext>
                </a:extLst>
              </a:tr>
              <a:tr h="223550">
                <a:tc>
                  <a:txBody>
                    <a:bodyPr/>
                    <a:lstStyle/>
                    <a:p>
                      <a:endParaRPr lang="en-US" sz="700" dirty="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tc>
                  <a:txBody>
                    <a:bodyPr/>
                    <a:lstStyle/>
                    <a:p>
                      <a:endParaRPr lang="en-US" sz="700" dirty="0"/>
                    </a:p>
                  </a:txBody>
                  <a:tcPr marL="32469" marR="32469" marT="16235" marB="16235">
                    <a:solidFill>
                      <a:srgbClr val="FFDDDD"/>
                    </a:solidFill>
                  </a:tcPr>
                </a:tc>
                <a:extLst>
                  <a:ext uri="{0D108BD9-81ED-4DB2-BD59-A6C34878D82A}">
                    <a16:rowId xmlns:a16="http://schemas.microsoft.com/office/drawing/2014/main" val="2201907096"/>
                  </a:ext>
                </a:extLst>
              </a:tr>
            </a:tbl>
          </a:graphicData>
        </a:graphic>
      </p:graphicFrame>
      <p:sp>
        <p:nvSpPr>
          <p:cNvPr id="25" name="TextBox 24">
            <a:extLst>
              <a:ext uri="{FF2B5EF4-FFF2-40B4-BE49-F238E27FC236}">
                <a16:creationId xmlns:a16="http://schemas.microsoft.com/office/drawing/2014/main" id="{A7060C1B-5867-4AB5-BD7C-B0135042BD99}"/>
              </a:ext>
            </a:extLst>
          </p:cNvPr>
          <p:cNvSpPr txBox="1"/>
          <p:nvPr/>
        </p:nvSpPr>
        <p:spPr>
          <a:xfrm>
            <a:off x="2542903" y="1418620"/>
            <a:ext cx="3030584" cy="369332"/>
          </a:xfrm>
          <a:prstGeom prst="rect">
            <a:avLst/>
          </a:prstGeom>
          <a:noFill/>
        </p:spPr>
        <p:txBody>
          <a:bodyPr wrap="square" rtlCol="0">
            <a:spAutoFit/>
          </a:bodyPr>
          <a:lstStyle/>
          <a:p>
            <a:pPr algn="ctr"/>
            <a:r>
              <a:rPr lang="en-US" b="1" dirty="0">
                <a:latin typeface="Gadugi" panose="020B0502040204020203" pitchFamily="34" charset="0"/>
                <a:ea typeface="Gadugi" panose="020B0502040204020203" pitchFamily="34" charset="0"/>
                <a:cs typeface="Dubai" panose="020B0604020202020204" pitchFamily="34" charset="-78"/>
              </a:rPr>
              <a:t>(a) </a:t>
            </a:r>
            <a:r>
              <a:rPr lang="en-US" dirty="0">
                <a:latin typeface="Gadugi" panose="020B0502040204020203" pitchFamily="34" charset="0"/>
                <a:ea typeface="Gadugi" panose="020B0502040204020203" pitchFamily="34" charset="0"/>
                <a:cs typeface="Dubai" panose="020B0604020202020204" pitchFamily="34" charset="-78"/>
              </a:rPr>
              <a:t>pixel horizontal axis</a:t>
            </a:r>
          </a:p>
        </p:txBody>
      </p:sp>
      <p:sp>
        <p:nvSpPr>
          <p:cNvPr id="26" name="TextBox 25">
            <a:extLst>
              <a:ext uri="{FF2B5EF4-FFF2-40B4-BE49-F238E27FC236}">
                <a16:creationId xmlns:a16="http://schemas.microsoft.com/office/drawing/2014/main" id="{E469B06D-ADCD-461A-8E77-FEB4ED97083B}"/>
              </a:ext>
            </a:extLst>
          </p:cNvPr>
          <p:cNvSpPr txBox="1"/>
          <p:nvPr/>
        </p:nvSpPr>
        <p:spPr>
          <a:xfrm>
            <a:off x="458817" y="2132004"/>
            <a:ext cx="1887098" cy="646331"/>
          </a:xfrm>
          <a:prstGeom prst="rect">
            <a:avLst/>
          </a:prstGeom>
          <a:noFill/>
        </p:spPr>
        <p:txBody>
          <a:bodyPr wrap="square" rtlCol="0">
            <a:spAutoFit/>
          </a:bodyPr>
          <a:lstStyle/>
          <a:p>
            <a:r>
              <a:rPr lang="en-US" b="1" dirty="0">
                <a:latin typeface="Gadugi" panose="020B0502040204020203" pitchFamily="34" charset="0"/>
                <a:ea typeface="Gadugi" panose="020B0502040204020203" pitchFamily="34" charset="0"/>
                <a:cs typeface="Dubai" panose="020B0604020202020204" pitchFamily="34" charset="-78"/>
              </a:rPr>
              <a:t>(b)</a:t>
            </a:r>
            <a:r>
              <a:rPr lang="en-US" b="1" i="1" dirty="0">
                <a:latin typeface="Gadugi" panose="020B0502040204020203" pitchFamily="34" charset="0"/>
                <a:ea typeface="Gadugi" panose="020B0502040204020203" pitchFamily="34" charset="0"/>
                <a:cs typeface="Dubai" panose="020B0604020202020204" pitchFamily="34" charset="-78"/>
              </a:rPr>
              <a:t> </a:t>
            </a:r>
            <a:r>
              <a:rPr lang="en-US" dirty="0">
                <a:latin typeface="Gadugi" panose="020B0502040204020203" pitchFamily="34" charset="0"/>
                <a:ea typeface="Gadugi" panose="020B0502040204020203" pitchFamily="34" charset="0"/>
                <a:cs typeface="Dubai" panose="020B0604020202020204" pitchFamily="34" charset="-78"/>
              </a:rPr>
              <a:t>pixel vertical axis</a:t>
            </a:r>
          </a:p>
        </p:txBody>
      </p:sp>
      <p:sp>
        <p:nvSpPr>
          <p:cNvPr id="27" name="TextBox 26">
            <a:extLst>
              <a:ext uri="{FF2B5EF4-FFF2-40B4-BE49-F238E27FC236}">
                <a16:creationId xmlns:a16="http://schemas.microsoft.com/office/drawing/2014/main" id="{09AAC01F-BD5C-43E6-AF12-8FE4CD7A0224}"/>
              </a:ext>
            </a:extLst>
          </p:cNvPr>
          <p:cNvSpPr txBox="1"/>
          <p:nvPr/>
        </p:nvSpPr>
        <p:spPr>
          <a:xfrm>
            <a:off x="2673526" y="4665487"/>
            <a:ext cx="7306141" cy="461665"/>
          </a:xfrm>
          <a:prstGeom prst="rect">
            <a:avLst/>
          </a:prstGeom>
          <a:solidFill>
            <a:schemeClr val="bg1"/>
          </a:solidFill>
        </p:spPr>
        <p:txBody>
          <a:bodyPr wrap="square" rtlCol="0">
            <a:spAutoFit/>
          </a:bodyPr>
          <a:lstStyle/>
          <a:p>
            <a:r>
              <a:rPr lang="en-US" sz="2400" b="1" dirty="0">
                <a:latin typeface="Gadugi" panose="020B0502040204020203" pitchFamily="34" charset="0"/>
                <a:ea typeface="Gadugi" panose="020B0502040204020203" pitchFamily="34" charset="0"/>
                <a:cs typeface="Dubai" panose="020B0604020202020204" pitchFamily="34" charset="-78"/>
              </a:rPr>
              <a:t>4D tensor shape = (num images, a, b, pixel value) </a:t>
            </a:r>
            <a:endParaRPr lang="en-US" sz="2400" dirty="0">
              <a:latin typeface="Gadugi" panose="020B0502040204020203" pitchFamily="34" charset="0"/>
              <a:ea typeface="Gadugi" panose="020B0502040204020203" pitchFamily="34" charset="0"/>
              <a:cs typeface="Dubai" panose="020B0604020202020204" pitchFamily="34" charset="-78"/>
            </a:endParaRPr>
          </a:p>
        </p:txBody>
      </p:sp>
      <p:sp>
        <p:nvSpPr>
          <p:cNvPr id="28" name="Rectangle 27">
            <a:extLst>
              <a:ext uri="{FF2B5EF4-FFF2-40B4-BE49-F238E27FC236}">
                <a16:creationId xmlns:a16="http://schemas.microsoft.com/office/drawing/2014/main" id="{D67336AE-C6DC-4B66-965C-6C2A6945865E}"/>
              </a:ext>
            </a:extLst>
          </p:cNvPr>
          <p:cNvSpPr/>
          <p:nvPr/>
        </p:nvSpPr>
        <p:spPr>
          <a:xfrm>
            <a:off x="3065416" y="2626985"/>
            <a:ext cx="470263" cy="203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0.5</a:t>
            </a:r>
          </a:p>
        </p:txBody>
      </p:sp>
      <p:cxnSp>
        <p:nvCxnSpPr>
          <p:cNvPr id="29" name="Straight Arrow Connector 28">
            <a:extLst>
              <a:ext uri="{FF2B5EF4-FFF2-40B4-BE49-F238E27FC236}">
                <a16:creationId xmlns:a16="http://schemas.microsoft.com/office/drawing/2014/main" id="{1264823C-F933-4266-A680-789C61465EBE}"/>
              </a:ext>
            </a:extLst>
          </p:cNvPr>
          <p:cNvCxnSpPr>
            <a:cxnSpLocks/>
          </p:cNvCxnSpPr>
          <p:nvPr/>
        </p:nvCxnSpPr>
        <p:spPr>
          <a:xfrm>
            <a:off x="3082834" y="2826316"/>
            <a:ext cx="4336869" cy="1784100"/>
          </a:xfrm>
          <a:prstGeom prst="straightConnector1">
            <a:avLst/>
          </a:prstGeom>
          <a:ln>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263C549-9B62-4BB4-86D4-279E9606AD92}"/>
              </a:ext>
            </a:extLst>
          </p:cNvPr>
          <p:cNvCxnSpPr>
            <a:cxnSpLocks/>
          </p:cNvCxnSpPr>
          <p:nvPr/>
        </p:nvCxnSpPr>
        <p:spPr>
          <a:xfrm>
            <a:off x="3535679" y="2626315"/>
            <a:ext cx="4293331" cy="1984101"/>
          </a:xfrm>
          <a:prstGeom prst="straightConnector1">
            <a:avLst/>
          </a:prstGeom>
          <a:ln>
            <a:headEnd type="oval"/>
            <a:tailEnd type="triangle"/>
          </a:ln>
        </p:spPr>
        <p:style>
          <a:lnRef idx="1">
            <a:schemeClr val="accent1"/>
          </a:lnRef>
          <a:fillRef idx="0">
            <a:schemeClr val="accent1"/>
          </a:fillRef>
          <a:effectRef idx="0">
            <a:schemeClr val="accent1"/>
          </a:effectRef>
          <a:fontRef idx="minor">
            <a:schemeClr val="tx1"/>
          </a:fontRef>
        </p:style>
      </p:cxnSp>
      <p:sp>
        <p:nvSpPr>
          <p:cNvPr id="42" name="Text Placeholder 2">
            <a:extLst>
              <a:ext uri="{FF2B5EF4-FFF2-40B4-BE49-F238E27FC236}">
                <a16:creationId xmlns:a16="http://schemas.microsoft.com/office/drawing/2014/main" id="{90B01B80-5536-48EC-BE23-78A9ED0DBA2E}"/>
              </a:ext>
            </a:extLst>
          </p:cNvPr>
          <p:cNvSpPr txBox="1">
            <a:spLocks/>
          </p:cNvSpPr>
          <p:nvPr/>
        </p:nvSpPr>
        <p:spPr>
          <a:xfrm>
            <a:off x="6699070" y="188693"/>
            <a:ext cx="4815839"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dirty="0">
                <a:latin typeface="Tahoma" panose="020B0604030504040204" pitchFamily="34" charset="0"/>
                <a:ea typeface="Tahoma" panose="020B0604030504040204" pitchFamily="34" charset="0"/>
                <a:cs typeface="Tahoma" panose="020B0604030504040204" pitchFamily="34" charset="0"/>
              </a:rPr>
              <a:t>Typical image architecture</a:t>
            </a:r>
          </a:p>
        </p:txBody>
      </p:sp>
    </p:spTree>
    <p:extLst>
      <p:ext uri="{BB962C8B-B14F-4D97-AF65-F5344CB8AC3E}">
        <p14:creationId xmlns:p14="http://schemas.microsoft.com/office/powerpoint/2010/main" val="1751967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E633E-19B0-4F5E-91A5-BCB24731E716}"/>
              </a:ext>
            </a:extLst>
          </p:cNvPr>
          <p:cNvSpPr>
            <a:spLocks noGrp="1"/>
          </p:cNvSpPr>
          <p:nvPr>
            <p:ph idx="1"/>
          </p:nvPr>
        </p:nvSpPr>
        <p:spPr>
          <a:xfrm>
            <a:off x="548640" y="2647410"/>
            <a:ext cx="10957560" cy="3866602"/>
          </a:xfrm>
        </p:spPr>
        <p:txBody>
          <a:bodyPr>
            <a:normAutofit/>
          </a:bodyPr>
          <a:lstStyle/>
          <a:p>
            <a:pPr marL="0" indent="0">
              <a:buNone/>
            </a:pPr>
            <a:r>
              <a:rPr lang="en-US" dirty="0">
                <a:latin typeface="Tahoma" panose="020B0604030504040204" pitchFamily="34" charset="0"/>
                <a:ea typeface="Tahoma" panose="020B0604030504040204" pitchFamily="34" charset="0"/>
                <a:cs typeface="Tahoma" panose="020B0604030504040204" pitchFamily="34" charset="0"/>
              </a:rPr>
              <a:t>A reasonable workaround to this limitation is to compare a given business against its neighboring competitors, under the assumption that low performing businesses relative to surrounding businesses are more likely to close.</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US" sz="3000" b="1" dirty="0">
                <a:latin typeface="Tahoma" panose="020B0604030504040204" pitchFamily="34" charset="0"/>
                <a:ea typeface="Tahoma" panose="020B0604030504040204" pitchFamily="34" charset="0"/>
                <a:cs typeface="Tahoma" panose="020B0604030504040204" pitchFamily="34" charset="0"/>
              </a:rPr>
              <a:t>We call it “benchmarking”</a:t>
            </a:r>
          </a:p>
        </p:txBody>
      </p:sp>
      <p:sp>
        <p:nvSpPr>
          <p:cNvPr id="4" name="Content Placeholder 2">
            <a:extLst>
              <a:ext uri="{FF2B5EF4-FFF2-40B4-BE49-F238E27FC236}">
                <a16:creationId xmlns:a16="http://schemas.microsoft.com/office/drawing/2014/main" id="{58B73AA8-8D32-4F16-AE68-1FC5BDF2BF9C}"/>
              </a:ext>
            </a:extLst>
          </p:cNvPr>
          <p:cNvSpPr txBox="1">
            <a:spLocks/>
          </p:cNvSpPr>
          <p:nvPr/>
        </p:nvSpPr>
        <p:spPr>
          <a:xfrm>
            <a:off x="548640" y="1724297"/>
            <a:ext cx="4114800" cy="92311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a:spcBef>
                <a:spcPts val="0"/>
              </a:spcBef>
            </a:pPr>
            <a:r>
              <a:rPr lang="en-US" sz="2400" dirty="0">
                <a:latin typeface="Tahoma" panose="020B0604030504040204" pitchFamily="34" charset="0"/>
                <a:ea typeface="Tahoma" panose="020B0604030504040204" pitchFamily="34" charset="0"/>
                <a:cs typeface="Tahoma" panose="020B0604030504040204" pitchFamily="34" charset="0"/>
              </a:rPr>
              <a:t>Proposed data</a:t>
            </a:r>
          </a:p>
          <a:p>
            <a:pPr>
              <a:spcBef>
                <a:spcPts val="0"/>
              </a:spcBef>
            </a:pPr>
            <a:r>
              <a:rPr lang="en-US" sz="2400" dirty="0">
                <a:latin typeface="Tahoma" panose="020B0604030504040204" pitchFamily="34" charset="0"/>
                <a:ea typeface="Tahoma" panose="020B0604030504040204" pitchFamily="34" charset="0"/>
                <a:cs typeface="Tahoma" panose="020B0604030504040204" pitchFamily="34" charset="0"/>
              </a:rPr>
              <a:t>architecture</a:t>
            </a:r>
          </a:p>
        </p:txBody>
      </p:sp>
    </p:spTree>
    <p:extLst>
      <p:ext uri="{BB962C8B-B14F-4D97-AF65-F5344CB8AC3E}">
        <p14:creationId xmlns:p14="http://schemas.microsoft.com/office/powerpoint/2010/main" val="154913106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546</TotalTime>
  <Words>898</Words>
  <Application>Microsoft Office PowerPoint</Application>
  <PresentationFormat>Widescreen</PresentationFormat>
  <Paragraphs>186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Gadugi</vt:lpstr>
      <vt:lpstr>Tahoma</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ro.flores.mendez@gmail.com</dc:creator>
  <cp:lastModifiedBy>ro.flores.mendez@gmail.com</cp:lastModifiedBy>
  <cp:revision>39</cp:revision>
  <dcterms:created xsi:type="dcterms:W3CDTF">2019-05-16T23:50:16Z</dcterms:created>
  <dcterms:modified xsi:type="dcterms:W3CDTF">2019-05-17T08:56:55Z</dcterms:modified>
</cp:coreProperties>
</file>