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6A5B-F016-9C42-D39B-FADD27C7A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4E059-774D-A360-D90D-A0D73561A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3DAD5-0FED-1125-D97D-9B563F8C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E5F4-0CBD-4206-BF8D-2C6A20FF6229}" type="datetimeFigureOut">
              <a:rPr lang="pt-PT" smtClean="0"/>
              <a:t>08-02-2024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6C6A-7683-F718-A9EC-35BAF037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EC6D-AD8D-13BD-2720-7622B78A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1A13-8680-4814-9670-421B64D2A8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40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838C-227D-402C-43E3-074A792E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2E383-7625-F751-506E-FF57CF723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42610-6A1B-8A71-42A5-EF8B7841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E5F4-0CBD-4206-BF8D-2C6A20FF6229}" type="datetimeFigureOut">
              <a:rPr lang="pt-PT" smtClean="0"/>
              <a:t>08-02-2024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4D32F-B37E-FDF1-5ACE-6DC44C6D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90FA1-23D5-30F7-DAA0-B5569149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1A13-8680-4814-9670-421B64D2A8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36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6B948-E6A5-FC89-94FC-1D0A37E4B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EEDC-5D30-26F7-BA0B-4AA5FB8E5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303D-A5C0-F5B1-9C34-4AF61D9B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E5F4-0CBD-4206-BF8D-2C6A20FF6229}" type="datetimeFigureOut">
              <a:rPr lang="pt-PT" smtClean="0"/>
              <a:t>08-02-2024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61F4-B3EB-5E79-58E8-95E0FC01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33AC-1665-E9B7-AB50-B5B019A3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1A13-8680-4814-9670-421B64D2A8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849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7C58-5489-323D-4BE2-3F155CCE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5D45-D0DE-3789-3504-D301CCC1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79C3-54E0-FE1C-2DC1-9A4D66D6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E5F4-0CBD-4206-BF8D-2C6A20FF6229}" type="datetimeFigureOut">
              <a:rPr lang="pt-PT" smtClean="0"/>
              <a:t>08-02-2024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756E0-BFD3-5A67-B40C-031A266E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23F7-EDD3-D262-CFF3-C6D25396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1A13-8680-4814-9670-421B64D2A8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81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0D5C-84B9-AF4D-9BC8-9B203F65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2C99-5CD1-F395-D4DF-678D48603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061D4-8CA4-6EA3-0EF9-29E16849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E5F4-0CBD-4206-BF8D-2C6A20FF6229}" type="datetimeFigureOut">
              <a:rPr lang="pt-PT" smtClean="0"/>
              <a:t>08-02-2024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B3A38-C35A-28FA-2CCD-E6B7ACDF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BE1F-5C62-0959-C117-249618ED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1A13-8680-4814-9670-421B64D2A8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56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19A1-499E-8BD0-D971-A416FF31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4ACF-7772-8ADD-0E89-47909BF5E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6B561-D1F6-01C0-CF02-F0280D8DE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33796-5CC7-CAB7-96CD-24A91311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E5F4-0CBD-4206-BF8D-2C6A20FF6229}" type="datetimeFigureOut">
              <a:rPr lang="pt-PT" smtClean="0"/>
              <a:t>08-02-2024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B427A-06E6-4B6E-FF0F-4EE51445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B73A-1906-BB9E-CC6E-ABC596B7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1A13-8680-4814-9670-421B64D2A8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25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91C7-B354-4B3C-C297-B21F0AB2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BB4AB-7EF8-B571-378A-10D9F7876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4956C-C129-E840-879C-B17B10C70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7FCF4-5492-C4DA-BB74-D1BD07FB9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C1A21-9ED1-46B5-5D5E-20F22B839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74D0F-947D-30AE-DAD7-8AD16653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E5F4-0CBD-4206-BF8D-2C6A20FF6229}" type="datetimeFigureOut">
              <a:rPr lang="pt-PT" smtClean="0"/>
              <a:t>08-02-2024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C20CD-76EC-BE95-33B5-FB9C1298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38767-4951-3E60-99D4-295DE0CC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1A13-8680-4814-9670-421B64D2A8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109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15E2-78BC-F642-CE70-2A96FC40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C5522-240C-4EBC-B3C3-141D7F27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E5F4-0CBD-4206-BF8D-2C6A20FF6229}" type="datetimeFigureOut">
              <a:rPr lang="pt-PT" smtClean="0"/>
              <a:t>08-02-2024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1ADB9-8D6C-9B3C-D864-10F6F3F8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2532E-AC5E-CFEB-5BDF-338D690A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1A13-8680-4814-9670-421B64D2A8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18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119A6-C2FA-7317-84D3-248E27B1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E5F4-0CBD-4206-BF8D-2C6A20FF6229}" type="datetimeFigureOut">
              <a:rPr lang="pt-PT" smtClean="0"/>
              <a:t>08-02-2024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50CFB-6008-A71E-2919-989A6C56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699C3-5517-6BF4-7767-AD593BC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1A13-8680-4814-9670-421B64D2A8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494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09ED-5D12-246D-34FA-84DB7648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14C1-9FCF-64B7-5E93-3E2F7557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E857B-DAA4-B6A2-54F8-211B5DD23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3C9B9-2B5A-6521-66BD-31465525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E5F4-0CBD-4206-BF8D-2C6A20FF6229}" type="datetimeFigureOut">
              <a:rPr lang="pt-PT" smtClean="0"/>
              <a:t>08-02-2024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6385B-F8FD-966F-7AB2-F81E004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5DDCF-C2B1-6EF9-0EFB-053A4483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1A13-8680-4814-9670-421B64D2A8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81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4EC3-51A5-79B3-B2FF-BE183139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0E1A4-B158-E0E5-6299-70231B4B2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D2D58-B6E0-EE6B-752F-38B42E861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3B9AE-A695-F658-A95A-25F33783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E5F4-0CBD-4206-BF8D-2C6A20FF6229}" type="datetimeFigureOut">
              <a:rPr lang="pt-PT" smtClean="0"/>
              <a:t>08-02-2024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6093D-7398-DE78-3F4A-84DD0E23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B999-9880-40E9-9F5F-497FFBE1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1A13-8680-4814-9670-421B64D2A8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610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13FD5-8D90-172A-0A51-D6839D73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FB774-E7E5-818D-A269-92F25224B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9A07-A5C0-0690-97C8-AE64FF9D7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3E5F4-0CBD-4206-BF8D-2C6A20FF6229}" type="datetimeFigureOut">
              <a:rPr lang="pt-PT" smtClean="0"/>
              <a:t>08-02-2024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AB13-2C61-ED6A-4FF3-7E0AC6EDF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103A-EF0B-5683-3F2D-F1A4CC95D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1A13-8680-4814-9670-421B64D2A8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490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grammer Vector Illustration (AI, SVG, EPS, PNG)">
            <a:extLst>
              <a:ext uri="{FF2B5EF4-FFF2-40B4-BE49-F238E27FC236}">
                <a16:creationId xmlns:a16="http://schemas.microsoft.com/office/drawing/2014/main" id="{FAF2026E-B48E-57E9-0DF6-74674996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46" y="934794"/>
            <a:ext cx="8519618" cy="568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FBBD32-9042-931B-D4DB-CFC0A163B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55" y="190545"/>
            <a:ext cx="9144000" cy="1397623"/>
          </a:xfrm>
        </p:spPr>
        <p:txBody>
          <a:bodyPr>
            <a:normAutofit/>
          </a:bodyPr>
          <a:lstStyle/>
          <a:p>
            <a: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  <a:t>Projeto PI</a:t>
            </a:r>
            <a:b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</a:br>
            <a:r>
              <a:rPr lang="pt-PT" sz="2700" dirty="0">
                <a:latin typeface="72 Black" panose="020B0A04030603020204" pitchFamily="34" charset="0"/>
                <a:cs typeface="72 Black" panose="020B0A04030603020204" pitchFamily="34" charset="0"/>
              </a:rPr>
              <a:t>Casino </a:t>
            </a:r>
            <a:r>
              <a:rPr lang="pt-PT" sz="2700" dirty="0" err="1">
                <a:latin typeface="72 Black" panose="020B0A04030603020204" pitchFamily="34" charset="0"/>
                <a:cs typeface="72 Black" panose="020B0A04030603020204" pitchFamily="34" charset="0"/>
              </a:rPr>
              <a:t>Python</a:t>
            </a:r>
            <a:r>
              <a:rPr lang="pt-PT" sz="2700" dirty="0">
                <a:latin typeface="72 Black" panose="020B0A04030603020204" pitchFamily="34" charset="0"/>
                <a:cs typeface="72 Black" panose="020B0A04030603020204" pitchFamily="34" charset="0"/>
              </a:rPr>
              <a:t> </a:t>
            </a:r>
            <a:r>
              <a:rPr lang="pt-PT" sz="2700" dirty="0" err="1">
                <a:latin typeface="72 Black" panose="020B0A04030603020204" pitchFamily="34" charset="0"/>
                <a:cs typeface="72 Black" panose="020B0A04030603020204" pitchFamily="34" charset="0"/>
              </a:rPr>
              <a:t>Royale</a:t>
            </a:r>
            <a:endParaRPr lang="pt-PT" sz="2700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CC8913-97F2-47B6-D773-418E6BCEE2C6}"/>
              </a:ext>
            </a:extLst>
          </p:cNvPr>
          <p:cNvGrpSpPr/>
          <p:nvPr/>
        </p:nvGrpSpPr>
        <p:grpSpPr>
          <a:xfrm>
            <a:off x="-3" y="0"/>
            <a:ext cx="132350" cy="5856181"/>
            <a:chOff x="-3" y="0"/>
            <a:chExt cx="132350" cy="58561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38D832-CC34-F005-5771-3CC2E48DFE45}"/>
                </a:ext>
              </a:extLst>
            </p:cNvPr>
            <p:cNvSpPr/>
            <p:nvPr/>
          </p:nvSpPr>
          <p:spPr>
            <a:xfrm>
              <a:off x="-1" y="4530618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6FF903-4B10-5B62-01D8-7168FD6C0DF7}"/>
                </a:ext>
              </a:extLst>
            </p:cNvPr>
            <p:cNvSpPr/>
            <p:nvPr/>
          </p:nvSpPr>
          <p:spPr>
            <a:xfrm>
              <a:off x="-2" y="3205054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C22274-82CC-119F-71F3-CAF6535126E6}"/>
                </a:ext>
              </a:extLst>
            </p:cNvPr>
            <p:cNvSpPr/>
            <p:nvPr/>
          </p:nvSpPr>
          <p:spPr>
            <a:xfrm>
              <a:off x="-3" y="1879489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5D604C-04DF-2C8B-76CF-5896CE50E6C7}"/>
                </a:ext>
              </a:extLst>
            </p:cNvPr>
            <p:cNvSpPr/>
            <p:nvPr/>
          </p:nvSpPr>
          <p:spPr>
            <a:xfrm>
              <a:off x="0" y="553923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E26082-623D-880B-A672-F7A936338B48}"/>
                </a:ext>
              </a:extLst>
            </p:cNvPr>
            <p:cNvSpPr/>
            <p:nvPr/>
          </p:nvSpPr>
          <p:spPr>
            <a:xfrm>
              <a:off x="1" y="0"/>
              <a:ext cx="132344" cy="5539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A5B1CD-8EF3-8DC3-3720-A2A24A2F0808}"/>
              </a:ext>
            </a:extLst>
          </p:cNvPr>
          <p:cNvGrpSpPr/>
          <p:nvPr/>
        </p:nvGrpSpPr>
        <p:grpSpPr>
          <a:xfrm>
            <a:off x="3402089" y="-12127"/>
            <a:ext cx="5302252" cy="138913"/>
            <a:chOff x="3402089" y="-12127"/>
            <a:chExt cx="5302252" cy="1389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30C0EC-972D-E835-BA0C-285ACD0E9226}"/>
                </a:ext>
              </a:extLst>
            </p:cNvPr>
            <p:cNvSpPr/>
            <p:nvPr/>
          </p:nvSpPr>
          <p:spPr>
            <a:xfrm rot="16200000">
              <a:off x="3998697" y="-602169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A6EA66-D777-82F4-6A92-A8D531E34120}"/>
                </a:ext>
              </a:extLst>
            </p:cNvPr>
            <p:cNvSpPr/>
            <p:nvPr/>
          </p:nvSpPr>
          <p:spPr>
            <a:xfrm rot="16200000">
              <a:off x="5324260" y="-608735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7F0093-3206-D597-A5EC-3AEF31E8B61C}"/>
                </a:ext>
              </a:extLst>
            </p:cNvPr>
            <p:cNvSpPr/>
            <p:nvPr/>
          </p:nvSpPr>
          <p:spPr>
            <a:xfrm rot="16200000">
              <a:off x="6649823" y="-608735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6AB6C-B5C8-503B-0D3E-15EB39337BB2}"/>
                </a:ext>
              </a:extLst>
            </p:cNvPr>
            <p:cNvSpPr/>
            <p:nvPr/>
          </p:nvSpPr>
          <p:spPr>
            <a:xfrm rot="16200000">
              <a:off x="7975386" y="-602170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ECD96C-1A79-99D6-2F95-53B2E1DE50AC}"/>
              </a:ext>
            </a:extLst>
          </p:cNvPr>
          <p:cNvGrpSpPr/>
          <p:nvPr/>
        </p:nvGrpSpPr>
        <p:grpSpPr>
          <a:xfrm>
            <a:off x="0" y="5855169"/>
            <a:ext cx="12331747" cy="1022514"/>
            <a:chOff x="0" y="5855169"/>
            <a:chExt cx="12331747" cy="102251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ED064CD-D717-DFD4-44CC-CCFF7CFE14FE}"/>
                </a:ext>
              </a:extLst>
            </p:cNvPr>
            <p:cNvGrpSpPr/>
            <p:nvPr/>
          </p:nvGrpSpPr>
          <p:grpSpPr>
            <a:xfrm>
              <a:off x="7384534" y="5855169"/>
              <a:ext cx="4947213" cy="1022514"/>
              <a:chOff x="7384534" y="5855169"/>
              <a:chExt cx="4947213" cy="102251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40E6FD7-7AD0-064E-D81B-77211499B944}"/>
                  </a:ext>
                </a:extLst>
              </p:cNvPr>
              <p:cNvSpPr/>
              <p:nvPr/>
            </p:nvSpPr>
            <p:spPr>
              <a:xfrm>
                <a:off x="7384534" y="5855169"/>
                <a:ext cx="4807465" cy="10018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7D44F4B-E06E-199E-627C-F87729965C18}"/>
                  </a:ext>
                </a:extLst>
              </p:cNvPr>
              <p:cNvGrpSpPr/>
              <p:nvPr/>
            </p:nvGrpSpPr>
            <p:grpSpPr>
              <a:xfrm>
                <a:off x="9029437" y="5875864"/>
                <a:ext cx="3302310" cy="1001819"/>
                <a:chOff x="9189198" y="4732997"/>
                <a:chExt cx="3302310" cy="1001819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A68FB8-B45D-45EA-5440-99C99646C634}"/>
                    </a:ext>
                  </a:extLst>
                </p:cNvPr>
                <p:cNvSpPr txBox="1"/>
                <p:nvPr/>
              </p:nvSpPr>
              <p:spPr>
                <a:xfrm>
                  <a:off x="9189198" y="4732997"/>
                  <a:ext cx="330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Projeto Casino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Python</a:t>
                  </a:r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Royale</a:t>
                  </a:r>
                  <a:endParaRPr lang="pt-PT" dirty="0">
                    <a:solidFill>
                      <a:schemeClr val="bg1"/>
                    </a:solidFill>
                    <a:latin typeface="Aptos SemiBold" panose="020F0502020204030204" pitchFamily="34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12FC27-FADC-CA16-6049-A7DDA2AFC500}"/>
                    </a:ext>
                  </a:extLst>
                </p:cNvPr>
                <p:cNvSpPr txBox="1"/>
                <p:nvPr/>
              </p:nvSpPr>
              <p:spPr>
                <a:xfrm>
                  <a:off x="11981364" y="5365484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B000402020202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E35864-996A-CA23-D1CE-699A9896E126}"/>
                </a:ext>
              </a:extLst>
            </p:cNvPr>
            <p:cNvGrpSpPr/>
            <p:nvPr/>
          </p:nvGrpSpPr>
          <p:grpSpPr>
            <a:xfrm>
              <a:off x="0" y="5855169"/>
              <a:ext cx="4742956" cy="1001819"/>
              <a:chOff x="0" y="5855169"/>
              <a:chExt cx="4742956" cy="100181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F034F3D-6FFC-2EE5-CB34-91D2A6F4232B}"/>
                  </a:ext>
                </a:extLst>
              </p:cNvPr>
              <p:cNvSpPr/>
              <p:nvPr/>
            </p:nvSpPr>
            <p:spPr>
              <a:xfrm>
                <a:off x="0" y="5855169"/>
                <a:ext cx="4742956" cy="10018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8E5EEB-4D2C-5ACB-FDA0-C5C2E1E42110}"/>
                  </a:ext>
                </a:extLst>
              </p:cNvPr>
              <p:cNvSpPr txBox="1"/>
              <p:nvPr/>
            </p:nvSpPr>
            <p:spPr>
              <a:xfrm>
                <a:off x="66170" y="6051340"/>
                <a:ext cx="16949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Simão Gomes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Nuno Rafael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Rafael Ribeiro 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Gabriel Ribeiro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080E99B-E1AF-E999-052D-6C244679B66D}"/>
                </a:ext>
              </a:extLst>
            </p:cNvPr>
            <p:cNvGrpSpPr/>
            <p:nvPr/>
          </p:nvGrpSpPr>
          <p:grpSpPr>
            <a:xfrm>
              <a:off x="4742956" y="5855170"/>
              <a:ext cx="2781137" cy="1002830"/>
              <a:chOff x="4742956" y="5855170"/>
              <a:chExt cx="2781137" cy="100283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693CF0C-51B7-A534-485D-9C4F60BB9261}"/>
                  </a:ext>
                </a:extLst>
              </p:cNvPr>
              <p:cNvSpPr/>
              <p:nvPr/>
            </p:nvSpPr>
            <p:spPr>
              <a:xfrm>
                <a:off x="4742956" y="5855170"/>
                <a:ext cx="2639612" cy="10028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CE7189-0467-EFA7-2F14-5B14CA867189}"/>
                  </a:ext>
                </a:extLst>
              </p:cNvPr>
              <p:cNvSpPr txBox="1"/>
              <p:nvPr/>
            </p:nvSpPr>
            <p:spPr>
              <a:xfrm>
                <a:off x="4742956" y="6176565"/>
                <a:ext cx="2781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Programação Imperativa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030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FEAD-66C6-4E1C-E584-E36DAC52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  <a:t>Jogos</a:t>
            </a:r>
            <a:b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</a:br>
            <a:r>
              <a:rPr lang="pt-PT" sz="1800" dirty="0">
                <a:latin typeface="72 Black" panose="020B0A04030603020204" pitchFamily="34" charset="0"/>
                <a:cs typeface="72 Black" panose="020B0A04030603020204" pitchFamily="34" charset="0"/>
              </a:rPr>
              <a:t>Poker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B494C0-2708-28C1-F14C-045F5296C617}"/>
              </a:ext>
            </a:extLst>
          </p:cNvPr>
          <p:cNvGrpSpPr/>
          <p:nvPr/>
        </p:nvGrpSpPr>
        <p:grpSpPr>
          <a:xfrm>
            <a:off x="-3" y="0"/>
            <a:ext cx="132350" cy="5856181"/>
            <a:chOff x="-3" y="0"/>
            <a:chExt cx="132350" cy="58561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1B2ED2-BA44-A932-4399-F235063A55DF}"/>
                </a:ext>
              </a:extLst>
            </p:cNvPr>
            <p:cNvSpPr/>
            <p:nvPr/>
          </p:nvSpPr>
          <p:spPr>
            <a:xfrm>
              <a:off x="-1" y="4530618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40C570-BB07-0EAB-1B42-0476199EEF1B}"/>
                </a:ext>
              </a:extLst>
            </p:cNvPr>
            <p:cNvSpPr/>
            <p:nvPr/>
          </p:nvSpPr>
          <p:spPr>
            <a:xfrm>
              <a:off x="-2" y="3205054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4C800A-0054-87DF-4BAE-F10D24D66B0E}"/>
                </a:ext>
              </a:extLst>
            </p:cNvPr>
            <p:cNvSpPr/>
            <p:nvPr/>
          </p:nvSpPr>
          <p:spPr>
            <a:xfrm>
              <a:off x="-3" y="1879489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0A1FC0-112B-4CDC-6744-809C5E13187F}"/>
                </a:ext>
              </a:extLst>
            </p:cNvPr>
            <p:cNvSpPr/>
            <p:nvPr/>
          </p:nvSpPr>
          <p:spPr>
            <a:xfrm>
              <a:off x="0" y="553923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7B8BEC-DC13-489D-BDC5-9F421F7EA2A1}"/>
                </a:ext>
              </a:extLst>
            </p:cNvPr>
            <p:cNvSpPr/>
            <p:nvPr/>
          </p:nvSpPr>
          <p:spPr>
            <a:xfrm>
              <a:off x="1" y="0"/>
              <a:ext cx="132344" cy="5539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AB02EE6-3FF6-761A-C8A1-AC94FFC2F941}"/>
              </a:ext>
            </a:extLst>
          </p:cNvPr>
          <p:cNvGrpSpPr/>
          <p:nvPr/>
        </p:nvGrpSpPr>
        <p:grpSpPr>
          <a:xfrm>
            <a:off x="3402089" y="-12127"/>
            <a:ext cx="5302252" cy="138913"/>
            <a:chOff x="3402089" y="-12127"/>
            <a:chExt cx="5302252" cy="1389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682EC9-D476-AA62-6F41-784A404F0B40}"/>
                </a:ext>
              </a:extLst>
            </p:cNvPr>
            <p:cNvSpPr/>
            <p:nvPr/>
          </p:nvSpPr>
          <p:spPr>
            <a:xfrm rot="16200000">
              <a:off x="3998697" y="-602169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57FE72-AE9A-35A6-6B80-67C245763F28}"/>
                </a:ext>
              </a:extLst>
            </p:cNvPr>
            <p:cNvSpPr/>
            <p:nvPr/>
          </p:nvSpPr>
          <p:spPr>
            <a:xfrm rot="16200000">
              <a:off x="5324260" y="-608735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249C71-2058-71F2-359A-CB296E40A457}"/>
                </a:ext>
              </a:extLst>
            </p:cNvPr>
            <p:cNvSpPr/>
            <p:nvPr/>
          </p:nvSpPr>
          <p:spPr>
            <a:xfrm rot="16200000">
              <a:off x="6649823" y="-608735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F21F2B-249F-8ACB-E362-916EB27F4D61}"/>
                </a:ext>
              </a:extLst>
            </p:cNvPr>
            <p:cNvSpPr/>
            <p:nvPr/>
          </p:nvSpPr>
          <p:spPr>
            <a:xfrm rot="16200000">
              <a:off x="7975386" y="-602170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D165D82-E7E6-B0F5-6467-4DF021B1966F}"/>
              </a:ext>
            </a:extLst>
          </p:cNvPr>
          <p:cNvSpPr/>
          <p:nvPr/>
        </p:nvSpPr>
        <p:spPr>
          <a:xfrm rot="16200000">
            <a:off x="-1185192" y="-1067267"/>
            <a:ext cx="132344" cy="5539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4B15A6-D691-CDED-32F9-59D0CFF442C2}"/>
              </a:ext>
            </a:extLst>
          </p:cNvPr>
          <p:cNvGrpSpPr/>
          <p:nvPr/>
        </p:nvGrpSpPr>
        <p:grpSpPr>
          <a:xfrm>
            <a:off x="0" y="5855169"/>
            <a:ext cx="12331747" cy="1022514"/>
            <a:chOff x="0" y="5855169"/>
            <a:chExt cx="12331747" cy="10225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D17F5E-4207-F717-7CCD-FA2B423D4081}"/>
                </a:ext>
              </a:extLst>
            </p:cNvPr>
            <p:cNvGrpSpPr/>
            <p:nvPr/>
          </p:nvGrpSpPr>
          <p:grpSpPr>
            <a:xfrm>
              <a:off x="7384534" y="5855169"/>
              <a:ext cx="4947213" cy="1022514"/>
              <a:chOff x="7384534" y="5855169"/>
              <a:chExt cx="4947213" cy="102251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78BB99-28BE-89B3-9F33-A16D367342BB}"/>
                  </a:ext>
                </a:extLst>
              </p:cNvPr>
              <p:cNvSpPr/>
              <p:nvPr/>
            </p:nvSpPr>
            <p:spPr>
              <a:xfrm>
                <a:off x="7384534" y="5855169"/>
                <a:ext cx="4807465" cy="10018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1C5815-CA39-F296-FA82-8898C059F0E0}"/>
                  </a:ext>
                </a:extLst>
              </p:cNvPr>
              <p:cNvGrpSpPr/>
              <p:nvPr/>
            </p:nvGrpSpPr>
            <p:grpSpPr>
              <a:xfrm>
                <a:off x="9029437" y="5875864"/>
                <a:ext cx="3302310" cy="1001819"/>
                <a:chOff x="9189198" y="4732997"/>
                <a:chExt cx="3302310" cy="1001819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0F3D01-12E4-9839-681D-B253B733D847}"/>
                    </a:ext>
                  </a:extLst>
                </p:cNvPr>
                <p:cNvSpPr txBox="1"/>
                <p:nvPr/>
              </p:nvSpPr>
              <p:spPr>
                <a:xfrm>
                  <a:off x="9189198" y="4732997"/>
                  <a:ext cx="330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Projeto Casino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Python</a:t>
                  </a:r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Royale</a:t>
                  </a:r>
                  <a:endParaRPr lang="pt-PT" dirty="0">
                    <a:solidFill>
                      <a:schemeClr val="bg1"/>
                    </a:solidFill>
                    <a:latin typeface="Aptos SemiBold" panose="020F0502020204030204" pitchFamily="34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F209DF-B46E-8293-1F36-E59EACA5051E}"/>
                    </a:ext>
                  </a:extLst>
                </p:cNvPr>
                <p:cNvSpPr txBox="1"/>
                <p:nvPr/>
              </p:nvSpPr>
              <p:spPr>
                <a:xfrm>
                  <a:off x="11981364" y="5365484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B0004020202020204" pitchFamily="34" charset="0"/>
                    </a:rPr>
                    <a:t>6</a:t>
                  </a: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279807D-B40A-8F9A-41A5-A53FC7C54C33}"/>
                </a:ext>
              </a:extLst>
            </p:cNvPr>
            <p:cNvGrpSpPr/>
            <p:nvPr/>
          </p:nvGrpSpPr>
          <p:grpSpPr>
            <a:xfrm>
              <a:off x="0" y="5855169"/>
              <a:ext cx="4742956" cy="1001819"/>
              <a:chOff x="0" y="5855169"/>
              <a:chExt cx="4742956" cy="100181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0DD3D4-C681-6864-4942-84E0E00F95B6}"/>
                  </a:ext>
                </a:extLst>
              </p:cNvPr>
              <p:cNvSpPr/>
              <p:nvPr/>
            </p:nvSpPr>
            <p:spPr>
              <a:xfrm>
                <a:off x="0" y="5855169"/>
                <a:ext cx="4742956" cy="10018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20DB56-C940-491B-7D97-AB61053975C1}"/>
                  </a:ext>
                </a:extLst>
              </p:cNvPr>
              <p:cNvSpPr txBox="1"/>
              <p:nvPr/>
            </p:nvSpPr>
            <p:spPr>
              <a:xfrm>
                <a:off x="66170" y="6051340"/>
                <a:ext cx="16949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Simão Gomes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Nuno Rafael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Rafael Ribeiro 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Gabriel Ribeiro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90A4C8F-9584-E21A-D08A-532BB3164D2F}"/>
                </a:ext>
              </a:extLst>
            </p:cNvPr>
            <p:cNvGrpSpPr/>
            <p:nvPr/>
          </p:nvGrpSpPr>
          <p:grpSpPr>
            <a:xfrm>
              <a:off x="4742956" y="5855170"/>
              <a:ext cx="2781137" cy="1002830"/>
              <a:chOff x="4742956" y="5855170"/>
              <a:chExt cx="2781137" cy="100283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F7EE8F-6865-181F-F2D3-CFF84DD7CBDA}"/>
                  </a:ext>
                </a:extLst>
              </p:cNvPr>
              <p:cNvSpPr/>
              <p:nvPr/>
            </p:nvSpPr>
            <p:spPr>
              <a:xfrm>
                <a:off x="4742956" y="5855170"/>
                <a:ext cx="2639612" cy="10028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E66EA4-DBBA-F2EB-F797-E59290C79CD0}"/>
                  </a:ext>
                </a:extLst>
              </p:cNvPr>
              <p:cNvSpPr txBox="1"/>
              <p:nvPr/>
            </p:nvSpPr>
            <p:spPr>
              <a:xfrm>
                <a:off x="4742956" y="6176565"/>
                <a:ext cx="2781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Programação Imperativa</a:t>
                </a: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A106-163C-162B-24BC-B0150AB6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792"/>
            <a:ext cx="10515600" cy="4351338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Aptos Display" panose="020B0004020202020204" pitchFamily="34" charset="0"/>
              </a:rPr>
              <a:t>Texas </a:t>
            </a:r>
            <a:r>
              <a:rPr lang="pt-PT" sz="2000" dirty="0" err="1">
                <a:latin typeface="Aptos Display" panose="020B0004020202020204" pitchFamily="34" charset="0"/>
              </a:rPr>
              <a:t>Hold´em</a:t>
            </a:r>
            <a:endParaRPr lang="pt-PT" sz="2000" dirty="0">
              <a:latin typeface="Aptos Display" panose="020B0004020202020204" pitchFamily="34" charset="0"/>
            </a:endParaRPr>
          </a:p>
          <a:p>
            <a:r>
              <a:rPr lang="pt-PT" sz="2000" dirty="0">
                <a:latin typeface="Aptos Display" panose="020B0004020202020204" pitchFamily="34" charset="0"/>
              </a:rPr>
              <a:t>Mesa com Dealer</a:t>
            </a:r>
          </a:p>
          <a:p>
            <a:r>
              <a:rPr lang="pt-PT" sz="2000" dirty="0">
                <a:latin typeface="Aptos Display" panose="020B0004020202020204" pitchFamily="34" charset="0"/>
              </a:rPr>
              <a:t>1 Jogador </a:t>
            </a:r>
            <a:r>
              <a:rPr lang="pt-PT" sz="2000" dirty="0" err="1">
                <a:latin typeface="Aptos Display" panose="020B0004020202020204" pitchFamily="34" charset="0"/>
              </a:rPr>
              <a:t>vs</a:t>
            </a:r>
            <a:r>
              <a:rPr lang="pt-PT" sz="2000" dirty="0">
                <a:latin typeface="Aptos Display" panose="020B0004020202020204" pitchFamily="34" charset="0"/>
              </a:rPr>
              <a:t> Computador</a:t>
            </a:r>
          </a:p>
          <a:p>
            <a:endParaRPr lang="pt-PT" sz="2000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66D7-6745-6DAA-0F0C-BAA8F19D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171" y="717274"/>
            <a:ext cx="3715268" cy="1162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B92BD8-1F4E-492A-5808-1E675B5F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627" y="1673645"/>
            <a:ext cx="2010369" cy="3705502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2C9F69-4261-AE89-E5BB-A82E90587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2112">
            <a:off x="8811698" y="3374765"/>
            <a:ext cx="2161869" cy="21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41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FEAD-66C6-4E1C-E584-E36DAC52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  <a:t>Jogos</a:t>
            </a:r>
            <a:b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</a:br>
            <a:r>
              <a:rPr lang="pt-PT" sz="1800" dirty="0">
                <a:latin typeface="72 Black" panose="020B0A04030603020204" pitchFamily="34" charset="0"/>
                <a:cs typeface="72 Black" panose="020B0A04030603020204" pitchFamily="34" charset="0"/>
              </a:rPr>
              <a:t>Dados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B494C0-2708-28C1-F14C-045F5296C617}"/>
              </a:ext>
            </a:extLst>
          </p:cNvPr>
          <p:cNvGrpSpPr/>
          <p:nvPr/>
        </p:nvGrpSpPr>
        <p:grpSpPr>
          <a:xfrm>
            <a:off x="-3" y="0"/>
            <a:ext cx="132350" cy="5856181"/>
            <a:chOff x="-3" y="0"/>
            <a:chExt cx="132350" cy="58561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1B2ED2-BA44-A932-4399-F235063A55DF}"/>
                </a:ext>
              </a:extLst>
            </p:cNvPr>
            <p:cNvSpPr/>
            <p:nvPr/>
          </p:nvSpPr>
          <p:spPr>
            <a:xfrm>
              <a:off x="-1" y="4530618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40C570-BB07-0EAB-1B42-0476199EEF1B}"/>
                </a:ext>
              </a:extLst>
            </p:cNvPr>
            <p:cNvSpPr/>
            <p:nvPr/>
          </p:nvSpPr>
          <p:spPr>
            <a:xfrm>
              <a:off x="-2" y="3205054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4C800A-0054-87DF-4BAE-F10D24D66B0E}"/>
                </a:ext>
              </a:extLst>
            </p:cNvPr>
            <p:cNvSpPr/>
            <p:nvPr/>
          </p:nvSpPr>
          <p:spPr>
            <a:xfrm>
              <a:off x="-3" y="1879489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0A1FC0-112B-4CDC-6744-809C5E13187F}"/>
                </a:ext>
              </a:extLst>
            </p:cNvPr>
            <p:cNvSpPr/>
            <p:nvPr/>
          </p:nvSpPr>
          <p:spPr>
            <a:xfrm>
              <a:off x="0" y="553923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7B8BEC-DC13-489D-BDC5-9F421F7EA2A1}"/>
                </a:ext>
              </a:extLst>
            </p:cNvPr>
            <p:cNvSpPr/>
            <p:nvPr/>
          </p:nvSpPr>
          <p:spPr>
            <a:xfrm>
              <a:off x="1" y="0"/>
              <a:ext cx="132344" cy="5539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AB02EE6-3FF6-761A-C8A1-AC94FFC2F941}"/>
              </a:ext>
            </a:extLst>
          </p:cNvPr>
          <p:cNvGrpSpPr/>
          <p:nvPr/>
        </p:nvGrpSpPr>
        <p:grpSpPr>
          <a:xfrm>
            <a:off x="3402089" y="-12127"/>
            <a:ext cx="5302252" cy="138913"/>
            <a:chOff x="3402089" y="-12127"/>
            <a:chExt cx="5302252" cy="1389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682EC9-D476-AA62-6F41-784A404F0B40}"/>
                </a:ext>
              </a:extLst>
            </p:cNvPr>
            <p:cNvSpPr/>
            <p:nvPr/>
          </p:nvSpPr>
          <p:spPr>
            <a:xfrm rot="16200000">
              <a:off x="3998697" y="-602169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57FE72-AE9A-35A6-6B80-67C245763F28}"/>
                </a:ext>
              </a:extLst>
            </p:cNvPr>
            <p:cNvSpPr/>
            <p:nvPr/>
          </p:nvSpPr>
          <p:spPr>
            <a:xfrm rot="16200000">
              <a:off x="5324260" y="-608735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249C71-2058-71F2-359A-CB296E40A457}"/>
                </a:ext>
              </a:extLst>
            </p:cNvPr>
            <p:cNvSpPr/>
            <p:nvPr/>
          </p:nvSpPr>
          <p:spPr>
            <a:xfrm rot="16200000">
              <a:off x="6649823" y="-608735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F21F2B-249F-8ACB-E362-916EB27F4D61}"/>
                </a:ext>
              </a:extLst>
            </p:cNvPr>
            <p:cNvSpPr/>
            <p:nvPr/>
          </p:nvSpPr>
          <p:spPr>
            <a:xfrm rot="16200000">
              <a:off x="7975386" y="-602170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D165D82-E7E6-B0F5-6467-4DF021B1966F}"/>
              </a:ext>
            </a:extLst>
          </p:cNvPr>
          <p:cNvSpPr/>
          <p:nvPr/>
        </p:nvSpPr>
        <p:spPr>
          <a:xfrm rot="16200000">
            <a:off x="-1185192" y="-1067267"/>
            <a:ext cx="132344" cy="5539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4B15A6-D691-CDED-32F9-59D0CFF442C2}"/>
              </a:ext>
            </a:extLst>
          </p:cNvPr>
          <p:cNvGrpSpPr/>
          <p:nvPr/>
        </p:nvGrpSpPr>
        <p:grpSpPr>
          <a:xfrm>
            <a:off x="0" y="5855169"/>
            <a:ext cx="12331747" cy="1022514"/>
            <a:chOff x="0" y="5855169"/>
            <a:chExt cx="12331747" cy="10225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D17F5E-4207-F717-7CCD-FA2B423D4081}"/>
                </a:ext>
              </a:extLst>
            </p:cNvPr>
            <p:cNvGrpSpPr/>
            <p:nvPr/>
          </p:nvGrpSpPr>
          <p:grpSpPr>
            <a:xfrm>
              <a:off x="7384534" y="5855169"/>
              <a:ext cx="4947213" cy="1022514"/>
              <a:chOff x="7384534" y="5855169"/>
              <a:chExt cx="4947213" cy="102251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78BB99-28BE-89B3-9F33-A16D367342BB}"/>
                  </a:ext>
                </a:extLst>
              </p:cNvPr>
              <p:cNvSpPr/>
              <p:nvPr/>
            </p:nvSpPr>
            <p:spPr>
              <a:xfrm>
                <a:off x="7384534" y="5855169"/>
                <a:ext cx="4807465" cy="10018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1C5815-CA39-F296-FA82-8898C059F0E0}"/>
                  </a:ext>
                </a:extLst>
              </p:cNvPr>
              <p:cNvGrpSpPr/>
              <p:nvPr/>
            </p:nvGrpSpPr>
            <p:grpSpPr>
              <a:xfrm>
                <a:off x="9029437" y="5875864"/>
                <a:ext cx="3302310" cy="1001819"/>
                <a:chOff x="9189198" y="4732997"/>
                <a:chExt cx="3302310" cy="1001819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0F3D01-12E4-9839-681D-B253B733D847}"/>
                    </a:ext>
                  </a:extLst>
                </p:cNvPr>
                <p:cNvSpPr txBox="1"/>
                <p:nvPr/>
              </p:nvSpPr>
              <p:spPr>
                <a:xfrm>
                  <a:off x="9189198" y="4732997"/>
                  <a:ext cx="330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Projeto Casino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Python</a:t>
                  </a:r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Royale</a:t>
                  </a:r>
                  <a:endParaRPr lang="pt-PT" dirty="0">
                    <a:solidFill>
                      <a:schemeClr val="bg1"/>
                    </a:solidFill>
                    <a:latin typeface="Aptos SemiBold" panose="020F0502020204030204" pitchFamily="34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F209DF-B46E-8293-1F36-E59EACA5051E}"/>
                    </a:ext>
                  </a:extLst>
                </p:cNvPr>
                <p:cNvSpPr txBox="1"/>
                <p:nvPr/>
              </p:nvSpPr>
              <p:spPr>
                <a:xfrm>
                  <a:off x="11981364" y="5365484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B0004020202020204" pitchFamily="34" charset="0"/>
                    </a:rPr>
                    <a:t>6</a:t>
                  </a: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279807D-B40A-8F9A-41A5-A53FC7C54C33}"/>
                </a:ext>
              </a:extLst>
            </p:cNvPr>
            <p:cNvGrpSpPr/>
            <p:nvPr/>
          </p:nvGrpSpPr>
          <p:grpSpPr>
            <a:xfrm>
              <a:off x="0" y="5855169"/>
              <a:ext cx="4742956" cy="1001819"/>
              <a:chOff x="0" y="5855169"/>
              <a:chExt cx="4742956" cy="100181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0DD3D4-C681-6864-4942-84E0E00F95B6}"/>
                  </a:ext>
                </a:extLst>
              </p:cNvPr>
              <p:cNvSpPr/>
              <p:nvPr/>
            </p:nvSpPr>
            <p:spPr>
              <a:xfrm>
                <a:off x="0" y="5855169"/>
                <a:ext cx="4742956" cy="10018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20DB56-C940-491B-7D97-AB61053975C1}"/>
                  </a:ext>
                </a:extLst>
              </p:cNvPr>
              <p:cNvSpPr txBox="1"/>
              <p:nvPr/>
            </p:nvSpPr>
            <p:spPr>
              <a:xfrm>
                <a:off x="66170" y="6051340"/>
                <a:ext cx="16949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Simão Gomes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Nuno Rafael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Rafael Ribeiro 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Gabriel Ribeiro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90A4C8F-9584-E21A-D08A-532BB3164D2F}"/>
                </a:ext>
              </a:extLst>
            </p:cNvPr>
            <p:cNvGrpSpPr/>
            <p:nvPr/>
          </p:nvGrpSpPr>
          <p:grpSpPr>
            <a:xfrm>
              <a:off x="4742956" y="5855170"/>
              <a:ext cx="2781137" cy="1002830"/>
              <a:chOff x="4742956" y="5855170"/>
              <a:chExt cx="2781137" cy="100283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F7EE8F-6865-181F-F2D3-CFF84DD7CBDA}"/>
                  </a:ext>
                </a:extLst>
              </p:cNvPr>
              <p:cNvSpPr/>
              <p:nvPr/>
            </p:nvSpPr>
            <p:spPr>
              <a:xfrm>
                <a:off x="4742956" y="5855170"/>
                <a:ext cx="2639612" cy="10028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E66EA4-DBBA-F2EB-F797-E59290C79CD0}"/>
                  </a:ext>
                </a:extLst>
              </p:cNvPr>
              <p:cNvSpPr txBox="1"/>
              <p:nvPr/>
            </p:nvSpPr>
            <p:spPr>
              <a:xfrm>
                <a:off x="4742956" y="6176565"/>
                <a:ext cx="2781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Programação Imperativa</a:t>
                </a: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A106-163C-162B-24BC-B0150AB6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792"/>
            <a:ext cx="10515600" cy="4351338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Aptos Display" panose="020B0004020202020204" pitchFamily="34" charset="0"/>
              </a:rPr>
              <a:t>Multiplicador de Dinheiro</a:t>
            </a:r>
          </a:p>
          <a:p>
            <a:r>
              <a:rPr lang="pt-PT" sz="2000" dirty="0">
                <a:latin typeface="Aptos Display" panose="020B0004020202020204" pitchFamily="34" charset="0"/>
              </a:rPr>
              <a:t>Sistema de Vitórias</a:t>
            </a:r>
          </a:p>
          <a:p>
            <a:r>
              <a:rPr lang="pt-PT" sz="2000" dirty="0">
                <a:latin typeface="Aptos Display" panose="020B0004020202020204" pitchFamily="34" charset="0"/>
              </a:rPr>
              <a:t>Lançamento dos Dados</a:t>
            </a:r>
          </a:p>
          <a:p>
            <a:endParaRPr lang="pt-PT" sz="2000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EE774-1014-9F41-269D-7E721E1F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892" y="953046"/>
            <a:ext cx="5430008" cy="1305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B6014-3BB0-5CDA-1842-66AAE4DE4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046" y="3745409"/>
            <a:ext cx="5430008" cy="1190791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E88CAC-95D0-BE1C-6FE3-764AE184B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1542">
            <a:off x="4133088" y="1470787"/>
            <a:ext cx="1771837" cy="1771837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99C4E7B-2F76-B024-DEA7-7E3928105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3480">
            <a:off x="9060321" y="2769315"/>
            <a:ext cx="2743958" cy="27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5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FEAD-66C6-4E1C-E584-E36DAC52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  <a:t>Objetivo do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4798-CCF8-5C02-6A4E-010EDD6D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792"/>
            <a:ext cx="10515600" cy="4351338"/>
          </a:xfrm>
        </p:spPr>
        <p:txBody>
          <a:bodyPr/>
          <a:lstStyle/>
          <a:p>
            <a:r>
              <a:rPr lang="pt-PT" sz="2000" dirty="0">
                <a:latin typeface="Aptos Display" panose="020B0004020202020204" pitchFamily="34" charset="0"/>
              </a:rPr>
              <a:t>Criação de um pequeno casino utilizando a linguagem “</a:t>
            </a:r>
            <a:r>
              <a:rPr lang="pt-PT" sz="2000" dirty="0" err="1">
                <a:latin typeface="Aptos Display" panose="020B0004020202020204" pitchFamily="34" charset="0"/>
              </a:rPr>
              <a:t>Python</a:t>
            </a:r>
            <a:r>
              <a:rPr lang="pt-PT" sz="2000" dirty="0">
                <a:latin typeface="Aptos Display" panose="020B0004020202020204" pitchFamily="34" charset="0"/>
              </a:rPr>
              <a:t>”.</a:t>
            </a:r>
          </a:p>
          <a:p>
            <a:r>
              <a:rPr lang="pt-PT" sz="2000" dirty="0">
                <a:latin typeface="Aptos Display" panose="020B0004020202020204" pitchFamily="34" charset="0"/>
              </a:rPr>
              <a:t>Implementação dos conhecimentos abordados em aula.</a:t>
            </a:r>
          </a:p>
          <a:p>
            <a:endParaRPr lang="pt-PT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A1C0B2D-1B23-1D72-248A-C1A46FA7F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4190">
            <a:off x="3201956" y="3801268"/>
            <a:ext cx="2036599" cy="2036599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7A2F29-9558-01FA-FF88-82F0722B4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7269">
            <a:off x="761343" y="3008700"/>
            <a:ext cx="1782102" cy="1782102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934324-62FB-91DD-D106-18384C482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0543">
            <a:off x="8261418" y="4001271"/>
            <a:ext cx="1716201" cy="1716201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E7A5C00-6F28-F405-5FA2-10C453FD7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8939">
            <a:off x="9978740" y="1893330"/>
            <a:ext cx="1874157" cy="1874157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4FB3824-D866-274F-A91A-3F4168FB2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78" y="3008700"/>
            <a:ext cx="1773519" cy="177351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8B494C0-2708-28C1-F14C-045F5296C617}"/>
              </a:ext>
            </a:extLst>
          </p:cNvPr>
          <p:cNvGrpSpPr/>
          <p:nvPr/>
        </p:nvGrpSpPr>
        <p:grpSpPr>
          <a:xfrm>
            <a:off x="-3" y="0"/>
            <a:ext cx="132350" cy="5856181"/>
            <a:chOff x="-3" y="0"/>
            <a:chExt cx="132350" cy="58561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1B2ED2-BA44-A932-4399-F235063A55DF}"/>
                </a:ext>
              </a:extLst>
            </p:cNvPr>
            <p:cNvSpPr/>
            <p:nvPr/>
          </p:nvSpPr>
          <p:spPr>
            <a:xfrm>
              <a:off x="-1" y="4530618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40C570-BB07-0EAB-1B42-0476199EEF1B}"/>
                </a:ext>
              </a:extLst>
            </p:cNvPr>
            <p:cNvSpPr/>
            <p:nvPr/>
          </p:nvSpPr>
          <p:spPr>
            <a:xfrm>
              <a:off x="-2" y="3205054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4C800A-0054-87DF-4BAE-F10D24D66B0E}"/>
                </a:ext>
              </a:extLst>
            </p:cNvPr>
            <p:cNvSpPr/>
            <p:nvPr/>
          </p:nvSpPr>
          <p:spPr>
            <a:xfrm>
              <a:off x="-3" y="1879489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0A1FC0-112B-4CDC-6744-809C5E13187F}"/>
                </a:ext>
              </a:extLst>
            </p:cNvPr>
            <p:cNvSpPr/>
            <p:nvPr/>
          </p:nvSpPr>
          <p:spPr>
            <a:xfrm>
              <a:off x="0" y="553923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7B8BEC-DC13-489D-BDC5-9F421F7EA2A1}"/>
                </a:ext>
              </a:extLst>
            </p:cNvPr>
            <p:cNvSpPr/>
            <p:nvPr/>
          </p:nvSpPr>
          <p:spPr>
            <a:xfrm>
              <a:off x="1" y="0"/>
              <a:ext cx="132344" cy="5539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AB02EE6-3FF6-761A-C8A1-AC94FFC2F941}"/>
              </a:ext>
            </a:extLst>
          </p:cNvPr>
          <p:cNvGrpSpPr/>
          <p:nvPr/>
        </p:nvGrpSpPr>
        <p:grpSpPr>
          <a:xfrm>
            <a:off x="3402089" y="-12127"/>
            <a:ext cx="5302252" cy="138913"/>
            <a:chOff x="3402089" y="-12127"/>
            <a:chExt cx="5302252" cy="1389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682EC9-D476-AA62-6F41-784A404F0B40}"/>
                </a:ext>
              </a:extLst>
            </p:cNvPr>
            <p:cNvSpPr/>
            <p:nvPr/>
          </p:nvSpPr>
          <p:spPr>
            <a:xfrm rot="16200000">
              <a:off x="3998697" y="-602169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57FE72-AE9A-35A6-6B80-67C245763F28}"/>
                </a:ext>
              </a:extLst>
            </p:cNvPr>
            <p:cNvSpPr/>
            <p:nvPr/>
          </p:nvSpPr>
          <p:spPr>
            <a:xfrm rot="16200000">
              <a:off x="5324260" y="-608735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249C71-2058-71F2-359A-CB296E40A457}"/>
                </a:ext>
              </a:extLst>
            </p:cNvPr>
            <p:cNvSpPr/>
            <p:nvPr/>
          </p:nvSpPr>
          <p:spPr>
            <a:xfrm rot="16200000">
              <a:off x="6649823" y="-608735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F21F2B-249F-8ACB-E362-916EB27F4D61}"/>
                </a:ext>
              </a:extLst>
            </p:cNvPr>
            <p:cNvSpPr/>
            <p:nvPr/>
          </p:nvSpPr>
          <p:spPr>
            <a:xfrm rot="16200000">
              <a:off x="7975386" y="-602170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D165D82-E7E6-B0F5-6467-4DF021B1966F}"/>
              </a:ext>
            </a:extLst>
          </p:cNvPr>
          <p:cNvSpPr/>
          <p:nvPr/>
        </p:nvSpPr>
        <p:spPr>
          <a:xfrm rot="16200000">
            <a:off x="-1185192" y="-1067267"/>
            <a:ext cx="132344" cy="5539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4B15A6-D691-CDED-32F9-59D0CFF442C2}"/>
              </a:ext>
            </a:extLst>
          </p:cNvPr>
          <p:cNvGrpSpPr/>
          <p:nvPr/>
        </p:nvGrpSpPr>
        <p:grpSpPr>
          <a:xfrm>
            <a:off x="0" y="5855169"/>
            <a:ext cx="12331747" cy="1022514"/>
            <a:chOff x="0" y="5855169"/>
            <a:chExt cx="12331747" cy="10225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D17F5E-4207-F717-7CCD-FA2B423D4081}"/>
                </a:ext>
              </a:extLst>
            </p:cNvPr>
            <p:cNvGrpSpPr/>
            <p:nvPr/>
          </p:nvGrpSpPr>
          <p:grpSpPr>
            <a:xfrm>
              <a:off x="7384534" y="5855169"/>
              <a:ext cx="4947213" cy="1022514"/>
              <a:chOff x="7384534" y="5855169"/>
              <a:chExt cx="4947213" cy="102251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78BB99-28BE-89B3-9F33-A16D367342BB}"/>
                  </a:ext>
                </a:extLst>
              </p:cNvPr>
              <p:cNvSpPr/>
              <p:nvPr/>
            </p:nvSpPr>
            <p:spPr>
              <a:xfrm>
                <a:off x="7384534" y="5855169"/>
                <a:ext cx="4807465" cy="10018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1C5815-CA39-F296-FA82-8898C059F0E0}"/>
                  </a:ext>
                </a:extLst>
              </p:cNvPr>
              <p:cNvGrpSpPr/>
              <p:nvPr/>
            </p:nvGrpSpPr>
            <p:grpSpPr>
              <a:xfrm>
                <a:off x="9029437" y="5875864"/>
                <a:ext cx="3302310" cy="1001819"/>
                <a:chOff x="9189198" y="4732997"/>
                <a:chExt cx="3302310" cy="1001819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0F3D01-12E4-9839-681D-B253B733D847}"/>
                    </a:ext>
                  </a:extLst>
                </p:cNvPr>
                <p:cNvSpPr txBox="1"/>
                <p:nvPr/>
              </p:nvSpPr>
              <p:spPr>
                <a:xfrm>
                  <a:off x="9189198" y="4732997"/>
                  <a:ext cx="330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Projeto Casino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Python</a:t>
                  </a:r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Royale</a:t>
                  </a:r>
                  <a:endParaRPr lang="pt-PT" dirty="0">
                    <a:solidFill>
                      <a:schemeClr val="bg1"/>
                    </a:solidFill>
                    <a:latin typeface="Aptos SemiBold" panose="020F0502020204030204" pitchFamily="34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F209DF-B46E-8293-1F36-E59EACA5051E}"/>
                    </a:ext>
                  </a:extLst>
                </p:cNvPr>
                <p:cNvSpPr txBox="1"/>
                <p:nvPr/>
              </p:nvSpPr>
              <p:spPr>
                <a:xfrm>
                  <a:off x="11981364" y="5365484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B0004020202020204" pitchFamily="34" charset="0"/>
                    </a:rPr>
                    <a:t>2</a:t>
                  </a: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279807D-B40A-8F9A-41A5-A53FC7C54C33}"/>
                </a:ext>
              </a:extLst>
            </p:cNvPr>
            <p:cNvGrpSpPr/>
            <p:nvPr/>
          </p:nvGrpSpPr>
          <p:grpSpPr>
            <a:xfrm>
              <a:off x="0" y="5855169"/>
              <a:ext cx="4742956" cy="1001819"/>
              <a:chOff x="0" y="5855169"/>
              <a:chExt cx="4742956" cy="100181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0DD3D4-C681-6864-4942-84E0E00F95B6}"/>
                  </a:ext>
                </a:extLst>
              </p:cNvPr>
              <p:cNvSpPr/>
              <p:nvPr/>
            </p:nvSpPr>
            <p:spPr>
              <a:xfrm>
                <a:off x="0" y="5855169"/>
                <a:ext cx="4742956" cy="10018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20DB56-C940-491B-7D97-AB61053975C1}"/>
                  </a:ext>
                </a:extLst>
              </p:cNvPr>
              <p:cNvSpPr txBox="1"/>
              <p:nvPr/>
            </p:nvSpPr>
            <p:spPr>
              <a:xfrm>
                <a:off x="66170" y="6051340"/>
                <a:ext cx="16949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Simão Gomes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Nuno Rafael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Rafael Ribeiro 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Gabriel Ribeiro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90A4C8F-9584-E21A-D08A-532BB3164D2F}"/>
                </a:ext>
              </a:extLst>
            </p:cNvPr>
            <p:cNvGrpSpPr/>
            <p:nvPr/>
          </p:nvGrpSpPr>
          <p:grpSpPr>
            <a:xfrm>
              <a:off x="4742956" y="5855170"/>
              <a:ext cx="2781137" cy="1002830"/>
              <a:chOff x="4742956" y="5855170"/>
              <a:chExt cx="2781137" cy="100283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F7EE8F-6865-181F-F2D3-CFF84DD7CBDA}"/>
                  </a:ext>
                </a:extLst>
              </p:cNvPr>
              <p:cNvSpPr/>
              <p:nvPr/>
            </p:nvSpPr>
            <p:spPr>
              <a:xfrm>
                <a:off x="4742956" y="5855170"/>
                <a:ext cx="2639612" cy="10028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E66EA4-DBBA-F2EB-F797-E59290C79CD0}"/>
                  </a:ext>
                </a:extLst>
              </p:cNvPr>
              <p:cNvSpPr txBox="1"/>
              <p:nvPr/>
            </p:nvSpPr>
            <p:spPr>
              <a:xfrm>
                <a:off x="4742956" y="6176565"/>
                <a:ext cx="2781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Programação Imperativa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026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FEAD-66C6-4E1C-E584-E36DAC52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  <a:t>Jogos Criados para o Casino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4798-CCF8-5C02-6A4E-010EDD6D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792"/>
            <a:ext cx="10515600" cy="4351338"/>
          </a:xfrm>
        </p:spPr>
        <p:txBody>
          <a:bodyPr>
            <a:normAutofit/>
          </a:bodyPr>
          <a:lstStyle/>
          <a:p>
            <a:r>
              <a:rPr lang="pt-PT" sz="2000" dirty="0" err="1">
                <a:latin typeface="Aptos Display" panose="020B0004020202020204" pitchFamily="34" charset="0"/>
              </a:rPr>
              <a:t>Slots</a:t>
            </a:r>
            <a:endParaRPr lang="pt-PT" sz="2000" dirty="0">
              <a:latin typeface="Aptos Display" panose="020B0004020202020204" pitchFamily="34" charset="0"/>
            </a:endParaRPr>
          </a:p>
          <a:p>
            <a:r>
              <a:rPr lang="pt-PT" sz="2000" dirty="0" err="1">
                <a:latin typeface="Aptos Display" panose="020B0004020202020204" pitchFamily="34" charset="0"/>
              </a:rPr>
              <a:t>BlackJack</a:t>
            </a:r>
            <a:endParaRPr lang="pt-PT" sz="2000" dirty="0">
              <a:latin typeface="Aptos Display" panose="020B0004020202020204" pitchFamily="34" charset="0"/>
            </a:endParaRPr>
          </a:p>
          <a:p>
            <a:r>
              <a:rPr lang="pt-PT" sz="2000" dirty="0">
                <a:latin typeface="Aptos Display" panose="020B0004020202020204" pitchFamily="34" charset="0"/>
              </a:rPr>
              <a:t>Roleta</a:t>
            </a:r>
          </a:p>
          <a:p>
            <a:r>
              <a:rPr lang="pt-PT" sz="2000" dirty="0">
                <a:latin typeface="Aptos Display" panose="020B0004020202020204" pitchFamily="34" charset="0"/>
              </a:rPr>
              <a:t>Poker</a:t>
            </a:r>
          </a:p>
          <a:p>
            <a:r>
              <a:rPr lang="pt-PT" sz="2000" dirty="0">
                <a:latin typeface="Aptos Display" panose="020B0004020202020204" pitchFamily="34" charset="0"/>
              </a:rPr>
              <a:t>Dados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B494C0-2708-28C1-F14C-045F5296C617}"/>
              </a:ext>
            </a:extLst>
          </p:cNvPr>
          <p:cNvGrpSpPr/>
          <p:nvPr/>
        </p:nvGrpSpPr>
        <p:grpSpPr>
          <a:xfrm>
            <a:off x="-3" y="0"/>
            <a:ext cx="132350" cy="5856181"/>
            <a:chOff x="-3" y="0"/>
            <a:chExt cx="132350" cy="58561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1B2ED2-BA44-A932-4399-F235063A55DF}"/>
                </a:ext>
              </a:extLst>
            </p:cNvPr>
            <p:cNvSpPr/>
            <p:nvPr/>
          </p:nvSpPr>
          <p:spPr>
            <a:xfrm>
              <a:off x="-1" y="4530618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40C570-BB07-0EAB-1B42-0476199EEF1B}"/>
                </a:ext>
              </a:extLst>
            </p:cNvPr>
            <p:cNvSpPr/>
            <p:nvPr/>
          </p:nvSpPr>
          <p:spPr>
            <a:xfrm>
              <a:off x="-2" y="3205054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4C800A-0054-87DF-4BAE-F10D24D66B0E}"/>
                </a:ext>
              </a:extLst>
            </p:cNvPr>
            <p:cNvSpPr/>
            <p:nvPr/>
          </p:nvSpPr>
          <p:spPr>
            <a:xfrm>
              <a:off x="-3" y="1879489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0A1FC0-112B-4CDC-6744-809C5E13187F}"/>
                </a:ext>
              </a:extLst>
            </p:cNvPr>
            <p:cNvSpPr/>
            <p:nvPr/>
          </p:nvSpPr>
          <p:spPr>
            <a:xfrm>
              <a:off x="0" y="553923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7B8BEC-DC13-489D-BDC5-9F421F7EA2A1}"/>
                </a:ext>
              </a:extLst>
            </p:cNvPr>
            <p:cNvSpPr/>
            <p:nvPr/>
          </p:nvSpPr>
          <p:spPr>
            <a:xfrm>
              <a:off x="1" y="0"/>
              <a:ext cx="132344" cy="5539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AB02EE6-3FF6-761A-C8A1-AC94FFC2F941}"/>
              </a:ext>
            </a:extLst>
          </p:cNvPr>
          <p:cNvGrpSpPr/>
          <p:nvPr/>
        </p:nvGrpSpPr>
        <p:grpSpPr>
          <a:xfrm>
            <a:off x="3402089" y="-12127"/>
            <a:ext cx="5302252" cy="138913"/>
            <a:chOff x="3402089" y="-12127"/>
            <a:chExt cx="5302252" cy="1389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682EC9-D476-AA62-6F41-784A404F0B40}"/>
                </a:ext>
              </a:extLst>
            </p:cNvPr>
            <p:cNvSpPr/>
            <p:nvPr/>
          </p:nvSpPr>
          <p:spPr>
            <a:xfrm rot="16200000">
              <a:off x="3998697" y="-602169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57FE72-AE9A-35A6-6B80-67C245763F28}"/>
                </a:ext>
              </a:extLst>
            </p:cNvPr>
            <p:cNvSpPr/>
            <p:nvPr/>
          </p:nvSpPr>
          <p:spPr>
            <a:xfrm rot="16200000">
              <a:off x="5324260" y="-608735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249C71-2058-71F2-359A-CB296E40A457}"/>
                </a:ext>
              </a:extLst>
            </p:cNvPr>
            <p:cNvSpPr/>
            <p:nvPr/>
          </p:nvSpPr>
          <p:spPr>
            <a:xfrm rot="16200000">
              <a:off x="6649823" y="-608735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F21F2B-249F-8ACB-E362-916EB27F4D61}"/>
                </a:ext>
              </a:extLst>
            </p:cNvPr>
            <p:cNvSpPr/>
            <p:nvPr/>
          </p:nvSpPr>
          <p:spPr>
            <a:xfrm rot="16200000">
              <a:off x="7975386" y="-602170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D165D82-E7E6-B0F5-6467-4DF021B1966F}"/>
              </a:ext>
            </a:extLst>
          </p:cNvPr>
          <p:cNvSpPr/>
          <p:nvPr/>
        </p:nvSpPr>
        <p:spPr>
          <a:xfrm rot="16200000">
            <a:off x="-1185192" y="-1067267"/>
            <a:ext cx="132344" cy="5539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4B15A6-D691-CDED-32F9-59D0CFF442C2}"/>
              </a:ext>
            </a:extLst>
          </p:cNvPr>
          <p:cNvGrpSpPr/>
          <p:nvPr/>
        </p:nvGrpSpPr>
        <p:grpSpPr>
          <a:xfrm>
            <a:off x="0" y="5855169"/>
            <a:ext cx="12331747" cy="1022514"/>
            <a:chOff x="0" y="5855169"/>
            <a:chExt cx="12331747" cy="10225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D17F5E-4207-F717-7CCD-FA2B423D4081}"/>
                </a:ext>
              </a:extLst>
            </p:cNvPr>
            <p:cNvGrpSpPr/>
            <p:nvPr/>
          </p:nvGrpSpPr>
          <p:grpSpPr>
            <a:xfrm>
              <a:off x="7384534" y="5855169"/>
              <a:ext cx="4947213" cy="1022514"/>
              <a:chOff x="7384534" y="5855169"/>
              <a:chExt cx="4947213" cy="102251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78BB99-28BE-89B3-9F33-A16D367342BB}"/>
                  </a:ext>
                </a:extLst>
              </p:cNvPr>
              <p:cNvSpPr/>
              <p:nvPr/>
            </p:nvSpPr>
            <p:spPr>
              <a:xfrm>
                <a:off x="7384534" y="5855169"/>
                <a:ext cx="4807465" cy="10018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1C5815-CA39-F296-FA82-8898C059F0E0}"/>
                  </a:ext>
                </a:extLst>
              </p:cNvPr>
              <p:cNvGrpSpPr/>
              <p:nvPr/>
            </p:nvGrpSpPr>
            <p:grpSpPr>
              <a:xfrm>
                <a:off x="9029437" y="5875864"/>
                <a:ext cx="3302310" cy="1001819"/>
                <a:chOff x="9189198" y="4732997"/>
                <a:chExt cx="3302310" cy="1001819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0F3D01-12E4-9839-681D-B253B733D847}"/>
                    </a:ext>
                  </a:extLst>
                </p:cNvPr>
                <p:cNvSpPr txBox="1"/>
                <p:nvPr/>
              </p:nvSpPr>
              <p:spPr>
                <a:xfrm>
                  <a:off x="9189198" y="4732997"/>
                  <a:ext cx="330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Projeto Casino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Python</a:t>
                  </a:r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Royale</a:t>
                  </a:r>
                  <a:endParaRPr lang="pt-PT" dirty="0">
                    <a:solidFill>
                      <a:schemeClr val="bg1"/>
                    </a:solidFill>
                    <a:latin typeface="Aptos SemiBold" panose="020F0502020204030204" pitchFamily="34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F209DF-B46E-8293-1F36-E59EACA5051E}"/>
                    </a:ext>
                  </a:extLst>
                </p:cNvPr>
                <p:cNvSpPr txBox="1"/>
                <p:nvPr/>
              </p:nvSpPr>
              <p:spPr>
                <a:xfrm>
                  <a:off x="11981364" y="5365484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B0004020202020204" pitchFamily="34" charset="0"/>
                    </a:rPr>
                    <a:t>3</a:t>
                  </a: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279807D-B40A-8F9A-41A5-A53FC7C54C33}"/>
                </a:ext>
              </a:extLst>
            </p:cNvPr>
            <p:cNvGrpSpPr/>
            <p:nvPr/>
          </p:nvGrpSpPr>
          <p:grpSpPr>
            <a:xfrm>
              <a:off x="0" y="5855169"/>
              <a:ext cx="4742956" cy="1001819"/>
              <a:chOff x="0" y="5855169"/>
              <a:chExt cx="4742956" cy="100181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0DD3D4-C681-6864-4942-84E0E00F95B6}"/>
                  </a:ext>
                </a:extLst>
              </p:cNvPr>
              <p:cNvSpPr/>
              <p:nvPr/>
            </p:nvSpPr>
            <p:spPr>
              <a:xfrm>
                <a:off x="0" y="5855169"/>
                <a:ext cx="4742956" cy="10018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20DB56-C940-491B-7D97-AB61053975C1}"/>
                  </a:ext>
                </a:extLst>
              </p:cNvPr>
              <p:cNvSpPr txBox="1"/>
              <p:nvPr/>
            </p:nvSpPr>
            <p:spPr>
              <a:xfrm>
                <a:off x="66170" y="6051340"/>
                <a:ext cx="16949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Simão Gomes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Nuno Rafael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Rafael Ribeiro 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Gabriel Ribeiro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90A4C8F-9584-E21A-D08A-532BB3164D2F}"/>
                </a:ext>
              </a:extLst>
            </p:cNvPr>
            <p:cNvGrpSpPr/>
            <p:nvPr/>
          </p:nvGrpSpPr>
          <p:grpSpPr>
            <a:xfrm>
              <a:off x="4742956" y="5855170"/>
              <a:ext cx="2781137" cy="1002830"/>
              <a:chOff x="4742956" y="5855170"/>
              <a:chExt cx="2781137" cy="100283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F7EE8F-6865-181F-F2D3-CFF84DD7CBDA}"/>
                  </a:ext>
                </a:extLst>
              </p:cNvPr>
              <p:cNvSpPr/>
              <p:nvPr/>
            </p:nvSpPr>
            <p:spPr>
              <a:xfrm>
                <a:off x="4742956" y="5855170"/>
                <a:ext cx="2639612" cy="10028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E66EA4-DBBA-F2EB-F797-E59290C79CD0}"/>
                  </a:ext>
                </a:extLst>
              </p:cNvPr>
              <p:cNvSpPr txBox="1"/>
              <p:nvPr/>
            </p:nvSpPr>
            <p:spPr>
              <a:xfrm>
                <a:off x="4742956" y="6176565"/>
                <a:ext cx="2781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Programação Imperativa</a:t>
                </a:r>
              </a:p>
            </p:txBody>
          </p:sp>
        </p:grpSp>
      </p:grp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B934888-C398-42A3-1EC6-3203F0EF0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093" y="1832601"/>
            <a:ext cx="1153173" cy="1153173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0F8EA3-A021-BCC6-B4CF-91A40FD32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064" y="4002195"/>
            <a:ext cx="1055831" cy="1055831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D48A35-4093-9B04-6C2A-D090D3519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63" y="3666768"/>
            <a:ext cx="1002830" cy="1002830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1937F77-B14B-EFE5-F54A-6B4EA43E0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6" y="2767530"/>
            <a:ext cx="1082727" cy="1082727"/>
          </a:xfrm>
          <a:prstGeom prst="rect">
            <a:avLst/>
          </a:prstGeom>
        </p:spPr>
      </p:pic>
      <p:pic>
        <p:nvPicPr>
          <p:cNvPr id="42" name="Picture 4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60B7E3-F3F0-341C-65A4-12F3DD458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73" y="1548546"/>
            <a:ext cx="1153173" cy="115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0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FEAD-66C6-4E1C-E584-E36DAC52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  <a:t>Sistema de Fichas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4798-CCF8-5C02-6A4E-010EDD6D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792"/>
            <a:ext cx="10515600" cy="4351338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Aptos Display" panose="020B0004020202020204" pitchFamily="34" charset="0"/>
              </a:rPr>
              <a:t>No código foi implementado um sistema de depósito e levantamento de fichas.</a:t>
            </a:r>
          </a:p>
          <a:p>
            <a:r>
              <a:rPr lang="pt-PT" sz="2000" dirty="0">
                <a:latin typeface="Aptos Display" panose="020B0004020202020204" pitchFamily="34" charset="0"/>
              </a:rPr>
              <a:t>Onde está também incluído uma taxa de 5% quando é feito o levantamento das fichas.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B494C0-2708-28C1-F14C-045F5296C617}"/>
              </a:ext>
            </a:extLst>
          </p:cNvPr>
          <p:cNvGrpSpPr/>
          <p:nvPr/>
        </p:nvGrpSpPr>
        <p:grpSpPr>
          <a:xfrm>
            <a:off x="-3" y="0"/>
            <a:ext cx="132350" cy="5856181"/>
            <a:chOff x="-3" y="0"/>
            <a:chExt cx="132350" cy="58561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1B2ED2-BA44-A932-4399-F235063A55DF}"/>
                </a:ext>
              </a:extLst>
            </p:cNvPr>
            <p:cNvSpPr/>
            <p:nvPr/>
          </p:nvSpPr>
          <p:spPr>
            <a:xfrm>
              <a:off x="-1" y="4530618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40C570-BB07-0EAB-1B42-0476199EEF1B}"/>
                </a:ext>
              </a:extLst>
            </p:cNvPr>
            <p:cNvSpPr/>
            <p:nvPr/>
          </p:nvSpPr>
          <p:spPr>
            <a:xfrm>
              <a:off x="-2" y="3205054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4C800A-0054-87DF-4BAE-F10D24D66B0E}"/>
                </a:ext>
              </a:extLst>
            </p:cNvPr>
            <p:cNvSpPr/>
            <p:nvPr/>
          </p:nvSpPr>
          <p:spPr>
            <a:xfrm>
              <a:off x="-3" y="1879489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0A1FC0-112B-4CDC-6744-809C5E13187F}"/>
                </a:ext>
              </a:extLst>
            </p:cNvPr>
            <p:cNvSpPr/>
            <p:nvPr/>
          </p:nvSpPr>
          <p:spPr>
            <a:xfrm>
              <a:off x="0" y="553923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7B8BEC-DC13-489D-BDC5-9F421F7EA2A1}"/>
                </a:ext>
              </a:extLst>
            </p:cNvPr>
            <p:cNvSpPr/>
            <p:nvPr/>
          </p:nvSpPr>
          <p:spPr>
            <a:xfrm>
              <a:off x="1" y="0"/>
              <a:ext cx="132344" cy="5539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AB02EE6-3FF6-761A-C8A1-AC94FFC2F941}"/>
              </a:ext>
            </a:extLst>
          </p:cNvPr>
          <p:cNvGrpSpPr/>
          <p:nvPr/>
        </p:nvGrpSpPr>
        <p:grpSpPr>
          <a:xfrm>
            <a:off x="3402089" y="-12127"/>
            <a:ext cx="5302252" cy="138913"/>
            <a:chOff x="3402089" y="-12127"/>
            <a:chExt cx="5302252" cy="1389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682EC9-D476-AA62-6F41-784A404F0B40}"/>
                </a:ext>
              </a:extLst>
            </p:cNvPr>
            <p:cNvSpPr/>
            <p:nvPr/>
          </p:nvSpPr>
          <p:spPr>
            <a:xfrm rot="16200000">
              <a:off x="3998697" y="-602169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57FE72-AE9A-35A6-6B80-67C245763F28}"/>
                </a:ext>
              </a:extLst>
            </p:cNvPr>
            <p:cNvSpPr/>
            <p:nvPr/>
          </p:nvSpPr>
          <p:spPr>
            <a:xfrm rot="16200000">
              <a:off x="5324260" y="-608735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249C71-2058-71F2-359A-CB296E40A457}"/>
                </a:ext>
              </a:extLst>
            </p:cNvPr>
            <p:cNvSpPr/>
            <p:nvPr/>
          </p:nvSpPr>
          <p:spPr>
            <a:xfrm rot="16200000">
              <a:off x="6649823" y="-608735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F21F2B-249F-8ACB-E362-916EB27F4D61}"/>
                </a:ext>
              </a:extLst>
            </p:cNvPr>
            <p:cNvSpPr/>
            <p:nvPr/>
          </p:nvSpPr>
          <p:spPr>
            <a:xfrm rot="16200000">
              <a:off x="7975386" y="-602170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D165D82-E7E6-B0F5-6467-4DF021B1966F}"/>
              </a:ext>
            </a:extLst>
          </p:cNvPr>
          <p:cNvSpPr/>
          <p:nvPr/>
        </p:nvSpPr>
        <p:spPr>
          <a:xfrm rot="16200000">
            <a:off x="-1185192" y="-1067267"/>
            <a:ext cx="132344" cy="5539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4B15A6-D691-CDED-32F9-59D0CFF442C2}"/>
              </a:ext>
            </a:extLst>
          </p:cNvPr>
          <p:cNvGrpSpPr/>
          <p:nvPr/>
        </p:nvGrpSpPr>
        <p:grpSpPr>
          <a:xfrm>
            <a:off x="0" y="5855169"/>
            <a:ext cx="12331747" cy="1022514"/>
            <a:chOff x="0" y="5855169"/>
            <a:chExt cx="12331747" cy="10225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D17F5E-4207-F717-7CCD-FA2B423D4081}"/>
                </a:ext>
              </a:extLst>
            </p:cNvPr>
            <p:cNvGrpSpPr/>
            <p:nvPr/>
          </p:nvGrpSpPr>
          <p:grpSpPr>
            <a:xfrm>
              <a:off x="7384534" y="5855169"/>
              <a:ext cx="4947213" cy="1022514"/>
              <a:chOff x="7384534" y="5855169"/>
              <a:chExt cx="4947213" cy="102251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78BB99-28BE-89B3-9F33-A16D367342BB}"/>
                  </a:ext>
                </a:extLst>
              </p:cNvPr>
              <p:cNvSpPr/>
              <p:nvPr/>
            </p:nvSpPr>
            <p:spPr>
              <a:xfrm>
                <a:off x="7384534" y="5855169"/>
                <a:ext cx="4807465" cy="10018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1C5815-CA39-F296-FA82-8898C059F0E0}"/>
                  </a:ext>
                </a:extLst>
              </p:cNvPr>
              <p:cNvGrpSpPr/>
              <p:nvPr/>
            </p:nvGrpSpPr>
            <p:grpSpPr>
              <a:xfrm>
                <a:off x="9029437" y="5875864"/>
                <a:ext cx="3302310" cy="1001819"/>
                <a:chOff x="9189198" y="4732997"/>
                <a:chExt cx="3302310" cy="1001819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0F3D01-12E4-9839-681D-B253B733D847}"/>
                    </a:ext>
                  </a:extLst>
                </p:cNvPr>
                <p:cNvSpPr txBox="1"/>
                <p:nvPr/>
              </p:nvSpPr>
              <p:spPr>
                <a:xfrm>
                  <a:off x="9189198" y="4732997"/>
                  <a:ext cx="330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Projeto Casino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Python</a:t>
                  </a:r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Royale</a:t>
                  </a:r>
                  <a:endParaRPr lang="pt-PT" dirty="0">
                    <a:solidFill>
                      <a:schemeClr val="bg1"/>
                    </a:solidFill>
                    <a:latin typeface="Aptos SemiBold" panose="020F0502020204030204" pitchFamily="34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F209DF-B46E-8293-1F36-E59EACA5051E}"/>
                    </a:ext>
                  </a:extLst>
                </p:cNvPr>
                <p:cNvSpPr txBox="1"/>
                <p:nvPr/>
              </p:nvSpPr>
              <p:spPr>
                <a:xfrm>
                  <a:off x="11981364" y="5365484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B000402020202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279807D-B40A-8F9A-41A5-A53FC7C54C33}"/>
                </a:ext>
              </a:extLst>
            </p:cNvPr>
            <p:cNvGrpSpPr/>
            <p:nvPr/>
          </p:nvGrpSpPr>
          <p:grpSpPr>
            <a:xfrm>
              <a:off x="0" y="5855169"/>
              <a:ext cx="4742956" cy="1001819"/>
              <a:chOff x="0" y="5855169"/>
              <a:chExt cx="4742956" cy="100181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0DD3D4-C681-6864-4942-84E0E00F95B6}"/>
                  </a:ext>
                </a:extLst>
              </p:cNvPr>
              <p:cNvSpPr/>
              <p:nvPr/>
            </p:nvSpPr>
            <p:spPr>
              <a:xfrm>
                <a:off x="0" y="5855169"/>
                <a:ext cx="4742956" cy="10018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20DB56-C940-491B-7D97-AB61053975C1}"/>
                  </a:ext>
                </a:extLst>
              </p:cNvPr>
              <p:cNvSpPr txBox="1"/>
              <p:nvPr/>
            </p:nvSpPr>
            <p:spPr>
              <a:xfrm>
                <a:off x="66170" y="6051340"/>
                <a:ext cx="16949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Simão Gomes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Nuno Rafael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Rafael Ribeiro 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Gabriel Ribeiro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90A4C8F-9584-E21A-D08A-532BB3164D2F}"/>
                </a:ext>
              </a:extLst>
            </p:cNvPr>
            <p:cNvGrpSpPr/>
            <p:nvPr/>
          </p:nvGrpSpPr>
          <p:grpSpPr>
            <a:xfrm>
              <a:off x="4742956" y="5855170"/>
              <a:ext cx="2781137" cy="1002830"/>
              <a:chOff x="4742956" y="5855170"/>
              <a:chExt cx="2781137" cy="100283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F7EE8F-6865-181F-F2D3-CFF84DD7CBDA}"/>
                  </a:ext>
                </a:extLst>
              </p:cNvPr>
              <p:cNvSpPr/>
              <p:nvPr/>
            </p:nvSpPr>
            <p:spPr>
              <a:xfrm>
                <a:off x="4742956" y="5855170"/>
                <a:ext cx="2639612" cy="10028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E66EA4-DBBA-F2EB-F797-E59290C79CD0}"/>
                  </a:ext>
                </a:extLst>
              </p:cNvPr>
              <p:cNvSpPr txBox="1"/>
              <p:nvPr/>
            </p:nvSpPr>
            <p:spPr>
              <a:xfrm>
                <a:off x="4742956" y="6176565"/>
                <a:ext cx="2781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Programação Imperativa</a:t>
                </a:r>
              </a:p>
            </p:txBody>
          </p:sp>
        </p:grpSp>
      </p:grp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BD02C53-9B84-8E1F-D79F-5351799AA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6" y="3562857"/>
            <a:ext cx="1764626" cy="1764626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08EF10E-CD77-FC91-C901-2575C7F24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362" y="3562857"/>
            <a:ext cx="1901228" cy="190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51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FEAD-66C6-4E1C-E584-E36DAC52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  <a:t>Sistema de Fichas</a:t>
            </a:r>
            <a:b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</a:br>
            <a:r>
              <a:rPr lang="pt-PT" sz="1800" dirty="0">
                <a:latin typeface="72 Black" panose="020B0A04030603020204" pitchFamily="34" charset="0"/>
                <a:cs typeface="72 Black" panose="020B0A04030603020204" pitchFamily="34" charset="0"/>
              </a:rPr>
              <a:t>Depósito: Código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B494C0-2708-28C1-F14C-045F5296C617}"/>
              </a:ext>
            </a:extLst>
          </p:cNvPr>
          <p:cNvGrpSpPr/>
          <p:nvPr/>
        </p:nvGrpSpPr>
        <p:grpSpPr>
          <a:xfrm>
            <a:off x="-3" y="0"/>
            <a:ext cx="132350" cy="5856181"/>
            <a:chOff x="-3" y="0"/>
            <a:chExt cx="132350" cy="58561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1B2ED2-BA44-A932-4399-F235063A55DF}"/>
                </a:ext>
              </a:extLst>
            </p:cNvPr>
            <p:cNvSpPr/>
            <p:nvPr/>
          </p:nvSpPr>
          <p:spPr>
            <a:xfrm>
              <a:off x="-1" y="4530618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40C570-BB07-0EAB-1B42-0476199EEF1B}"/>
                </a:ext>
              </a:extLst>
            </p:cNvPr>
            <p:cNvSpPr/>
            <p:nvPr/>
          </p:nvSpPr>
          <p:spPr>
            <a:xfrm>
              <a:off x="-2" y="3205054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4C800A-0054-87DF-4BAE-F10D24D66B0E}"/>
                </a:ext>
              </a:extLst>
            </p:cNvPr>
            <p:cNvSpPr/>
            <p:nvPr/>
          </p:nvSpPr>
          <p:spPr>
            <a:xfrm>
              <a:off x="-3" y="1879489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0A1FC0-112B-4CDC-6744-809C5E13187F}"/>
                </a:ext>
              </a:extLst>
            </p:cNvPr>
            <p:cNvSpPr/>
            <p:nvPr/>
          </p:nvSpPr>
          <p:spPr>
            <a:xfrm>
              <a:off x="0" y="553923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7B8BEC-DC13-489D-BDC5-9F421F7EA2A1}"/>
                </a:ext>
              </a:extLst>
            </p:cNvPr>
            <p:cNvSpPr/>
            <p:nvPr/>
          </p:nvSpPr>
          <p:spPr>
            <a:xfrm>
              <a:off x="1" y="0"/>
              <a:ext cx="132344" cy="5539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AB02EE6-3FF6-761A-C8A1-AC94FFC2F941}"/>
              </a:ext>
            </a:extLst>
          </p:cNvPr>
          <p:cNvGrpSpPr/>
          <p:nvPr/>
        </p:nvGrpSpPr>
        <p:grpSpPr>
          <a:xfrm>
            <a:off x="3402089" y="-12127"/>
            <a:ext cx="5302252" cy="138913"/>
            <a:chOff x="3402089" y="-12127"/>
            <a:chExt cx="5302252" cy="1389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682EC9-D476-AA62-6F41-784A404F0B40}"/>
                </a:ext>
              </a:extLst>
            </p:cNvPr>
            <p:cNvSpPr/>
            <p:nvPr/>
          </p:nvSpPr>
          <p:spPr>
            <a:xfrm rot="16200000">
              <a:off x="3998697" y="-602169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57FE72-AE9A-35A6-6B80-67C245763F28}"/>
                </a:ext>
              </a:extLst>
            </p:cNvPr>
            <p:cNvSpPr/>
            <p:nvPr/>
          </p:nvSpPr>
          <p:spPr>
            <a:xfrm rot="16200000">
              <a:off x="5324260" y="-608735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249C71-2058-71F2-359A-CB296E40A457}"/>
                </a:ext>
              </a:extLst>
            </p:cNvPr>
            <p:cNvSpPr/>
            <p:nvPr/>
          </p:nvSpPr>
          <p:spPr>
            <a:xfrm rot="16200000">
              <a:off x="6649823" y="-608735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F21F2B-249F-8ACB-E362-916EB27F4D61}"/>
                </a:ext>
              </a:extLst>
            </p:cNvPr>
            <p:cNvSpPr/>
            <p:nvPr/>
          </p:nvSpPr>
          <p:spPr>
            <a:xfrm rot="16200000">
              <a:off x="7975386" y="-602170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D165D82-E7E6-B0F5-6467-4DF021B1966F}"/>
              </a:ext>
            </a:extLst>
          </p:cNvPr>
          <p:cNvSpPr/>
          <p:nvPr/>
        </p:nvSpPr>
        <p:spPr>
          <a:xfrm rot="16200000">
            <a:off x="-1185192" y="-1067267"/>
            <a:ext cx="132344" cy="5539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4B15A6-D691-CDED-32F9-59D0CFF442C2}"/>
              </a:ext>
            </a:extLst>
          </p:cNvPr>
          <p:cNvGrpSpPr/>
          <p:nvPr/>
        </p:nvGrpSpPr>
        <p:grpSpPr>
          <a:xfrm>
            <a:off x="0" y="5855169"/>
            <a:ext cx="12331747" cy="1022514"/>
            <a:chOff x="0" y="5855169"/>
            <a:chExt cx="12331747" cy="10225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D17F5E-4207-F717-7CCD-FA2B423D4081}"/>
                </a:ext>
              </a:extLst>
            </p:cNvPr>
            <p:cNvGrpSpPr/>
            <p:nvPr/>
          </p:nvGrpSpPr>
          <p:grpSpPr>
            <a:xfrm>
              <a:off x="7384534" y="5855169"/>
              <a:ext cx="4947213" cy="1022514"/>
              <a:chOff x="7384534" y="5855169"/>
              <a:chExt cx="4947213" cy="102251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78BB99-28BE-89B3-9F33-A16D367342BB}"/>
                  </a:ext>
                </a:extLst>
              </p:cNvPr>
              <p:cNvSpPr/>
              <p:nvPr/>
            </p:nvSpPr>
            <p:spPr>
              <a:xfrm>
                <a:off x="7384534" y="5855169"/>
                <a:ext cx="4807465" cy="10018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1C5815-CA39-F296-FA82-8898C059F0E0}"/>
                  </a:ext>
                </a:extLst>
              </p:cNvPr>
              <p:cNvGrpSpPr/>
              <p:nvPr/>
            </p:nvGrpSpPr>
            <p:grpSpPr>
              <a:xfrm>
                <a:off x="9029437" y="5875864"/>
                <a:ext cx="3302310" cy="1001819"/>
                <a:chOff x="9189198" y="4732997"/>
                <a:chExt cx="3302310" cy="1001819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0F3D01-12E4-9839-681D-B253B733D847}"/>
                    </a:ext>
                  </a:extLst>
                </p:cNvPr>
                <p:cNvSpPr txBox="1"/>
                <p:nvPr/>
              </p:nvSpPr>
              <p:spPr>
                <a:xfrm>
                  <a:off x="9189198" y="4732997"/>
                  <a:ext cx="330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Projeto Casino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Python</a:t>
                  </a:r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Royale</a:t>
                  </a:r>
                  <a:endParaRPr lang="pt-PT" dirty="0">
                    <a:solidFill>
                      <a:schemeClr val="bg1"/>
                    </a:solidFill>
                    <a:latin typeface="Aptos SemiBold" panose="020F0502020204030204" pitchFamily="34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F209DF-B46E-8293-1F36-E59EACA5051E}"/>
                    </a:ext>
                  </a:extLst>
                </p:cNvPr>
                <p:cNvSpPr txBox="1"/>
                <p:nvPr/>
              </p:nvSpPr>
              <p:spPr>
                <a:xfrm>
                  <a:off x="11981364" y="5365484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B0004020202020204" pitchFamily="34" charset="0"/>
                    </a:rPr>
                    <a:t>6</a:t>
                  </a: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279807D-B40A-8F9A-41A5-A53FC7C54C33}"/>
                </a:ext>
              </a:extLst>
            </p:cNvPr>
            <p:cNvGrpSpPr/>
            <p:nvPr/>
          </p:nvGrpSpPr>
          <p:grpSpPr>
            <a:xfrm>
              <a:off x="0" y="5855169"/>
              <a:ext cx="4742956" cy="1001819"/>
              <a:chOff x="0" y="5855169"/>
              <a:chExt cx="4742956" cy="100181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0DD3D4-C681-6864-4942-84E0E00F95B6}"/>
                  </a:ext>
                </a:extLst>
              </p:cNvPr>
              <p:cNvSpPr/>
              <p:nvPr/>
            </p:nvSpPr>
            <p:spPr>
              <a:xfrm>
                <a:off x="0" y="5855169"/>
                <a:ext cx="4742956" cy="10018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20DB56-C940-491B-7D97-AB61053975C1}"/>
                  </a:ext>
                </a:extLst>
              </p:cNvPr>
              <p:cNvSpPr txBox="1"/>
              <p:nvPr/>
            </p:nvSpPr>
            <p:spPr>
              <a:xfrm>
                <a:off x="66170" y="6051340"/>
                <a:ext cx="16949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Simão Gomes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Nuno Rafael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Rafael Ribeiro 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Gabriel Ribeiro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90A4C8F-9584-E21A-D08A-532BB3164D2F}"/>
                </a:ext>
              </a:extLst>
            </p:cNvPr>
            <p:cNvGrpSpPr/>
            <p:nvPr/>
          </p:nvGrpSpPr>
          <p:grpSpPr>
            <a:xfrm>
              <a:off x="4742956" y="5855170"/>
              <a:ext cx="2781137" cy="1002830"/>
              <a:chOff x="4742956" y="5855170"/>
              <a:chExt cx="2781137" cy="100283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F7EE8F-6865-181F-F2D3-CFF84DD7CBDA}"/>
                  </a:ext>
                </a:extLst>
              </p:cNvPr>
              <p:cNvSpPr/>
              <p:nvPr/>
            </p:nvSpPr>
            <p:spPr>
              <a:xfrm>
                <a:off x="4742956" y="5855170"/>
                <a:ext cx="2639612" cy="10028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E66EA4-DBBA-F2EB-F797-E59290C79CD0}"/>
                  </a:ext>
                </a:extLst>
              </p:cNvPr>
              <p:cNvSpPr txBox="1"/>
              <p:nvPr/>
            </p:nvSpPr>
            <p:spPr>
              <a:xfrm>
                <a:off x="4742956" y="6176565"/>
                <a:ext cx="2781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Programação Imperativa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57A0CE1-29DE-F595-2191-0BD13336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40" y="1647273"/>
            <a:ext cx="7235967" cy="38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4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FEAD-66C6-4E1C-E584-E36DAC52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  <a:t>Sistema de Fichas</a:t>
            </a:r>
            <a:b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</a:br>
            <a:r>
              <a:rPr lang="pt-PT" sz="1800" dirty="0">
                <a:latin typeface="72 Black" panose="020B0A04030603020204" pitchFamily="34" charset="0"/>
                <a:cs typeface="72 Black" panose="020B0A04030603020204" pitchFamily="34" charset="0"/>
              </a:rPr>
              <a:t>Levantamento: Código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B494C0-2708-28C1-F14C-045F5296C617}"/>
              </a:ext>
            </a:extLst>
          </p:cNvPr>
          <p:cNvGrpSpPr/>
          <p:nvPr/>
        </p:nvGrpSpPr>
        <p:grpSpPr>
          <a:xfrm>
            <a:off x="-3" y="0"/>
            <a:ext cx="132350" cy="5856181"/>
            <a:chOff x="-3" y="0"/>
            <a:chExt cx="132350" cy="58561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1B2ED2-BA44-A932-4399-F235063A55DF}"/>
                </a:ext>
              </a:extLst>
            </p:cNvPr>
            <p:cNvSpPr/>
            <p:nvPr/>
          </p:nvSpPr>
          <p:spPr>
            <a:xfrm>
              <a:off x="-1" y="4530618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40C570-BB07-0EAB-1B42-0476199EEF1B}"/>
                </a:ext>
              </a:extLst>
            </p:cNvPr>
            <p:cNvSpPr/>
            <p:nvPr/>
          </p:nvSpPr>
          <p:spPr>
            <a:xfrm>
              <a:off x="-2" y="3205054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4C800A-0054-87DF-4BAE-F10D24D66B0E}"/>
                </a:ext>
              </a:extLst>
            </p:cNvPr>
            <p:cNvSpPr/>
            <p:nvPr/>
          </p:nvSpPr>
          <p:spPr>
            <a:xfrm>
              <a:off x="-3" y="1879489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0A1FC0-112B-4CDC-6744-809C5E13187F}"/>
                </a:ext>
              </a:extLst>
            </p:cNvPr>
            <p:cNvSpPr/>
            <p:nvPr/>
          </p:nvSpPr>
          <p:spPr>
            <a:xfrm>
              <a:off x="0" y="553923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7B8BEC-DC13-489D-BDC5-9F421F7EA2A1}"/>
                </a:ext>
              </a:extLst>
            </p:cNvPr>
            <p:cNvSpPr/>
            <p:nvPr/>
          </p:nvSpPr>
          <p:spPr>
            <a:xfrm>
              <a:off x="1" y="0"/>
              <a:ext cx="132344" cy="5539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AB02EE6-3FF6-761A-C8A1-AC94FFC2F941}"/>
              </a:ext>
            </a:extLst>
          </p:cNvPr>
          <p:cNvGrpSpPr/>
          <p:nvPr/>
        </p:nvGrpSpPr>
        <p:grpSpPr>
          <a:xfrm>
            <a:off x="3402089" y="-12127"/>
            <a:ext cx="5302252" cy="138913"/>
            <a:chOff x="3402089" y="-12127"/>
            <a:chExt cx="5302252" cy="1389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682EC9-D476-AA62-6F41-784A404F0B40}"/>
                </a:ext>
              </a:extLst>
            </p:cNvPr>
            <p:cNvSpPr/>
            <p:nvPr/>
          </p:nvSpPr>
          <p:spPr>
            <a:xfrm rot="16200000">
              <a:off x="3998697" y="-602169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57FE72-AE9A-35A6-6B80-67C245763F28}"/>
                </a:ext>
              </a:extLst>
            </p:cNvPr>
            <p:cNvSpPr/>
            <p:nvPr/>
          </p:nvSpPr>
          <p:spPr>
            <a:xfrm rot="16200000">
              <a:off x="5324260" y="-608735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249C71-2058-71F2-359A-CB296E40A457}"/>
                </a:ext>
              </a:extLst>
            </p:cNvPr>
            <p:cNvSpPr/>
            <p:nvPr/>
          </p:nvSpPr>
          <p:spPr>
            <a:xfrm rot="16200000">
              <a:off x="6649823" y="-608735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F21F2B-249F-8ACB-E362-916EB27F4D61}"/>
                </a:ext>
              </a:extLst>
            </p:cNvPr>
            <p:cNvSpPr/>
            <p:nvPr/>
          </p:nvSpPr>
          <p:spPr>
            <a:xfrm rot="16200000">
              <a:off x="7975386" y="-602170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D165D82-E7E6-B0F5-6467-4DF021B1966F}"/>
              </a:ext>
            </a:extLst>
          </p:cNvPr>
          <p:cNvSpPr/>
          <p:nvPr/>
        </p:nvSpPr>
        <p:spPr>
          <a:xfrm rot="16200000">
            <a:off x="-1185192" y="-1067267"/>
            <a:ext cx="132344" cy="5539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4B15A6-D691-CDED-32F9-59D0CFF442C2}"/>
              </a:ext>
            </a:extLst>
          </p:cNvPr>
          <p:cNvGrpSpPr/>
          <p:nvPr/>
        </p:nvGrpSpPr>
        <p:grpSpPr>
          <a:xfrm>
            <a:off x="0" y="5855169"/>
            <a:ext cx="12331747" cy="1022514"/>
            <a:chOff x="0" y="5855169"/>
            <a:chExt cx="12331747" cy="10225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D17F5E-4207-F717-7CCD-FA2B423D4081}"/>
                </a:ext>
              </a:extLst>
            </p:cNvPr>
            <p:cNvGrpSpPr/>
            <p:nvPr/>
          </p:nvGrpSpPr>
          <p:grpSpPr>
            <a:xfrm>
              <a:off x="7384534" y="5855169"/>
              <a:ext cx="4947213" cy="1022514"/>
              <a:chOff x="7384534" y="5855169"/>
              <a:chExt cx="4947213" cy="102251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78BB99-28BE-89B3-9F33-A16D367342BB}"/>
                  </a:ext>
                </a:extLst>
              </p:cNvPr>
              <p:cNvSpPr/>
              <p:nvPr/>
            </p:nvSpPr>
            <p:spPr>
              <a:xfrm>
                <a:off x="7384534" y="5855169"/>
                <a:ext cx="4807465" cy="10018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1C5815-CA39-F296-FA82-8898C059F0E0}"/>
                  </a:ext>
                </a:extLst>
              </p:cNvPr>
              <p:cNvGrpSpPr/>
              <p:nvPr/>
            </p:nvGrpSpPr>
            <p:grpSpPr>
              <a:xfrm>
                <a:off x="9029437" y="5875864"/>
                <a:ext cx="3302310" cy="1001819"/>
                <a:chOff x="9189198" y="4732997"/>
                <a:chExt cx="3302310" cy="1001819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0F3D01-12E4-9839-681D-B253B733D847}"/>
                    </a:ext>
                  </a:extLst>
                </p:cNvPr>
                <p:cNvSpPr txBox="1"/>
                <p:nvPr/>
              </p:nvSpPr>
              <p:spPr>
                <a:xfrm>
                  <a:off x="9189198" y="4732997"/>
                  <a:ext cx="330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Projeto Casino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Python</a:t>
                  </a:r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Royale</a:t>
                  </a:r>
                  <a:endParaRPr lang="pt-PT" dirty="0">
                    <a:solidFill>
                      <a:schemeClr val="bg1"/>
                    </a:solidFill>
                    <a:latin typeface="Aptos SemiBold" panose="020F0502020204030204" pitchFamily="34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F209DF-B46E-8293-1F36-E59EACA5051E}"/>
                    </a:ext>
                  </a:extLst>
                </p:cNvPr>
                <p:cNvSpPr txBox="1"/>
                <p:nvPr/>
              </p:nvSpPr>
              <p:spPr>
                <a:xfrm>
                  <a:off x="11981364" y="5365484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B0004020202020204" pitchFamily="34" charset="0"/>
                    </a:rPr>
                    <a:t>6</a:t>
                  </a: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279807D-B40A-8F9A-41A5-A53FC7C54C33}"/>
                </a:ext>
              </a:extLst>
            </p:cNvPr>
            <p:cNvGrpSpPr/>
            <p:nvPr/>
          </p:nvGrpSpPr>
          <p:grpSpPr>
            <a:xfrm>
              <a:off x="0" y="5855169"/>
              <a:ext cx="4742956" cy="1001819"/>
              <a:chOff x="0" y="5855169"/>
              <a:chExt cx="4742956" cy="100181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0DD3D4-C681-6864-4942-84E0E00F95B6}"/>
                  </a:ext>
                </a:extLst>
              </p:cNvPr>
              <p:cNvSpPr/>
              <p:nvPr/>
            </p:nvSpPr>
            <p:spPr>
              <a:xfrm>
                <a:off x="0" y="5855169"/>
                <a:ext cx="4742956" cy="10018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20DB56-C940-491B-7D97-AB61053975C1}"/>
                  </a:ext>
                </a:extLst>
              </p:cNvPr>
              <p:cNvSpPr txBox="1"/>
              <p:nvPr/>
            </p:nvSpPr>
            <p:spPr>
              <a:xfrm>
                <a:off x="66170" y="6051340"/>
                <a:ext cx="16949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Simão Gomes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Nuno Rafael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Rafael Ribeiro 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Gabriel Ribeiro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90A4C8F-9584-E21A-D08A-532BB3164D2F}"/>
                </a:ext>
              </a:extLst>
            </p:cNvPr>
            <p:cNvGrpSpPr/>
            <p:nvPr/>
          </p:nvGrpSpPr>
          <p:grpSpPr>
            <a:xfrm>
              <a:off x="4742956" y="5855170"/>
              <a:ext cx="2781137" cy="1002830"/>
              <a:chOff x="4742956" y="5855170"/>
              <a:chExt cx="2781137" cy="100283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F7EE8F-6865-181F-F2D3-CFF84DD7CBDA}"/>
                  </a:ext>
                </a:extLst>
              </p:cNvPr>
              <p:cNvSpPr/>
              <p:nvPr/>
            </p:nvSpPr>
            <p:spPr>
              <a:xfrm>
                <a:off x="4742956" y="5855170"/>
                <a:ext cx="2639612" cy="10028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E66EA4-DBBA-F2EB-F797-E59290C79CD0}"/>
                  </a:ext>
                </a:extLst>
              </p:cNvPr>
              <p:cNvSpPr txBox="1"/>
              <p:nvPr/>
            </p:nvSpPr>
            <p:spPr>
              <a:xfrm>
                <a:off x="4742956" y="6176565"/>
                <a:ext cx="2781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Programação Imperativa</a:t>
                </a: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252001E-30CD-C215-3E41-C933C25F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03" y="1618017"/>
            <a:ext cx="7925082" cy="40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16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FEAD-66C6-4E1C-E584-E36DAC52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  <a:t>Jogos</a:t>
            </a:r>
            <a:b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</a:br>
            <a:r>
              <a:rPr lang="pt-PT" sz="1800" dirty="0" err="1">
                <a:latin typeface="72 Black" panose="020B0A04030603020204" pitchFamily="34" charset="0"/>
                <a:cs typeface="72 Black" panose="020B0A04030603020204" pitchFamily="34" charset="0"/>
              </a:rPr>
              <a:t>Slots</a:t>
            </a:r>
            <a:endParaRPr lang="pt-PT" sz="1800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B494C0-2708-28C1-F14C-045F5296C617}"/>
              </a:ext>
            </a:extLst>
          </p:cNvPr>
          <p:cNvGrpSpPr/>
          <p:nvPr/>
        </p:nvGrpSpPr>
        <p:grpSpPr>
          <a:xfrm>
            <a:off x="-3" y="0"/>
            <a:ext cx="132350" cy="5856181"/>
            <a:chOff x="-3" y="0"/>
            <a:chExt cx="132350" cy="58561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1B2ED2-BA44-A932-4399-F235063A55DF}"/>
                </a:ext>
              </a:extLst>
            </p:cNvPr>
            <p:cNvSpPr/>
            <p:nvPr/>
          </p:nvSpPr>
          <p:spPr>
            <a:xfrm>
              <a:off x="-1" y="4530618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40C570-BB07-0EAB-1B42-0476199EEF1B}"/>
                </a:ext>
              </a:extLst>
            </p:cNvPr>
            <p:cNvSpPr/>
            <p:nvPr/>
          </p:nvSpPr>
          <p:spPr>
            <a:xfrm>
              <a:off x="-2" y="3205054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4C800A-0054-87DF-4BAE-F10D24D66B0E}"/>
                </a:ext>
              </a:extLst>
            </p:cNvPr>
            <p:cNvSpPr/>
            <p:nvPr/>
          </p:nvSpPr>
          <p:spPr>
            <a:xfrm>
              <a:off x="-3" y="1879489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0A1FC0-112B-4CDC-6744-809C5E13187F}"/>
                </a:ext>
              </a:extLst>
            </p:cNvPr>
            <p:cNvSpPr/>
            <p:nvPr/>
          </p:nvSpPr>
          <p:spPr>
            <a:xfrm>
              <a:off x="0" y="553923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7B8BEC-DC13-489D-BDC5-9F421F7EA2A1}"/>
                </a:ext>
              </a:extLst>
            </p:cNvPr>
            <p:cNvSpPr/>
            <p:nvPr/>
          </p:nvSpPr>
          <p:spPr>
            <a:xfrm>
              <a:off x="1" y="0"/>
              <a:ext cx="132344" cy="5539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AB02EE6-3FF6-761A-C8A1-AC94FFC2F941}"/>
              </a:ext>
            </a:extLst>
          </p:cNvPr>
          <p:cNvGrpSpPr/>
          <p:nvPr/>
        </p:nvGrpSpPr>
        <p:grpSpPr>
          <a:xfrm>
            <a:off x="3402089" y="-12127"/>
            <a:ext cx="5302252" cy="138913"/>
            <a:chOff x="3402089" y="-12127"/>
            <a:chExt cx="5302252" cy="1389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682EC9-D476-AA62-6F41-784A404F0B40}"/>
                </a:ext>
              </a:extLst>
            </p:cNvPr>
            <p:cNvSpPr/>
            <p:nvPr/>
          </p:nvSpPr>
          <p:spPr>
            <a:xfrm rot="16200000">
              <a:off x="3998697" y="-602169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57FE72-AE9A-35A6-6B80-67C245763F28}"/>
                </a:ext>
              </a:extLst>
            </p:cNvPr>
            <p:cNvSpPr/>
            <p:nvPr/>
          </p:nvSpPr>
          <p:spPr>
            <a:xfrm rot="16200000">
              <a:off x="5324260" y="-608735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249C71-2058-71F2-359A-CB296E40A457}"/>
                </a:ext>
              </a:extLst>
            </p:cNvPr>
            <p:cNvSpPr/>
            <p:nvPr/>
          </p:nvSpPr>
          <p:spPr>
            <a:xfrm rot="16200000">
              <a:off x="6649823" y="-608735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F21F2B-249F-8ACB-E362-916EB27F4D61}"/>
                </a:ext>
              </a:extLst>
            </p:cNvPr>
            <p:cNvSpPr/>
            <p:nvPr/>
          </p:nvSpPr>
          <p:spPr>
            <a:xfrm rot="16200000">
              <a:off x="7975386" y="-602170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D165D82-E7E6-B0F5-6467-4DF021B1966F}"/>
              </a:ext>
            </a:extLst>
          </p:cNvPr>
          <p:cNvSpPr/>
          <p:nvPr/>
        </p:nvSpPr>
        <p:spPr>
          <a:xfrm rot="16200000">
            <a:off x="-1185192" y="-1067267"/>
            <a:ext cx="132344" cy="5539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4B15A6-D691-CDED-32F9-59D0CFF442C2}"/>
              </a:ext>
            </a:extLst>
          </p:cNvPr>
          <p:cNvGrpSpPr/>
          <p:nvPr/>
        </p:nvGrpSpPr>
        <p:grpSpPr>
          <a:xfrm>
            <a:off x="0" y="5855169"/>
            <a:ext cx="12331747" cy="1022514"/>
            <a:chOff x="0" y="5855169"/>
            <a:chExt cx="12331747" cy="10225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D17F5E-4207-F717-7CCD-FA2B423D4081}"/>
                </a:ext>
              </a:extLst>
            </p:cNvPr>
            <p:cNvGrpSpPr/>
            <p:nvPr/>
          </p:nvGrpSpPr>
          <p:grpSpPr>
            <a:xfrm>
              <a:off x="7384534" y="5855169"/>
              <a:ext cx="4947213" cy="1022514"/>
              <a:chOff x="7384534" y="5855169"/>
              <a:chExt cx="4947213" cy="102251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78BB99-28BE-89B3-9F33-A16D367342BB}"/>
                  </a:ext>
                </a:extLst>
              </p:cNvPr>
              <p:cNvSpPr/>
              <p:nvPr/>
            </p:nvSpPr>
            <p:spPr>
              <a:xfrm>
                <a:off x="7384534" y="5855169"/>
                <a:ext cx="4807465" cy="10018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1C5815-CA39-F296-FA82-8898C059F0E0}"/>
                  </a:ext>
                </a:extLst>
              </p:cNvPr>
              <p:cNvGrpSpPr/>
              <p:nvPr/>
            </p:nvGrpSpPr>
            <p:grpSpPr>
              <a:xfrm>
                <a:off x="9029437" y="5875864"/>
                <a:ext cx="3302310" cy="1001819"/>
                <a:chOff x="9189198" y="4732997"/>
                <a:chExt cx="3302310" cy="1001819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0F3D01-12E4-9839-681D-B253B733D847}"/>
                    </a:ext>
                  </a:extLst>
                </p:cNvPr>
                <p:cNvSpPr txBox="1"/>
                <p:nvPr/>
              </p:nvSpPr>
              <p:spPr>
                <a:xfrm>
                  <a:off x="9189198" y="4732997"/>
                  <a:ext cx="330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Projeto Casino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Python</a:t>
                  </a:r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Royale</a:t>
                  </a:r>
                  <a:endParaRPr lang="pt-PT" dirty="0">
                    <a:solidFill>
                      <a:schemeClr val="bg1"/>
                    </a:solidFill>
                    <a:latin typeface="Aptos SemiBold" panose="020F0502020204030204" pitchFamily="34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F209DF-B46E-8293-1F36-E59EACA5051E}"/>
                    </a:ext>
                  </a:extLst>
                </p:cNvPr>
                <p:cNvSpPr txBox="1"/>
                <p:nvPr/>
              </p:nvSpPr>
              <p:spPr>
                <a:xfrm>
                  <a:off x="11981364" y="5365484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B0004020202020204" pitchFamily="34" charset="0"/>
                    </a:rPr>
                    <a:t>6</a:t>
                  </a: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279807D-B40A-8F9A-41A5-A53FC7C54C33}"/>
                </a:ext>
              </a:extLst>
            </p:cNvPr>
            <p:cNvGrpSpPr/>
            <p:nvPr/>
          </p:nvGrpSpPr>
          <p:grpSpPr>
            <a:xfrm>
              <a:off x="0" y="5855169"/>
              <a:ext cx="4742956" cy="1001819"/>
              <a:chOff x="0" y="5855169"/>
              <a:chExt cx="4742956" cy="100181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0DD3D4-C681-6864-4942-84E0E00F95B6}"/>
                  </a:ext>
                </a:extLst>
              </p:cNvPr>
              <p:cNvSpPr/>
              <p:nvPr/>
            </p:nvSpPr>
            <p:spPr>
              <a:xfrm>
                <a:off x="0" y="5855169"/>
                <a:ext cx="4742956" cy="10018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20DB56-C940-491B-7D97-AB61053975C1}"/>
                  </a:ext>
                </a:extLst>
              </p:cNvPr>
              <p:cNvSpPr txBox="1"/>
              <p:nvPr/>
            </p:nvSpPr>
            <p:spPr>
              <a:xfrm>
                <a:off x="66170" y="6051340"/>
                <a:ext cx="16949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Simão Gomes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Nuno Rafael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Rafael Ribeiro 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Gabriel Ribeiro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90A4C8F-9584-E21A-D08A-532BB3164D2F}"/>
                </a:ext>
              </a:extLst>
            </p:cNvPr>
            <p:cNvGrpSpPr/>
            <p:nvPr/>
          </p:nvGrpSpPr>
          <p:grpSpPr>
            <a:xfrm>
              <a:off x="4742956" y="5855170"/>
              <a:ext cx="2781137" cy="1002830"/>
              <a:chOff x="4742956" y="5855170"/>
              <a:chExt cx="2781137" cy="100283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F7EE8F-6865-181F-F2D3-CFF84DD7CBDA}"/>
                  </a:ext>
                </a:extLst>
              </p:cNvPr>
              <p:cNvSpPr/>
              <p:nvPr/>
            </p:nvSpPr>
            <p:spPr>
              <a:xfrm>
                <a:off x="4742956" y="5855170"/>
                <a:ext cx="2639612" cy="10028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E66EA4-DBBA-F2EB-F797-E59290C79CD0}"/>
                  </a:ext>
                </a:extLst>
              </p:cNvPr>
              <p:cNvSpPr txBox="1"/>
              <p:nvPr/>
            </p:nvSpPr>
            <p:spPr>
              <a:xfrm>
                <a:off x="4742956" y="6176565"/>
                <a:ext cx="2781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Programação Imperativa</a:t>
                </a: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A106-163C-162B-24BC-B0150AB6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792"/>
            <a:ext cx="10515600" cy="4351338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Aptos Display" panose="020B0004020202020204" pitchFamily="34" charset="0"/>
              </a:rPr>
              <a:t>Spins Single e Automáticos</a:t>
            </a:r>
          </a:p>
          <a:p>
            <a:r>
              <a:rPr lang="pt-PT" sz="2000" dirty="0">
                <a:latin typeface="Aptos Display" panose="020B0004020202020204" pitchFamily="34" charset="0"/>
              </a:rPr>
              <a:t>Sistema de Jackpot</a:t>
            </a:r>
          </a:p>
          <a:p>
            <a:r>
              <a:rPr lang="pt-PT" sz="2000" dirty="0">
                <a:latin typeface="Aptos Display" panose="020B0004020202020204" pitchFamily="34" charset="0"/>
              </a:rPr>
              <a:t>Animação do Spin</a:t>
            </a:r>
          </a:p>
          <a:p>
            <a:endParaRPr lang="pt-PT" sz="2000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F63CB-B5CD-AA02-E686-FB938A48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743" y="779133"/>
            <a:ext cx="3277057" cy="208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49590D-B497-7EC0-A9B4-510763533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774" y="3261709"/>
            <a:ext cx="5792008" cy="2076740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52F7F26-C436-4654-131A-7B5A78981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5589">
            <a:off x="4966687" y="882540"/>
            <a:ext cx="1758371" cy="1758371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A47DD57-AEEA-36A4-50BD-B99146F9A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3792">
            <a:off x="838197" y="3125686"/>
            <a:ext cx="2358883" cy="23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96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FEAD-66C6-4E1C-E584-E36DAC52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  <a:t>Jogos</a:t>
            </a:r>
            <a:b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</a:br>
            <a:r>
              <a:rPr lang="pt-PT" sz="1800" dirty="0" err="1">
                <a:latin typeface="72 Black" panose="020B0A04030603020204" pitchFamily="34" charset="0"/>
                <a:cs typeface="72 Black" panose="020B0A04030603020204" pitchFamily="34" charset="0"/>
              </a:rPr>
              <a:t>BlackJack</a:t>
            </a:r>
            <a:endParaRPr lang="pt-PT" sz="1800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B494C0-2708-28C1-F14C-045F5296C617}"/>
              </a:ext>
            </a:extLst>
          </p:cNvPr>
          <p:cNvGrpSpPr/>
          <p:nvPr/>
        </p:nvGrpSpPr>
        <p:grpSpPr>
          <a:xfrm>
            <a:off x="-3" y="0"/>
            <a:ext cx="132350" cy="5856181"/>
            <a:chOff x="-3" y="0"/>
            <a:chExt cx="132350" cy="58561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1B2ED2-BA44-A932-4399-F235063A55DF}"/>
                </a:ext>
              </a:extLst>
            </p:cNvPr>
            <p:cNvSpPr/>
            <p:nvPr/>
          </p:nvSpPr>
          <p:spPr>
            <a:xfrm>
              <a:off x="-1" y="4530618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40C570-BB07-0EAB-1B42-0476199EEF1B}"/>
                </a:ext>
              </a:extLst>
            </p:cNvPr>
            <p:cNvSpPr/>
            <p:nvPr/>
          </p:nvSpPr>
          <p:spPr>
            <a:xfrm>
              <a:off x="-2" y="3205054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4C800A-0054-87DF-4BAE-F10D24D66B0E}"/>
                </a:ext>
              </a:extLst>
            </p:cNvPr>
            <p:cNvSpPr/>
            <p:nvPr/>
          </p:nvSpPr>
          <p:spPr>
            <a:xfrm>
              <a:off x="-3" y="1879489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0A1FC0-112B-4CDC-6744-809C5E13187F}"/>
                </a:ext>
              </a:extLst>
            </p:cNvPr>
            <p:cNvSpPr/>
            <p:nvPr/>
          </p:nvSpPr>
          <p:spPr>
            <a:xfrm>
              <a:off x="0" y="553923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7B8BEC-DC13-489D-BDC5-9F421F7EA2A1}"/>
                </a:ext>
              </a:extLst>
            </p:cNvPr>
            <p:cNvSpPr/>
            <p:nvPr/>
          </p:nvSpPr>
          <p:spPr>
            <a:xfrm>
              <a:off x="1" y="0"/>
              <a:ext cx="132344" cy="5539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AB02EE6-3FF6-761A-C8A1-AC94FFC2F941}"/>
              </a:ext>
            </a:extLst>
          </p:cNvPr>
          <p:cNvGrpSpPr/>
          <p:nvPr/>
        </p:nvGrpSpPr>
        <p:grpSpPr>
          <a:xfrm>
            <a:off x="3402089" y="-12127"/>
            <a:ext cx="5302252" cy="138913"/>
            <a:chOff x="3402089" y="-12127"/>
            <a:chExt cx="5302252" cy="1389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682EC9-D476-AA62-6F41-784A404F0B40}"/>
                </a:ext>
              </a:extLst>
            </p:cNvPr>
            <p:cNvSpPr/>
            <p:nvPr/>
          </p:nvSpPr>
          <p:spPr>
            <a:xfrm rot="16200000">
              <a:off x="3998697" y="-602169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57FE72-AE9A-35A6-6B80-67C245763F28}"/>
                </a:ext>
              </a:extLst>
            </p:cNvPr>
            <p:cNvSpPr/>
            <p:nvPr/>
          </p:nvSpPr>
          <p:spPr>
            <a:xfrm rot="16200000">
              <a:off x="5324260" y="-608735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249C71-2058-71F2-359A-CB296E40A457}"/>
                </a:ext>
              </a:extLst>
            </p:cNvPr>
            <p:cNvSpPr/>
            <p:nvPr/>
          </p:nvSpPr>
          <p:spPr>
            <a:xfrm rot="16200000">
              <a:off x="6649823" y="-608735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F21F2B-249F-8ACB-E362-916EB27F4D61}"/>
                </a:ext>
              </a:extLst>
            </p:cNvPr>
            <p:cNvSpPr/>
            <p:nvPr/>
          </p:nvSpPr>
          <p:spPr>
            <a:xfrm rot="16200000">
              <a:off x="7975386" y="-602170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D165D82-E7E6-B0F5-6467-4DF021B1966F}"/>
              </a:ext>
            </a:extLst>
          </p:cNvPr>
          <p:cNvSpPr/>
          <p:nvPr/>
        </p:nvSpPr>
        <p:spPr>
          <a:xfrm rot="16200000">
            <a:off x="-1185192" y="-1067267"/>
            <a:ext cx="132344" cy="5539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4B15A6-D691-CDED-32F9-59D0CFF442C2}"/>
              </a:ext>
            </a:extLst>
          </p:cNvPr>
          <p:cNvGrpSpPr/>
          <p:nvPr/>
        </p:nvGrpSpPr>
        <p:grpSpPr>
          <a:xfrm>
            <a:off x="0" y="5855169"/>
            <a:ext cx="12331747" cy="1022514"/>
            <a:chOff x="0" y="5855169"/>
            <a:chExt cx="12331747" cy="10225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D17F5E-4207-F717-7CCD-FA2B423D4081}"/>
                </a:ext>
              </a:extLst>
            </p:cNvPr>
            <p:cNvGrpSpPr/>
            <p:nvPr/>
          </p:nvGrpSpPr>
          <p:grpSpPr>
            <a:xfrm>
              <a:off x="7384534" y="5855169"/>
              <a:ext cx="4947213" cy="1022514"/>
              <a:chOff x="7384534" y="5855169"/>
              <a:chExt cx="4947213" cy="102251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78BB99-28BE-89B3-9F33-A16D367342BB}"/>
                  </a:ext>
                </a:extLst>
              </p:cNvPr>
              <p:cNvSpPr/>
              <p:nvPr/>
            </p:nvSpPr>
            <p:spPr>
              <a:xfrm>
                <a:off x="7384534" y="5855169"/>
                <a:ext cx="4807465" cy="10018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1C5815-CA39-F296-FA82-8898C059F0E0}"/>
                  </a:ext>
                </a:extLst>
              </p:cNvPr>
              <p:cNvGrpSpPr/>
              <p:nvPr/>
            </p:nvGrpSpPr>
            <p:grpSpPr>
              <a:xfrm>
                <a:off x="9029437" y="5875864"/>
                <a:ext cx="3302310" cy="1001819"/>
                <a:chOff x="9189198" y="4732997"/>
                <a:chExt cx="3302310" cy="1001819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0F3D01-12E4-9839-681D-B253B733D847}"/>
                    </a:ext>
                  </a:extLst>
                </p:cNvPr>
                <p:cNvSpPr txBox="1"/>
                <p:nvPr/>
              </p:nvSpPr>
              <p:spPr>
                <a:xfrm>
                  <a:off x="9189198" y="4732997"/>
                  <a:ext cx="330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Projeto Casino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Python</a:t>
                  </a:r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Royale</a:t>
                  </a:r>
                  <a:endParaRPr lang="pt-PT" dirty="0">
                    <a:solidFill>
                      <a:schemeClr val="bg1"/>
                    </a:solidFill>
                    <a:latin typeface="Aptos SemiBold" panose="020F0502020204030204" pitchFamily="34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F209DF-B46E-8293-1F36-E59EACA5051E}"/>
                    </a:ext>
                  </a:extLst>
                </p:cNvPr>
                <p:cNvSpPr txBox="1"/>
                <p:nvPr/>
              </p:nvSpPr>
              <p:spPr>
                <a:xfrm>
                  <a:off x="11981364" y="5365484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B0004020202020204" pitchFamily="34" charset="0"/>
                    </a:rPr>
                    <a:t>6</a:t>
                  </a: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279807D-B40A-8F9A-41A5-A53FC7C54C33}"/>
                </a:ext>
              </a:extLst>
            </p:cNvPr>
            <p:cNvGrpSpPr/>
            <p:nvPr/>
          </p:nvGrpSpPr>
          <p:grpSpPr>
            <a:xfrm>
              <a:off x="0" y="5855169"/>
              <a:ext cx="4742956" cy="1001819"/>
              <a:chOff x="0" y="5855169"/>
              <a:chExt cx="4742956" cy="100181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0DD3D4-C681-6864-4942-84E0E00F95B6}"/>
                  </a:ext>
                </a:extLst>
              </p:cNvPr>
              <p:cNvSpPr/>
              <p:nvPr/>
            </p:nvSpPr>
            <p:spPr>
              <a:xfrm>
                <a:off x="0" y="5855169"/>
                <a:ext cx="4742956" cy="10018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20DB56-C940-491B-7D97-AB61053975C1}"/>
                  </a:ext>
                </a:extLst>
              </p:cNvPr>
              <p:cNvSpPr txBox="1"/>
              <p:nvPr/>
            </p:nvSpPr>
            <p:spPr>
              <a:xfrm>
                <a:off x="66170" y="6051340"/>
                <a:ext cx="16949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Simão Gomes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Nuno Rafael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Rafael Ribeiro 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Gabriel Ribeiro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90A4C8F-9584-E21A-D08A-532BB3164D2F}"/>
                </a:ext>
              </a:extLst>
            </p:cNvPr>
            <p:cNvGrpSpPr/>
            <p:nvPr/>
          </p:nvGrpSpPr>
          <p:grpSpPr>
            <a:xfrm>
              <a:off x="4742956" y="5855170"/>
              <a:ext cx="2781137" cy="1002830"/>
              <a:chOff x="4742956" y="5855170"/>
              <a:chExt cx="2781137" cy="100283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F7EE8F-6865-181F-F2D3-CFF84DD7CBDA}"/>
                  </a:ext>
                </a:extLst>
              </p:cNvPr>
              <p:cNvSpPr/>
              <p:nvPr/>
            </p:nvSpPr>
            <p:spPr>
              <a:xfrm>
                <a:off x="4742956" y="5855170"/>
                <a:ext cx="2639612" cy="10028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E66EA4-DBBA-F2EB-F797-E59290C79CD0}"/>
                  </a:ext>
                </a:extLst>
              </p:cNvPr>
              <p:cNvSpPr txBox="1"/>
              <p:nvPr/>
            </p:nvSpPr>
            <p:spPr>
              <a:xfrm>
                <a:off x="4742956" y="6176565"/>
                <a:ext cx="2781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Programação Imperativa</a:t>
                </a: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A106-163C-162B-24BC-B0150AB6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792"/>
            <a:ext cx="10515600" cy="4351338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Aptos Display" panose="020B0004020202020204" pitchFamily="34" charset="0"/>
              </a:rPr>
              <a:t>Dealer</a:t>
            </a:r>
          </a:p>
          <a:p>
            <a:r>
              <a:rPr lang="pt-PT" sz="2000" dirty="0">
                <a:latin typeface="Aptos Display" panose="020B0004020202020204" pitchFamily="34" charset="0"/>
              </a:rPr>
              <a:t>Regras Implementadas</a:t>
            </a:r>
          </a:p>
          <a:p>
            <a:r>
              <a:rPr lang="pt-PT" sz="2000" dirty="0">
                <a:latin typeface="Aptos Display" panose="020B0004020202020204" pitchFamily="34" charset="0"/>
              </a:rPr>
              <a:t>Vitórias e Derrotas</a:t>
            </a:r>
          </a:p>
          <a:p>
            <a:endParaRPr lang="pt-PT" sz="2000" dirty="0">
              <a:latin typeface="Aptos Display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6DF97-B4AA-BC47-2F51-6500DD1E5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78" y="515483"/>
            <a:ext cx="4391638" cy="2524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A7B4F-A9BC-B6DD-A64D-B216ADBD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781" y="3276600"/>
            <a:ext cx="4311522" cy="2287210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C37081-A58B-EF22-0F96-8ABBA0CB8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0562">
            <a:off x="4218195" y="661713"/>
            <a:ext cx="2344473" cy="2344473"/>
          </a:xfrm>
          <a:prstGeom prst="rect">
            <a:avLst/>
          </a:prstGeom>
        </p:spPr>
      </p:pic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725B5B0-8EC9-2671-C56D-7AC3F7B27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2112">
            <a:off x="8811698" y="3374765"/>
            <a:ext cx="2161869" cy="21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65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FEAD-66C6-4E1C-E584-E36DAC52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  <a:t>Jogos</a:t>
            </a:r>
            <a:br>
              <a:rPr lang="pt-PT" dirty="0">
                <a:latin typeface="72 Black" panose="020B0A04030603020204" pitchFamily="34" charset="0"/>
                <a:cs typeface="72 Black" panose="020B0A04030603020204" pitchFamily="34" charset="0"/>
              </a:rPr>
            </a:br>
            <a:r>
              <a:rPr lang="pt-PT" sz="1800" dirty="0">
                <a:latin typeface="72 Black" panose="020B0A04030603020204" pitchFamily="34" charset="0"/>
                <a:cs typeface="72 Black" panose="020B0A04030603020204" pitchFamily="34" charset="0"/>
              </a:rPr>
              <a:t>Roleta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B494C0-2708-28C1-F14C-045F5296C617}"/>
              </a:ext>
            </a:extLst>
          </p:cNvPr>
          <p:cNvGrpSpPr/>
          <p:nvPr/>
        </p:nvGrpSpPr>
        <p:grpSpPr>
          <a:xfrm>
            <a:off x="-3" y="0"/>
            <a:ext cx="132350" cy="5856181"/>
            <a:chOff x="-3" y="0"/>
            <a:chExt cx="132350" cy="58561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1B2ED2-BA44-A932-4399-F235063A55DF}"/>
                </a:ext>
              </a:extLst>
            </p:cNvPr>
            <p:cNvSpPr/>
            <p:nvPr/>
          </p:nvSpPr>
          <p:spPr>
            <a:xfrm>
              <a:off x="-1" y="4530618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40C570-BB07-0EAB-1B42-0476199EEF1B}"/>
                </a:ext>
              </a:extLst>
            </p:cNvPr>
            <p:cNvSpPr/>
            <p:nvPr/>
          </p:nvSpPr>
          <p:spPr>
            <a:xfrm>
              <a:off x="-2" y="3205054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4C800A-0054-87DF-4BAE-F10D24D66B0E}"/>
                </a:ext>
              </a:extLst>
            </p:cNvPr>
            <p:cNvSpPr/>
            <p:nvPr/>
          </p:nvSpPr>
          <p:spPr>
            <a:xfrm>
              <a:off x="-3" y="1879489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0A1FC0-112B-4CDC-6744-809C5E13187F}"/>
                </a:ext>
              </a:extLst>
            </p:cNvPr>
            <p:cNvSpPr/>
            <p:nvPr/>
          </p:nvSpPr>
          <p:spPr>
            <a:xfrm>
              <a:off x="0" y="553923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7B8BEC-DC13-489D-BDC5-9F421F7EA2A1}"/>
                </a:ext>
              </a:extLst>
            </p:cNvPr>
            <p:cNvSpPr/>
            <p:nvPr/>
          </p:nvSpPr>
          <p:spPr>
            <a:xfrm>
              <a:off x="1" y="0"/>
              <a:ext cx="132344" cy="5539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AB02EE6-3FF6-761A-C8A1-AC94FFC2F941}"/>
              </a:ext>
            </a:extLst>
          </p:cNvPr>
          <p:cNvGrpSpPr/>
          <p:nvPr/>
        </p:nvGrpSpPr>
        <p:grpSpPr>
          <a:xfrm>
            <a:off x="3402089" y="-12127"/>
            <a:ext cx="5302252" cy="138913"/>
            <a:chOff x="3402089" y="-12127"/>
            <a:chExt cx="5302252" cy="1389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682EC9-D476-AA62-6F41-784A404F0B40}"/>
                </a:ext>
              </a:extLst>
            </p:cNvPr>
            <p:cNvSpPr/>
            <p:nvPr/>
          </p:nvSpPr>
          <p:spPr>
            <a:xfrm rot="16200000">
              <a:off x="3998697" y="-602169"/>
              <a:ext cx="132347" cy="132556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57FE72-AE9A-35A6-6B80-67C245763F28}"/>
                </a:ext>
              </a:extLst>
            </p:cNvPr>
            <p:cNvSpPr/>
            <p:nvPr/>
          </p:nvSpPr>
          <p:spPr>
            <a:xfrm rot="16200000">
              <a:off x="5324260" y="-608735"/>
              <a:ext cx="132347" cy="13255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249C71-2058-71F2-359A-CB296E40A457}"/>
                </a:ext>
              </a:extLst>
            </p:cNvPr>
            <p:cNvSpPr/>
            <p:nvPr/>
          </p:nvSpPr>
          <p:spPr>
            <a:xfrm rot="16200000">
              <a:off x="6649823" y="-608735"/>
              <a:ext cx="132347" cy="13255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F21F2B-249F-8ACB-E362-916EB27F4D61}"/>
                </a:ext>
              </a:extLst>
            </p:cNvPr>
            <p:cNvSpPr/>
            <p:nvPr/>
          </p:nvSpPr>
          <p:spPr>
            <a:xfrm rot="16200000">
              <a:off x="7975386" y="-602170"/>
              <a:ext cx="132347" cy="13255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D165D82-E7E6-B0F5-6467-4DF021B1966F}"/>
              </a:ext>
            </a:extLst>
          </p:cNvPr>
          <p:cNvSpPr/>
          <p:nvPr/>
        </p:nvSpPr>
        <p:spPr>
          <a:xfrm rot="16200000">
            <a:off x="-1185192" y="-1067267"/>
            <a:ext cx="132344" cy="5539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4B15A6-D691-CDED-32F9-59D0CFF442C2}"/>
              </a:ext>
            </a:extLst>
          </p:cNvPr>
          <p:cNvGrpSpPr/>
          <p:nvPr/>
        </p:nvGrpSpPr>
        <p:grpSpPr>
          <a:xfrm>
            <a:off x="0" y="5855169"/>
            <a:ext cx="12331747" cy="1022514"/>
            <a:chOff x="0" y="5855169"/>
            <a:chExt cx="12331747" cy="10225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D17F5E-4207-F717-7CCD-FA2B423D4081}"/>
                </a:ext>
              </a:extLst>
            </p:cNvPr>
            <p:cNvGrpSpPr/>
            <p:nvPr/>
          </p:nvGrpSpPr>
          <p:grpSpPr>
            <a:xfrm>
              <a:off x="7384534" y="5855169"/>
              <a:ext cx="4947213" cy="1022514"/>
              <a:chOff x="7384534" y="5855169"/>
              <a:chExt cx="4947213" cy="102251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78BB99-28BE-89B3-9F33-A16D367342BB}"/>
                  </a:ext>
                </a:extLst>
              </p:cNvPr>
              <p:cNvSpPr/>
              <p:nvPr/>
            </p:nvSpPr>
            <p:spPr>
              <a:xfrm>
                <a:off x="7384534" y="5855169"/>
                <a:ext cx="4807465" cy="10018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51C5815-CA39-F296-FA82-8898C059F0E0}"/>
                  </a:ext>
                </a:extLst>
              </p:cNvPr>
              <p:cNvGrpSpPr/>
              <p:nvPr/>
            </p:nvGrpSpPr>
            <p:grpSpPr>
              <a:xfrm>
                <a:off x="9029437" y="5875864"/>
                <a:ext cx="3302310" cy="1001819"/>
                <a:chOff x="9189198" y="4732997"/>
                <a:chExt cx="3302310" cy="1001819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0F3D01-12E4-9839-681D-B253B733D847}"/>
                    </a:ext>
                  </a:extLst>
                </p:cNvPr>
                <p:cNvSpPr txBox="1"/>
                <p:nvPr/>
              </p:nvSpPr>
              <p:spPr>
                <a:xfrm>
                  <a:off x="9189198" y="4732997"/>
                  <a:ext cx="3302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Projeto Casino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Python</a:t>
                  </a:r>
                  <a:r>
                    <a:rPr lang="pt-PT" dirty="0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 </a:t>
                  </a:r>
                  <a:r>
                    <a:rPr lang="pt-PT" dirty="0" err="1">
                      <a:solidFill>
                        <a:schemeClr val="bg1"/>
                      </a:solidFill>
                      <a:latin typeface="Aptos SemiBold" panose="020F0502020204030204" pitchFamily="34" charset="0"/>
                    </a:rPr>
                    <a:t>Royale</a:t>
                  </a:r>
                  <a:endParaRPr lang="pt-PT" dirty="0">
                    <a:solidFill>
                      <a:schemeClr val="bg1"/>
                    </a:solidFill>
                    <a:latin typeface="Aptos SemiBold" panose="020F0502020204030204" pitchFamily="34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F209DF-B46E-8293-1F36-E59EACA5051E}"/>
                    </a:ext>
                  </a:extLst>
                </p:cNvPr>
                <p:cNvSpPr txBox="1"/>
                <p:nvPr/>
              </p:nvSpPr>
              <p:spPr>
                <a:xfrm>
                  <a:off x="11981364" y="5365484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>
                      <a:solidFill>
                        <a:schemeClr val="bg1"/>
                      </a:solidFill>
                      <a:latin typeface="Aptos SemiBold" panose="020B0004020202020204" pitchFamily="34" charset="0"/>
                    </a:rPr>
                    <a:t>6</a:t>
                  </a: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279807D-B40A-8F9A-41A5-A53FC7C54C33}"/>
                </a:ext>
              </a:extLst>
            </p:cNvPr>
            <p:cNvGrpSpPr/>
            <p:nvPr/>
          </p:nvGrpSpPr>
          <p:grpSpPr>
            <a:xfrm>
              <a:off x="0" y="5855169"/>
              <a:ext cx="4742956" cy="1001819"/>
              <a:chOff x="0" y="5855169"/>
              <a:chExt cx="4742956" cy="100181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0DD3D4-C681-6864-4942-84E0E00F95B6}"/>
                  </a:ext>
                </a:extLst>
              </p:cNvPr>
              <p:cNvSpPr/>
              <p:nvPr/>
            </p:nvSpPr>
            <p:spPr>
              <a:xfrm>
                <a:off x="0" y="5855169"/>
                <a:ext cx="4742956" cy="10018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20DB56-C940-491B-7D97-AB61053975C1}"/>
                  </a:ext>
                </a:extLst>
              </p:cNvPr>
              <p:cNvSpPr txBox="1"/>
              <p:nvPr/>
            </p:nvSpPr>
            <p:spPr>
              <a:xfrm>
                <a:off x="66170" y="6051340"/>
                <a:ext cx="16949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Simão Gomes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Nuno Rafael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Rafael Ribeiro </a:t>
                </a:r>
              </a:p>
              <a:p>
                <a:r>
                  <a:rPr lang="pt-PT" sz="1100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Gabriel Ribeiro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90A4C8F-9584-E21A-D08A-532BB3164D2F}"/>
                </a:ext>
              </a:extLst>
            </p:cNvPr>
            <p:cNvGrpSpPr/>
            <p:nvPr/>
          </p:nvGrpSpPr>
          <p:grpSpPr>
            <a:xfrm>
              <a:off x="4742956" y="5855170"/>
              <a:ext cx="2781137" cy="1002830"/>
              <a:chOff x="4742956" y="5855170"/>
              <a:chExt cx="2781137" cy="100283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F7EE8F-6865-181F-F2D3-CFF84DD7CBDA}"/>
                  </a:ext>
                </a:extLst>
              </p:cNvPr>
              <p:cNvSpPr/>
              <p:nvPr/>
            </p:nvSpPr>
            <p:spPr>
              <a:xfrm>
                <a:off x="4742956" y="5855170"/>
                <a:ext cx="2639612" cy="10028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E66EA4-DBBA-F2EB-F797-E59290C79CD0}"/>
                  </a:ext>
                </a:extLst>
              </p:cNvPr>
              <p:cNvSpPr txBox="1"/>
              <p:nvPr/>
            </p:nvSpPr>
            <p:spPr>
              <a:xfrm>
                <a:off x="4742956" y="6176565"/>
                <a:ext cx="2781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bg1"/>
                    </a:solidFill>
                    <a:latin typeface="Aptos SemiBold" panose="020B0004020202020204" pitchFamily="34" charset="0"/>
                  </a:rPr>
                  <a:t>Programação Imperativa</a:t>
                </a: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A106-163C-162B-24BC-B0150AB6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792"/>
            <a:ext cx="10515600" cy="4351338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Aptos Display" panose="020B0004020202020204" pitchFamily="34" charset="0"/>
              </a:rPr>
              <a:t>Chances de Vitória</a:t>
            </a:r>
          </a:p>
          <a:p>
            <a:r>
              <a:rPr lang="pt-PT" sz="2000" dirty="0">
                <a:latin typeface="Aptos Display" panose="020B0004020202020204" pitchFamily="34" charset="0"/>
              </a:rPr>
              <a:t>Multiplicador de Dinheiro</a:t>
            </a:r>
          </a:p>
          <a:p>
            <a:r>
              <a:rPr lang="pt-PT" sz="2000" dirty="0">
                <a:latin typeface="Aptos Display" panose="020B0004020202020204" pitchFamily="34" charset="0"/>
              </a:rPr>
              <a:t>3 Cores de Apostas</a:t>
            </a:r>
          </a:p>
          <a:p>
            <a:endParaRPr lang="pt-PT" sz="2000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E844B-24F9-C036-4C12-18A9CA11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996" y="708617"/>
            <a:ext cx="5020087" cy="2275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51747-7664-FBFF-E0D9-D83E50B00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738" y="3324747"/>
            <a:ext cx="5323702" cy="2197859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FDC4832-9BD7-B039-4856-420865F86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4972">
            <a:off x="4131649" y="910942"/>
            <a:ext cx="2049302" cy="2049302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639B94-CE99-3132-B050-2C561EB45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2836">
            <a:off x="8924258" y="3012954"/>
            <a:ext cx="2639092" cy="263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25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310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72 Black</vt:lpstr>
      <vt:lpstr>Aptos Display</vt:lpstr>
      <vt:lpstr>Aptos SemiBold</vt:lpstr>
      <vt:lpstr>Arial</vt:lpstr>
      <vt:lpstr>Calibri</vt:lpstr>
      <vt:lpstr>Calibri Light</vt:lpstr>
      <vt:lpstr>Office Theme</vt:lpstr>
      <vt:lpstr>Projeto PI Casino Python Royale</vt:lpstr>
      <vt:lpstr>Objetivo do Projeto</vt:lpstr>
      <vt:lpstr>Jogos Criados para o Casino</vt:lpstr>
      <vt:lpstr>Sistema de Fichas</vt:lpstr>
      <vt:lpstr>Sistema de Fichas Depósito: Código</vt:lpstr>
      <vt:lpstr>Sistema de Fichas Levantamento: Código</vt:lpstr>
      <vt:lpstr>Jogos Slots</vt:lpstr>
      <vt:lpstr>Jogos BlackJack</vt:lpstr>
      <vt:lpstr>Jogos Roleta</vt:lpstr>
      <vt:lpstr>Jogos Poker</vt:lpstr>
      <vt:lpstr>Jogos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PI Casino Python Royale</dc:title>
  <dc:creator>Gomes, Simao Pinheiro</dc:creator>
  <cp:lastModifiedBy>Gomes, Simao Pinheiro</cp:lastModifiedBy>
  <cp:revision>2</cp:revision>
  <dcterms:created xsi:type="dcterms:W3CDTF">2024-01-19T09:50:05Z</dcterms:created>
  <dcterms:modified xsi:type="dcterms:W3CDTF">2024-02-08T08:31:16Z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2024-01-19T09:50:06Z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3903b13f-5125-4798-aa48-e0ae35558810</vt:lpwstr>
  </property>
  <property fmtid="{D5CDD505-2E9C-101B-9397-08002B2CF9AE}" pid="8" name="MSIP_Label_ea60d57e-af5b-4752-ac57-3e4f28ca11dc_ContentBits">
    <vt:lpwstr>0</vt:lpwstr>
  </property>
</Properties>
</file>