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8" r:id="rId3"/>
    <p:sldId id="257" r:id="rId4"/>
    <p:sldId id="260" r:id="rId5"/>
    <p:sldId id="259" r:id="rId6"/>
    <p:sldId id="262" r:id="rId7"/>
    <p:sldId id="261" r:id="rId8"/>
    <p:sldId id="264" r:id="rId9"/>
    <p:sldId id="263" r:id="rId10"/>
    <p:sldId id="269" r:id="rId11"/>
    <p:sldId id="270" r:id="rId12"/>
    <p:sldId id="271" r:id="rId13"/>
    <p:sldId id="265" r:id="rId14"/>
    <p:sldId id="266"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95E4E-E635-4157-8A93-A2A07D068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77258CE-9820-451D-A111-40E0A8B28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A820226-2A58-4BC4-8E0E-976B5811F5C9}"/>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5" name="Footer Placeholder 4">
            <a:extLst>
              <a:ext uri="{FF2B5EF4-FFF2-40B4-BE49-F238E27FC236}">
                <a16:creationId xmlns:a16="http://schemas.microsoft.com/office/drawing/2014/main" id="{A01368FA-74BA-4471-B3CF-77973C97C6E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76D1AB6-AF8A-4B4B-8526-6156559A0E70}"/>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299797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B2FE-74BE-4A9F-B83F-52EB47841389}"/>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50B2AEF-A32C-4890-9D73-6A798F79A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21A90E5-6C2E-4F8D-A67E-55FCA601BEBE}"/>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5" name="Footer Placeholder 4">
            <a:extLst>
              <a:ext uri="{FF2B5EF4-FFF2-40B4-BE49-F238E27FC236}">
                <a16:creationId xmlns:a16="http://schemas.microsoft.com/office/drawing/2014/main" id="{AE3C1381-9DA8-43DD-B759-12B2F2D228E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F0EC72B-115F-4D3A-B2F5-0CFB0EEC5B4E}"/>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171834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2B93FF-C8B1-47DB-9DB4-F7C0DF260E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59AE4F2-3D8A-4250-8C53-845EB3AC16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D64E011-BB12-4A20-BB9B-EE8C04EAEE4E}"/>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5" name="Footer Placeholder 4">
            <a:extLst>
              <a:ext uri="{FF2B5EF4-FFF2-40B4-BE49-F238E27FC236}">
                <a16:creationId xmlns:a16="http://schemas.microsoft.com/office/drawing/2014/main" id="{58D99E10-D211-4055-A95D-77DA040549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6ED8182-B37B-451D-84AC-3D555B1E2EE4}"/>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294183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6424-BB64-4AAE-9F45-5E1E2EF43B6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D320959-A94A-4F34-916F-D3391F69D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C1DBFED-3910-48D3-B18E-00FA01FE7562}"/>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5" name="Footer Placeholder 4">
            <a:extLst>
              <a:ext uri="{FF2B5EF4-FFF2-40B4-BE49-F238E27FC236}">
                <a16:creationId xmlns:a16="http://schemas.microsoft.com/office/drawing/2014/main" id="{50E80EE6-8CFE-4A3D-85C8-940F46859F5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28E9B5A-1FB3-40F3-A49C-4070EE686CE4}"/>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40649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593D8-C593-4DDA-A56F-66A09A47CC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415A109F-71F4-4EE5-BB5D-029E0769A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1A4501-A5E6-4C05-8EE3-2CD32749B1BD}"/>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5" name="Footer Placeholder 4">
            <a:extLst>
              <a:ext uri="{FF2B5EF4-FFF2-40B4-BE49-F238E27FC236}">
                <a16:creationId xmlns:a16="http://schemas.microsoft.com/office/drawing/2014/main" id="{4807B0ED-F41F-463C-B571-35A5DA9FB76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C28B25E-156D-44FF-A98A-420DFBE2F2CF}"/>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2728980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64C6-AE7D-40EB-A3F0-6355548039C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12AAD0F-7786-44EC-845C-477323258E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D79D520-0702-42D2-8D1D-FB3D0F78B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09B7D47-26D4-40B2-BA95-8BC0A9597213}"/>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6" name="Footer Placeholder 5">
            <a:extLst>
              <a:ext uri="{FF2B5EF4-FFF2-40B4-BE49-F238E27FC236}">
                <a16:creationId xmlns:a16="http://schemas.microsoft.com/office/drawing/2014/main" id="{692552A5-7938-4C42-B9F8-E1CDF23C29D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42B40EE-EDEA-477F-9D45-7AB1528BC9F9}"/>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279793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786-3D12-4F58-89F4-9934E08D538D}"/>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EC90FAE-D089-4CDF-A3C9-2946EFA98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38602-D2FD-4C48-BE3B-81709E16DB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C86E099-C7E5-4283-BE51-746BC7DF2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2F9EB5-C9B0-406F-9817-3F9698DAA5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824021A-41DD-493A-A19F-2B7F044C78F0}"/>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8" name="Footer Placeholder 7">
            <a:extLst>
              <a:ext uri="{FF2B5EF4-FFF2-40B4-BE49-F238E27FC236}">
                <a16:creationId xmlns:a16="http://schemas.microsoft.com/office/drawing/2014/main" id="{470DABC1-F90B-4E12-9582-EC370791FBB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F038FFF-F51F-45E8-80E4-C6D5E33ACC50}"/>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299119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5C8F-9001-42D0-A0B2-7D1E4E7A00BD}"/>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06AB91D-660E-44F6-A21C-5966508C1F0C}"/>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4" name="Footer Placeholder 3">
            <a:extLst>
              <a:ext uri="{FF2B5EF4-FFF2-40B4-BE49-F238E27FC236}">
                <a16:creationId xmlns:a16="http://schemas.microsoft.com/office/drawing/2014/main" id="{62A4CA0C-9A9A-440C-858B-7FFF30D109D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0652360-32D7-4CCA-A6ED-804769EA0A32}"/>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291970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37192B-15AA-4433-BE31-50EDD24D3165}"/>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3" name="Footer Placeholder 2">
            <a:extLst>
              <a:ext uri="{FF2B5EF4-FFF2-40B4-BE49-F238E27FC236}">
                <a16:creationId xmlns:a16="http://schemas.microsoft.com/office/drawing/2014/main" id="{7F6F1BA0-3520-4BF7-BDC8-CBB8F00A0C1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E7CD971-39C7-46D1-A88C-318F775798AE}"/>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1866492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2CED-6F74-4623-8D2E-2C972970B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A635FD2-4923-4B85-9857-99C5E9098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5E93301-3389-4899-A478-09890BEDA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17FA8-C354-4209-B5AD-D203352419A4}"/>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6" name="Footer Placeholder 5">
            <a:extLst>
              <a:ext uri="{FF2B5EF4-FFF2-40B4-BE49-F238E27FC236}">
                <a16:creationId xmlns:a16="http://schemas.microsoft.com/office/drawing/2014/main" id="{B2B9698D-6CB7-49D9-81E0-E34AF338A2F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FE4DECC-FB6E-44E0-BBE9-BC2326F951F2}"/>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191233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CE13-12F9-4785-A7B0-D3A4303802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2B42303-21D0-4AB2-B34B-0CCD6DD61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AF2E2EF-4EA2-4B72-9280-43D5A29B1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E0784F-DF8D-435B-8064-CD6758DE24AB}"/>
              </a:ext>
            </a:extLst>
          </p:cNvPr>
          <p:cNvSpPr>
            <a:spLocks noGrp="1"/>
          </p:cNvSpPr>
          <p:nvPr>
            <p:ph type="dt" sz="half" idx="10"/>
          </p:nvPr>
        </p:nvSpPr>
        <p:spPr/>
        <p:txBody>
          <a:bodyPr/>
          <a:lstStyle/>
          <a:p>
            <a:fld id="{38B10AD5-5644-4D8E-A3FC-1043599E4C55}" type="datetimeFigureOut">
              <a:rPr lang="en-SG" smtClean="0"/>
              <a:t>19/12/2020</a:t>
            </a:fld>
            <a:endParaRPr lang="en-SG"/>
          </a:p>
        </p:txBody>
      </p:sp>
      <p:sp>
        <p:nvSpPr>
          <p:cNvPr id="6" name="Footer Placeholder 5">
            <a:extLst>
              <a:ext uri="{FF2B5EF4-FFF2-40B4-BE49-F238E27FC236}">
                <a16:creationId xmlns:a16="http://schemas.microsoft.com/office/drawing/2014/main" id="{15E76D35-D9A4-44AB-B7E4-F806B3104A5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36E473E-99A9-4DFC-AE91-45FCCB63ED68}"/>
              </a:ext>
            </a:extLst>
          </p:cNvPr>
          <p:cNvSpPr>
            <a:spLocks noGrp="1"/>
          </p:cNvSpPr>
          <p:nvPr>
            <p:ph type="sldNum" sz="quarter" idx="12"/>
          </p:nvPr>
        </p:nvSpPr>
        <p:spPr/>
        <p:txBody>
          <a:bodyPr/>
          <a:lstStyle/>
          <a:p>
            <a:fld id="{1DC7B3E4-8E62-4FE7-9B6B-39863C5C968D}" type="slidenum">
              <a:rPr lang="en-SG" smtClean="0"/>
              <a:t>‹#›</a:t>
            </a:fld>
            <a:endParaRPr lang="en-SG"/>
          </a:p>
        </p:txBody>
      </p:sp>
    </p:spTree>
    <p:extLst>
      <p:ext uri="{BB962C8B-B14F-4D97-AF65-F5344CB8AC3E}">
        <p14:creationId xmlns:p14="http://schemas.microsoft.com/office/powerpoint/2010/main" val="2760821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B64BE0-BE6A-4AA7-B09C-84F90588D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BF4164A-C30A-447E-AE63-3FED9824E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218EC3C-BE8E-44D6-9966-871D7EA5F8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B10AD5-5644-4D8E-A3FC-1043599E4C55}" type="datetimeFigureOut">
              <a:rPr lang="en-SG" smtClean="0"/>
              <a:t>19/12/2020</a:t>
            </a:fld>
            <a:endParaRPr lang="en-SG"/>
          </a:p>
        </p:txBody>
      </p:sp>
      <p:sp>
        <p:nvSpPr>
          <p:cNvPr id="5" name="Footer Placeholder 4">
            <a:extLst>
              <a:ext uri="{FF2B5EF4-FFF2-40B4-BE49-F238E27FC236}">
                <a16:creationId xmlns:a16="http://schemas.microsoft.com/office/drawing/2014/main" id="{5B05FC81-250C-4FCC-97EE-A53E8F9701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36F5FB9F-1ED1-45F1-9C04-8BC2251FF5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7B3E4-8E62-4FE7-9B6B-39863C5C968D}" type="slidenum">
              <a:rPr lang="en-SG" smtClean="0"/>
              <a:t>‹#›</a:t>
            </a:fld>
            <a:endParaRPr lang="en-SG"/>
          </a:p>
        </p:txBody>
      </p:sp>
    </p:spTree>
    <p:extLst>
      <p:ext uri="{BB962C8B-B14F-4D97-AF65-F5344CB8AC3E}">
        <p14:creationId xmlns:p14="http://schemas.microsoft.com/office/powerpoint/2010/main" val="78307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CCE5-5126-4F67-8BB6-D303B174307D}"/>
              </a:ext>
            </a:extLst>
          </p:cNvPr>
          <p:cNvSpPr>
            <a:spLocks noGrp="1"/>
          </p:cNvSpPr>
          <p:nvPr>
            <p:ph type="ctrTitle"/>
          </p:nvPr>
        </p:nvSpPr>
        <p:spPr>
          <a:xfrm>
            <a:off x="1524000" y="882666"/>
            <a:ext cx="9144000" cy="2387600"/>
          </a:xfrm>
        </p:spPr>
        <p:txBody>
          <a:bodyPr/>
          <a:lstStyle/>
          <a:p>
            <a:r>
              <a:rPr lang="en-US" b="1" dirty="0">
                <a:latin typeface="+mn-lt"/>
              </a:rPr>
              <a:t>Category: Business Analyst</a:t>
            </a:r>
            <a:endParaRPr lang="en-SG" b="1" dirty="0">
              <a:latin typeface="+mn-lt"/>
            </a:endParaRPr>
          </a:p>
        </p:txBody>
      </p:sp>
      <p:sp>
        <p:nvSpPr>
          <p:cNvPr id="3" name="Subtitle 2">
            <a:extLst>
              <a:ext uri="{FF2B5EF4-FFF2-40B4-BE49-F238E27FC236}">
                <a16:creationId xmlns:a16="http://schemas.microsoft.com/office/drawing/2014/main" id="{8382C97D-5DC8-46B6-A202-EB59EE7F1CF3}"/>
              </a:ext>
            </a:extLst>
          </p:cNvPr>
          <p:cNvSpPr>
            <a:spLocks noGrp="1"/>
          </p:cNvSpPr>
          <p:nvPr>
            <p:ph type="subTitle" idx="1"/>
          </p:nvPr>
        </p:nvSpPr>
        <p:spPr>
          <a:xfrm>
            <a:off x="1524000" y="3832857"/>
            <a:ext cx="9144000" cy="1655762"/>
          </a:xfrm>
        </p:spPr>
        <p:txBody>
          <a:bodyPr>
            <a:normAutofit/>
          </a:bodyPr>
          <a:lstStyle/>
          <a:p>
            <a:r>
              <a:rPr lang="en-US" sz="2800" b="1" dirty="0"/>
              <a:t>Name:</a:t>
            </a:r>
            <a:r>
              <a:rPr lang="en-US" sz="2800" dirty="0"/>
              <a:t> Raisa </a:t>
            </a:r>
            <a:r>
              <a:rPr lang="en-US" sz="2800" dirty="0" err="1"/>
              <a:t>Fariha</a:t>
            </a:r>
            <a:endParaRPr lang="en-SG" sz="2800" dirty="0"/>
          </a:p>
          <a:p>
            <a:r>
              <a:rPr lang="en-SG" sz="2800" b="1" dirty="0"/>
              <a:t>Email:</a:t>
            </a:r>
            <a:r>
              <a:rPr lang="en-SG" sz="2800" dirty="0"/>
              <a:t> raisafariha@iut-dhaka.edu</a:t>
            </a:r>
            <a:endParaRPr lang="en-US" sz="2800" dirty="0"/>
          </a:p>
        </p:txBody>
      </p:sp>
    </p:spTree>
    <p:extLst>
      <p:ext uri="{BB962C8B-B14F-4D97-AF65-F5344CB8AC3E}">
        <p14:creationId xmlns:p14="http://schemas.microsoft.com/office/powerpoint/2010/main" val="1303951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FE62-F1F1-4893-A83C-276D7774CFAA}"/>
              </a:ext>
            </a:extLst>
          </p:cNvPr>
          <p:cNvSpPr>
            <a:spLocks noGrp="1"/>
          </p:cNvSpPr>
          <p:nvPr>
            <p:ph type="title"/>
          </p:nvPr>
        </p:nvSpPr>
        <p:spPr>
          <a:xfrm>
            <a:off x="900344" y="2424745"/>
            <a:ext cx="10515600" cy="1325563"/>
          </a:xfrm>
        </p:spPr>
        <p:txBody>
          <a:bodyPr>
            <a:normAutofit/>
          </a:bodyPr>
          <a:lstStyle/>
          <a:p>
            <a:pPr algn="ctr"/>
            <a:r>
              <a:rPr lang="en-US" sz="4800" b="1" i="0" u="sng" dirty="0">
                <a:effectLst/>
                <a:latin typeface="IBM Plex Sans"/>
              </a:rPr>
              <a:t>High Level API Designs (RESTful):</a:t>
            </a:r>
            <a:endParaRPr lang="en-SG" sz="4800" b="1" u="sng" dirty="0"/>
          </a:p>
        </p:txBody>
      </p:sp>
    </p:spTree>
    <p:extLst>
      <p:ext uri="{BB962C8B-B14F-4D97-AF65-F5344CB8AC3E}">
        <p14:creationId xmlns:p14="http://schemas.microsoft.com/office/powerpoint/2010/main" val="1798315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CDC1B-AECF-46EA-B05E-1C2500C60FD3}"/>
              </a:ext>
            </a:extLst>
          </p:cNvPr>
          <p:cNvSpPr txBox="1"/>
          <p:nvPr/>
        </p:nvSpPr>
        <p:spPr>
          <a:xfrm>
            <a:off x="790112" y="523783"/>
            <a:ext cx="8691239" cy="9233297"/>
          </a:xfrm>
          <a:prstGeom prst="rect">
            <a:avLst/>
          </a:prstGeom>
          <a:noFill/>
        </p:spPr>
        <p:txBody>
          <a:bodyPr wrap="square" rtlCol="0">
            <a:spAutoFit/>
          </a:bodyPr>
          <a:lstStyle/>
          <a:p>
            <a:r>
              <a:rPr lang="en-US" b="1" dirty="0">
                <a:latin typeface="Segoe UI Historic" panose="020B0502040204020203" pitchFamily="34" charset="0"/>
                <a:ea typeface="Segoe UI Historic" panose="020B0502040204020203" pitchFamily="34" charset="0"/>
                <a:cs typeface="Segoe UI Historic" panose="020B0502040204020203" pitchFamily="34" charset="0"/>
              </a:rPr>
              <a:t>The APIs are as follows:</a:t>
            </a:r>
          </a:p>
          <a:p>
            <a:r>
              <a:rPr lang="en-US" dirty="0">
                <a:latin typeface="Segoe UI Historic" panose="020B0502040204020203" pitchFamily="34" charset="0"/>
                <a:ea typeface="Segoe UI Historic" panose="020B0502040204020203" pitchFamily="34" charset="0"/>
                <a:cs typeface="Segoe UI Historic" panose="020B0502040204020203" pitchFamily="34" charset="0"/>
              </a:rPr>
              <a:t>					</a:t>
            </a:r>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lgn="l">
              <a:buFont typeface="Arial" panose="020B0604020202020204" pitchFamily="34" charset="0"/>
              <a:buChar char="•"/>
            </a:pPr>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API name: </a:t>
            </a:r>
            <a:r>
              <a:rPr lang="en-US" dirty="0" err="1">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LoginAPI</a:t>
            </a:r>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algn="l"/>
            <a:r>
              <a:rPr lang="en-US" b="0" i="0" dirty="0">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rPr>
              <a:t>     Request: {username, password}</a:t>
            </a:r>
          </a:p>
          <a:p>
            <a:pPr algn="l"/>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     Response: {success, COOKIES}</a:t>
            </a:r>
          </a:p>
          <a:p>
            <a:pPr algn="l"/>
            <a:endParaRPr lang="en-US" b="0" i="0" dirty="0">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lgn="l">
              <a:buFont typeface="Arial" panose="020B0604020202020204" pitchFamily="34" charset="0"/>
              <a:buChar char="•"/>
            </a:pPr>
            <a:r>
              <a:rPr lang="en-US" b="0" i="0" dirty="0">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rPr>
              <a:t>API name: </a:t>
            </a:r>
            <a:r>
              <a:rPr lang="en-US" b="0" i="0" dirty="0" err="1">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rPr>
              <a:t>CheckCurrent</a:t>
            </a:r>
            <a:r>
              <a:rPr lang="en-US" dirty="0" err="1">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LocationOfATrain</a:t>
            </a:r>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algn="l"/>
            <a:r>
              <a:rPr lang="en-US" b="0" i="0" dirty="0">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rPr>
              <a:t>    Request: {</a:t>
            </a:r>
            <a:r>
              <a:rPr lang="en-US" b="0" i="0" dirty="0" err="1">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rPr>
              <a:t>TrainName</a:t>
            </a:r>
            <a:r>
              <a:rPr lang="en-US" b="0" i="0" dirty="0">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rPr>
              <a:t>}</a:t>
            </a:r>
          </a:p>
          <a:p>
            <a:pPr algn="l"/>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    Response: {Train Location-(co-ordinates/area city}</a:t>
            </a:r>
          </a:p>
          <a:p>
            <a:pPr algn="l"/>
            <a:endParaRPr lang="en-US" b="0" i="0" dirty="0">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lgn="l">
              <a:buFont typeface="Arial" panose="020B0604020202020204" pitchFamily="34" charset="0"/>
              <a:buChar char="•"/>
            </a:pPr>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API name: </a:t>
            </a:r>
            <a:r>
              <a:rPr lang="en-US" dirty="0" err="1">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GetNextArrivalTrain</a:t>
            </a:r>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algn="l"/>
            <a:r>
              <a:rPr lang="en-US" b="0" i="0" dirty="0">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rPr>
              <a:t>    Re</a:t>
            </a:r>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quest: {pickup location}</a:t>
            </a:r>
          </a:p>
          <a:p>
            <a:pPr algn="l"/>
            <a:r>
              <a:rPr lang="en-US" b="0" i="0" dirty="0">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rPr>
              <a:t>    Response:</a:t>
            </a:r>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 {Train name, Train arrival time}</a:t>
            </a:r>
          </a:p>
          <a:p>
            <a:pPr algn="l"/>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lgn="l">
              <a:buFont typeface="Arial" panose="020B0604020202020204" pitchFamily="34" charset="0"/>
              <a:buChar char="•"/>
            </a:pPr>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API name: </a:t>
            </a:r>
            <a:r>
              <a:rPr lang="en-US" dirty="0" err="1">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GetTheNearestTrainLocation</a:t>
            </a:r>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algn="l"/>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    Request: {</a:t>
            </a:r>
            <a:r>
              <a:rPr lang="en-US" dirty="0" err="1">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userlocation</a:t>
            </a:r>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a:t>
            </a:r>
          </a:p>
          <a:p>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    Response: {Train Location-(co-ordinates/area city}</a:t>
            </a:r>
          </a:p>
          <a:p>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API name: </a:t>
            </a:r>
            <a:r>
              <a:rPr lang="en-US" dirty="0" err="1">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BookingTrain</a:t>
            </a:r>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     Request: {</a:t>
            </a:r>
            <a:r>
              <a:rPr lang="en-US" dirty="0" err="1">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TrainName</a:t>
            </a:r>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 Date, Time, </a:t>
            </a:r>
            <a:r>
              <a:rPr lang="en-US" dirty="0" err="1">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NumberOfTickets</a:t>
            </a:r>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 destination, </a:t>
            </a:r>
            <a:r>
              <a:rPr lang="en-US" dirty="0" err="1">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PickupPoint</a:t>
            </a:r>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a:t>
            </a:r>
          </a:p>
          <a:p>
            <a:r>
              <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rPr>
              <a:t>     Response: {Price of the tickets}</a:t>
            </a:r>
          </a:p>
          <a:p>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algn="l"/>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lgn="l">
              <a:buFont typeface="Arial" panose="020B0604020202020204" pitchFamily="34" charset="0"/>
              <a:buChar char="•"/>
            </a:pPr>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algn="l"/>
            <a:endParaRPr lang="en-US" b="0" i="0" dirty="0">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lgn="l">
              <a:buFont typeface="Arial" panose="020B0604020202020204" pitchFamily="34" charset="0"/>
              <a:buChar char="•"/>
            </a:pPr>
            <a:endParaRPr lang="en-US" b="0" i="0" dirty="0">
              <a:solidFill>
                <a:srgbClr val="050505"/>
              </a:solidFill>
              <a:effectLst/>
              <a:latin typeface="Segoe UI Historic" panose="020B0502040204020203" pitchFamily="34" charset="0"/>
              <a:ea typeface="Segoe UI Historic" panose="020B0502040204020203" pitchFamily="34" charset="0"/>
              <a:cs typeface="Segoe UI Historic" panose="020B0502040204020203" pitchFamily="34" charset="0"/>
            </a:endParaRPr>
          </a:p>
          <a:p>
            <a:pPr algn="l"/>
            <a:endParaRPr lang="en-US" dirty="0">
              <a:solidFill>
                <a:srgbClr val="050505"/>
              </a:solidFill>
              <a:latin typeface="Segoe UI Historic" panose="020B0502040204020203" pitchFamily="34" charset="0"/>
              <a:ea typeface="Segoe UI Historic" panose="020B0502040204020203" pitchFamily="34" charset="0"/>
              <a:cs typeface="Segoe UI Historic" panose="020B0502040204020203" pitchFamily="34" charset="0"/>
            </a:endParaRPr>
          </a:p>
          <a:p>
            <a:pPr algn="l"/>
            <a:endParaRPr lang="en-SG" b="0" i="0" dirty="0">
              <a:solidFill>
                <a:srgbClr val="1C1E21"/>
              </a:solidFill>
              <a:effectLst/>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SG"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396923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979670-4898-402C-9898-393A2F97BC74}"/>
              </a:ext>
            </a:extLst>
          </p:cNvPr>
          <p:cNvSpPr txBox="1"/>
          <p:nvPr/>
        </p:nvSpPr>
        <p:spPr>
          <a:xfrm>
            <a:off x="639189" y="719376"/>
            <a:ext cx="5575177" cy="590931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Segoe UI Historic" panose="020B0502040204020203" pitchFamily="34" charset="0"/>
                <a:ea typeface="Segoe UI Historic" panose="020B0502040204020203" pitchFamily="34" charset="0"/>
                <a:cs typeface="Segoe UI Historic" panose="020B0502040204020203" pitchFamily="34" charset="0"/>
              </a:rPr>
              <a:t>API name: </a:t>
            </a: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ConfirmBooking</a:t>
            </a:r>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US" dirty="0">
                <a:latin typeface="Segoe UI Historic" panose="020B0502040204020203" pitchFamily="34" charset="0"/>
                <a:ea typeface="Segoe UI Historic" panose="020B0502040204020203" pitchFamily="34" charset="0"/>
                <a:cs typeface="Segoe UI Historic" panose="020B0502040204020203" pitchFamily="34" charset="0"/>
              </a:rPr>
              <a:t>     Request: {</a:t>
            </a: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CreditCardNumber</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 </a:t>
            </a: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TransactionMoney</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a:t>
            </a:r>
          </a:p>
          <a:p>
            <a:r>
              <a:rPr lang="en-US" dirty="0">
                <a:latin typeface="Segoe UI Historic" panose="020B0502040204020203" pitchFamily="34" charset="0"/>
                <a:ea typeface="Segoe UI Historic" panose="020B0502040204020203" pitchFamily="34" charset="0"/>
                <a:cs typeface="Segoe UI Historic" panose="020B0502040204020203" pitchFamily="34" charset="0"/>
              </a:rPr>
              <a:t>     Response: {QR code}</a:t>
            </a:r>
          </a:p>
          <a:p>
            <a:endParaRPr lang="en-US" dirty="0">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en-SG" dirty="0">
                <a:latin typeface="Segoe UI Historic" panose="020B0502040204020203" pitchFamily="34" charset="0"/>
                <a:ea typeface="Segoe UI Historic" panose="020B0502040204020203" pitchFamily="34" charset="0"/>
                <a:cs typeface="Segoe UI Historic" panose="020B0502040204020203" pitchFamily="34" charset="0"/>
              </a:rPr>
              <a:t>API name: </a:t>
            </a:r>
            <a:r>
              <a:rPr lang="en-SG" dirty="0" err="1">
                <a:latin typeface="Segoe UI Historic" panose="020B0502040204020203" pitchFamily="34" charset="0"/>
                <a:ea typeface="Segoe UI Historic" panose="020B0502040204020203" pitchFamily="34" charset="0"/>
                <a:cs typeface="Segoe UI Historic" panose="020B0502040204020203" pitchFamily="34" charset="0"/>
              </a:rPr>
              <a:t>ExtendRouteAPI</a:t>
            </a:r>
            <a:endParaRPr lang="en-SG"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SG" dirty="0">
                <a:latin typeface="Segoe UI Historic" panose="020B0502040204020203" pitchFamily="34" charset="0"/>
                <a:ea typeface="Segoe UI Historic" panose="020B0502040204020203" pitchFamily="34" charset="0"/>
                <a:cs typeface="Segoe UI Historic" panose="020B0502040204020203" pitchFamily="34" charset="0"/>
              </a:rPr>
              <a:t>     Request: {</a:t>
            </a:r>
            <a:r>
              <a:rPr lang="en-SG" dirty="0" err="1">
                <a:latin typeface="Segoe UI Historic" panose="020B0502040204020203" pitchFamily="34" charset="0"/>
                <a:ea typeface="Segoe UI Historic" panose="020B0502040204020203" pitchFamily="34" charset="0"/>
                <a:cs typeface="Segoe UI Historic" panose="020B0502040204020203" pitchFamily="34" charset="0"/>
              </a:rPr>
              <a:t>CurrentTicketID</a:t>
            </a:r>
            <a:r>
              <a:rPr lang="en-SG" dirty="0">
                <a:latin typeface="Segoe UI Historic" panose="020B0502040204020203" pitchFamily="34" charset="0"/>
                <a:ea typeface="Segoe UI Historic" panose="020B0502040204020203" pitchFamily="34" charset="0"/>
                <a:cs typeface="Segoe UI Historic" panose="020B0502040204020203" pitchFamily="34" charset="0"/>
              </a:rPr>
              <a:t>, Destination}</a:t>
            </a:r>
          </a:p>
          <a:p>
            <a:r>
              <a:rPr lang="en-SG" dirty="0">
                <a:latin typeface="Segoe UI Historic" panose="020B0502040204020203" pitchFamily="34" charset="0"/>
                <a:ea typeface="Segoe UI Historic" panose="020B0502040204020203" pitchFamily="34" charset="0"/>
                <a:cs typeface="Segoe UI Historic" panose="020B0502040204020203" pitchFamily="34" charset="0"/>
              </a:rPr>
              <a:t>     Response: {Price, QR Code}</a:t>
            </a:r>
          </a:p>
          <a:p>
            <a:endParaRPr lang="en-SG" dirty="0">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en-SG" dirty="0">
                <a:latin typeface="Segoe UI Historic" panose="020B0502040204020203" pitchFamily="34" charset="0"/>
                <a:ea typeface="Segoe UI Historic" panose="020B0502040204020203" pitchFamily="34" charset="0"/>
                <a:cs typeface="Segoe UI Historic" panose="020B0502040204020203" pitchFamily="34" charset="0"/>
              </a:rPr>
              <a:t>API name: </a:t>
            </a:r>
            <a:r>
              <a:rPr lang="en-SG" dirty="0" err="1">
                <a:latin typeface="Segoe UI Historic" panose="020B0502040204020203" pitchFamily="34" charset="0"/>
                <a:ea typeface="Segoe UI Historic" panose="020B0502040204020203" pitchFamily="34" charset="0"/>
                <a:cs typeface="Segoe UI Historic" panose="020B0502040204020203" pitchFamily="34" charset="0"/>
              </a:rPr>
              <a:t>QRCheckerAPI</a:t>
            </a:r>
            <a:endParaRPr lang="en-SG"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SG" dirty="0">
                <a:latin typeface="Segoe UI Historic" panose="020B0502040204020203" pitchFamily="34" charset="0"/>
                <a:ea typeface="Segoe UI Historic" panose="020B0502040204020203" pitchFamily="34" charset="0"/>
                <a:cs typeface="Segoe UI Historic" panose="020B0502040204020203" pitchFamily="34" charset="0"/>
              </a:rPr>
              <a:t>     Request: {QR Code}</a:t>
            </a:r>
          </a:p>
          <a:p>
            <a:r>
              <a:rPr lang="en-SG" dirty="0">
                <a:latin typeface="Segoe UI Historic" panose="020B0502040204020203" pitchFamily="34" charset="0"/>
                <a:ea typeface="Segoe UI Historic" panose="020B0502040204020203" pitchFamily="34" charset="0"/>
                <a:cs typeface="Segoe UI Historic" panose="020B0502040204020203" pitchFamily="34" charset="0"/>
              </a:rPr>
              <a:t>     </a:t>
            </a:r>
            <a:r>
              <a:rPr lang="en-SG" dirty="0" err="1">
                <a:latin typeface="Segoe UI Historic" panose="020B0502040204020203" pitchFamily="34" charset="0"/>
                <a:ea typeface="Segoe UI Historic" panose="020B0502040204020203" pitchFamily="34" charset="0"/>
                <a:cs typeface="Segoe UI Historic" panose="020B0502040204020203" pitchFamily="34" charset="0"/>
              </a:rPr>
              <a:t>Respone</a:t>
            </a:r>
            <a:r>
              <a:rPr lang="en-SG" dirty="0">
                <a:latin typeface="Segoe UI Historic" panose="020B0502040204020203" pitchFamily="34" charset="0"/>
                <a:ea typeface="Segoe UI Historic" panose="020B0502040204020203" pitchFamily="34" charset="0"/>
                <a:cs typeface="Segoe UI Historic" panose="020B0502040204020203" pitchFamily="34" charset="0"/>
              </a:rPr>
              <a:t>: {Success?, Fail/Failure Reason}</a:t>
            </a:r>
          </a:p>
          <a:p>
            <a:endParaRPr lang="en-SG" dirty="0">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en-SG" dirty="0">
                <a:latin typeface="Segoe UI Historic" panose="020B0502040204020203" pitchFamily="34" charset="0"/>
                <a:ea typeface="Segoe UI Historic" panose="020B0502040204020203" pitchFamily="34" charset="0"/>
                <a:cs typeface="Segoe UI Historic" panose="020B0502040204020203" pitchFamily="34" charset="0"/>
              </a:rPr>
              <a:t>API name: </a:t>
            </a:r>
            <a:r>
              <a:rPr lang="en-SG" dirty="0" err="1">
                <a:latin typeface="Segoe UI Historic" panose="020B0502040204020203" pitchFamily="34" charset="0"/>
                <a:ea typeface="Segoe UI Historic" panose="020B0502040204020203" pitchFamily="34" charset="0"/>
                <a:cs typeface="Segoe UI Historic" panose="020B0502040204020203" pitchFamily="34" charset="0"/>
              </a:rPr>
              <a:t>CheckBalanceAPI</a:t>
            </a:r>
            <a:endParaRPr lang="en-SG"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SG" dirty="0">
                <a:latin typeface="Segoe UI Historic" panose="020B0502040204020203" pitchFamily="34" charset="0"/>
                <a:ea typeface="Segoe UI Historic" panose="020B0502040204020203" pitchFamily="34" charset="0"/>
                <a:cs typeface="Segoe UI Historic" panose="020B0502040204020203" pitchFamily="34" charset="0"/>
              </a:rPr>
              <a:t>     Request: {username, password}</a:t>
            </a:r>
          </a:p>
          <a:p>
            <a:r>
              <a:rPr lang="en-SG" dirty="0">
                <a:latin typeface="Segoe UI Historic" panose="020B0502040204020203" pitchFamily="34" charset="0"/>
                <a:ea typeface="Segoe UI Historic" panose="020B0502040204020203" pitchFamily="34" charset="0"/>
                <a:cs typeface="Segoe UI Historic" panose="020B0502040204020203" pitchFamily="34" charset="0"/>
              </a:rPr>
              <a:t>     Response: {Balance in the account}</a:t>
            </a:r>
          </a:p>
          <a:p>
            <a:endParaRPr lang="en-SG" dirty="0">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r>
              <a:rPr lang="en-SG" dirty="0">
                <a:latin typeface="Segoe UI Historic" panose="020B0502040204020203" pitchFamily="34" charset="0"/>
                <a:ea typeface="Segoe UI Historic" panose="020B0502040204020203" pitchFamily="34" charset="0"/>
                <a:cs typeface="Segoe UI Historic" panose="020B0502040204020203" pitchFamily="34" charset="0"/>
              </a:rPr>
              <a:t>API name: </a:t>
            </a:r>
            <a:r>
              <a:rPr lang="en-SG" dirty="0" err="1">
                <a:latin typeface="Segoe UI Historic" panose="020B0502040204020203" pitchFamily="34" charset="0"/>
                <a:ea typeface="Segoe UI Historic" panose="020B0502040204020203" pitchFamily="34" charset="0"/>
                <a:cs typeface="Segoe UI Historic" panose="020B0502040204020203" pitchFamily="34" charset="0"/>
              </a:rPr>
              <a:t>ScannerCheckerAPI</a:t>
            </a:r>
            <a:endParaRPr lang="en-SG" dirty="0">
              <a:latin typeface="Segoe UI Historic" panose="020B0502040204020203" pitchFamily="34" charset="0"/>
              <a:ea typeface="Segoe UI Historic" panose="020B0502040204020203" pitchFamily="34" charset="0"/>
              <a:cs typeface="Segoe UI Historic" panose="020B0502040204020203" pitchFamily="34" charset="0"/>
            </a:endParaRPr>
          </a:p>
          <a:p>
            <a:r>
              <a:rPr lang="en-SG" dirty="0">
                <a:latin typeface="Segoe UI Historic" panose="020B0502040204020203" pitchFamily="34" charset="0"/>
                <a:ea typeface="Segoe UI Historic" panose="020B0502040204020203" pitchFamily="34" charset="0"/>
                <a:cs typeface="Segoe UI Historic" panose="020B0502040204020203" pitchFamily="34" charset="0"/>
              </a:rPr>
              <a:t>     Request: {QR Code}</a:t>
            </a:r>
          </a:p>
          <a:p>
            <a:r>
              <a:rPr lang="en-SG" dirty="0">
                <a:latin typeface="Segoe UI Historic" panose="020B0502040204020203" pitchFamily="34" charset="0"/>
                <a:ea typeface="Segoe UI Historic" panose="020B0502040204020203" pitchFamily="34" charset="0"/>
                <a:cs typeface="Segoe UI Historic" panose="020B0502040204020203" pitchFamily="34" charset="0"/>
              </a:rPr>
              <a:t>     </a:t>
            </a:r>
            <a:r>
              <a:rPr lang="en-SG" dirty="0" err="1">
                <a:latin typeface="Segoe UI Historic" panose="020B0502040204020203" pitchFamily="34" charset="0"/>
                <a:ea typeface="Segoe UI Historic" panose="020B0502040204020203" pitchFamily="34" charset="0"/>
                <a:cs typeface="Segoe UI Historic" panose="020B0502040204020203" pitchFamily="34" charset="0"/>
              </a:rPr>
              <a:t>Respone</a:t>
            </a:r>
            <a:r>
              <a:rPr lang="en-SG" dirty="0">
                <a:latin typeface="Segoe UI Historic" panose="020B0502040204020203" pitchFamily="34" charset="0"/>
                <a:ea typeface="Segoe UI Historic" panose="020B0502040204020203" pitchFamily="34" charset="0"/>
                <a:cs typeface="Segoe UI Historic" panose="020B0502040204020203" pitchFamily="34" charset="0"/>
              </a:rPr>
              <a:t>: {Success?, Fail/Failure Reason}</a:t>
            </a:r>
          </a:p>
          <a:p>
            <a:pPr marL="285750" indent="-285750">
              <a:buFont typeface="Arial" panose="020B0604020202020204" pitchFamily="34" charset="0"/>
              <a:buChar char="•"/>
            </a:pPr>
            <a:endParaRPr lang="en-SG" dirty="0">
              <a:latin typeface="Segoe UI Historic" panose="020B0502040204020203" pitchFamily="34" charset="0"/>
              <a:ea typeface="Segoe UI Historic" panose="020B0502040204020203" pitchFamily="34" charset="0"/>
              <a:cs typeface="Segoe UI Historic" panose="020B0502040204020203" pitchFamily="34" charset="0"/>
            </a:endParaRPr>
          </a:p>
          <a:p>
            <a:pPr marL="285750" indent="-285750">
              <a:buFont typeface="Arial" panose="020B0604020202020204" pitchFamily="34" charset="0"/>
              <a:buChar char="•"/>
            </a:pPr>
            <a:endParaRPr lang="en-SG"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3" name="TextBox 2">
            <a:extLst>
              <a:ext uri="{FF2B5EF4-FFF2-40B4-BE49-F238E27FC236}">
                <a16:creationId xmlns:a16="http://schemas.microsoft.com/office/drawing/2014/main" id="{25D4BFF9-A1C8-4539-8A0D-3A5C4AD47368}"/>
              </a:ext>
            </a:extLst>
          </p:cNvPr>
          <p:cNvSpPr txBox="1"/>
          <p:nvPr/>
        </p:nvSpPr>
        <p:spPr>
          <a:xfrm>
            <a:off x="6622742" y="737416"/>
            <a:ext cx="5734975"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API name: </a:t>
            </a:r>
            <a:r>
              <a:rPr lang="en-US" dirty="0" err="1"/>
              <a:t>PurchaseQRCodeAPI</a:t>
            </a:r>
            <a:endParaRPr lang="en-US" dirty="0"/>
          </a:p>
          <a:p>
            <a:r>
              <a:rPr lang="en-US" dirty="0"/>
              <a:t>     Response: </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CreditCardNumber</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 </a:t>
            </a: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TransactionMoney</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a:t>
            </a:r>
          </a:p>
          <a:p>
            <a:r>
              <a:rPr lang="en-US" dirty="0">
                <a:latin typeface="Segoe UI Historic" panose="020B0502040204020203" pitchFamily="34" charset="0"/>
                <a:ea typeface="Segoe UI Historic" panose="020B0502040204020203" pitchFamily="34" charset="0"/>
                <a:cs typeface="Segoe UI Historic" panose="020B0502040204020203" pitchFamily="34" charset="0"/>
              </a:rPr>
              <a:t>    Response: {QR code}</a:t>
            </a:r>
          </a:p>
          <a:p>
            <a:endParaRPr lang="en-SG" dirty="0"/>
          </a:p>
        </p:txBody>
      </p:sp>
    </p:spTree>
    <p:extLst>
      <p:ext uri="{BB962C8B-B14F-4D97-AF65-F5344CB8AC3E}">
        <p14:creationId xmlns:p14="http://schemas.microsoft.com/office/powerpoint/2010/main" val="66544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FE62-F1F1-4893-A83C-276D7774CFAA}"/>
              </a:ext>
            </a:extLst>
          </p:cNvPr>
          <p:cNvSpPr>
            <a:spLocks noGrp="1"/>
          </p:cNvSpPr>
          <p:nvPr>
            <p:ph type="title"/>
          </p:nvPr>
        </p:nvSpPr>
        <p:spPr>
          <a:xfrm>
            <a:off x="900344" y="2424745"/>
            <a:ext cx="10515600" cy="1325563"/>
          </a:xfrm>
        </p:spPr>
        <p:txBody>
          <a:bodyPr>
            <a:normAutofit/>
          </a:bodyPr>
          <a:lstStyle/>
          <a:p>
            <a:pPr algn="ctr"/>
            <a:r>
              <a:rPr lang="en-US" sz="4000" b="1" i="0" u="sng" dirty="0">
                <a:effectLst/>
                <a:latin typeface="IBM Plex Sans"/>
              </a:rPr>
              <a:t>TPS (transaction per second) Calculation and required infrastructure:</a:t>
            </a:r>
            <a:endParaRPr lang="en-SG" sz="4000" b="1" u="sng" dirty="0"/>
          </a:p>
        </p:txBody>
      </p:sp>
    </p:spTree>
    <p:extLst>
      <p:ext uri="{BB962C8B-B14F-4D97-AF65-F5344CB8AC3E}">
        <p14:creationId xmlns:p14="http://schemas.microsoft.com/office/powerpoint/2010/main" val="142611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A8F801F-7938-4E8D-8EC3-4D4B167E88CD}"/>
                  </a:ext>
                </a:extLst>
              </p:cNvPr>
              <p:cNvSpPr txBox="1"/>
              <p:nvPr/>
            </p:nvSpPr>
            <p:spPr>
              <a:xfrm>
                <a:off x="269289" y="446469"/>
                <a:ext cx="11922711" cy="602979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this case we can see from the forecast:</a:t>
                </a:r>
              </a:p>
              <a:p>
                <a:pPr algn="l"/>
                <a:r>
                  <a:rPr lang="en-US" i="0" dirty="0">
                    <a:solidFill>
                      <a:srgbClr val="000000"/>
                    </a:solidFill>
                    <a:effectLst/>
                    <a:latin typeface="Times New Roman" panose="02020603050405020304" pitchFamily="18" charset="0"/>
                    <a:cs typeface="Times New Roman" panose="02020603050405020304" pitchFamily="18" charset="0"/>
                  </a:rPr>
                  <a:t>	Daily 100k app login</a:t>
                </a:r>
                <a:endParaRPr lang="en-US" i="0" dirty="0">
                  <a:solidFill>
                    <a:srgbClr val="5D6B79"/>
                  </a:solidFill>
                  <a:effectLst/>
                  <a:latin typeface="Times New Roman" panose="02020603050405020304" pitchFamily="18" charset="0"/>
                  <a:cs typeface="Times New Roman" panose="02020603050405020304" pitchFamily="18" charset="0"/>
                </a:endParaRPr>
              </a:p>
              <a:p>
                <a:pPr algn="l"/>
                <a:r>
                  <a:rPr lang="en-US" i="0" dirty="0">
                    <a:solidFill>
                      <a:srgbClr val="000000"/>
                    </a:solidFill>
                    <a:effectLst/>
                    <a:latin typeface="Times New Roman" panose="02020603050405020304" pitchFamily="18" charset="0"/>
                    <a:cs typeface="Times New Roman" panose="02020603050405020304" pitchFamily="18" charset="0"/>
                  </a:rPr>
                  <a:t>	Daily 80k booking</a:t>
                </a:r>
                <a:endParaRPr lang="en-US" i="0" dirty="0">
                  <a:solidFill>
                    <a:srgbClr val="5D6B79"/>
                  </a:solidFill>
                  <a:effectLst/>
                  <a:latin typeface="Times New Roman" panose="02020603050405020304" pitchFamily="18" charset="0"/>
                  <a:cs typeface="Times New Roman" panose="02020603050405020304" pitchFamily="18" charset="0"/>
                </a:endParaRPr>
              </a:p>
              <a:p>
                <a:pPr algn="l"/>
                <a:r>
                  <a:rPr lang="en-US" i="0" dirty="0">
                    <a:solidFill>
                      <a:srgbClr val="000000"/>
                    </a:solidFill>
                    <a:effectLst/>
                    <a:latin typeface="Times New Roman" panose="02020603050405020304" pitchFamily="18" charset="0"/>
                    <a:cs typeface="Times New Roman" panose="02020603050405020304" pitchFamily="18" charset="0"/>
                  </a:rPr>
                  <a:t>	Daily 50k purchase</a:t>
                </a:r>
                <a:endParaRPr lang="en-US" i="0" dirty="0">
                  <a:solidFill>
                    <a:srgbClr val="5D6B79"/>
                  </a:solidFill>
                  <a:effectLst/>
                  <a:latin typeface="Times New Roman" panose="02020603050405020304" pitchFamily="18" charset="0"/>
                  <a:cs typeface="Times New Roman" panose="02020603050405020304" pitchFamily="18" charset="0"/>
                </a:endParaRPr>
              </a:p>
              <a:p>
                <a:pPr algn="l"/>
                <a:r>
                  <a:rPr lang="en-US" i="0" dirty="0">
                    <a:solidFill>
                      <a:srgbClr val="000000"/>
                    </a:solidFill>
                    <a:effectLst/>
                    <a:latin typeface="Times New Roman" panose="02020603050405020304" pitchFamily="18" charset="0"/>
                    <a:cs typeface="Times New Roman" panose="02020603050405020304" pitchFamily="18" charset="0"/>
                  </a:rPr>
                  <a:t>	Daily 25k journey complete</a:t>
                </a:r>
              </a:p>
              <a:p>
                <a:pPr algn="l"/>
                <a:endParaRPr lang="en-US" dirty="0">
                  <a:solidFill>
                    <a:srgbClr val="202124"/>
                  </a:solidFill>
                  <a:latin typeface="Times New Roman" panose="02020603050405020304" pitchFamily="18" charset="0"/>
                  <a:cs typeface="Times New Roman" panose="02020603050405020304" pitchFamily="18" charset="0"/>
                </a:endParaRPr>
              </a:p>
              <a:p>
                <a:pPr algn="l"/>
                <a:r>
                  <a:rPr lang="en-US" dirty="0">
                    <a:solidFill>
                      <a:srgbClr val="202124"/>
                    </a:solidFill>
                    <a:latin typeface="Times New Roman" panose="02020603050405020304" pitchFamily="18" charset="0"/>
                    <a:cs typeface="Times New Roman" panose="02020603050405020304" pitchFamily="18" charset="0"/>
                  </a:rPr>
                  <a:t>We can see, all the activities estimated occur in 1 day= 86400 seconds</a:t>
                </a:r>
              </a:p>
              <a:p>
                <a:pPr algn="l"/>
                <a:endParaRPr lang="en-US" dirty="0">
                  <a:solidFill>
                    <a:srgbClr val="202124"/>
                  </a:solidFill>
                  <a:latin typeface="Times New Roman" panose="02020603050405020304" pitchFamily="18" charset="0"/>
                  <a:cs typeface="Times New Roman" panose="02020603050405020304" pitchFamily="18" charset="0"/>
                </a:endParaRPr>
              </a:p>
              <a:p>
                <a:pPr algn="l"/>
                <a:r>
                  <a:rPr lang="en-US" i="0" dirty="0">
                    <a:solidFill>
                      <a:srgbClr val="202124"/>
                    </a:solidFill>
                    <a:effectLst/>
                    <a:latin typeface="Times New Roman" panose="02020603050405020304" pitchFamily="18" charset="0"/>
                    <a:cs typeface="Times New Roman" panose="02020603050405020304" pitchFamily="18" charset="0"/>
                  </a:rPr>
                  <a:t>So </a:t>
                </a:r>
                <a:r>
                  <a:rPr lang="en-US" b="1" i="0" dirty="0">
                    <a:solidFill>
                      <a:srgbClr val="202124"/>
                    </a:solidFill>
                    <a:effectLst/>
                    <a:latin typeface="Times New Roman" panose="02020603050405020304" pitchFamily="18" charset="0"/>
                    <a:cs typeface="Times New Roman" panose="02020603050405020304" pitchFamily="18" charset="0"/>
                  </a:rPr>
                  <a:t>the transactions per second</a:t>
                </a:r>
                <a:r>
                  <a:rPr lang="en-US" i="0" dirty="0">
                    <a:solidFill>
                      <a:srgbClr val="202124"/>
                    </a:solidFill>
                    <a:effectLst/>
                    <a:latin typeface="Times New Roman" panose="02020603050405020304" pitchFamily="18" charset="0"/>
                    <a:cs typeface="Times New Roman" panose="02020603050405020304" pitchFamily="18" charset="0"/>
                  </a:rPr>
                  <a:t>= </a:t>
                </a:r>
                <a14:m>
                  <m:oMath xmlns:m="http://schemas.openxmlformats.org/officeDocument/2006/math">
                    <m:f>
                      <m:fPr>
                        <m:ctrlPr>
                          <a:rPr lang="en-US" i="1" smtClean="0">
                            <a:solidFill>
                              <a:srgbClr val="202124"/>
                            </a:solidFill>
                            <a:effectLst/>
                            <a:latin typeface="Cambria Math" panose="02040503050406030204" pitchFamily="18" charset="0"/>
                          </a:rPr>
                        </m:ctrlPr>
                      </m:fPr>
                      <m:num>
                        <m:r>
                          <a:rPr lang="en-US" b="0" i="0" smtClean="0">
                            <a:solidFill>
                              <a:srgbClr val="202124"/>
                            </a:solidFill>
                            <a:effectLst/>
                            <a:latin typeface="Cambria Math" panose="02040503050406030204" pitchFamily="18" charset="0"/>
                          </a:rPr>
                          <m:t>100000+80000+50000+25000</m:t>
                        </m:r>
                      </m:num>
                      <m:den>
                        <m:r>
                          <a:rPr lang="en-US" b="0" i="0" smtClean="0">
                            <a:solidFill>
                              <a:srgbClr val="202124"/>
                            </a:solidFill>
                            <a:effectLst/>
                            <a:latin typeface="Cambria Math" panose="02040503050406030204" pitchFamily="18" charset="0"/>
                          </a:rPr>
                          <m:t>86400</m:t>
                        </m:r>
                      </m:den>
                    </m:f>
                  </m:oMath>
                </a14:m>
                <a:r>
                  <a:rPr lang="en-US" i="0" dirty="0">
                    <a:solidFill>
                      <a:srgbClr val="202124"/>
                    </a:solidFill>
                    <a:effectLst/>
                    <a:latin typeface="Times New Roman" panose="02020603050405020304" pitchFamily="18" charset="0"/>
                    <a:cs typeface="Times New Roman" panose="02020603050405020304" pitchFamily="18" charset="0"/>
                  </a:rPr>
                  <a:t>  = 2.9513(approx.)</a:t>
                </a:r>
              </a:p>
              <a:p>
                <a:pPr algn="l"/>
                <a:endParaRPr lang="en-US" dirty="0">
                  <a:solidFill>
                    <a:srgbClr val="202124"/>
                  </a:solidFill>
                  <a:latin typeface="Times New Roman" panose="02020603050405020304" pitchFamily="18" charset="0"/>
                  <a:cs typeface="Times New Roman" panose="02020603050405020304" pitchFamily="18" charset="0"/>
                </a:endParaRPr>
              </a:p>
              <a:p>
                <a:pPr algn="l"/>
                <a:endParaRPr lang="en-US" i="0" dirty="0">
                  <a:solidFill>
                    <a:srgbClr val="202124"/>
                  </a:solidFill>
                  <a:effectLst/>
                  <a:latin typeface="Times New Roman" panose="02020603050405020304" pitchFamily="18" charset="0"/>
                  <a:cs typeface="Times New Roman" panose="02020603050405020304" pitchFamily="18" charset="0"/>
                </a:endParaRPr>
              </a:p>
              <a:p>
                <a:pPr algn="l"/>
                <a:r>
                  <a:rPr lang="en-US" dirty="0">
                    <a:solidFill>
                      <a:srgbClr val="202124"/>
                    </a:solidFill>
                    <a:latin typeface="Times New Roman" panose="02020603050405020304" pitchFamily="18" charset="0"/>
                    <a:cs typeface="Times New Roman" panose="02020603050405020304" pitchFamily="18" charset="0"/>
                  </a:rPr>
                  <a:t>Now, for this the </a:t>
                </a:r>
                <a:r>
                  <a:rPr lang="en-US" b="1" dirty="0">
                    <a:solidFill>
                      <a:srgbClr val="202124"/>
                    </a:solidFill>
                    <a:latin typeface="Times New Roman" panose="02020603050405020304" pitchFamily="18" charset="0"/>
                    <a:cs typeface="Times New Roman" panose="02020603050405020304" pitchFamily="18" charset="0"/>
                  </a:rPr>
                  <a:t>required infrastructure </a:t>
                </a:r>
                <a:r>
                  <a:rPr lang="en-US" dirty="0">
                    <a:solidFill>
                      <a:srgbClr val="202124"/>
                    </a:solidFill>
                    <a:latin typeface="Times New Roman" panose="02020603050405020304" pitchFamily="18" charset="0"/>
                    <a:cs typeface="Times New Roman" panose="02020603050405020304" pitchFamily="18" charset="0"/>
                  </a:rPr>
                  <a:t>can be given as follows:</a:t>
                </a:r>
              </a:p>
              <a:p>
                <a:pPr algn="l"/>
                <a:endParaRPr lang="en-US" i="0" dirty="0">
                  <a:solidFill>
                    <a:srgbClr val="202124"/>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i="0" dirty="0">
                    <a:solidFill>
                      <a:srgbClr val="202124"/>
                    </a:solidFill>
                    <a:effectLst/>
                    <a:latin typeface="Times New Roman" panose="02020603050405020304" pitchFamily="18" charset="0"/>
                    <a:cs typeface="Times New Roman" panose="02020603050405020304" pitchFamily="18" charset="0"/>
                  </a:rPr>
                  <a:t>For successfully operating the mobile app dedicated to Metro Rail, we will need proper technologies for the front end and back end to work successfully.</a:t>
                </a:r>
              </a:p>
              <a:p>
                <a:pPr algn="l"/>
                <a:endParaRPr lang="en-US" i="0" dirty="0">
                  <a:solidFill>
                    <a:srgbClr val="202124"/>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dirty="0">
                    <a:solidFill>
                      <a:srgbClr val="202124"/>
                    </a:solidFill>
                    <a:latin typeface="Times New Roman" panose="02020603050405020304" pitchFamily="18" charset="0"/>
                    <a:cs typeface="Times New Roman" panose="02020603050405020304" pitchFamily="18" charset="0"/>
                  </a:rPr>
                  <a:t>For the front end it has to be made sure that the user interface is very user-friendly. Because people from different age groups, different professions, different backgrounds will use this app. It has to be easy to understand for people from various walks of life. </a:t>
                </a:r>
                <a:endParaRPr lang="en-US" i="0" dirty="0">
                  <a:solidFill>
                    <a:srgbClr val="202124"/>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endParaRPr lang="en-US" i="0" dirty="0">
                  <a:solidFill>
                    <a:srgbClr val="5D6B79"/>
                  </a:solidFill>
                  <a:effectLst/>
                  <a:latin typeface="Times New Roman" panose="02020603050405020304" pitchFamily="18" charset="0"/>
                  <a:cs typeface="Times New Roman" panose="02020603050405020304" pitchFamily="18" charset="0"/>
                </a:endParaRPr>
              </a:p>
              <a:p>
                <a:endParaRPr lang="en-SG"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A8F801F-7938-4E8D-8EC3-4D4B167E88CD}"/>
                  </a:ext>
                </a:extLst>
              </p:cNvPr>
              <p:cNvSpPr txBox="1">
                <a:spLocks noRot="1" noChangeAspect="1" noMove="1" noResize="1" noEditPoints="1" noAdjustHandles="1" noChangeArrowheads="1" noChangeShapeType="1" noTextEdit="1"/>
              </p:cNvSpPr>
              <p:nvPr/>
            </p:nvSpPr>
            <p:spPr>
              <a:xfrm>
                <a:off x="269289" y="446469"/>
                <a:ext cx="11922711" cy="6029792"/>
              </a:xfrm>
              <a:prstGeom prst="rect">
                <a:avLst/>
              </a:prstGeom>
              <a:blipFill>
                <a:blip r:embed="rId2"/>
                <a:stretch>
                  <a:fillRect l="-409" t="-506" r="-460"/>
                </a:stretch>
              </a:blipFill>
            </p:spPr>
            <p:txBody>
              <a:bodyPr/>
              <a:lstStyle/>
              <a:p>
                <a:r>
                  <a:rPr lang="en-SG">
                    <a:noFill/>
                  </a:rPr>
                  <a:t> </a:t>
                </a:r>
              </a:p>
            </p:txBody>
          </p:sp>
        </mc:Fallback>
      </mc:AlternateContent>
    </p:spTree>
    <p:extLst>
      <p:ext uri="{BB962C8B-B14F-4D97-AF65-F5344CB8AC3E}">
        <p14:creationId xmlns:p14="http://schemas.microsoft.com/office/powerpoint/2010/main" val="344449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B9EB8-C552-4F78-962B-4CDFE1C07DFC}"/>
              </a:ext>
            </a:extLst>
          </p:cNvPr>
          <p:cNvSpPr txBox="1"/>
          <p:nvPr/>
        </p:nvSpPr>
        <p:spPr>
          <a:xfrm>
            <a:off x="239697" y="1100831"/>
            <a:ext cx="11807301" cy="5078313"/>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frontend </a:t>
            </a:r>
            <a:r>
              <a:rPr lang="en-US" b="1" dirty="0">
                <a:latin typeface="Times New Roman" panose="02020603050405020304" pitchFamily="18" charset="0"/>
                <a:cs typeface="Times New Roman" panose="02020603050405020304" pitchFamily="18" charset="0"/>
              </a:rPr>
              <a:t>HTML, CSS, Bootstrap </a:t>
            </a:r>
            <a:r>
              <a:rPr lang="en-US" dirty="0">
                <a:latin typeface="Times New Roman" panose="02020603050405020304" pitchFamily="18" charset="0"/>
                <a:cs typeface="Times New Roman" panose="02020603050405020304" pitchFamily="18" charset="0"/>
              </a:rPr>
              <a:t>can be used so that it is responsive, easily navigable and the design isn’t too complicated.</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storing the information of the users, their login information, user name and so on, also details about the trains, their name, details about their route and timings, fare, database will be required. For example, </a:t>
            </a:r>
            <a:r>
              <a:rPr lang="en-US" b="1" dirty="0">
                <a:latin typeface="Times New Roman" panose="02020603050405020304" pitchFamily="18" charset="0"/>
                <a:cs typeface="Times New Roman" panose="02020603050405020304" pitchFamily="18" charset="0"/>
              </a:rPr>
              <a:t>MySQL, Microsoft SQL Server</a:t>
            </a:r>
            <a:r>
              <a:rPr lang="en-US" dirty="0">
                <a:latin typeface="Times New Roman" panose="02020603050405020304" pitchFamily="18" charset="0"/>
                <a:cs typeface="Times New Roman" panose="02020603050405020304" pitchFamily="18" charset="0"/>
              </a:rPr>
              <a:t> and so on.</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 properly access, modify and delete the information from the database when required, we will need different database languages like </a:t>
            </a:r>
            <a:r>
              <a:rPr lang="en-US" b="1" dirty="0">
                <a:latin typeface="Times New Roman" panose="02020603050405020304" pitchFamily="18" charset="0"/>
                <a:cs typeface="Times New Roman" panose="02020603050405020304" pitchFamily="18" charset="0"/>
              </a:rPr>
              <a:t>SQL, Oracle </a:t>
            </a:r>
            <a:r>
              <a:rPr lang="en-US" dirty="0">
                <a:latin typeface="Times New Roman" panose="02020603050405020304" pitchFamily="18" charset="0"/>
                <a:cs typeface="Times New Roman" panose="02020603050405020304" pitchFamily="18" charset="0"/>
              </a:rPr>
              <a:t>etc.</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will require a </a:t>
            </a:r>
            <a:r>
              <a:rPr lang="en-US" b="1" dirty="0">
                <a:latin typeface="Times New Roman" panose="02020603050405020304" pitchFamily="18" charset="0"/>
                <a:cs typeface="Times New Roman" panose="02020603050405020304" pitchFamily="18" charset="0"/>
              </a:rPr>
              <a:t>backend server </a:t>
            </a:r>
            <a:r>
              <a:rPr lang="en-US" dirty="0">
                <a:latin typeface="Times New Roman" panose="02020603050405020304" pitchFamily="18" charset="0"/>
                <a:cs typeface="Times New Roman" panose="02020603050405020304" pitchFamily="18" charset="0"/>
              </a:rPr>
              <a:t>for running the backend codes properly which typically constitutes the requests from the clients and the logic to send the appropriate data in response to that request.</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will require a </a:t>
            </a:r>
            <a:r>
              <a:rPr lang="en-US" b="1" dirty="0">
                <a:latin typeface="Times New Roman" panose="02020603050405020304" pitchFamily="18" charset="0"/>
                <a:cs typeface="Times New Roman" panose="02020603050405020304" pitchFamily="18" charset="0"/>
              </a:rPr>
              <a:t>cloud for hosting </a:t>
            </a:r>
            <a:r>
              <a:rPr lang="en-US" dirty="0">
                <a:solidFill>
                  <a:srgbClr val="202124"/>
                </a:solidFill>
                <a:latin typeface="Times New Roman" panose="02020603050405020304" pitchFamily="18" charset="0"/>
                <a:cs typeface="Times New Roman" panose="02020603050405020304" pitchFamily="18" charset="0"/>
              </a:rPr>
              <a:t>the </a:t>
            </a:r>
            <a:r>
              <a:rPr lang="en-US" i="0" dirty="0">
                <a:solidFill>
                  <a:srgbClr val="202124"/>
                </a:solidFill>
                <a:effectLst/>
                <a:latin typeface="Times New Roman" panose="02020603050405020304" pitchFamily="18" charset="0"/>
                <a:cs typeface="Times New Roman" panose="02020603050405020304" pitchFamily="18" charset="0"/>
              </a:rPr>
              <a:t>application in order to </a:t>
            </a:r>
            <a:r>
              <a:rPr lang="en-US" dirty="0">
                <a:solidFill>
                  <a:srgbClr val="202124"/>
                </a:solidFill>
                <a:latin typeface="Times New Roman" panose="02020603050405020304" pitchFamily="18" charset="0"/>
                <a:cs typeface="Times New Roman" panose="02020603050405020304" pitchFamily="18" charset="0"/>
              </a:rPr>
              <a:t>ensure</a:t>
            </a:r>
            <a:r>
              <a:rPr lang="en-US" i="0" dirty="0">
                <a:solidFill>
                  <a:srgbClr val="202124"/>
                </a:solidFill>
                <a:effectLst/>
                <a:latin typeface="Times New Roman" panose="02020603050405020304" pitchFamily="18" charset="0"/>
                <a:cs typeface="Times New Roman" panose="02020603050405020304" pitchFamily="18" charset="0"/>
              </a:rPr>
              <a:t> flexibility and scalability.</a:t>
            </a:r>
          </a:p>
          <a:p>
            <a:pPr marL="285750" indent="-285750">
              <a:buFont typeface="Wingdings" panose="05000000000000000000" pitchFamily="2" charset="2"/>
              <a:buChar char="q"/>
            </a:pPr>
            <a:endParaRPr lang="en-US" dirty="0">
              <a:solidFill>
                <a:srgbClr val="20212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202124"/>
                </a:solidFill>
                <a:latin typeface="Times New Roman" panose="02020603050405020304" pitchFamily="18" charset="0"/>
                <a:cs typeface="Times New Roman" panose="02020603050405020304" pitchFamily="18" charset="0"/>
              </a:rPr>
              <a:t>For backend we can use python framework like using </a:t>
            </a:r>
            <a:r>
              <a:rPr lang="en-US" b="1" dirty="0">
                <a:solidFill>
                  <a:srgbClr val="202124"/>
                </a:solidFill>
                <a:latin typeface="Times New Roman" panose="02020603050405020304" pitchFamily="18" charset="0"/>
                <a:cs typeface="Times New Roman" panose="02020603050405020304" pitchFamily="18" charset="0"/>
              </a:rPr>
              <a:t>Django, Laravel </a:t>
            </a:r>
            <a:r>
              <a:rPr lang="en-US" dirty="0">
                <a:solidFill>
                  <a:srgbClr val="202124"/>
                </a:solidFill>
                <a:latin typeface="Times New Roman" panose="02020603050405020304" pitchFamily="18" charset="0"/>
                <a:cs typeface="Times New Roman" panose="02020603050405020304" pitchFamily="18" charset="0"/>
              </a:rPr>
              <a:t>etc.</a:t>
            </a:r>
          </a:p>
          <a:p>
            <a:pPr marL="285750" indent="-285750">
              <a:buFont typeface="Wingdings" panose="05000000000000000000" pitchFamily="2" charset="2"/>
              <a:buChar char="q"/>
            </a:pPr>
            <a:endParaRPr lang="en-US" dirty="0">
              <a:solidFill>
                <a:srgbClr val="202124"/>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202124"/>
                </a:solidFill>
                <a:latin typeface="Times New Roman" panose="02020603050405020304" pitchFamily="18" charset="0"/>
                <a:cs typeface="Times New Roman" panose="02020603050405020304" pitchFamily="18" charset="0"/>
              </a:rPr>
              <a:t>For the ticket scanner to work properly we can use some APIs.</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40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FE62-F1F1-4893-A83C-276D7774CFAA}"/>
              </a:ext>
            </a:extLst>
          </p:cNvPr>
          <p:cNvSpPr>
            <a:spLocks noGrp="1"/>
          </p:cNvSpPr>
          <p:nvPr>
            <p:ph type="title"/>
          </p:nvPr>
        </p:nvSpPr>
        <p:spPr>
          <a:xfrm>
            <a:off x="900344" y="2424745"/>
            <a:ext cx="10515600" cy="1325563"/>
          </a:xfrm>
        </p:spPr>
        <p:txBody>
          <a:bodyPr>
            <a:normAutofit/>
          </a:bodyPr>
          <a:lstStyle/>
          <a:p>
            <a:pPr algn="ctr"/>
            <a:r>
              <a:rPr lang="en-US" sz="4800" b="1" u="sng" dirty="0">
                <a:latin typeface="IBM Plex Sans"/>
              </a:rPr>
              <a:t>A</a:t>
            </a:r>
            <a:r>
              <a:rPr lang="en-US" sz="4800" b="1" i="0" u="sng" dirty="0">
                <a:effectLst/>
                <a:latin typeface="IBM Plex Sans"/>
              </a:rPr>
              <a:t> High </a:t>
            </a:r>
            <a:r>
              <a:rPr lang="en-US" sz="4800" b="1" u="sng" dirty="0">
                <a:latin typeface="IBM Plex Sans"/>
              </a:rPr>
              <a:t>L</a:t>
            </a:r>
            <a:r>
              <a:rPr lang="en-US" sz="4800" b="1" i="0" u="sng" dirty="0">
                <a:effectLst/>
                <a:latin typeface="IBM Plex Sans"/>
              </a:rPr>
              <a:t>evel </a:t>
            </a:r>
            <a:r>
              <a:rPr lang="en-US" sz="4800" b="1" u="sng" dirty="0">
                <a:latin typeface="IBM Plex Sans"/>
              </a:rPr>
              <a:t>D</a:t>
            </a:r>
            <a:r>
              <a:rPr lang="en-US" sz="4800" b="1" i="0" u="sng" dirty="0">
                <a:effectLst/>
                <a:latin typeface="IBM Plex Sans"/>
              </a:rPr>
              <a:t>esign of the Service </a:t>
            </a:r>
            <a:r>
              <a:rPr lang="en-US" sz="4800" b="1" u="sng" dirty="0">
                <a:latin typeface="IBM Plex Sans"/>
              </a:rPr>
              <a:t>F</a:t>
            </a:r>
            <a:r>
              <a:rPr lang="en-US" sz="4800" b="1" i="0" u="sng" dirty="0">
                <a:effectLst/>
                <a:latin typeface="IBM Plex Sans"/>
              </a:rPr>
              <a:t>low:</a:t>
            </a:r>
            <a:endParaRPr lang="en-SG" sz="4800" b="1" u="sng" dirty="0"/>
          </a:p>
        </p:txBody>
      </p:sp>
    </p:spTree>
    <p:extLst>
      <p:ext uri="{BB962C8B-B14F-4D97-AF65-F5344CB8AC3E}">
        <p14:creationId xmlns:p14="http://schemas.microsoft.com/office/powerpoint/2010/main" val="175555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E9C16516-DEE8-4098-9F10-FE4C31306C73}"/>
              </a:ext>
            </a:extLst>
          </p:cNvPr>
          <p:cNvSpPr/>
          <p:nvPr/>
        </p:nvSpPr>
        <p:spPr>
          <a:xfrm>
            <a:off x="284085" y="248575"/>
            <a:ext cx="1313896" cy="78123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endParaRPr lang="en-SG" dirty="0"/>
          </a:p>
        </p:txBody>
      </p:sp>
      <p:cxnSp>
        <p:nvCxnSpPr>
          <p:cNvPr id="6" name="Straight Arrow Connector 5">
            <a:extLst>
              <a:ext uri="{FF2B5EF4-FFF2-40B4-BE49-F238E27FC236}">
                <a16:creationId xmlns:a16="http://schemas.microsoft.com/office/drawing/2014/main" id="{CAF7E240-7A93-4811-A2EE-21F95652831F}"/>
              </a:ext>
            </a:extLst>
          </p:cNvPr>
          <p:cNvCxnSpPr>
            <a:cxnSpLocks/>
            <a:stCxn id="4" idx="3"/>
          </p:cNvCxnSpPr>
          <p:nvPr/>
        </p:nvCxnSpPr>
        <p:spPr>
          <a:xfrm flipV="1">
            <a:off x="1597981" y="639192"/>
            <a:ext cx="6658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Flowchart: Connector 7">
            <a:extLst>
              <a:ext uri="{FF2B5EF4-FFF2-40B4-BE49-F238E27FC236}">
                <a16:creationId xmlns:a16="http://schemas.microsoft.com/office/drawing/2014/main" id="{74FE93A8-FFDC-4F6D-8F83-9F714EF3CDA7}"/>
              </a:ext>
            </a:extLst>
          </p:cNvPr>
          <p:cNvSpPr/>
          <p:nvPr/>
        </p:nvSpPr>
        <p:spPr>
          <a:xfrm>
            <a:off x="2263806" y="66582"/>
            <a:ext cx="1313896" cy="103868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to the system</a:t>
            </a:r>
            <a:endParaRPr lang="en-SG" dirty="0"/>
          </a:p>
        </p:txBody>
      </p:sp>
      <p:cxnSp>
        <p:nvCxnSpPr>
          <p:cNvPr id="10" name="Straight Arrow Connector 9">
            <a:extLst>
              <a:ext uri="{FF2B5EF4-FFF2-40B4-BE49-F238E27FC236}">
                <a16:creationId xmlns:a16="http://schemas.microsoft.com/office/drawing/2014/main" id="{06F3C9E0-A0AA-4F7D-8A6F-B10927280888}"/>
              </a:ext>
            </a:extLst>
          </p:cNvPr>
          <p:cNvCxnSpPr>
            <a:cxnSpLocks/>
            <a:stCxn id="8" idx="6"/>
          </p:cNvCxnSpPr>
          <p:nvPr/>
        </p:nvCxnSpPr>
        <p:spPr>
          <a:xfrm flipV="1">
            <a:off x="3577702" y="585925"/>
            <a:ext cx="8346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Connector 11">
            <a:extLst>
              <a:ext uri="{FF2B5EF4-FFF2-40B4-BE49-F238E27FC236}">
                <a16:creationId xmlns:a16="http://schemas.microsoft.com/office/drawing/2014/main" id="{8358FBC0-EE9E-4498-9E2E-A2D9E4444BA1}"/>
              </a:ext>
            </a:extLst>
          </p:cNvPr>
          <p:cNvSpPr/>
          <p:nvPr/>
        </p:nvSpPr>
        <p:spPr>
          <a:xfrm>
            <a:off x="4412343" y="119847"/>
            <a:ext cx="1313896" cy="103868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for train</a:t>
            </a:r>
            <a:endParaRPr lang="en-SG" dirty="0"/>
          </a:p>
        </p:txBody>
      </p:sp>
      <p:cxnSp>
        <p:nvCxnSpPr>
          <p:cNvPr id="14" name="Straight Arrow Connector 13">
            <a:extLst>
              <a:ext uri="{FF2B5EF4-FFF2-40B4-BE49-F238E27FC236}">
                <a16:creationId xmlns:a16="http://schemas.microsoft.com/office/drawing/2014/main" id="{4D4B17C7-988F-417F-91E1-D121CAC63D59}"/>
              </a:ext>
            </a:extLst>
          </p:cNvPr>
          <p:cNvCxnSpPr>
            <a:stCxn id="12" idx="6"/>
          </p:cNvCxnSpPr>
          <p:nvPr/>
        </p:nvCxnSpPr>
        <p:spPr>
          <a:xfrm flipV="1">
            <a:off x="5726239" y="406400"/>
            <a:ext cx="1182561" cy="232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lowchart: Process 14">
            <a:extLst>
              <a:ext uri="{FF2B5EF4-FFF2-40B4-BE49-F238E27FC236}">
                <a16:creationId xmlns:a16="http://schemas.microsoft.com/office/drawing/2014/main" id="{724804D0-425B-4A99-827A-4F70CCD47ABD}"/>
              </a:ext>
            </a:extLst>
          </p:cNvPr>
          <p:cNvSpPr/>
          <p:nvPr/>
        </p:nvSpPr>
        <p:spPr>
          <a:xfrm>
            <a:off x="6908800" y="67813"/>
            <a:ext cx="2032000" cy="909963"/>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next arrival time of a train</a:t>
            </a:r>
            <a:endParaRPr lang="en-SG" dirty="0"/>
          </a:p>
        </p:txBody>
      </p:sp>
      <p:sp>
        <p:nvSpPr>
          <p:cNvPr id="16" name="Flowchart: Process 15">
            <a:extLst>
              <a:ext uri="{FF2B5EF4-FFF2-40B4-BE49-F238E27FC236}">
                <a16:creationId xmlns:a16="http://schemas.microsoft.com/office/drawing/2014/main" id="{73A20A2D-32A0-4766-B9FC-56583EA05C67}"/>
              </a:ext>
            </a:extLst>
          </p:cNvPr>
          <p:cNvSpPr/>
          <p:nvPr/>
        </p:nvSpPr>
        <p:spPr>
          <a:xfrm>
            <a:off x="9173029" y="1029810"/>
            <a:ext cx="1741714" cy="842533"/>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current location of a train</a:t>
            </a:r>
            <a:endParaRPr lang="en-SG" dirty="0"/>
          </a:p>
        </p:txBody>
      </p:sp>
      <p:cxnSp>
        <p:nvCxnSpPr>
          <p:cNvPr id="18" name="Straight Arrow Connector 17">
            <a:extLst>
              <a:ext uri="{FF2B5EF4-FFF2-40B4-BE49-F238E27FC236}">
                <a16:creationId xmlns:a16="http://schemas.microsoft.com/office/drawing/2014/main" id="{96246EE4-6022-475D-8D6C-CC5F9BED67F5}"/>
              </a:ext>
            </a:extLst>
          </p:cNvPr>
          <p:cNvCxnSpPr>
            <a:cxnSpLocks/>
            <a:stCxn id="12" idx="5"/>
          </p:cNvCxnSpPr>
          <p:nvPr/>
        </p:nvCxnSpPr>
        <p:spPr>
          <a:xfrm>
            <a:off x="5533823" y="1006422"/>
            <a:ext cx="3639206" cy="257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Flowchart: Connector 19">
            <a:extLst>
              <a:ext uri="{FF2B5EF4-FFF2-40B4-BE49-F238E27FC236}">
                <a16:creationId xmlns:a16="http://schemas.microsoft.com/office/drawing/2014/main" id="{46E61F8B-6B2C-4583-9912-3A3E350AA72A}"/>
              </a:ext>
            </a:extLst>
          </p:cNvPr>
          <p:cNvSpPr/>
          <p:nvPr/>
        </p:nvSpPr>
        <p:spPr>
          <a:xfrm>
            <a:off x="641665" y="2937274"/>
            <a:ext cx="1313896" cy="123734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availability </a:t>
            </a:r>
            <a:endParaRPr lang="en-SG" dirty="0"/>
          </a:p>
        </p:txBody>
      </p:sp>
      <p:cxnSp>
        <p:nvCxnSpPr>
          <p:cNvPr id="22" name="Straight Arrow Connector 21">
            <a:extLst>
              <a:ext uri="{FF2B5EF4-FFF2-40B4-BE49-F238E27FC236}">
                <a16:creationId xmlns:a16="http://schemas.microsoft.com/office/drawing/2014/main" id="{AC4D007C-D21B-4175-A5FD-5256BFDB1BF9}"/>
              </a:ext>
            </a:extLst>
          </p:cNvPr>
          <p:cNvCxnSpPr>
            <a:cxnSpLocks/>
            <a:stCxn id="12" idx="3"/>
          </p:cNvCxnSpPr>
          <p:nvPr/>
        </p:nvCxnSpPr>
        <p:spPr>
          <a:xfrm flipH="1">
            <a:off x="1742863" y="1006422"/>
            <a:ext cx="2861896" cy="2064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C635D3D-3A0E-4FCC-89F5-1D9315B43C60}"/>
              </a:ext>
            </a:extLst>
          </p:cNvPr>
          <p:cNvCxnSpPr>
            <a:cxnSpLocks/>
            <a:stCxn id="20" idx="6"/>
            <a:endCxn id="48" idx="2"/>
          </p:cNvCxnSpPr>
          <p:nvPr/>
        </p:nvCxnSpPr>
        <p:spPr>
          <a:xfrm flipV="1">
            <a:off x="1955561" y="3084069"/>
            <a:ext cx="945114" cy="471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22DB9E17-78C4-4222-91FB-11A4C9073768}"/>
              </a:ext>
            </a:extLst>
          </p:cNvPr>
          <p:cNvSpPr/>
          <p:nvPr/>
        </p:nvSpPr>
        <p:spPr>
          <a:xfrm>
            <a:off x="1232224" y="4463483"/>
            <a:ext cx="1313896" cy="12373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 bulk credit</a:t>
            </a:r>
            <a:endParaRPr lang="en-SG" dirty="0"/>
          </a:p>
        </p:txBody>
      </p:sp>
      <p:sp>
        <p:nvSpPr>
          <p:cNvPr id="40" name="Rectangle 39">
            <a:extLst>
              <a:ext uri="{FF2B5EF4-FFF2-40B4-BE49-F238E27FC236}">
                <a16:creationId xmlns:a16="http://schemas.microsoft.com/office/drawing/2014/main" id="{C1C6EA88-1ECF-43FD-B161-12ADF5763ABB}"/>
              </a:ext>
            </a:extLst>
          </p:cNvPr>
          <p:cNvSpPr/>
          <p:nvPr/>
        </p:nvSpPr>
        <p:spPr>
          <a:xfrm>
            <a:off x="4900793" y="1906532"/>
            <a:ext cx="1741715" cy="57096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trains and fare</a:t>
            </a:r>
            <a:endParaRPr lang="en-SG" dirty="0"/>
          </a:p>
        </p:txBody>
      </p:sp>
      <p:sp>
        <p:nvSpPr>
          <p:cNvPr id="46" name="Flowchart: Process 45">
            <a:extLst>
              <a:ext uri="{FF2B5EF4-FFF2-40B4-BE49-F238E27FC236}">
                <a16:creationId xmlns:a16="http://schemas.microsoft.com/office/drawing/2014/main" id="{A5F8B30C-2522-4807-94DB-CB76A023C0C9}"/>
              </a:ext>
            </a:extLst>
          </p:cNvPr>
          <p:cNvSpPr/>
          <p:nvPr/>
        </p:nvSpPr>
        <p:spPr>
          <a:xfrm>
            <a:off x="5281240" y="5309350"/>
            <a:ext cx="1541539" cy="618671"/>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a QR Code</a:t>
            </a:r>
            <a:endParaRPr lang="en-SG" dirty="0"/>
          </a:p>
        </p:txBody>
      </p:sp>
      <p:sp>
        <p:nvSpPr>
          <p:cNvPr id="48" name="Flowchart: Connector 47">
            <a:extLst>
              <a:ext uri="{FF2B5EF4-FFF2-40B4-BE49-F238E27FC236}">
                <a16:creationId xmlns:a16="http://schemas.microsoft.com/office/drawing/2014/main" id="{09C6E3E9-B939-49B3-BC9B-19026FD9D281}"/>
              </a:ext>
            </a:extLst>
          </p:cNvPr>
          <p:cNvSpPr/>
          <p:nvPr/>
        </p:nvSpPr>
        <p:spPr>
          <a:xfrm>
            <a:off x="2900675" y="2553509"/>
            <a:ext cx="1096390" cy="10611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Choose a destination point</a:t>
            </a:r>
            <a:endParaRPr lang="en-SG" sz="1200" dirty="0"/>
          </a:p>
        </p:txBody>
      </p:sp>
      <p:cxnSp>
        <p:nvCxnSpPr>
          <p:cNvPr id="52" name="Straight Arrow Connector 51">
            <a:extLst>
              <a:ext uri="{FF2B5EF4-FFF2-40B4-BE49-F238E27FC236}">
                <a16:creationId xmlns:a16="http://schemas.microsoft.com/office/drawing/2014/main" id="{A92BD3D4-0C04-45AD-846A-80BA80E7F822}"/>
              </a:ext>
            </a:extLst>
          </p:cNvPr>
          <p:cNvCxnSpPr>
            <a:cxnSpLocks/>
            <a:stCxn id="48" idx="7"/>
            <a:endCxn id="40" idx="1"/>
          </p:cNvCxnSpPr>
          <p:nvPr/>
        </p:nvCxnSpPr>
        <p:spPr>
          <a:xfrm flipV="1">
            <a:off x="3836502" y="2192014"/>
            <a:ext cx="1064291" cy="516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6F4FAAD-0755-43F4-AEFB-AE6855097858}"/>
              </a:ext>
            </a:extLst>
          </p:cNvPr>
          <p:cNvCxnSpPr>
            <a:cxnSpLocks/>
            <a:stCxn id="48" idx="4"/>
            <a:endCxn id="26" idx="0"/>
          </p:cNvCxnSpPr>
          <p:nvPr/>
        </p:nvCxnSpPr>
        <p:spPr>
          <a:xfrm flipH="1">
            <a:off x="1889172" y="3614628"/>
            <a:ext cx="1559698" cy="848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Flowchart: Connector 60">
            <a:extLst>
              <a:ext uri="{FF2B5EF4-FFF2-40B4-BE49-F238E27FC236}">
                <a16:creationId xmlns:a16="http://schemas.microsoft.com/office/drawing/2014/main" id="{8332E975-0B2D-420F-B608-4FDD97431EC1}"/>
              </a:ext>
            </a:extLst>
          </p:cNvPr>
          <p:cNvSpPr/>
          <p:nvPr/>
        </p:nvSpPr>
        <p:spPr>
          <a:xfrm>
            <a:off x="3574129" y="4159337"/>
            <a:ext cx="932155" cy="9055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Choose a combination</a:t>
            </a:r>
            <a:endParaRPr lang="en-SG" sz="1200" dirty="0"/>
          </a:p>
        </p:txBody>
      </p:sp>
      <p:cxnSp>
        <p:nvCxnSpPr>
          <p:cNvPr id="63" name="Straight Arrow Connector 62">
            <a:extLst>
              <a:ext uri="{FF2B5EF4-FFF2-40B4-BE49-F238E27FC236}">
                <a16:creationId xmlns:a16="http://schemas.microsoft.com/office/drawing/2014/main" id="{D645A979-DB23-4072-A95C-C108ADEAE896}"/>
              </a:ext>
            </a:extLst>
          </p:cNvPr>
          <p:cNvCxnSpPr>
            <a:stCxn id="26" idx="6"/>
            <a:endCxn id="61" idx="2"/>
          </p:cNvCxnSpPr>
          <p:nvPr/>
        </p:nvCxnSpPr>
        <p:spPr>
          <a:xfrm flipV="1">
            <a:off x="2546120" y="4612099"/>
            <a:ext cx="1028009" cy="470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A51F660-B2A0-45B9-AD87-854467BC1B47}"/>
              </a:ext>
            </a:extLst>
          </p:cNvPr>
          <p:cNvCxnSpPr>
            <a:cxnSpLocks/>
            <a:stCxn id="61" idx="6"/>
          </p:cNvCxnSpPr>
          <p:nvPr/>
        </p:nvCxnSpPr>
        <p:spPr>
          <a:xfrm>
            <a:off x="4506284" y="4612099"/>
            <a:ext cx="978919" cy="655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Flowchart: Connector 78">
            <a:extLst>
              <a:ext uri="{FF2B5EF4-FFF2-40B4-BE49-F238E27FC236}">
                <a16:creationId xmlns:a16="http://schemas.microsoft.com/office/drawing/2014/main" id="{73C50D25-5391-4D0B-A42E-0FC8A6C65FC6}"/>
              </a:ext>
            </a:extLst>
          </p:cNvPr>
          <p:cNvSpPr/>
          <p:nvPr/>
        </p:nvSpPr>
        <p:spPr>
          <a:xfrm>
            <a:off x="6281073" y="3193709"/>
            <a:ext cx="852257" cy="86161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Scan QR code at pickup point</a:t>
            </a:r>
            <a:endParaRPr lang="en-SG" sz="1050" dirty="0"/>
          </a:p>
        </p:txBody>
      </p:sp>
      <p:cxnSp>
        <p:nvCxnSpPr>
          <p:cNvPr id="81" name="Straight Arrow Connector 80">
            <a:extLst>
              <a:ext uri="{FF2B5EF4-FFF2-40B4-BE49-F238E27FC236}">
                <a16:creationId xmlns:a16="http://schemas.microsoft.com/office/drawing/2014/main" id="{92A420D7-393F-4BFB-A4C5-D61113DF7A9D}"/>
              </a:ext>
            </a:extLst>
          </p:cNvPr>
          <p:cNvCxnSpPr>
            <a:stCxn id="61" idx="7"/>
            <a:endCxn id="79" idx="2"/>
          </p:cNvCxnSpPr>
          <p:nvPr/>
        </p:nvCxnSpPr>
        <p:spPr>
          <a:xfrm flipV="1">
            <a:off x="4369773" y="3624517"/>
            <a:ext cx="1911300" cy="6674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20F1C1C-962A-4396-8667-C88B6560AA47}"/>
              </a:ext>
            </a:extLst>
          </p:cNvPr>
          <p:cNvCxnSpPr>
            <a:cxnSpLocks/>
            <a:stCxn id="79" idx="7"/>
            <a:endCxn id="84" idx="1"/>
          </p:cNvCxnSpPr>
          <p:nvPr/>
        </p:nvCxnSpPr>
        <p:spPr>
          <a:xfrm flipV="1">
            <a:off x="7008520" y="2222180"/>
            <a:ext cx="1207299" cy="1097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Flowchart: Process 83">
            <a:extLst>
              <a:ext uri="{FF2B5EF4-FFF2-40B4-BE49-F238E27FC236}">
                <a16:creationId xmlns:a16="http://schemas.microsoft.com/office/drawing/2014/main" id="{E58DA2AB-BD7D-4B1E-B0B2-80DE75950C5F}"/>
              </a:ext>
            </a:extLst>
          </p:cNvPr>
          <p:cNvSpPr/>
          <p:nvPr/>
        </p:nvSpPr>
        <p:spPr>
          <a:xfrm>
            <a:off x="8215819" y="1948235"/>
            <a:ext cx="1148121" cy="547890"/>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Paper copy of QR Code</a:t>
            </a:r>
            <a:endParaRPr lang="en-SG" sz="1400" dirty="0"/>
          </a:p>
        </p:txBody>
      </p:sp>
      <p:sp>
        <p:nvSpPr>
          <p:cNvPr id="86" name="Flowchart: Connector 85">
            <a:extLst>
              <a:ext uri="{FF2B5EF4-FFF2-40B4-BE49-F238E27FC236}">
                <a16:creationId xmlns:a16="http://schemas.microsoft.com/office/drawing/2014/main" id="{A1E4F0B1-A030-4A0A-B88B-F055A1CBE722}"/>
              </a:ext>
            </a:extLst>
          </p:cNvPr>
          <p:cNvSpPr/>
          <p:nvPr/>
        </p:nvSpPr>
        <p:spPr>
          <a:xfrm>
            <a:off x="6933118" y="4403827"/>
            <a:ext cx="932155" cy="90552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Scan QR Code at dropping point</a:t>
            </a:r>
            <a:endParaRPr lang="en-SG" sz="1100" dirty="0"/>
          </a:p>
        </p:txBody>
      </p:sp>
      <p:cxnSp>
        <p:nvCxnSpPr>
          <p:cNvPr id="90" name="Straight Arrow Connector 89">
            <a:extLst>
              <a:ext uri="{FF2B5EF4-FFF2-40B4-BE49-F238E27FC236}">
                <a16:creationId xmlns:a16="http://schemas.microsoft.com/office/drawing/2014/main" id="{B7EF1459-DB6C-47CC-BD9C-F301D9E5BE8B}"/>
              </a:ext>
            </a:extLst>
          </p:cNvPr>
          <p:cNvCxnSpPr>
            <a:cxnSpLocks/>
            <a:stCxn id="79" idx="4"/>
          </p:cNvCxnSpPr>
          <p:nvPr/>
        </p:nvCxnSpPr>
        <p:spPr>
          <a:xfrm>
            <a:off x="6707202" y="4055324"/>
            <a:ext cx="376272" cy="424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Flowchart: Process 90">
            <a:extLst>
              <a:ext uri="{FF2B5EF4-FFF2-40B4-BE49-F238E27FC236}">
                <a16:creationId xmlns:a16="http://schemas.microsoft.com/office/drawing/2014/main" id="{324A4E3D-7A34-4BD4-93D7-2B2BC441981F}"/>
              </a:ext>
            </a:extLst>
          </p:cNvPr>
          <p:cNvSpPr/>
          <p:nvPr/>
        </p:nvSpPr>
        <p:spPr>
          <a:xfrm>
            <a:off x="10273389" y="4143992"/>
            <a:ext cx="1528992" cy="699117"/>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out of station</a:t>
            </a:r>
            <a:endParaRPr lang="en-SG" dirty="0"/>
          </a:p>
        </p:txBody>
      </p:sp>
      <p:cxnSp>
        <p:nvCxnSpPr>
          <p:cNvPr id="93" name="Straight Arrow Connector 92">
            <a:extLst>
              <a:ext uri="{FF2B5EF4-FFF2-40B4-BE49-F238E27FC236}">
                <a16:creationId xmlns:a16="http://schemas.microsoft.com/office/drawing/2014/main" id="{2FE68670-6140-4429-8719-52F593F14E20}"/>
              </a:ext>
            </a:extLst>
          </p:cNvPr>
          <p:cNvCxnSpPr>
            <a:cxnSpLocks/>
            <a:stCxn id="86" idx="6"/>
            <a:endCxn id="206" idx="1"/>
          </p:cNvCxnSpPr>
          <p:nvPr/>
        </p:nvCxnSpPr>
        <p:spPr>
          <a:xfrm>
            <a:off x="7865273" y="4856589"/>
            <a:ext cx="1062457" cy="831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6" name="Flowchart: Process 145">
            <a:extLst>
              <a:ext uri="{FF2B5EF4-FFF2-40B4-BE49-F238E27FC236}">
                <a16:creationId xmlns:a16="http://schemas.microsoft.com/office/drawing/2014/main" id="{922EDE5E-7CEA-481D-AE09-320F0A7AFF3D}"/>
              </a:ext>
            </a:extLst>
          </p:cNvPr>
          <p:cNvSpPr/>
          <p:nvPr/>
        </p:nvSpPr>
        <p:spPr>
          <a:xfrm>
            <a:off x="118582" y="1687590"/>
            <a:ext cx="1313896" cy="781235"/>
          </a:xfrm>
          <a:prstGeom prst="flowChartProces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IBM Plex Sans"/>
              </a:rPr>
              <a:t>See current credit balance, total travel history of last 1 month</a:t>
            </a:r>
            <a:endParaRPr lang="en-SG" sz="1200" dirty="0">
              <a:solidFill>
                <a:schemeClr val="bg1"/>
              </a:solidFill>
            </a:endParaRPr>
          </a:p>
        </p:txBody>
      </p:sp>
      <p:cxnSp>
        <p:nvCxnSpPr>
          <p:cNvPr id="148" name="Straight Arrow Connector 147">
            <a:extLst>
              <a:ext uri="{FF2B5EF4-FFF2-40B4-BE49-F238E27FC236}">
                <a16:creationId xmlns:a16="http://schemas.microsoft.com/office/drawing/2014/main" id="{DEB1966D-2567-4B5E-AA23-856A3F73D981}"/>
              </a:ext>
            </a:extLst>
          </p:cNvPr>
          <p:cNvCxnSpPr>
            <a:stCxn id="8" idx="3"/>
            <a:endCxn id="146" idx="0"/>
          </p:cNvCxnSpPr>
          <p:nvPr/>
        </p:nvCxnSpPr>
        <p:spPr>
          <a:xfrm flipH="1">
            <a:off x="775530" y="953157"/>
            <a:ext cx="1680692" cy="734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7FC852AE-5472-40BA-831F-9D9546C7AFAB}"/>
              </a:ext>
            </a:extLst>
          </p:cNvPr>
          <p:cNvCxnSpPr>
            <a:stCxn id="61" idx="4"/>
          </p:cNvCxnSpPr>
          <p:nvPr/>
        </p:nvCxnSpPr>
        <p:spPr>
          <a:xfrm>
            <a:off x="4040207" y="5064860"/>
            <a:ext cx="237417" cy="687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D5545CF8-6BE0-4E8A-9BD2-F0DB410D92CB}"/>
              </a:ext>
            </a:extLst>
          </p:cNvPr>
          <p:cNvSpPr/>
          <p:nvPr/>
        </p:nvSpPr>
        <p:spPr>
          <a:xfrm>
            <a:off x="3521480" y="5791167"/>
            <a:ext cx="1512287" cy="65597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Charge from customer’s credit</a:t>
            </a:r>
            <a:endParaRPr lang="en-SG" sz="1400" dirty="0"/>
          </a:p>
        </p:txBody>
      </p:sp>
      <p:sp>
        <p:nvSpPr>
          <p:cNvPr id="206" name="Flowchart: Decision 205">
            <a:extLst>
              <a:ext uri="{FF2B5EF4-FFF2-40B4-BE49-F238E27FC236}">
                <a16:creationId xmlns:a16="http://schemas.microsoft.com/office/drawing/2014/main" id="{7E5BA945-460B-401D-8A35-996C6A1D5CDE}"/>
              </a:ext>
            </a:extLst>
          </p:cNvPr>
          <p:cNvSpPr/>
          <p:nvPr/>
        </p:nvSpPr>
        <p:spPr>
          <a:xfrm>
            <a:off x="8927730" y="5257541"/>
            <a:ext cx="1610945" cy="86161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exceeded deducted credit?</a:t>
            </a:r>
            <a:endParaRPr lang="en-SG" sz="1200" dirty="0"/>
          </a:p>
        </p:txBody>
      </p:sp>
      <p:sp>
        <p:nvSpPr>
          <p:cNvPr id="209" name="TextBox 208">
            <a:extLst>
              <a:ext uri="{FF2B5EF4-FFF2-40B4-BE49-F238E27FC236}">
                <a16:creationId xmlns:a16="http://schemas.microsoft.com/office/drawing/2014/main" id="{CFE25165-883F-4FBE-B4B1-3CEB84F06152}"/>
              </a:ext>
            </a:extLst>
          </p:cNvPr>
          <p:cNvSpPr txBox="1"/>
          <p:nvPr/>
        </p:nvSpPr>
        <p:spPr>
          <a:xfrm>
            <a:off x="11159044" y="5031531"/>
            <a:ext cx="674703" cy="369332"/>
          </a:xfrm>
          <a:prstGeom prst="rect">
            <a:avLst/>
          </a:prstGeom>
          <a:noFill/>
        </p:spPr>
        <p:txBody>
          <a:bodyPr wrap="square" rtlCol="0">
            <a:spAutoFit/>
          </a:bodyPr>
          <a:lstStyle/>
          <a:p>
            <a:r>
              <a:rPr lang="en-US" dirty="0"/>
              <a:t>No</a:t>
            </a:r>
            <a:endParaRPr lang="en-SG" dirty="0"/>
          </a:p>
        </p:txBody>
      </p:sp>
      <p:cxnSp>
        <p:nvCxnSpPr>
          <p:cNvPr id="211" name="Connector: Elbow 210">
            <a:extLst>
              <a:ext uri="{FF2B5EF4-FFF2-40B4-BE49-F238E27FC236}">
                <a16:creationId xmlns:a16="http://schemas.microsoft.com/office/drawing/2014/main" id="{4E82B711-E169-4923-8ABD-7113099631AD}"/>
              </a:ext>
            </a:extLst>
          </p:cNvPr>
          <p:cNvCxnSpPr>
            <a:stCxn id="206" idx="3"/>
            <a:endCxn id="91" idx="2"/>
          </p:cNvCxnSpPr>
          <p:nvPr/>
        </p:nvCxnSpPr>
        <p:spPr>
          <a:xfrm flipV="1">
            <a:off x="10538675" y="4843109"/>
            <a:ext cx="499210" cy="84524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Connector: Elbow 212">
            <a:extLst>
              <a:ext uri="{FF2B5EF4-FFF2-40B4-BE49-F238E27FC236}">
                <a16:creationId xmlns:a16="http://schemas.microsoft.com/office/drawing/2014/main" id="{B96A8F64-C946-44C2-A18B-AF88BC5D5B56}"/>
              </a:ext>
            </a:extLst>
          </p:cNvPr>
          <p:cNvCxnSpPr>
            <a:cxnSpLocks/>
            <a:stCxn id="206" idx="2"/>
            <a:endCxn id="215" idx="1"/>
          </p:cNvCxnSpPr>
          <p:nvPr/>
        </p:nvCxnSpPr>
        <p:spPr>
          <a:xfrm rot="16200000" flipH="1">
            <a:off x="10075987" y="5776371"/>
            <a:ext cx="220514" cy="9060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D9798D63-2C10-4BE4-B24B-74614F3F07D9}"/>
              </a:ext>
            </a:extLst>
          </p:cNvPr>
          <p:cNvSpPr txBox="1"/>
          <p:nvPr/>
        </p:nvSpPr>
        <p:spPr>
          <a:xfrm>
            <a:off x="9108042" y="6083859"/>
            <a:ext cx="680822" cy="369332"/>
          </a:xfrm>
          <a:prstGeom prst="rect">
            <a:avLst/>
          </a:prstGeom>
          <a:noFill/>
        </p:spPr>
        <p:txBody>
          <a:bodyPr wrap="square" rtlCol="0">
            <a:spAutoFit/>
          </a:bodyPr>
          <a:lstStyle/>
          <a:p>
            <a:r>
              <a:rPr lang="en-US" dirty="0"/>
              <a:t>Yes</a:t>
            </a:r>
            <a:endParaRPr lang="en-SG" dirty="0"/>
          </a:p>
        </p:txBody>
      </p:sp>
      <p:sp>
        <p:nvSpPr>
          <p:cNvPr id="215" name="Rectangle 214">
            <a:extLst>
              <a:ext uri="{FF2B5EF4-FFF2-40B4-BE49-F238E27FC236}">
                <a16:creationId xmlns:a16="http://schemas.microsoft.com/office/drawing/2014/main" id="{4C15132A-626E-4350-B9D5-241ACE212BB0}"/>
              </a:ext>
            </a:extLst>
          </p:cNvPr>
          <p:cNvSpPr/>
          <p:nvPr/>
        </p:nvSpPr>
        <p:spPr>
          <a:xfrm>
            <a:off x="10639286" y="6033804"/>
            <a:ext cx="1162975" cy="61173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Can’t go out of station</a:t>
            </a:r>
            <a:endParaRPr lang="en-SG" sz="1400" dirty="0"/>
          </a:p>
        </p:txBody>
      </p:sp>
      <p:sp>
        <p:nvSpPr>
          <p:cNvPr id="226" name="Flowchart: Decision 225">
            <a:extLst>
              <a:ext uri="{FF2B5EF4-FFF2-40B4-BE49-F238E27FC236}">
                <a16:creationId xmlns:a16="http://schemas.microsoft.com/office/drawing/2014/main" id="{D4EDB83E-3908-48E1-9E80-BAF6426B2518}"/>
              </a:ext>
            </a:extLst>
          </p:cNvPr>
          <p:cNvSpPr/>
          <p:nvPr/>
        </p:nvSpPr>
        <p:spPr>
          <a:xfrm>
            <a:off x="8565081" y="3220747"/>
            <a:ext cx="1322773" cy="82834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want to extend route?</a:t>
            </a:r>
            <a:endParaRPr lang="en-SG" sz="1200" dirty="0"/>
          </a:p>
        </p:txBody>
      </p:sp>
      <p:cxnSp>
        <p:nvCxnSpPr>
          <p:cNvPr id="230" name="Straight Arrow Connector 229">
            <a:extLst>
              <a:ext uri="{FF2B5EF4-FFF2-40B4-BE49-F238E27FC236}">
                <a16:creationId xmlns:a16="http://schemas.microsoft.com/office/drawing/2014/main" id="{EE3BF589-0A39-4449-89FE-1E95EDF5B7ED}"/>
              </a:ext>
            </a:extLst>
          </p:cNvPr>
          <p:cNvCxnSpPr>
            <a:stCxn id="86" idx="7"/>
            <a:endCxn id="226" idx="1"/>
          </p:cNvCxnSpPr>
          <p:nvPr/>
        </p:nvCxnSpPr>
        <p:spPr>
          <a:xfrm flipV="1">
            <a:off x="7728762" y="3634919"/>
            <a:ext cx="836319" cy="90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76CF08D4-815E-47EA-8536-8A6C08C1176E}"/>
              </a:ext>
            </a:extLst>
          </p:cNvPr>
          <p:cNvSpPr/>
          <p:nvPr/>
        </p:nvSpPr>
        <p:spPr>
          <a:xfrm>
            <a:off x="10253568" y="2328787"/>
            <a:ext cx="1606645" cy="54789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IBM Plex Sans"/>
              </a:rPr>
              <a:t>give current ticket id and final destination and get new QR code</a:t>
            </a:r>
            <a:endParaRPr lang="en-SG" sz="1200" dirty="0">
              <a:solidFill>
                <a:schemeClr val="bg1"/>
              </a:solidFill>
            </a:endParaRPr>
          </a:p>
        </p:txBody>
      </p:sp>
      <p:cxnSp>
        <p:nvCxnSpPr>
          <p:cNvPr id="234" name="Straight Arrow Connector 233">
            <a:extLst>
              <a:ext uri="{FF2B5EF4-FFF2-40B4-BE49-F238E27FC236}">
                <a16:creationId xmlns:a16="http://schemas.microsoft.com/office/drawing/2014/main" id="{FE075DA5-0FDB-4230-9607-D7C03392757D}"/>
              </a:ext>
            </a:extLst>
          </p:cNvPr>
          <p:cNvCxnSpPr>
            <a:cxnSpLocks/>
            <a:stCxn id="226" idx="3"/>
          </p:cNvCxnSpPr>
          <p:nvPr/>
        </p:nvCxnSpPr>
        <p:spPr>
          <a:xfrm>
            <a:off x="9887854" y="3634919"/>
            <a:ext cx="1351276" cy="499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A77AAB59-ED7C-49AF-A86A-73A737C077A6}"/>
              </a:ext>
            </a:extLst>
          </p:cNvPr>
          <p:cNvCxnSpPr>
            <a:cxnSpLocks/>
            <a:stCxn id="226" idx="3"/>
            <a:endCxn id="237" idx="3"/>
          </p:cNvCxnSpPr>
          <p:nvPr/>
        </p:nvCxnSpPr>
        <p:spPr>
          <a:xfrm flipV="1">
            <a:off x="9887854" y="2967582"/>
            <a:ext cx="594804" cy="667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D4CCC8DB-EB03-44B8-AF0B-B9C53F63A167}"/>
              </a:ext>
            </a:extLst>
          </p:cNvPr>
          <p:cNvSpPr txBox="1"/>
          <p:nvPr/>
        </p:nvSpPr>
        <p:spPr>
          <a:xfrm>
            <a:off x="9804749" y="2782916"/>
            <a:ext cx="677909" cy="369332"/>
          </a:xfrm>
          <a:prstGeom prst="rect">
            <a:avLst/>
          </a:prstGeom>
          <a:noFill/>
        </p:spPr>
        <p:txBody>
          <a:bodyPr wrap="square" rtlCol="0">
            <a:spAutoFit/>
          </a:bodyPr>
          <a:lstStyle/>
          <a:p>
            <a:r>
              <a:rPr lang="en-US" dirty="0"/>
              <a:t>yes</a:t>
            </a:r>
            <a:endParaRPr lang="en-SG" dirty="0"/>
          </a:p>
        </p:txBody>
      </p:sp>
      <p:sp>
        <p:nvSpPr>
          <p:cNvPr id="238" name="TextBox 237">
            <a:extLst>
              <a:ext uri="{FF2B5EF4-FFF2-40B4-BE49-F238E27FC236}">
                <a16:creationId xmlns:a16="http://schemas.microsoft.com/office/drawing/2014/main" id="{4768EC9B-C387-4B6A-BB43-640ACBCDDA14}"/>
              </a:ext>
            </a:extLst>
          </p:cNvPr>
          <p:cNvSpPr txBox="1"/>
          <p:nvPr/>
        </p:nvSpPr>
        <p:spPr>
          <a:xfrm>
            <a:off x="10538675" y="3515348"/>
            <a:ext cx="866174" cy="369332"/>
          </a:xfrm>
          <a:prstGeom prst="rect">
            <a:avLst/>
          </a:prstGeom>
          <a:noFill/>
        </p:spPr>
        <p:txBody>
          <a:bodyPr wrap="square" rtlCol="0">
            <a:spAutoFit/>
          </a:bodyPr>
          <a:lstStyle/>
          <a:p>
            <a:r>
              <a:rPr lang="en-US" dirty="0"/>
              <a:t>No</a:t>
            </a:r>
            <a:endParaRPr lang="en-SG" dirty="0"/>
          </a:p>
        </p:txBody>
      </p:sp>
      <p:cxnSp>
        <p:nvCxnSpPr>
          <p:cNvPr id="255" name="Straight Arrow Connector 254">
            <a:extLst>
              <a:ext uri="{FF2B5EF4-FFF2-40B4-BE49-F238E27FC236}">
                <a16:creationId xmlns:a16="http://schemas.microsoft.com/office/drawing/2014/main" id="{A19F316B-F531-4A99-B05D-93616FA22DA4}"/>
              </a:ext>
            </a:extLst>
          </p:cNvPr>
          <p:cNvCxnSpPr>
            <a:stCxn id="79" idx="6"/>
            <a:endCxn id="79" idx="6"/>
          </p:cNvCxnSpPr>
          <p:nvPr/>
        </p:nvCxnSpPr>
        <p:spPr>
          <a:xfrm>
            <a:off x="7133330" y="3624517"/>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463D2B37-FBA3-46F1-9C6A-D50B0FE70EFC}"/>
              </a:ext>
            </a:extLst>
          </p:cNvPr>
          <p:cNvCxnSpPr/>
          <p:nvPr/>
        </p:nvCxnSpPr>
        <p:spPr>
          <a:xfrm flipH="1">
            <a:off x="7133330" y="2328787"/>
            <a:ext cx="3120238" cy="1162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67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FE62-F1F1-4893-A83C-276D7774CFAA}"/>
              </a:ext>
            </a:extLst>
          </p:cNvPr>
          <p:cNvSpPr>
            <a:spLocks noGrp="1"/>
          </p:cNvSpPr>
          <p:nvPr>
            <p:ph type="title"/>
          </p:nvPr>
        </p:nvSpPr>
        <p:spPr>
          <a:xfrm>
            <a:off x="900344" y="2424745"/>
            <a:ext cx="10515600" cy="1325563"/>
          </a:xfrm>
        </p:spPr>
        <p:txBody>
          <a:bodyPr>
            <a:normAutofit/>
          </a:bodyPr>
          <a:lstStyle/>
          <a:p>
            <a:pPr algn="ctr"/>
            <a:r>
              <a:rPr lang="en-US" b="1" i="0" u="sng" dirty="0">
                <a:effectLst/>
                <a:latin typeface="IBM Plex Sans"/>
              </a:rPr>
              <a:t>A High </a:t>
            </a:r>
            <a:r>
              <a:rPr lang="en-US" b="1" u="sng" dirty="0">
                <a:latin typeface="IBM Plex Sans"/>
              </a:rPr>
              <a:t>L</a:t>
            </a:r>
            <a:r>
              <a:rPr lang="en-US" b="1" i="0" u="sng" dirty="0">
                <a:effectLst/>
                <a:latin typeface="IBM Plex Sans"/>
              </a:rPr>
              <a:t>evel </a:t>
            </a:r>
            <a:r>
              <a:rPr lang="en-US" b="1" u="sng" dirty="0">
                <a:latin typeface="IBM Plex Sans"/>
              </a:rPr>
              <a:t>A</a:t>
            </a:r>
            <a:r>
              <a:rPr lang="en-US" b="1" i="0" u="sng" dirty="0">
                <a:effectLst/>
                <a:latin typeface="IBM Plex Sans"/>
              </a:rPr>
              <a:t>rchitecture of the </a:t>
            </a:r>
            <a:r>
              <a:rPr lang="en-US" b="1" u="sng" dirty="0">
                <a:latin typeface="IBM Plex Sans"/>
              </a:rPr>
              <a:t>S</a:t>
            </a:r>
            <a:r>
              <a:rPr lang="en-US" b="1" i="0" u="sng" dirty="0">
                <a:effectLst/>
                <a:latin typeface="IBM Plex Sans"/>
              </a:rPr>
              <a:t>ystem:</a:t>
            </a:r>
            <a:endParaRPr lang="en-SG" sz="8800" b="1" u="sng" dirty="0"/>
          </a:p>
        </p:txBody>
      </p:sp>
    </p:spTree>
    <p:extLst>
      <p:ext uri="{BB962C8B-B14F-4D97-AF65-F5344CB8AC3E}">
        <p14:creationId xmlns:p14="http://schemas.microsoft.com/office/powerpoint/2010/main" val="3137098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FC71A48-36ED-0742-9858-C15DEF6B830B}"/>
              </a:ext>
            </a:extLst>
          </p:cNvPr>
          <p:cNvGrpSpPr/>
          <p:nvPr/>
        </p:nvGrpSpPr>
        <p:grpSpPr>
          <a:xfrm>
            <a:off x="288770" y="283743"/>
            <a:ext cx="707234" cy="876510"/>
            <a:chOff x="8826" y="-1"/>
            <a:chExt cx="707233" cy="876509"/>
          </a:xfrm>
        </p:grpSpPr>
        <p:grpSp>
          <p:nvGrpSpPr>
            <p:cNvPr id="3" name="Group 2">
              <a:extLst>
                <a:ext uri="{FF2B5EF4-FFF2-40B4-BE49-F238E27FC236}">
                  <a16:creationId xmlns:a16="http://schemas.microsoft.com/office/drawing/2014/main" id="{261B59CD-4309-6244-949A-61509CB35C76}"/>
                </a:ext>
              </a:extLst>
            </p:cNvPr>
            <p:cNvGrpSpPr/>
            <p:nvPr/>
          </p:nvGrpSpPr>
          <p:grpSpPr>
            <a:xfrm>
              <a:off x="8826" y="-1"/>
              <a:ext cx="707233" cy="707234"/>
              <a:chOff x="8826" y="0"/>
              <a:chExt cx="707232" cy="707232"/>
            </a:xfrm>
          </p:grpSpPr>
          <p:sp>
            <p:nvSpPr>
              <p:cNvPr id="5" name="Shape 189">
                <a:extLst>
                  <a:ext uri="{FF2B5EF4-FFF2-40B4-BE49-F238E27FC236}">
                    <a16:creationId xmlns:a16="http://schemas.microsoft.com/office/drawing/2014/main" id="{896832A6-0BFE-9548-8B81-88755755DA0D}"/>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952D"/>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pic>
            <p:nvPicPr>
              <p:cNvPr id="6" name="_-02.png">
                <a:extLst>
                  <a:ext uri="{FF2B5EF4-FFF2-40B4-BE49-F238E27FC236}">
                    <a16:creationId xmlns:a16="http://schemas.microsoft.com/office/drawing/2014/main" id="{82F8BE9C-A7C8-D340-932B-94C74F3D5C1A}"/>
                  </a:ext>
                </a:extLst>
              </p:cNvPr>
              <p:cNvPicPr/>
              <p:nvPr/>
            </p:nvPicPr>
            <p:blipFill>
              <a:blip r:embed="rId2"/>
              <a:srcRect l="24323" t="21763" r="24323" b="21763"/>
              <a:stretch>
                <a:fillRect/>
              </a:stretch>
            </p:blipFill>
            <p:spPr>
              <a:xfrm>
                <a:off x="172020" y="153919"/>
                <a:ext cx="363191" cy="399394"/>
              </a:xfrm>
              <a:prstGeom prst="rect">
                <a:avLst/>
              </a:prstGeom>
              <a:ln w="3175" cap="flat">
                <a:noFill/>
                <a:miter lim="400000"/>
              </a:ln>
              <a:effectLst/>
            </p:spPr>
          </p:pic>
        </p:grpSp>
        <p:sp>
          <p:nvSpPr>
            <p:cNvPr id="4" name="Shape 192">
              <a:extLst>
                <a:ext uri="{FF2B5EF4-FFF2-40B4-BE49-F238E27FC236}">
                  <a16:creationId xmlns:a16="http://schemas.microsoft.com/office/drawing/2014/main" id="{3A6ED2E0-8412-874C-8933-95FD3F8DAF5F}"/>
                </a:ext>
              </a:extLst>
            </p:cNvPr>
            <p:cNvSpPr/>
            <p:nvPr/>
          </p:nvSpPr>
          <p:spPr>
            <a:xfrm>
              <a:off x="69884" y="707231"/>
              <a:ext cx="567463" cy="169277"/>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100" b="1" dirty="0">
                  <a:solidFill>
                    <a:srgbClr val="4277BB"/>
                  </a:solidFill>
                </a:rPr>
                <a:t>Customer</a:t>
              </a:r>
            </a:p>
          </p:txBody>
        </p:sp>
      </p:grpSp>
      <p:cxnSp>
        <p:nvCxnSpPr>
          <p:cNvPr id="8" name="Straight Arrow Connector 7">
            <a:extLst>
              <a:ext uri="{FF2B5EF4-FFF2-40B4-BE49-F238E27FC236}">
                <a16:creationId xmlns:a16="http://schemas.microsoft.com/office/drawing/2014/main" id="{EEDF4602-E9FD-4700-94CD-640BE363473A}"/>
              </a:ext>
            </a:extLst>
          </p:cNvPr>
          <p:cNvCxnSpPr/>
          <p:nvPr/>
        </p:nvCxnSpPr>
        <p:spPr>
          <a:xfrm>
            <a:off x="621548" y="1250326"/>
            <a:ext cx="0" cy="754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3497D30-8B18-4B49-B190-102E43C9CB7D}"/>
              </a:ext>
            </a:extLst>
          </p:cNvPr>
          <p:cNvGrpSpPr/>
          <p:nvPr/>
        </p:nvGrpSpPr>
        <p:grpSpPr>
          <a:xfrm>
            <a:off x="279943" y="2095406"/>
            <a:ext cx="707233" cy="1030398"/>
            <a:chOff x="4080138" y="2118120"/>
            <a:chExt cx="707233" cy="1030398"/>
          </a:xfrm>
        </p:grpSpPr>
        <p:grpSp>
          <p:nvGrpSpPr>
            <p:cNvPr id="10" name="Group 9">
              <a:extLst>
                <a:ext uri="{FF2B5EF4-FFF2-40B4-BE49-F238E27FC236}">
                  <a16:creationId xmlns:a16="http://schemas.microsoft.com/office/drawing/2014/main" id="{F3117930-4B44-3445-9491-1325467B27BB}"/>
                </a:ext>
              </a:extLst>
            </p:cNvPr>
            <p:cNvGrpSpPr/>
            <p:nvPr/>
          </p:nvGrpSpPr>
          <p:grpSpPr>
            <a:xfrm>
              <a:off x="4080138" y="2118120"/>
              <a:ext cx="707233" cy="1030398"/>
              <a:chOff x="2595416" y="6425242"/>
              <a:chExt cx="707233" cy="1030398"/>
            </a:xfrm>
          </p:grpSpPr>
          <p:sp>
            <p:nvSpPr>
              <p:cNvPr id="12" name="Shape 529">
                <a:extLst>
                  <a:ext uri="{FF2B5EF4-FFF2-40B4-BE49-F238E27FC236}">
                    <a16:creationId xmlns:a16="http://schemas.microsoft.com/office/drawing/2014/main" id="{F799A1D9-3DA7-9247-B15F-1EFEF0A6D17C}"/>
                  </a:ext>
                </a:extLst>
              </p:cNvPr>
              <p:cNvSpPr/>
              <p:nvPr/>
            </p:nvSpPr>
            <p:spPr>
              <a:xfrm>
                <a:off x="2595416" y="6425242"/>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BF2A61"/>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sp>
            <p:nvSpPr>
              <p:cNvPr id="13" name="Shape 530">
                <a:extLst>
                  <a:ext uri="{FF2B5EF4-FFF2-40B4-BE49-F238E27FC236}">
                    <a16:creationId xmlns:a16="http://schemas.microsoft.com/office/drawing/2014/main" id="{84416A0B-BCEF-5B4B-94AA-92918375CC41}"/>
                  </a:ext>
                </a:extLst>
              </p:cNvPr>
              <p:cNvSpPr/>
              <p:nvPr/>
            </p:nvSpPr>
            <p:spPr>
              <a:xfrm>
                <a:off x="2658505" y="7132475"/>
                <a:ext cx="612348" cy="323165"/>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050" b="1" dirty="0">
                    <a:solidFill>
                      <a:srgbClr val="4277BB"/>
                    </a:solidFill>
                  </a:rPr>
                  <a:t>USER </a:t>
                </a:r>
              </a:p>
              <a:p>
                <a:pPr lvl="0">
                  <a:defRPr sz="1800" b="0">
                    <a:solidFill>
                      <a:srgbClr val="000000"/>
                    </a:solidFill>
                  </a:defRPr>
                </a:pPr>
                <a:r>
                  <a:rPr lang="en-US" sz="1050" b="1" dirty="0">
                    <a:solidFill>
                      <a:srgbClr val="4277BB"/>
                    </a:solidFill>
                  </a:rPr>
                  <a:t>INTERFACE</a:t>
                </a:r>
                <a:endParaRPr sz="1050" b="1" dirty="0">
                  <a:solidFill>
                    <a:srgbClr val="4277BB"/>
                  </a:solidFill>
                </a:endParaRPr>
              </a:p>
            </p:txBody>
          </p:sp>
        </p:grpSp>
        <p:pic>
          <p:nvPicPr>
            <p:cNvPr id="11" name="Picture 10">
              <a:extLst>
                <a:ext uri="{FF2B5EF4-FFF2-40B4-BE49-F238E27FC236}">
                  <a16:creationId xmlns:a16="http://schemas.microsoft.com/office/drawing/2014/main" id="{CAC615E5-A183-2E4B-A3C5-432D4342F530}"/>
                </a:ext>
              </a:extLst>
            </p:cNvPr>
            <p:cNvPicPr>
              <a:picLocks noChangeAspect="1"/>
            </p:cNvPicPr>
            <p:nvPr/>
          </p:nvPicPr>
          <p:blipFill>
            <a:blip r:embed="rId3"/>
            <a:stretch>
              <a:fillRect/>
            </a:stretch>
          </p:blipFill>
          <p:spPr>
            <a:xfrm>
              <a:off x="4253074" y="2212993"/>
              <a:ext cx="421563" cy="512712"/>
            </a:xfrm>
            <a:prstGeom prst="rect">
              <a:avLst/>
            </a:prstGeom>
          </p:spPr>
        </p:pic>
      </p:grpSp>
      <p:grpSp>
        <p:nvGrpSpPr>
          <p:cNvPr id="20" name="Group 19">
            <a:extLst>
              <a:ext uri="{FF2B5EF4-FFF2-40B4-BE49-F238E27FC236}">
                <a16:creationId xmlns:a16="http://schemas.microsoft.com/office/drawing/2014/main" id="{DD8B7B30-1245-41B2-A30A-FE9D5BDCDFE0}"/>
              </a:ext>
            </a:extLst>
          </p:cNvPr>
          <p:cNvGrpSpPr/>
          <p:nvPr/>
        </p:nvGrpSpPr>
        <p:grpSpPr>
          <a:xfrm>
            <a:off x="2189812" y="1616099"/>
            <a:ext cx="1072538" cy="901730"/>
            <a:chOff x="-23641" y="0"/>
            <a:chExt cx="1135454" cy="889366"/>
          </a:xfrm>
        </p:grpSpPr>
        <p:sp>
          <p:nvSpPr>
            <p:cNvPr id="21" name="Shape 267">
              <a:extLst>
                <a:ext uri="{FF2B5EF4-FFF2-40B4-BE49-F238E27FC236}">
                  <a16:creationId xmlns:a16="http://schemas.microsoft.com/office/drawing/2014/main" id="{66A1659A-1E51-4F14-B798-1CB583279281}"/>
                </a:ext>
              </a:extLst>
            </p:cNvPr>
            <p:cNvSpPr/>
            <p:nvPr/>
          </p:nvSpPr>
          <p:spPr>
            <a:xfrm>
              <a:off x="19046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sz="1800" dirty="0"/>
            </a:p>
          </p:txBody>
        </p:sp>
        <p:grpSp>
          <p:nvGrpSpPr>
            <p:cNvPr id="22" name="Group 21">
              <a:extLst>
                <a:ext uri="{FF2B5EF4-FFF2-40B4-BE49-F238E27FC236}">
                  <a16:creationId xmlns:a16="http://schemas.microsoft.com/office/drawing/2014/main" id="{DE9424AC-0464-461F-8DA0-BBD780907D4C}"/>
                </a:ext>
              </a:extLst>
            </p:cNvPr>
            <p:cNvGrpSpPr/>
            <p:nvPr/>
          </p:nvGrpSpPr>
          <p:grpSpPr>
            <a:xfrm>
              <a:off x="-23641" y="135400"/>
              <a:ext cx="1135454" cy="753966"/>
              <a:chOff x="-9504" y="135400"/>
              <a:chExt cx="1135452" cy="753964"/>
            </a:xfrm>
          </p:grpSpPr>
          <p:pic>
            <p:nvPicPr>
              <p:cNvPr id="23" name="_-16.png">
                <a:extLst>
                  <a:ext uri="{FF2B5EF4-FFF2-40B4-BE49-F238E27FC236}">
                    <a16:creationId xmlns:a16="http://schemas.microsoft.com/office/drawing/2014/main" id="{64A6008B-D2A2-41AF-898B-4D70383D6632}"/>
                  </a:ext>
                </a:extLst>
              </p:cNvPr>
              <p:cNvPicPr/>
              <p:nvPr/>
            </p:nvPicPr>
            <p:blipFill>
              <a:blip r:embed="rId4"/>
              <a:srcRect l="26965" t="19145" r="26965" b="19145"/>
              <a:stretch>
                <a:fillRect/>
              </a:stretch>
            </p:blipFill>
            <p:spPr>
              <a:xfrm>
                <a:off x="387909" y="135400"/>
                <a:ext cx="325809" cy="436431"/>
              </a:xfrm>
              <a:prstGeom prst="rect">
                <a:avLst/>
              </a:prstGeom>
              <a:ln w="3175" cap="flat">
                <a:noFill/>
                <a:miter lim="400000"/>
              </a:ln>
              <a:effectLst/>
            </p:spPr>
          </p:pic>
          <p:sp>
            <p:nvSpPr>
              <p:cNvPr id="24" name="Shape 269">
                <a:extLst>
                  <a:ext uri="{FF2B5EF4-FFF2-40B4-BE49-F238E27FC236}">
                    <a16:creationId xmlns:a16="http://schemas.microsoft.com/office/drawing/2014/main" id="{10FC254B-3F83-4D12-96E8-1D4A4E66E9F5}"/>
                  </a:ext>
                </a:extLst>
              </p:cNvPr>
              <p:cNvSpPr/>
              <p:nvPr/>
            </p:nvSpPr>
            <p:spPr>
              <a:xfrm>
                <a:off x="-9504" y="707231"/>
                <a:ext cx="1135452" cy="182133"/>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sz="1200" b="1" dirty="0">
                    <a:solidFill>
                      <a:srgbClr val="4277BB"/>
                    </a:solidFill>
                  </a:rPr>
                  <a:t>LOAD BALANCER</a:t>
                </a:r>
              </a:p>
            </p:txBody>
          </p:sp>
        </p:grpSp>
      </p:grpSp>
      <p:grpSp>
        <p:nvGrpSpPr>
          <p:cNvPr id="31" name="Group 30">
            <a:extLst>
              <a:ext uri="{FF2B5EF4-FFF2-40B4-BE49-F238E27FC236}">
                <a16:creationId xmlns:a16="http://schemas.microsoft.com/office/drawing/2014/main" id="{81511E5F-AE59-4793-AF90-ABA54898FCC3}"/>
              </a:ext>
            </a:extLst>
          </p:cNvPr>
          <p:cNvGrpSpPr/>
          <p:nvPr/>
        </p:nvGrpSpPr>
        <p:grpSpPr>
          <a:xfrm>
            <a:off x="2136485" y="5791434"/>
            <a:ext cx="1105816" cy="994054"/>
            <a:chOff x="-41412" y="0"/>
            <a:chExt cx="1105814" cy="994053"/>
          </a:xfrm>
        </p:grpSpPr>
        <p:sp>
          <p:nvSpPr>
            <p:cNvPr id="32" name="Shape 282">
              <a:extLst>
                <a:ext uri="{FF2B5EF4-FFF2-40B4-BE49-F238E27FC236}">
                  <a16:creationId xmlns:a16="http://schemas.microsoft.com/office/drawing/2014/main" id="{F20F3BD8-3E74-455F-AC31-CFB792509437}"/>
                </a:ext>
              </a:extLst>
            </p:cNvPr>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grpSp>
          <p:nvGrpSpPr>
            <p:cNvPr id="33" name="Group 32">
              <a:extLst>
                <a:ext uri="{FF2B5EF4-FFF2-40B4-BE49-F238E27FC236}">
                  <a16:creationId xmlns:a16="http://schemas.microsoft.com/office/drawing/2014/main" id="{512A3477-D3A3-4AC2-B7DF-FD3800AF39D6}"/>
                </a:ext>
              </a:extLst>
            </p:cNvPr>
            <p:cNvGrpSpPr/>
            <p:nvPr/>
          </p:nvGrpSpPr>
          <p:grpSpPr>
            <a:xfrm>
              <a:off x="-41412" y="137126"/>
              <a:ext cx="1105814" cy="856927"/>
              <a:chOff x="-28293" y="127304"/>
              <a:chExt cx="1105814" cy="856925"/>
            </a:xfrm>
          </p:grpSpPr>
          <p:pic>
            <p:nvPicPr>
              <p:cNvPr id="34" name="_-10.png">
                <a:extLst>
                  <a:ext uri="{FF2B5EF4-FFF2-40B4-BE49-F238E27FC236}">
                    <a16:creationId xmlns:a16="http://schemas.microsoft.com/office/drawing/2014/main" id="{DA362027-4957-47B1-BA35-327556BB8E60}"/>
                  </a:ext>
                </a:extLst>
              </p:cNvPr>
              <p:cNvPicPr/>
              <p:nvPr/>
            </p:nvPicPr>
            <p:blipFill>
              <a:blip r:embed="rId5"/>
              <a:srcRect l="18106" t="18000" r="18106" b="18000"/>
              <a:stretch>
                <a:fillRect/>
              </a:stretch>
            </p:blipFill>
            <p:spPr>
              <a:xfrm>
                <a:off x="291644" y="127304"/>
                <a:ext cx="451116" cy="452624"/>
              </a:xfrm>
              <a:prstGeom prst="rect">
                <a:avLst/>
              </a:prstGeom>
              <a:ln w="3175" cap="flat">
                <a:noFill/>
                <a:miter lim="400000"/>
              </a:ln>
              <a:effectLst/>
            </p:spPr>
          </p:pic>
          <p:sp>
            <p:nvSpPr>
              <p:cNvPr id="35" name="Shape 284">
                <a:extLst>
                  <a:ext uri="{FF2B5EF4-FFF2-40B4-BE49-F238E27FC236}">
                    <a16:creationId xmlns:a16="http://schemas.microsoft.com/office/drawing/2014/main" id="{177D619B-777A-422A-819E-E7FB358D2579}"/>
                  </a:ext>
                </a:extLst>
              </p:cNvPr>
              <p:cNvSpPr/>
              <p:nvPr/>
            </p:nvSpPr>
            <p:spPr>
              <a:xfrm>
                <a:off x="-28293" y="707231"/>
                <a:ext cx="1105814" cy="276998"/>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800" b="1" dirty="0">
                    <a:solidFill>
                      <a:srgbClr val="4277BB"/>
                    </a:solidFill>
                  </a:rPr>
                  <a:t>Web Server</a:t>
                </a:r>
                <a:endParaRPr sz="1800" b="1" dirty="0">
                  <a:solidFill>
                    <a:srgbClr val="4277BB"/>
                  </a:solidFill>
                </a:endParaRPr>
              </a:p>
            </p:txBody>
          </p:sp>
        </p:grpSp>
      </p:grpSp>
      <p:grpSp>
        <p:nvGrpSpPr>
          <p:cNvPr id="36" name="Group 35">
            <a:extLst>
              <a:ext uri="{FF2B5EF4-FFF2-40B4-BE49-F238E27FC236}">
                <a16:creationId xmlns:a16="http://schemas.microsoft.com/office/drawing/2014/main" id="{5A9BC6BB-59F2-412F-83FF-A9D99A325765}"/>
              </a:ext>
            </a:extLst>
          </p:cNvPr>
          <p:cNvGrpSpPr/>
          <p:nvPr/>
        </p:nvGrpSpPr>
        <p:grpSpPr>
          <a:xfrm>
            <a:off x="2118762" y="3959032"/>
            <a:ext cx="1105816" cy="994054"/>
            <a:chOff x="-41410" y="0"/>
            <a:chExt cx="1105814" cy="994053"/>
          </a:xfrm>
        </p:grpSpPr>
        <p:sp>
          <p:nvSpPr>
            <p:cNvPr id="37" name="Shape 282">
              <a:extLst>
                <a:ext uri="{FF2B5EF4-FFF2-40B4-BE49-F238E27FC236}">
                  <a16:creationId xmlns:a16="http://schemas.microsoft.com/office/drawing/2014/main" id="{249488AA-E776-4A3F-9B69-FCF810AC740D}"/>
                </a:ext>
              </a:extLst>
            </p:cNvPr>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grpSp>
          <p:nvGrpSpPr>
            <p:cNvPr id="38" name="Group 37">
              <a:extLst>
                <a:ext uri="{FF2B5EF4-FFF2-40B4-BE49-F238E27FC236}">
                  <a16:creationId xmlns:a16="http://schemas.microsoft.com/office/drawing/2014/main" id="{21182574-415B-415D-89EA-BEB2DDECFCBD}"/>
                </a:ext>
              </a:extLst>
            </p:cNvPr>
            <p:cNvGrpSpPr/>
            <p:nvPr/>
          </p:nvGrpSpPr>
          <p:grpSpPr>
            <a:xfrm>
              <a:off x="-41410" y="137126"/>
              <a:ext cx="1105814" cy="856927"/>
              <a:chOff x="-28291" y="127304"/>
              <a:chExt cx="1105814" cy="856925"/>
            </a:xfrm>
          </p:grpSpPr>
          <p:pic>
            <p:nvPicPr>
              <p:cNvPr id="39" name="_-10.png">
                <a:extLst>
                  <a:ext uri="{FF2B5EF4-FFF2-40B4-BE49-F238E27FC236}">
                    <a16:creationId xmlns:a16="http://schemas.microsoft.com/office/drawing/2014/main" id="{2B33ED68-32AF-4826-A72A-0AB70A39DE44}"/>
                  </a:ext>
                </a:extLst>
              </p:cNvPr>
              <p:cNvPicPr/>
              <p:nvPr/>
            </p:nvPicPr>
            <p:blipFill>
              <a:blip r:embed="rId5"/>
              <a:srcRect l="18106" t="18000" r="18106" b="18000"/>
              <a:stretch>
                <a:fillRect/>
              </a:stretch>
            </p:blipFill>
            <p:spPr>
              <a:xfrm>
                <a:off x="291644" y="127304"/>
                <a:ext cx="451116" cy="452624"/>
              </a:xfrm>
              <a:prstGeom prst="rect">
                <a:avLst/>
              </a:prstGeom>
              <a:ln w="3175" cap="flat">
                <a:noFill/>
                <a:miter lim="400000"/>
              </a:ln>
              <a:effectLst/>
            </p:spPr>
          </p:pic>
          <p:sp>
            <p:nvSpPr>
              <p:cNvPr id="40" name="Shape 284">
                <a:extLst>
                  <a:ext uri="{FF2B5EF4-FFF2-40B4-BE49-F238E27FC236}">
                    <a16:creationId xmlns:a16="http://schemas.microsoft.com/office/drawing/2014/main" id="{575ADE4F-F0BC-4341-9CAA-1C69FF4C2486}"/>
                  </a:ext>
                </a:extLst>
              </p:cNvPr>
              <p:cNvSpPr/>
              <p:nvPr/>
            </p:nvSpPr>
            <p:spPr>
              <a:xfrm>
                <a:off x="-28291" y="707231"/>
                <a:ext cx="1105814" cy="276998"/>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800" b="1" dirty="0">
                    <a:solidFill>
                      <a:srgbClr val="4277BB"/>
                    </a:solidFill>
                  </a:rPr>
                  <a:t>Web Server</a:t>
                </a:r>
                <a:endParaRPr sz="1800" b="1" dirty="0">
                  <a:solidFill>
                    <a:srgbClr val="4277BB"/>
                  </a:solidFill>
                </a:endParaRPr>
              </a:p>
            </p:txBody>
          </p:sp>
        </p:grpSp>
      </p:grpSp>
      <p:sp>
        <p:nvSpPr>
          <p:cNvPr id="42" name="Flowchart: Process 41">
            <a:extLst>
              <a:ext uri="{FF2B5EF4-FFF2-40B4-BE49-F238E27FC236}">
                <a16:creationId xmlns:a16="http://schemas.microsoft.com/office/drawing/2014/main" id="{852FDF29-01F8-4676-83CE-C40194BE26E5}"/>
              </a:ext>
            </a:extLst>
          </p:cNvPr>
          <p:cNvSpPr/>
          <p:nvPr/>
        </p:nvSpPr>
        <p:spPr>
          <a:xfrm>
            <a:off x="1958556" y="3830458"/>
            <a:ext cx="1384916" cy="300151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43" name="Group 42">
            <a:extLst>
              <a:ext uri="{FF2B5EF4-FFF2-40B4-BE49-F238E27FC236}">
                <a16:creationId xmlns:a16="http://schemas.microsoft.com/office/drawing/2014/main" id="{3236472C-2F5B-8D44-85AF-90CD252AFA1C}"/>
              </a:ext>
            </a:extLst>
          </p:cNvPr>
          <p:cNvGrpSpPr/>
          <p:nvPr/>
        </p:nvGrpSpPr>
        <p:grpSpPr>
          <a:xfrm>
            <a:off x="4482295" y="535408"/>
            <a:ext cx="1031116" cy="1138120"/>
            <a:chOff x="450678" y="6146771"/>
            <a:chExt cx="1031116" cy="1138120"/>
          </a:xfrm>
        </p:grpSpPr>
        <p:grpSp>
          <p:nvGrpSpPr>
            <p:cNvPr id="44" name="Group 43">
              <a:extLst>
                <a:ext uri="{FF2B5EF4-FFF2-40B4-BE49-F238E27FC236}">
                  <a16:creationId xmlns:a16="http://schemas.microsoft.com/office/drawing/2014/main" id="{3F1B64A3-366B-BE40-8588-92183E3CE4E0}"/>
                </a:ext>
              </a:extLst>
            </p:cNvPr>
            <p:cNvGrpSpPr/>
            <p:nvPr/>
          </p:nvGrpSpPr>
          <p:grpSpPr>
            <a:xfrm>
              <a:off x="450678" y="6146771"/>
              <a:ext cx="1031116" cy="1138120"/>
              <a:chOff x="3625371" y="6000187"/>
              <a:chExt cx="1031116" cy="1138120"/>
            </a:xfrm>
          </p:grpSpPr>
          <p:sp>
            <p:nvSpPr>
              <p:cNvPr id="46" name="Shape 529">
                <a:extLst>
                  <a:ext uri="{FF2B5EF4-FFF2-40B4-BE49-F238E27FC236}">
                    <a16:creationId xmlns:a16="http://schemas.microsoft.com/office/drawing/2014/main" id="{62D18E11-9859-D24C-8C8C-06957E6F205F}"/>
                  </a:ext>
                </a:extLst>
              </p:cNvPr>
              <p:cNvSpPr/>
              <p:nvPr/>
            </p:nvSpPr>
            <p:spPr>
              <a:xfrm>
                <a:off x="3771658" y="600018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sp>
            <p:nvSpPr>
              <p:cNvPr id="47" name="Shape 530">
                <a:extLst>
                  <a:ext uri="{FF2B5EF4-FFF2-40B4-BE49-F238E27FC236}">
                    <a16:creationId xmlns:a16="http://schemas.microsoft.com/office/drawing/2014/main" id="{86F341CD-DCD6-334B-9E0C-FE916FB7291B}"/>
                  </a:ext>
                </a:extLst>
              </p:cNvPr>
              <p:cNvSpPr/>
              <p:nvPr/>
            </p:nvSpPr>
            <p:spPr>
              <a:xfrm>
                <a:off x="3625371" y="6707420"/>
                <a:ext cx="1031116" cy="430887"/>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400" b="1" dirty="0">
                    <a:solidFill>
                      <a:srgbClr val="4277BB"/>
                    </a:solidFill>
                  </a:rPr>
                  <a:t>APPLICATION </a:t>
                </a:r>
              </a:p>
              <a:p>
                <a:pPr lvl="0">
                  <a:defRPr sz="1800" b="0">
                    <a:solidFill>
                      <a:srgbClr val="000000"/>
                    </a:solidFill>
                  </a:defRPr>
                </a:pPr>
                <a:r>
                  <a:rPr lang="en-US" sz="1400" b="1" dirty="0">
                    <a:solidFill>
                      <a:srgbClr val="4277BB"/>
                    </a:solidFill>
                  </a:rPr>
                  <a:t>SERVER</a:t>
                </a:r>
                <a:endParaRPr sz="1400" b="1" dirty="0">
                  <a:solidFill>
                    <a:srgbClr val="4277BB"/>
                  </a:solidFill>
                </a:endParaRPr>
              </a:p>
            </p:txBody>
          </p:sp>
        </p:grpSp>
        <p:pic>
          <p:nvPicPr>
            <p:cNvPr id="45" name="Picture 44">
              <a:extLst>
                <a:ext uri="{FF2B5EF4-FFF2-40B4-BE49-F238E27FC236}">
                  <a16:creationId xmlns:a16="http://schemas.microsoft.com/office/drawing/2014/main" id="{9A89FAA2-6E68-214E-A77E-1240FBF17B8F}"/>
                </a:ext>
              </a:extLst>
            </p:cNvPr>
            <p:cNvPicPr>
              <a:picLocks noChangeAspect="1"/>
            </p:cNvPicPr>
            <p:nvPr/>
          </p:nvPicPr>
          <p:blipFill>
            <a:blip r:embed="rId6"/>
            <a:stretch>
              <a:fillRect/>
            </a:stretch>
          </p:blipFill>
          <p:spPr>
            <a:xfrm>
              <a:off x="799034" y="6230223"/>
              <a:ext cx="317273" cy="525141"/>
            </a:xfrm>
            <a:prstGeom prst="rect">
              <a:avLst/>
            </a:prstGeom>
          </p:spPr>
        </p:pic>
      </p:grpSp>
      <p:grpSp>
        <p:nvGrpSpPr>
          <p:cNvPr id="48" name="Group 47">
            <a:extLst>
              <a:ext uri="{FF2B5EF4-FFF2-40B4-BE49-F238E27FC236}">
                <a16:creationId xmlns:a16="http://schemas.microsoft.com/office/drawing/2014/main" id="{3236472C-2F5B-8D44-85AF-90CD252AFA1C}"/>
              </a:ext>
            </a:extLst>
          </p:cNvPr>
          <p:cNvGrpSpPr/>
          <p:nvPr/>
        </p:nvGrpSpPr>
        <p:grpSpPr>
          <a:xfrm>
            <a:off x="4399475" y="1885627"/>
            <a:ext cx="1178208" cy="1199676"/>
            <a:chOff x="377131" y="6146771"/>
            <a:chExt cx="1178208" cy="1199676"/>
          </a:xfrm>
        </p:grpSpPr>
        <p:grpSp>
          <p:nvGrpSpPr>
            <p:cNvPr id="49" name="Group 48">
              <a:extLst>
                <a:ext uri="{FF2B5EF4-FFF2-40B4-BE49-F238E27FC236}">
                  <a16:creationId xmlns:a16="http://schemas.microsoft.com/office/drawing/2014/main" id="{3F1B64A3-366B-BE40-8588-92183E3CE4E0}"/>
                </a:ext>
              </a:extLst>
            </p:cNvPr>
            <p:cNvGrpSpPr/>
            <p:nvPr/>
          </p:nvGrpSpPr>
          <p:grpSpPr>
            <a:xfrm>
              <a:off x="377131" y="6146771"/>
              <a:ext cx="1178208" cy="1199676"/>
              <a:chOff x="3551824" y="6000187"/>
              <a:chExt cx="1178208" cy="1199676"/>
            </a:xfrm>
          </p:grpSpPr>
          <p:sp>
            <p:nvSpPr>
              <p:cNvPr id="51" name="Shape 529">
                <a:extLst>
                  <a:ext uri="{FF2B5EF4-FFF2-40B4-BE49-F238E27FC236}">
                    <a16:creationId xmlns:a16="http://schemas.microsoft.com/office/drawing/2014/main" id="{62D18E11-9859-D24C-8C8C-06957E6F205F}"/>
                  </a:ext>
                </a:extLst>
              </p:cNvPr>
              <p:cNvSpPr/>
              <p:nvPr/>
            </p:nvSpPr>
            <p:spPr>
              <a:xfrm>
                <a:off x="3771658" y="600018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sp>
            <p:nvSpPr>
              <p:cNvPr id="52" name="Shape 530">
                <a:extLst>
                  <a:ext uri="{FF2B5EF4-FFF2-40B4-BE49-F238E27FC236}">
                    <a16:creationId xmlns:a16="http://schemas.microsoft.com/office/drawing/2014/main" id="{86F341CD-DCD6-334B-9E0C-FE916FB7291B}"/>
                  </a:ext>
                </a:extLst>
              </p:cNvPr>
              <p:cNvSpPr/>
              <p:nvPr/>
            </p:nvSpPr>
            <p:spPr>
              <a:xfrm>
                <a:off x="3551824" y="6707420"/>
                <a:ext cx="1178208" cy="492443"/>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600" b="1" dirty="0">
                    <a:solidFill>
                      <a:srgbClr val="4277BB"/>
                    </a:solidFill>
                  </a:rPr>
                  <a:t>APPLICATION </a:t>
                </a:r>
              </a:p>
              <a:p>
                <a:pPr lvl="0">
                  <a:defRPr sz="1800" b="0">
                    <a:solidFill>
                      <a:srgbClr val="000000"/>
                    </a:solidFill>
                  </a:defRPr>
                </a:pPr>
                <a:r>
                  <a:rPr lang="en-US" sz="1600" b="1" dirty="0">
                    <a:solidFill>
                      <a:srgbClr val="4277BB"/>
                    </a:solidFill>
                  </a:rPr>
                  <a:t>SERVER</a:t>
                </a:r>
                <a:endParaRPr sz="1600" b="1" dirty="0">
                  <a:solidFill>
                    <a:srgbClr val="4277BB"/>
                  </a:solidFill>
                </a:endParaRPr>
              </a:p>
            </p:txBody>
          </p:sp>
        </p:grpSp>
        <p:pic>
          <p:nvPicPr>
            <p:cNvPr id="50" name="Picture 49">
              <a:extLst>
                <a:ext uri="{FF2B5EF4-FFF2-40B4-BE49-F238E27FC236}">
                  <a16:creationId xmlns:a16="http://schemas.microsoft.com/office/drawing/2014/main" id="{9A89FAA2-6E68-214E-A77E-1240FBF17B8F}"/>
                </a:ext>
              </a:extLst>
            </p:cNvPr>
            <p:cNvPicPr>
              <a:picLocks noChangeAspect="1"/>
            </p:cNvPicPr>
            <p:nvPr/>
          </p:nvPicPr>
          <p:blipFill>
            <a:blip r:embed="rId6"/>
            <a:stretch>
              <a:fillRect/>
            </a:stretch>
          </p:blipFill>
          <p:spPr>
            <a:xfrm>
              <a:off x="799034" y="6230223"/>
              <a:ext cx="317273" cy="525141"/>
            </a:xfrm>
            <a:prstGeom prst="rect">
              <a:avLst/>
            </a:prstGeom>
          </p:spPr>
        </p:pic>
      </p:grpSp>
      <p:grpSp>
        <p:nvGrpSpPr>
          <p:cNvPr id="53" name="Group 52">
            <a:extLst>
              <a:ext uri="{FF2B5EF4-FFF2-40B4-BE49-F238E27FC236}">
                <a16:creationId xmlns:a16="http://schemas.microsoft.com/office/drawing/2014/main" id="{3236472C-2F5B-8D44-85AF-90CD252AFA1C}"/>
              </a:ext>
            </a:extLst>
          </p:cNvPr>
          <p:cNvGrpSpPr/>
          <p:nvPr/>
        </p:nvGrpSpPr>
        <p:grpSpPr>
          <a:xfrm>
            <a:off x="4336005" y="3275101"/>
            <a:ext cx="1323697" cy="1261231"/>
            <a:chOff x="304387" y="6146771"/>
            <a:chExt cx="1323697" cy="1261231"/>
          </a:xfrm>
        </p:grpSpPr>
        <p:grpSp>
          <p:nvGrpSpPr>
            <p:cNvPr id="54" name="Group 53">
              <a:extLst>
                <a:ext uri="{FF2B5EF4-FFF2-40B4-BE49-F238E27FC236}">
                  <a16:creationId xmlns:a16="http://schemas.microsoft.com/office/drawing/2014/main" id="{3F1B64A3-366B-BE40-8588-92183E3CE4E0}"/>
                </a:ext>
              </a:extLst>
            </p:cNvPr>
            <p:cNvGrpSpPr/>
            <p:nvPr/>
          </p:nvGrpSpPr>
          <p:grpSpPr>
            <a:xfrm>
              <a:off x="304387" y="6146771"/>
              <a:ext cx="1323697" cy="1261231"/>
              <a:chOff x="3479080" y="6000187"/>
              <a:chExt cx="1323697" cy="1261231"/>
            </a:xfrm>
          </p:grpSpPr>
          <p:sp>
            <p:nvSpPr>
              <p:cNvPr id="56" name="Shape 529">
                <a:extLst>
                  <a:ext uri="{FF2B5EF4-FFF2-40B4-BE49-F238E27FC236}">
                    <a16:creationId xmlns:a16="http://schemas.microsoft.com/office/drawing/2014/main" id="{62D18E11-9859-D24C-8C8C-06957E6F205F}"/>
                  </a:ext>
                </a:extLst>
              </p:cNvPr>
              <p:cNvSpPr/>
              <p:nvPr/>
            </p:nvSpPr>
            <p:spPr>
              <a:xfrm>
                <a:off x="3771658" y="600018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sp>
            <p:nvSpPr>
              <p:cNvPr id="57" name="Shape 530">
                <a:extLst>
                  <a:ext uri="{FF2B5EF4-FFF2-40B4-BE49-F238E27FC236}">
                    <a16:creationId xmlns:a16="http://schemas.microsoft.com/office/drawing/2014/main" id="{86F341CD-DCD6-334B-9E0C-FE916FB7291B}"/>
                  </a:ext>
                </a:extLst>
              </p:cNvPr>
              <p:cNvSpPr/>
              <p:nvPr/>
            </p:nvSpPr>
            <p:spPr>
              <a:xfrm>
                <a:off x="3479080" y="6707420"/>
                <a:ext cx="1323697" cy="553998"/>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800" b="1" dirty="0">
                    <a:solidFill>
                      <a:srgbClr val="4277BB"/>
                    </a:solidFill>
                  </a:rPr>
                  <a:t>APPLICATION </a:t>
                </a:r>
              </a:p>
              <a:p>
                <a:pPr lvl="0">
                  <a:defRPr sz="1800" b="0">
                    <a:solidFill>
                      <a:srgbClr val="000000"/>
                    </a:solidFill>
                  </a:defRPr>
                </a:pPr>
                <a:r>
                  <a:rPr lang="en-US" sz="1800" b="1" dirty="0">
                    <a:solidFill>
                      <a:srgbClr val="4277BB"/>
                    </a:solidFill>
                  </a:rPr>
                  <a:t>SERVER</a:t>
                </a:r>
                <a:endParaRPr sz="1800" b="1" dirty="0">
                  <a:solidFill>
                    <a:srgbClr val="4277BB"/>
                  </a:solidFill>
                </a:endParaRPr>
              </a:p>
            </p:txBody>
          </p:sp>
        </p:grpSp>
        <p:pic>
          <p:nvPicPr>
            <p:cNvPr id="55" name="Picture 54">
              <a:extLst>
                <a:ext uri="{FF2B5EF4-FFF2-40B4-BE49-F238E27FC236}">
                  <a16:creationId xmlns:a16="http://schemas.microsoft.com/office/drawing/2014/main" id="{9A89FAA2-6E68-214E-A77E-1240FBF17B8F}"/>
                </a:ext>
              </a:extLst>
            </p:cNvPr>
            <p:cNvPicPr>
              <a:picLocks noChangeAspect="1"/>
            </p:cNvPicPr>
            <p:nvPr/>
          </p:nvPicPr>
          <p:blipFill>
            <a:blip r:embed="rId6"/>
            <a:stretch>
              <a:fillRect/>
            </a:stretch>
          </p:blipFill>
          <p:spPr>
            <a:xfrm>
              <a:off x="799034" y="6230223"/>
              <a:ext cx="317273" cy="525141"/>
            </a:xfrm>
            <a:prstGeom prst="rect">
              <a:avLst/>
            </a:prstGeom>
          </p:spPr>
        </p:pic>
      </p:grpSp>
      <p:grpSp>
        <p:nvGrpSpPr>
          <p:cNvPr id="58" name="Group 57">
            <a:extLst>
              <a:ext uri="{FF2B5EF4-FFF2-40B4-BE49-F238E27FC236}">
                <a16:creationId xmlns:a16="http://schemas.microsoft.com/office/drawing/2014/main" id="{3236472C-2F5B-8D44-85AF-90CD252AFA1C}"/>
              </a:ext>
            </a:extLst>
          </p:cNvPr>
          <p:cNvGrpSpPr/>
          <p:nvPr/>
        </p:nvGrpSpPr>
        <p:grpSpPr>
          <a:xfrm>
            <a:off x="4408748" y="4741846"/>
            <a:ext cx="1178208" cy="1199676"/>
            <a:chOff x="377131" y="6146771"/>
            <a:chExt cx="1178208" cy="1199676"/>
          </a:xfrm>
        </p:grpSpPr>
        <p:grpSp>
          <p:nvGrpSpPr>
            <p:cNvPr id="59" name="Group 58">
              <a:extLst>
                <a:ext uri="{FF2B5EF4-FFF2-40B4-BE49-F238E27FC236}">
                  <a16:creationId xmlns:a16="http://schemas.microsoft.com/office/drawing/2014/main" id="{3F1B64A3-366B-BE40-8588-92183E3CE4E0}"/>
                </a:ext>
              </a:extLst>
            </p:cNvPr>
            <p:cNvGrpSpPr/>
            <p:nvPr/>
          </p:nvGrpSpPr>
          <p:grpSpPr>
            <a:xfrm>
              <a:off x="377131" y="6146771"/>
              <a:ext cx="1178208" cy="1199676"/>
              <a:chOff x="3551824" y="6000187"/>
              <a:chExt cx="1178208" cy="1199676"/>
            </a:xfrm>
          </p:grpSpPr>
          <p:sp>
            <p:nvSpPr>
              <p:cNvPr id="61" name="Shape 529">
                <a:extLst>
                  <a:ext uri="{FF2B5EF4-FFF2-40B4-BE49-F238E27FC236}">
                    <a16:creationId xmlns:a16="http://schemas.microsoft.com/office/drawing/2014/main" id="{62D18E11-9859-D24C-8C8C-06957E6F205F}"/>
                  </a:ext>
                </a:extLst>
              </p:cNvPr>
              <p:cNvSpPr/>
              <p:nvPr/>
            </p:nvSpPr>
            <p:spPr>
              <a:xfrm>
                <a:off x="3771658" y="6000187"/>
                <a:ext cx="707233" cy="70723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ECC01B"/>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sp>
            <p:nvSpPr>
              <p:cNvPr id="62" name="Shape 530">
                <a:extLst>
                  <a:ext uri="{FF2B5EF4-FFF2-40B4-BE49-F238E27FC236}">
                    <a16:creationId xmlns:a16="http://schemas.microsoft.com/office/drawing/2014/main" id="{86F341CD-DCD6-334B-9E0C-FE916FB7291B}"/>
                  </a:ext>
                </a:extLst>
              </p:cNvPr>
              <p:cNvSpPr/>
              <p:nvPr/>
            </p:nvSpPr>
            <p:spPr>
              <a:xfrm>
                <a:off x="3551824" y="6707420"/>
                <a:ext cx="1178208" cy="492443"/>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600" b="1" dirty="0">
                    <a:solidFill>
                      <a:srgbClr val="4277BB"/>
                    </a:solidFill>
                  </a:rPr>
                  <a:t>APPLICATION </a:t>
                </a:r>
              </a:p>
              <a:p>
                <a:pPr lvl="0">
                  <a:defRPr sz="1800" b="0">
                    <a:solidFill>
                      <a:srgbClr val="000000"/>
                    </a:solidFill>
                  </a:defRPr>
                </a:pPr>
                <a:r>
                  <a:rPr lang="en-US" sz="1600" b="1" dirty="0">
                    <a:solidFill>
                      <a:srgbClr val="4277BB"/>
                    </a:solidFill>
                  </a:rPr>
                  <a:t>SERVER</a:t>
                </a:r>
                <a:endParaRPr sz="1600" b="1" dirty="0">
                  <a:solidFill>
                    <a:srgbClr val="4277BB"/>
                  </a:solidFill>
                </a:endParaRPr>
              </a:p>
            </p:txBody>
          </p:sp>
        </p:grpSp>
        <p:pic>
          <p:nvPicPr>
            <p:cNvPr id="60" name="Picture 59">
              <a:extLst>
                <a:ext uri="{FF2B5EF4-FFF2-40B4-BE49-F238E27FC236}">
                  <a16:creationId xmlns:a16="http://schemas.microsoft.com/office/drawing/2014/main" id="{9A89FAA2-6E68-214E-A77E-1240FBF17B8F}"/>
                </a:ext>
              </a:extLst>
            </p:cNvPr>
            <p:cNvPicPr>
              <a:picLocks noChangeAspect="1"/>
            </p:cNvPicPr>
            <p:nvPr/>
          </p:nvPicPr>
          <p:blipFill>
            <a:blip r:embed="rId6"/>
            <a:stretch>
              <a:fillRect/>
            </a:stretch>
          </p:blipFill>
          <p:spPr>
            <a:xfrm>
              <a:off x="799034" y="6230223"/>
              <a:ext cx="317273" cy="525141"/>
            </a:xfrm>
            <a:prstGeom prst="rect">
              <a:avLst/>
            </a:prstGeom>
          </p:spPr>
        </p:pic>
      </p:grpSp>
      <p:sp>
        <p:nvSpPr>
          <p:cNvPr id="63" name="Flowchart: Process 62">
            <a:extLst>
              <a:ext uri="{FF2B5EF4-FFF2-40B4-BE49-F238E27FC236}">
                <a16:creationId xmlns:a16="http://schemas.microsoft.com/office/drawing/2014/main" id="{B424CA88-D505-49F7-9185-73950E4D8F20}"/>
              </a:ext>
            </a:extLst>
          </p:cNvPr>
          <p:cNvSpPr/>
          <p:nvPr/>
        </p:nvSpPr>
        <p:spPr>
          <a:xfrm>
            <a:off x="4184537" y="329644"/>
            <a:ext cx="1660125" cy="5734975"/>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4" name="Cloud 63">
            <a:extLst>
              <a:ext uri="{FF2B5EF4-FFF2-40B4-BE49-F238E27FC236}">
                <a16:creationId xmlns:a16="http://schemas.microsoft.com/office/drawing/2014/main" id="{47AE3108-FF5A-4323-83B9-FB4B2C31BD12}"/>
              </a:ext>
            </a:extLst>
          </p:cNvPr>
          <p:cNvSpPr/>
          <p:nvPr/>
        </p:nvSpPr>
        <p:spPr>
          <a:xfrm>
            <a:off x="172543" y="4893855"/>
            <a:ext cx="1629568" cy="941731"/>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Internet</a:t>
            </a:r>
            <a:endParaRPr lang="en-SG" sz="1200" dirty="0"/>
          </a:p>
        </p:txBody>
      </p:sp>
      <p:grpSp>
        <p:nvGrpSpPr>
          <p:cNvPr id="65" name="Group 64">
            <a:extLst>
              <a:ext uri="{FF2B5EF4-FFF2-40B4-BE49-F238E27FC236}">
                <a16:creationId xmlns:a16="http://schemas.microsoft.com/office/drawing/2014/main" id="{C0079D17-5C30-41A0-9BF7-0F6EE9709AD4}"/>
              </a:ext>
            </a:extLst>
          </p:cNvPr>
          <p:cNvGrpSpPr/>
          <p:nvPr/>
        </p:nvGrpSpPr>
        <p:grpSpPr>
          <a:xfrm>
            <a:off x="6805811" y="3344087"/>
            <a:ext cx="979371" cy="932499"/>
            <a:chOff x="21812" y="0"/>
            <a:chExt cx="979369" cy="932498"/>
          </a:xfrm>
        </p:grpSpPr>
        <p:sp>
          <p:nvSpPr>
            <p:cNvPr id="66" name="Shape 282">
              <a:extLst>
                <a:ext uri="{FF2B5EF4-FFF2-40B4-BE49-F238E27FC236}">
                  <a16:creationId xmlns:a16="http://schemas.microsoft.com/office/drawing/2014/main" id="{7304C79B-4366-436A-8A59-20A4E4DCCD2D}"/>
                </a:ext>
              </a:extLst>
            </p:cNvPr>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grpSp>
          <p:nvGrpSpPr>
            <p:cNvPr id="67" name="Group 66">
              <a:extLst>
                <a:ext uri="{FF2B5EF4-FFF2-40B4-BE49-F238E27FC236}">
                  <a16:creationId xmlns:a16="http://schemas.microsoft.com/office/drawing/2014/main" id="{059F8923-626F-4C3C-87E4-D968C6E47A2C}"/>
                </a:ext>
              </a:extLst>
            </p:cNvPr>
            <p:cNvGrpSpPr/>
            <p:nvPr/>
          </p:nvGrpSpPr>
          <p:grpSpPr>
            <a:xfrm>
              <a:off x="21812" y="137126"/>
              <a:ext cx="979369" cy="795372"/>
              <a:chOff x="34931" y="127304"/>
              <a:chExt cx="979369" cy="795370"/>
            </a:xfrm>
          </p:grpSpPr>
          <p:pic>
            <p:nvPicPr>
              <p:cNvPr id="68" name="_-10.png">
                <a:extLst>
                  <a:ext uri="{FF2B5EF4-FFF2-40B4-BE49-F238E27FC236}">
                    <a16:creationId xmlns:a16="http://schemas.microsoft.com/office/drawing/2014/main" id="{DE27AB29-801D-49B0-9759-77B5D8A98FFC}"/>
                  </a:ext>
                </a:extLst>
              </p:cNvPr>
              <p:cNvPicPr/>
              <p:nvPr/>
            </p:nvPicPr>
            <p:blipFill>
              <a:blip r:embed="rId5"/>
              <a:srcRect l="18106" t="18000" r="18106" b="18000"/>
              <a:stretch>
                <a:fillRect/>
              </a:stretch>
            </p:blipFill>
            <p:spPr>
              <a:xfrm>
                <a:off x="291644" y="127304"/>
                <a:ext cx="451116" cy="452624"/>
              </a:xfrm>
              <a:prstGeom prst="rect">
                <a:avLst/>
              </a:prstGeom>
              <a:ln w="3175" cap="flat">
                <a:noFill/>
                <a:miter lim="400000"/>
              </a:ln>
              <a:effectLst/>
            </p:spPr>
          </p:pic>
          <p:sp>
            <p:nvSpPr>
              <p:cNvPr id="69" name="Shape 284">
                <a:extLst>
                  <a:ext uri="{FF2B5EF4-FFF2-40B4-BE49-F238E27FC236}">
                    <a16:creationId xmlns:a16="http://schemas.microsoft.com/office/drawing/2014/main" id="{BB3BC73C-C39A-48D9-8653-28E538427FE9}"/>
                  </a:ext>
                </a:extLst>
              </p:cNvPr>
              <p:cNvSpPr/>
              <p:nvPr/>
            </p:nvSpPr>
            <p:spPr>
              <a:xfrm>
                <a:off x="34931" y="707231"/>
                <a:ext cx="979369" cy="215443"/>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400" b="1" dirty="0">
                    <a:solidFill>
                      <a:srgbClr val="4277BB"/>
                    </a:solidFill>
                  </a:rPr>
                  <a:t>Billing Server</a:t>
                </a:r>
                <a:endParaRPr sz="1400" b="1" dirty="0">
                  <a:solidFill>
                    <a:srgbClr val="4277BB"/>
                  </a:solidFill>
                </a:endParaRPr>
              </a:p>
            </p:txBody>
          </p:sp>
        </p:grpSp>
      </p:grpSp>
      <p:grpSp>
        <p:nvGrpSpPr>
          <p:cNvPr id="70" name="Group 69">
            <a:extLst>
              <a:ext uri="{FF2B5EF4-FFF2-40B4-BE49-F238E27FC236}">
                <a16:creationId xmlns:a16="http://schemas.microsoft.com/office/drawing/2014/main" id="{74AA2F37-AF6A-40D7-8293-0C92792A08E0}"/>
              </a:ext>
            </a:extLst>
          </p:cNvPr>
          <p:cNvGrpSpPr/>
          <p:nvPr/>
        </p:nvGrpSpPr>
        <p:grpSpPr>
          <a:xfrm>
            <a:off x="6795987" y="1669534"/>
            <a:ext cx="979371" cy="932499"/>
            <a:chOff x="21812" y="0"/>
            <a:chExt cx="979369" cy="932498"/>
          </a:xfrm>
        </p:grpSpPr>
        <p:sp>
          <p:nvSpPr>
            <p:cNvPr id="71" name="Shape 282">
              <a:extLst>
                <a:ext uri="{FF2B5EF4-FFF2-40B4-BE49-F238E27FC236}">
                  <a16:creationId xmlns:a16="http://schemas.microsoft.com/office/drawing/2014/main" id="{9271A1D1-19B4-4DA8-97E3-62B42C7ACEAD}"/>
                </a:ext>
              </a:extLst>
            </p:cNvPr>
            <p:cNvSpPr/>
            <p:nvPr/>
          </p:nvSpPr>
          <p:spPr>
            <a:xfrm>
              <a:off x="148052" y="0"/>
              <a:ext cx="707233"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grpSp>
          <p:nvGrpSpPr>
            <p:cNvPr id="72" name="Group 71">
              <a:extLst>
                <a:ext uri="{FF2B5EF4-FFF2-40B4-BE49-F238E27FC236}">
                  <a16:creationId xmlns:a16="http://schemas.microsoft.com/office/drawing/2014/main" id="{76D3563D-5AC9-4CA0-AFFC-7EB828C9C3F7}"/>
                </a:ext>
              </a:extLst>
            </p:cNvPr>
            <p:cNvGrpSpPr/>
            <p:nvPr/>
          </p:nvGrpSpPr>
          <p:grpSpPr>
            <a:xfrm>
              <a:off x="21812" y="137126"/>
              <a:ext cx="979369" cy="795372"/>
              <a:chOff x="34931" y="127304"/>
              <a:chExt cx="979369" cy="795370"/>
            </a:xfrm>
          </p:grpSpPr>
          <p:pic>
            <p:nvPicPr>
              <p:cNvPr id="73" name="_-10.png">
                <a:extLst>
                  <a:ext uri="{FF2B5EF4-FFF2-40B4-BE49-F238E27FC236}">
                    <a16:creationId xmlns:a16="http://schemas.microsoft.com/office/drawing/2014/main" id="{73B9F34D-527C-419C-A262-994C5C9BC7E8}"/>
                  </a:ext>
                </a:extLst>
              </p:cNvPr>
              <p:cNvPicPr/>
              <p:nvPr/>
            </p:nvPicPr>
            <p:blipFill>
              <a:blip r:embed="rId5"/>
              <a:srcRect l="18106" t="18000" r="18106" b="18000"/>
              <a:stretch>
                <a:fillRect/>
              </a:stretch>
            </p:blipFill>
            <p:spPr>
              <a:xfrm>
                <a:off x="291644" y="127304"/>
                <a:ext cx="451116" cy="452624"/>
              </a:xfrm>
              <a:prstGeom prst="rect">
                <a:avLst/>
              </a:prstGeom>
              <a:ln w="3175" cap="flat">
                <a:noFill/>
                <a:miter lim="400000"/>
              </a:ln>
              <a:effectLst/>
            </p:spPr>
          </p:pic>
          <p:sp>
            <p:nvSpPr>
              <p:cNvPr id="74" name="Shape 284">
                <a:extLst>
                  <a:ext uri="{FF2B5EF4-FFF2-40B4-BE49-F238E27FC236}">
                    <a16:creationId xmlns:a16="http://schemas.microsoft.com/office/drawing/2014/main" id="{C251AFB4-0304-42B3-B366-7467ED8FD872}"/>
                  </a:ext>
                </a:extLst>
              </p:cNvPr>
              <p:cNvSpPr/>
              <p:nvPr/>
            </p:nvSpPr>
            <p:spPr>
              <a:xfrm>
                <a:off x="34931" y="707231"/>
                <a:ext cx="979369" cy="215443"/>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400" b="1" dirty="0">
                    <a:solidFill>
                      <a:srgbClr val="4277BB"/>
                    </a:solidFill>
                  </a:rPr>
                  <a:t>Billing Server</a:t>
                </a:r>
                <a:endParaRPr sz="1400" b="1" dirty="0">
                  <a:solidFill>
                    <a:srgbClr val="4277BB"/>
                  </a:solidFill>
                </a:endParaRPr>
              </a:p>
            </p:txBody>
          </p:sp>
        </p:grpSp>
      </p:grpSp>
      <p:sp>
        <p:nvSpPr>
          <p:cNvPr id="75" name="Flowchart: Process 74">
            <a:extLst>
              <a:ext uri="{FF2B5EF4-FFF2-40B4-BE49-F238E27FC236}">
                <a16:creationId xmlns:a16="http://schemas.microsoft.com/office/drawing/2014/main" id="{3A2E3230-4EBB-4542-8391-FC01718D2BB2}"/>
              </a:ext>
            </a:extLst>
          </p:cNvPr>
          <p:cNvSpPr/>
          <p:nvPr/>
        </p:nvSpPr>
        <p:spPr>
          <a:xfrm>
            <a:off x="6676638" y="1250326"/>
            <a:ext cx="1262000" cy="339233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6" name="Explosion: 14 Points 75">
            <a:extLst>
              <a:ext uri="{FF2B5EF4-FFF2-40B4-BE49-F238E27FC236}">
                <a16:creationId xmlns:a16="http://schemas.microsoft.com/office/drawing/2014/main" id="{B2770B78-1C0A-4824-A3CE-1158CEE9F52F}"/>
              </a:ext>
            </a:extLst>
          </p:cNvPr>
          <p:cNvSpPr/>
          <p:nvPr/>
        </p:nvSpPr>
        <p:spPr>
          <a:xfrm>
            <a:off x="10531876" y="1964331"/>
            <a:ext cx="1660124" cy="127540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3</a:t>
            </a:r>
            <a:r>
              <a:rPr lang="en-US" sz="1000" baseline="30000" dirty="0"/>
              <a:t>rd</a:t>
            </a:r>
            <a:r>
              <a:rPr lang="en-US" sz="1000" dirty="0"/>
              <a:t> party services(email and </a:t>
            </a:r>
            <a:r>
              <a:rPr lang="en-US" sz="1000" dirty="0" err="1"/>
              <a:t>sms</a:t>
            </a:r>
            <a:r>
              <a:rPr lang="en-US" sz="1000" dirty="0"/>
              <a:t>)</a:t>
            </a:r>
            <a:endParaRPr lang="en-SG" sz="1000" dirty="0"/>
          </a:p>
        </p:txBody>
      </p:sp>
      <p:sp>
        <p:nvSpPr>
          <p:cNvPr id="77" name="Explosion: 14 Points 76">
            <a:extLst>
              <a:ext uri="{FF2B5EF4-FFF2-40B4-BE49-F238E27FC236}">
                <a16:creationId xmlns:a16="http://schemas.microsoft.com/office/drawing/2014/main" id="{6A2DB745-B476-4C65-A7C3-B4F55446E947}"/>
              </a:ext>
            </a:extLst>
          </p:cNvPr>
          <p:cNvSpPr/>
          <p:nvPr/>
        </p:nvSpPr>
        <p:spPr>
          <a:xfrm>
            <a:off x="8373183" y="1992359"/>
            <a:ext cx="1945401" cy="127540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Stripe</a:t>
            </a:r>
          </a:p>
          <a:p>
            <a:pPr algn="ctr"/>
            <a:r>
              <a:rPr lang="en-US" sz="1200" dirty="0"/>
              <a:t>(Payment)</a:t>
            </a:r>
            <a:endParaRPr lang="en-SG" sz="1200" dirty="0"/>
          </a:p>
        </p:txBody>
      </p:sp>
      <p:grpSp>
        <p:nvGrpSpPr>
          <p:cNvPr id="78" name="Group 77">
            <a:extLst>
              <a:ext uri="{FF2B5EF4-FFF2-40B4-BE49-F238E27FC236}">
                <a16:creationId xmlns:a16="http://schemas.microsoft.com/office/drawing/2014/main" id="{1A094D01-72F6-417D-97F9-701E81BD6DCC}"/>
              </a:ext>
            </a:extLst>
          </p:cNvPr>
          <p:cNvGrpSpPr/>
          <p:nvPr/>
        </p:nvGrpSpPr>
        <p:grpSpPr>
          <a:xfrm>
            <a:off x="2165096" y="53428"/>
            <a:ext cx="1072538" cy="901730"/>
            <a:chOff x="-23640" y="0"/>
            <a:chExt cx="1135454" cy="889366"/>
          </a:xfrm>
        </p:grpSpPr>
        <p:sp>
          <p:nvSpPr>
            <p:cNvPr id="79" name="Shape 267">
              <a:extLst>
                <a:ext uri="{FF2B5EF4-FFF2-40B4-BE49-F238E27FC236}">
                  <a16:creationId xmlns:a16="http://schemas.microsoft.com/office/drawing/2014/main" id="{41441F93-E7BD-4EA9-853A-CAF0FA3F2DE5}"/>
                </a:ext>
              </a:extLst>
            </p:cNvPr>
            <p:cNvSpPr/>
            <p:nvPr/>
          </p:nvSpPr>
          <p:spPr>
            <a:xfrm>
              <a:off x="190469"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8DC53F"/>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sz="1800" dirty="0"/>
            </a:p>
          </p:txBody>
        </p:sp>
        <p:grpSp>
          <p:nvGrpSpPr>
            <p:cNvPr id="80" name="Group 79">
              <a:extLst>
                <a:ext uri="{FF2B5EF4-FFF2-40B4-BE49-F238E27FC236}">
                  <a16:creationId xmlns:a16="http://schemas.microsoft.com/office/drawing/2014/main" id="{D8C5A3B6-5E02-4FBF-8C72-67D27BC6095C}"/>
                </a:ext>
              </a:extLst>
            </p:cNvPr>
            <p:cNvGrpSpPr/>
            <p:nvPr/>
          </p:nvGrpSpPr>
          <p:grpSpPr>
            <a:xfrm>
              <a:off x="-23640" y="135400"/>
              <a:ext cx="1135454" cy="753966"/>
              <a:chOff x="-9502" y="135400"/>
              <a:chExt cx="1135452" cy="753964"/>
            </a:xfrm>
          </p:grpSpPr>
          <p:pic>
            <p:nvPicPr>
              <p:cNvPr id="81" name="_-16.png">
                <a:extLst>
                  <a:ext uri="{FF2B5EF4-FFF2-40B4-BE49-F238E27FC236}">
                    <a16:creationId xmlns:a16="http://schemas.microsoft.com/office/drawing/2014/main" id="{5A7F157F-9A42-453F-80B8-CA23E3B060FB}"/>
                  </a:ext>
                </a:extLst>
              </p:cNvPr>
              <p:cNvPicPr/>
              <p:nvPr/>
            </p:nvPicPr>
            <p:blipFill>
              <a:blip r:embed="rId4"/>
              <a:srcRect l="26965" t="19145" r="26965" b="19145"/>
              <a:stretch>
                <a:fillRect/>
              </a:stretch>
            </p:blipFill>
            <p:spPr>
              <a:xfrm>
                <a:off x="387909" y="135400"/>
                <a:ext cx="325809" cy="436431"/>
              </a:xfrm>
              <a:prstGeom prst="rect">
                <a:avLst/>
              </a:prstGeom>
              <a:ln w="3175" cap="flat">
                <a:noFill/>
                <a:miter lim="400000"/>
              </a:ln>
              <a:effectLst/>
            </p:spPr>
          </p:pic>
          <p:sp>
            <p:nvSpPr>
              <p:cNvPr id="82" name="Shape 269">
                <a:extLst>
                  <a:ext uri="{FF2B5EF4-FFF2-40B4-BE49-F238E27FC236}">
                    <a16:creationId xmlns:a16="http://schemas.microsoft.com/office/drawing/2014/main" id="{BCBD2EF9-6424-48D1-B748-A7C679E297F1}"/>
                  </a:ext>
                </a:extLst>
              </p:cNvPr>
              <p:cNvSpPr/>
              <p:nvPr/>
            </p:nvSpPr>
            <p:spPr>
              <a:xfrm>
                <a:off x="-9502" y="707231"/>
                <a:ext cx="1135452" cy="182133"/>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sz="1200" b="1" dirty="0">
                    <a:solidFill>
                      <a:srgbClr val="4277BB"/>
                    </a:solidFill>
                  </a:rPr>
                  <a:t>LOAD BALANCER</a:t>
                </a:r>
              </a:p>
            </p:txBody>
          </p:sp>
        </p:grpSp>
      </p:grpSp>
      <p:sp>
        <p:nvSpPr>
          <p:cNvPr id="83" name="Rectangle 82">
            <a:extLst>
              <a:ext uri="{FF2B5EF4-FFF2-40B4-BE49-F238E27FC236}">
                <a16:creationId xmlns:a16="http://schemas.microsoft.com/office/drawing/2014/main" id="{3B19B5F3-E064-4048-A993-FF87F7470CDC}"/>
              </a:ext>
            </a:extLst>
          </p:cNvPr>
          <p:cNvSpPr/>
          <p:nvPr/>
        </p:nvSpPr>
        <p:spPr>
          <a:xfrm>
            <a:off x="2136485" y="34294"/>
            <a:ext cx="1179192" cy="2536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Flowchart: Process 83">
            <a:extLst>
              <a:ext uri="{FF2B5EF4-FFF2-40B4-BE49-F238E27FC236}">
                <a16:creationId xmlns:a16="http://schemas.microsoft.com/office/drawing/2014/main" id="{CE2EAB66-AA17-4E5B-8059-411E1F49C3B4}"/>
              </a:ext>
            </a:extLst>
          </p:cNvPr>
          <p:cNvSpPr/>
          <p:nvPr/>
        </p:nvSpPr>
        <p:spPr>
          <a:xfrm>
            <a:off x="86608" y="283743"/>
            <a:ext cx="1114591" cy="2842061"/>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85" name="Group 84">
            <a:extLst>
              <a:ext uri="{FF2B5EF4-FFF2-40B4-BE49-F238E27FC236}">
                <a16:creationId xmlns:a16="http://schemas.microsoft.com/office/drawing/2014/main" id="{38165692-AA85-4CDE-85B4-D9B3E2A26E4B}"/>
              </a:ext>
            </a:extLst>
          </p:cNvPr>
          <p:cNvGrpSpPr/>
          <p:nvPr/>
        </p:nvGrpSpPr>
        <p:grpSpPr>
          <a:xfrm>
            <a:off x="8325282" y="5286737"/>
            <a:ext cx="839845" cy="962666"/>
            <a:chOff x="320696" y="1950562"/>
            <a:chExt cx="839845" cy="962666"/>
          </a:xfrm>
        </p:grpSpPr>
        <p:sp>
          <p:nvSpPr>
            <p:cNvPr id="86" name="Shape 339">
              <a:extLst>
                <a:ext uri="{FF2B5EF4-FFF2-40B4-BE49-F238E27FC236}">
                  <a16:creationId xmlns:a16="http://schemas.microsoft.com/office/drawing/2014/main" id="{3AA2FCA9-F8F6-4B7D-8A17-DDDEEA4AAD9B}"/>
                </a:ext>
              </a:extLst>
            </p:cNvPr>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pic>
          <p:nvPicPr>
            <p:cNvPr id="87" name="_-41.png">
              <a:extLst>
                <a:ext uri="{FF2B5EF4-FFF2-40B4-BE49-F238E27FC236}">
                  <a16:creationId xmlns:a16="http://schemas.microsoft.com/office/drawing/2014/main" id="{26929C4F-B8BE-4084-8618-C5165327F028}"/>
                </a:ext>
              </a:extLst>
            </p:cNvPr>
            <p:cNvPicPr/>
            <p:nvPr/>
          </p:nvPicPr>
          <p:blipFill>
            <a:blip r:embed="rId7"/>
            <a:srcRect l="21704" t="15445" r="21704" b="15445"/>
            <a:stretch>
              <a:fillRect/>
            </a:stretch>
          </p:blipFill>
          <p:spPr>
            <a:xfrm>
              <a:off x="540499" y="2069007"/>
              <a:ext cx="400239" cy="488767"/>
            </a:xfrm>
            <a:prstGeom prst="rect">
              <a:avLst/>
            </a:prstGeom>
            <a:ln w="3175" cap="flat">
              <a:noFill/>
              <a:miter lim="400000"/>
            </a:ln>
            <a:effectLst/>
          </p:spPr>
        </p:pic>
        <p:sp>
          <p:nvSpPr>
            <p:cNvPr id="88" name="Shape 341">
              <a:extLst>
                <a:ext uri="{FF2B5EF4-FFF2-40B4-BE49-F238E27FC236}">
                  <a16:creationId xmlns:a16="http://schemas.microsoft.com/office/drawing/2014/main" id="{F3E9B5A6-520F-40C5-B5FB-E40ABBF76FC5}"/>
                </a:ext>
              </a:extLst>
            </p:cNvPr>
            <p:cNvSpPr/>
            <p:nvPr/>
          </p:nvSpPr>
          <p:spPr>
            <a:xfrm>
              <a:off x="320696" y="2667007"/>
              <a:ext cx="839845" cy="246221"/>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600" b="1" dirty="0">
                  <a:solidFill>
                    <a:srgbClr val="4277BB"/>
                  </a:solidFill>
                </a:rPr>
                <a:t>DB Server</a:t>
              </a:r>
              <a:endParaRPr sz="1600" b="1" dirty="0">
                <a:solidFill>
                  <a:srgbClr val="4277BB"/>
                </a:solidFill>
              </a:endParaRPr>
            </a:p>
          </p:txBody>
        </p:sp>
      </p:grpSp>
      <p:grpSp>
        <p:nvGrpSpPr>
          <p:cNvPr id="89" name="Group 88">
            <a:extLst>
              <a:ext uri="{FF2B5EF4-FFF2-40B4-BE49-F238E27FC236}">
                <a16:creationId xmlns:a16="http://schemas.microsoft.com/office/drawing/2014/main" id="{C57D7A0F-8B71-470A-8707-423A3A0C0444}"/>
              </a:ext>
            </a:extLst>
          </p:cNvPr>
          <p:cNvGrpSpPr/>
          <p:nvPr/>
        </p:nvGrpSpPr>
        <p:grpSpPr>
          <a:xfrm>
            <a:off x="10333422" y="5279573"/>
            <a:ext cx="839845" cy="962666"/>
            <a:chOff x="320699" y="1950562"/>
            <a:chExt cx="839845" cy="962666"/>
          </a:xfrm>
        </p:grpSpPr>
        <p:sp>
          <p:nvSpPr>
            <p:cNvPr id="90" name="Shape 339">
              <a:extLst>
                <a:ext uri="{FF2B5EF4-FFF2-40B4-BE49-F238E27FC236}">
                  <a16:creationId xmlns:a16="http://schemas.microsoft.com/office/drawing/2014/main" id="{0CD3A824-CAF0-4955-A0AA-3D23AA97FF49}"/>
                </a:ext>
              </a:extLst>
            </p:cNvPr>
            <p:cNvSpPr/>
            <p:nvPr/>
          </p:nvSpPr>
          <p:spPr>
            <a:xfrm>
              <a:off x="383662" y="1950562"/>
              <a:ext cx="707235" cy="7072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25C80"/>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pic>
          <p:nvPicPr>
            <p:cNvPr id="91" name="_-41.png">
              <a:extLst>
                <a:ext uri="{FF2B5EF4-FFF2-40B4-BE49-F238E27FC236}">
                  <a16:creationId xmlns:a16="http://schemas.microsoft.com/office/drawing/2014/main" id="{6481C06E-A5FA-4A06-B30A-8898D72DC46E}"/>
                </a:ext>
              </a:extLst>
            </p:cNvPr>
            <p:cNvPicPr/>
            <p:nvPr/>
          </p:nvPicPr>
          <p:blipFill>
            <a:blip r:embed="rId7"/>
            <a:srcRect l="21704" t="15445" r="21704" b="15445"/>
            <a:stretch>
              <a:fillRect/>
            </a:stretch>
          </p:blipFill>
          <p:spPr>
            <a:xfrm>
              <a:off x="540499" y="2069007"/>
              <a:ext cx="400239" cy="488767"/>
            </a:xfrm>
            <a:prstGeom prst="rect">
              <a:avLst/>
            </a:prstGeom>
            <a:ln w="3175" cap="flat">
              <a:noFill/>
              <a:miter lim="400000"/>
            </a:ln>
            <a:effectLst/>
          </p:spPr>
        </p:pic>
        <p:sp>
          <p:nvSpPr>
            <p:cNvPr id="92" name="Shape 341">
              <a:extLst>
                <a:ext uri="{FF2B5EF4-FFF2-40B4-BE49-F238E27FC236}">
                  <a16:creationId xmlns:a16="http://schemas.microsoft.com/office/drawing/2014/main" id="{C23533AD-70F4-486B-8D06-6FF1B9157755}"/>
                </a:ext>
              </a:extLst>
            </p:cNvPr>
            <p:cNvSpPr/>
            <p:nvPr/>
          </p:nvSpPr>
          <p:spPr>
            <a:xfrm>
              <a:off x="320699" y="2667007"/>
              <a:ext cx="839845" cy="246221"/>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600" b="1" dirty="0">
                  <a:solidFill>
                    <a:srgbClr val="4277BB"/>
                  </a:solidFill>
                </a:rPr>
                <a:t>DB Server</a:t>
              </a:r>
              <a:endParaRPr sz="1600" b="1" dirty="0">
                <a:solidFill>
                  <a:srgbClr val="4277BB"/>
                </a:solidFill>
              </a:endParaRPr>
            </a:p>
          </p:txBody>
        </p:sp>
      </p:grpSp>
      <p:sp>
        <p:nvSpPr>
          <p:cNvPr id="93" name="Flowchart: Process 92">
            <a:extLst>
              <a:ext uri="{FF2B5EF4-FFF2-40B4-BE49-F238E27FC236}">
                <a16:creationId xmlns:a16="http://schemas.microsoft.com/office/drawing/2014/main" id="{A4804AA0-6F57-4519-A1E6-3EFAF93A595E}"/>
              </a:ext>
            </a:extLst>
          </p:cNvPr>
          <p:cNvSpPr/>
          <p:nvPr/>
        </p:nvSpPr>
        <p:spPr>
          <a:xfrm>
            <a:off x="8072605" y="5095463"/>
            <a:ext cx="3294143" cy="1275403"/>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4" name="Arrow: Down 93">
            <a:extLst>
              <a:ext uri="{FF2B5EF4-FFF2-40B4-BE49-F238E27FC236}">
                <a16:creationId xmlns:a16="http://schemas.microsoft.com/office/drawing/2014/main" id="{043BE200-B8EC-4EA2-9E04-48E545482F1B}"/>
              </a:ext>
            </a:extLst>
          </p:cNvPr>
          <p:cNvSpPr/>
          <p:nvPr/>
        </p:nvSpPr>
        <p:spPr>
          <a:xfrm>
            <a:off x="569484" y="3387572"/>
            <a:ext cx="359807" cy="1417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0" name="Arrow: Right 99">
            <a:extLst>
              <a:ext uri="{FF2B5EF4-FFF2-40B4-BE49-F238E27FC236}">
                <a16:creationId xmlns:a16="http://schemas.microsoft.com/office/drawing/2014/main" id="{A42C1953-0FFF-4BEB-A557-C62FF7E43320}"/>
              </a:ext>
            </a:extLst>
          </p:cNvPr>
          <p:cNvSpPr/>
          <p:nvPr/>
        </p:nvSpPr>
        <p:spPr>
          <a:xfrm>
            <a:off x="3422029" y="4315567"/>
            <a:ext cx="733527" cy="3029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1" name="Arrow: Right 100">
            <a:extLst>
              <a:ext uri="{FF2B5EF4-FFF2-40B4-BE49-F238E27FC236}">
                <a16:creationId xmlns:a16="http://schemas.microsoft.com/office/drawing/2014/main" id="{D9B2F708-9BAF-4CF6-8BCA-8B881A3A01D6}"/>
              </a:ext>
            </a:extLst>
          </p:cNvPr>
          <p:cNvSpPr/>
          <p:nvPr/>
        </p:nvSpPr>
        <p:spPr>
          <a:xfrm>
            <a:off x="5876977" y="2023150"/>
            <a:ext cx="721104" cy="380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2" name="Arrow: Right 101">
            <a:extLst>
              <a:ext uri="{FF2B5EF4-FFF2-40B4-BE49-F238E27FC236}">
                <a16:creationId xmlns:a16="http://schemas.microsoft.com/office/drawing/2014/main" id="{B1E7AEBF-1F36-4B94-A8AE-211D77F31CEE}"/>
              </a:ext>
            </a:extLst>
          </p:cNvPr>
          <p:cNvSpPr/>
          <p:nvPr/>
        </p:nvSpPr>
        <p:spPr>
          <a:xfrm>
            <a:off x="7977587" y="2494220"/>
            <a:ext cx="467078" cy="2903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3" name="Arrow: Right 102">
            <a:extLst>
              <a:ext uri="{FF2B5EF4-FFF2-40B4-BE49-F238E27FC236}">
                <a16:creationId xmlns:a16="http://schemas.microsoft.com/office/drawing/2014/main" id="{061D8F54-846E-4A2E-9036-6F1B9FD60A51}"/>
              </a:ext>
            </a:extLst>
          </p:cNvPr>
          <p:cNvSpPr/>
          <p:nvPr/>
        </p:nvSpPr>
        <p:spPr>
          <a:xfrm>
            <a:off x="10112171" y="2465824"/>
            <a:ext cx="473955" cy="2724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5" name="TextBox 104">
            <a:extLst>
              <a:ext uri="{FF2B5EF4-FFF2-40B4-BE49-F238E27FC236}">
                <a16:creationId xmlns:a16="http://schemas.microsoft.com/office/drawing/2014/main" id="{274DEE38-BED1-4A23-91DC-3F1B23102835}"/>
              </a:ext>
            </a:extLst>
          </p:cNvPr>
          <p:cNvSpPr txBox="1"/>
          <p:nvPr/>
        </p:nvSpPr>
        <p:spPr>
          <a:xfrm>
            <a:off x="2016079" y="2646297"/>
            <a:ext cx="1517285" cy="523220"/>
          </a:xfrm>
          <a:prstGeom prst="rect">
            <a:avLst/>
          </a:prstGeom>
          <a:noFill/>
        </p:spPr>
        <p:txBody>
          <a:bodyPr wrap="square" rtlCol="0">
            <a:spAutoFit/>
          </a:bodyPr>
          <a:lstStyle/>
          <a:p>
            <a:r>
              <a:rPr lang="en-US" sz="1400" dirty="0"/>
              <a:t>Handles requests from users</a:t>
            </a:r>
            <a:endParaRPr lang="en-SG" sz="1400" dirty="0"/>
          </a:p>
        </p:txBody>
      </p:sp>
      <p:sp>
        <p:nvSpPr>
          <p:cNvPr id="107" name="TextBox 106">
            <a:extLst>
              <a:ext uri="{FF2B5EF4-FFF2-40B4-BE49-F238E27FC236}">
                <a16:creationId xmlns:a16="http://schemas.microsoft.com/office/drawing/2014/main" id="{EFBFE5C2-E082-4CCC-BE12-C7F51EE93D5E}"/>
              </a:ext>
            </a:extLst>
          </p:cNvPr>
          <p:cNvSpPr txBox="1"/>
          <p:nvPr/>
        </p:nvSpPr>
        <p:spPr>
          <a:xfrm>
            <a:off x="3275234" y="5057268"/>
            <a:ext cx="950537" cy="738664"/>
          </a:xfrm>
          <a:prstGeom prst="rect">
            <a:avLst/>
          </a:prstGeom>
          <a:noFill/>
        </p:spPr>
        <p:txBody>
          <a:bodyPr wrap="square" rtlCol="0">
            <a:spAutoFit/>
          </a:bodyPr>
          <a:lstStyle/>
          <a:p>
            <a:r>
              <a:rPr lang="en-US" sz="1400" dirty="0"/>
              <a:t>http request/ response</a:t>
            </a:r>
            <a:endParaRPr lang="en-SG" sz="1400" dirty="0"/>
          </a:p>
        </p:txBody>
      </p:sp>
      <p:sp>
        <p:nvSpPr>
          <p:cNvPr id="108" name="TextBox 107">
            <a:extLst>
              <a:ext uri="{FF2B5EF4-FFF2-40B4-BE49-F238E27FC236}">
                <a16:creationId xmlns:a16="http://schemas.microsoft.com/office/drawing/2014/main" id="{B42D07BD-FDC8-4D4A-A1B3-1964241D56D5}"/>
              </a:ext>
            </a:extLst>
          </p:cNvPr>
          <p:cNvSpPr txBox="1"/>
          <p:nvPr/>
        </p:nvSpPr>
        <p:spPr>
          <a:xfrm>
            <a:off x="3952805" y="6095774"/>
            <a:ext cx="2621274" cy="830997"/>
          </a:xfrm>
          <a:prstGeom prst="rect">
            <a:avLst/>
          </a:prstGeom>
          <a:noFill/>
        </p:spPr>
        <p:txBody>
          <a:bodyPr wrap="square" rtlCol="0">
            <a:spAutoFit/>
          </a:bodyPr>
          <a:lstStyle/>
          <a:p>
            <a:r>
              <a:rPr lang="en-US" sz="1600" dirty="0"/>
              <a:t>Handles requests from the application along with the web servers</a:t>
            </a:r>
            <a:endParaRPr lang="en-SG" sz="1600" dirty="0"/>
          </a:p>
        </p:txBody>
      </p:sp>
      <p:sp>
        <p:nvSpPr>
          <p:cNvPr id="109" name="TextBox 108">
            <a:extLst>
              <a:ext uri="{FF2B5EF4-FFF2-40B4-BE49-F238E27FC236}">
                <a16:creationId xmlns:a16="http://schemas.microsoft.com/office/drawing/2014/main" id="{75935D55-0E61-4816-8B89-8E06E6FC88F3}"/>
              </a:ext>
            </a:extLst>
          </p:cNvPr>
          <p:cNvSpPr txBox="1"/>
          <p:nvPr/>
        </p:nvSpPr>
        <p:spPr>
          <a:xfrm>
            <a:off x="5846600" y="2435169"/>
            <a:ext cx="898546" cy="1015663"/>
          </a:xfrm>
          <a:prstGeom prst="rect">
            <a:avLst/>
          </a:prstGeom>
          <a:noFill/>
        </p:spPr>
        <p:txBody>
          <a:bodyPr wrap="square" rtlCol="0">
            <a:spAutoFit/>
          </a:bodyPr>
          <a:lstStyle/>
          <a:p>
            <a:r>
              <a:rPr lang="en-US" sz="1200" dirty="0"/>
              <a:t>Billing system for managing customer’s credit</a:t>
            </a:r>
            <a:endParaRPr lang="en-SG" sz="1200" dirty="0"/>
          </a:p>
        </p:txBody>
      </p:sp>
      <p:sp>
        <p:nvSpPr>
          <p:cNvPr id="110" name="TextBox 109">
            <a:extLst>
              <a:ext uri="{FF2B5EF4-FFF2-40B4-BE49-F238E27FC236}">
                <a16:creationId xmlns:a16="http://schemas.microsoft.com/office/drawing/2014/main" id="{173D9AA1-B882-4163-A31B-474B674CB02A}"/>
              </a:ext>
            </a:extLst>
          </p:cNvPr>
          <p:cNvSpPr txBox="1"/>
          <p:nvPr/>
        </p:nvSpPr>
        <p:spPr>
          <a:xfrm>
            <a:off x="9437925" y="3619146"/>
            <a:ext cx="1348492" cy="954107"/>
          </a:xfrm>
          <a:prstGeom prst="rect">
            <a:avLst/>
          </a:prstGeom>
          <a:noFill/>
        </p:spPr>
        <p:txBody>
          <a:bodyPr wrap="square" rtlCol="0">
            <a:spAutoFit/>
          </a:bodyPr>
          <a:lstStyle/>
          <a:p>
            <a:r>
              <a:rPr lang="en-US" sz="1400" dirty="0"/>
              <a:t>Storing customer’s purchase history</a:t>
            </a:r>
            <a:endParaRPr lang="en-SG" sz="1400" dirty="0"/>
          </a:p>
        </p:txBody>
      </p:sp>
      <p:sp>
        <p:nvSpPr>
          <p:cNvPr id="111" name="TextBox 110">
            <a:extLst>
              <a:ext uri="{FF2B5EF4-FFF2-40B4-BE49-F238E27FC236}">
                <a16:creationId xmlns:a16="http://schemas.microsoft.com/office/drawing/2014/main" id="{E4442785-6906-4F0A-AD1F-16FECADA5613}"/>
              </a:ext>
            </a:extLst>
          </p:cNvPr>
          <p:cNvSpPr txBox="1"/>
          <p:nvPr/>
        </p:nvSpPr>
        <p:spPr>
          <a:xfrm>
            <a:off x="10767818" y="3149478"/>
            <a:ext cx="1348492" cy="523220"/>
          </a:xfrm>
          <a:prstGeom prst="rect">
            <a:avLst/>
          </a:prstGeom>
          <a:noFill/>
        </p:spPr>
        <p:txBody>
          <a:bodyPr wrap="square" rtlCol="0">
            <a:spAutoFit/>
          </a:bodyPr>
          <a:lstStyle/>
          <a:p>
            <a:r>
              <a:rPr lang="en-US" sz="1400" dirty="0"/>
              <a:t>Confirming ticket purchase</a:t>
            </a:r>
            <a:endParaRPr lang="en-SG" sz="1400" dirty="0"/>
          </a:p>
        </p:txBody>
      </p:sp>
      <p:sp>
        <p:nvSpPr>
          <p:cNvPr id="112" name="TextBox 111">
            <a:extLst>
              <a:ext uri="{FF2B5EF4-FFF2-40B4-BE49-F238E27FC236}">
                <a16:creationId xmlns:a16="http://schemas.microsoft.com/office/drawing/2014/main" id="{B30E1E25-6F6E-438C-A3FB-A8B14A5D33F4}"/>
              </a:ext>
            </a:extLst>
          </p:cNvPr>
          <p:cNvSpPr txBox="1"/>
          <p:nvPr/>
        </p:nvSpPr>
        <p:spPr>
          <a:xfrm>
            <a:off x="8434940" y="1383818"/>
            <a:ext cx="1914209" cy="523220"/>
          </a:xfrm>
          <a:prstGeom prst="rect">
            <a:avLst/>
          </a:prstGeom>
          <a:noFill/>
        </p:spPr>
        <p:txBody>
          <a:bodyPr wrap="square" rtlCol="0">
            <a:spAutoFit/>
          </a:bodyPr>
          <a:lstStyle/>
          <a:p>
            <a:r>
              <a:rPr lang="en-US" sz="1400" dirty="0"/>
              <a:t>Customers completing payment transaction</a:t>
            </a:r>
            <a:endParaRPr lang="en-SG" sz="1400" dirty="0"/>
          </a:p>
        </p:txBody>
      </p:sp>
      <p:sp>
        <p:nvSpPr>
          <p:cNvPr id="113" name="Arrow: Down 112">
            <a:extLst>
              <a:ext uri="{FF2B5EF4-FFF2-40B4-BE49-F238E27FC236}">
                <a16:creationId xmlns:a16="http://schemas.microsoft.com/office/drawing/2014/main" id="{C049D831-5392-46F5-B00D-BA2F0C51AA6F}"/>
              </a:ext>
            </a:extLst>
          </p:cNvPr>
          <p:cNvSpPr/>
          <p:nvPr/>
        </p:nvSpPr>
        <p:spPr>
          <a:xfrm>
            <a:off x="2492391" y="3197131"/>
            <a:ext cx="215038" cy="5579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4" name="Arrow: Bent 113">
            <a:extLst>
              <a:ext uri="{FF2B5EF4-FFF2-40B4-BE49-F238E27FC236}">
                <a16:creationId xmlns:a16="http://schemas.microsoft.com/office/drawing/2014/main" id="{8BDD9132-C009-4D7B-AC6E-CF2034E21842}"/>
              </a:ext>
            </a:extLst>
          </p:cNvPr>
          <p:cNvSpPr/>
          <p:nvPr/>
        </p:nvSpPr>
        <p:spPr>
          <a:xfrm>
            <a:off x="1373101" y="1329410"/>
            <a:ext cx="713346" cy="341243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15" name="Arrow: Bent 114">
            <a:extLst>
              <a:ext uri="{FF2B5EF4-FFF2-40B4-BE49-F238E27FC236}">
                <a16:creationId xmlns:a16="http://schemas.microsoft.com/office/drawing/2014/main" id="{D2E08690-611C-4B85-9E95-00ABF5E3A16F}"/>
              </a:ext>
            </a:extLst>
          </p:cNvPr>
          <p:cNvSpPr/>
          <p:nvPr/>
        </p:nvSpPr>
        <p:spPr>
          <a:xfrm rot="5400000">
            <a:off x="8226468" y="3573013"/>
            <a:ext cx="1328790" cy="131289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53139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FE62-F1F1-4893-A83C-276D7774CFAA}"/>
              </a:ext>
            </a:extLst>
          </p:cNvPr>
          <p:cNvSpPr>
            <a:spLocks noGrp="1"/>
          </p:cNvSpPr>
          <p:nvPr>
            <p:ph type="title"/>
          </p:nvPr>
        </p:nvSpPr>
        <p:spPr>
          <a:xfrm>
            <a:off x="900344" y="2424745"/>
            <a:ext cx="10515600" cy="1325563"/>
          </a:xfrm>
        </p:spPr>
        <p:txBody>
          <a:bodyPr>
            <a:normAutofit/>
          </a:bodyPr>
          <a:lstStyle/>
          <a:p>
            <a:pPr algn="ctr"/>
            <a:r>
              <a:rPr lang="en-SG" sz="6000" b="1" i="0" u="sng" dirty="0">
                <a:effectLst/>
                <a:latin typeface="IBM Plex Sans"/>
              </a:rPr>
              <a:t>UML Diagram:</a:t>
            </a:r>
            <a:endParaRPr lang="en-SG" sz="6000" b="1" u="sng" dirty="0"/>
          </a:p>
        </p:txBody>
      </p:sp>
    </p:spTree>
    <p:extLst>
      <p:ext uri="{BB962C8B-B14F-4D97-AF65-F5344CB8AC3E}">
        <p14:creationId xmlns:p14="http://schemas.microsoft.com/office/powerpoint/2010/main" val="3038017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0CB16A6-107E-DE4C-8218-39C99B03E75E}"/>
              </a:ext>
            </a:extLst>
          </p:cNvPr>
          <p:cNvGrpSpPr/>
          <p:nvPr/>
        </p:nvGrpSpPr>
        <p:grpSpPr>
          <a:xfrm>
            <a:off x="131697" y="2750650"/>
            <a:ext cx="707234" cy="953455"/>
            <a:chOff x="8826" y="-1"/>
            <a:chExt cx="707233" cy="953452"/>
          </a:xfrm>
        </p:grpSpPr>
        <p:grpSp>
          <p:nvGrpSpPr>
            <p:cNvPr id="3" name="Group 2">
              <a:extLst>
                <a:ext uri="{FF2B5EF4-FFF2-40B4-BE49-F238E27FC236}">
                  <a16:creationId xmlns:a16="http://schemas.microsoft.com/office/drawing/2014/main" id="{370EE4B7-7AE6-6340-BC3E-C489199CC7D3}"/>
                </a:ext>
              </a:extLst>
            </p:cNvPr>
            <p:cNvGrpSpPr/>
            <p:nvPr/>
          </p:nvGrpSpPr>
          <p:grpSpPr>
            <a:xfrm>
              <a:off x="8826" y="-1"/>
              <a:ext cx="707233" cy="707234"/>
              <a:chOff x="8826" y="0"/>
              <a:chExt cx="707232" cy="707232"/>
            </a:xfrm>
          </p:grpSpPr>
          <p:sp>
            <p:nvSpPr>
              <p:cNvPr id="5" name="Shape 189">
                <a:extLst>
                  <a:ext uri="{FF2B5EF4-FFF2-40B4-BE49-F238E27FC236}">
                    <a16:creationId xmlns:a16="http://schemas.microsoft.com/office/drawing/2014/main" id="{2C8F4B22-FC81-4D44-B66E-2D7AC18ADAA0}"/>
                  </a:ext>
                </a:extLst>
              </p:cNvPr>
              <p:cNvSpPr/>
              <p:nvPr/>
            </p:nvSpPr>
            <p:spPr>
              <a:xfrm>
                <a:off x="8826" y="0"/>
                <a:ext cx="707232" cy="70723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C2952D"/>
              </a:solidFill>
              <a:ln w="3175" cap="flat">
                <a:noFill/>
                <a:miter lim="400000"/>
              </a:ln>
              <a:effectLst/>
            </p:spPr>
            <p:txBody>
              <a:bodyPr wrap="square" lIns="0" tIns="0" rIns="0" bIns="0" numCol="1" anchor="ctr">
                <a:no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a:solidFill>
                      <a:srgbClr val="FFFFFF"/>
                    </a:solidFill>
                  </a:defRPr>
                </a:pPr>
                <a:endParaRPr dirty="0"/>
              </a:p>
            </p:txBody>
          </p:sp>
          <p:pic>
            <p:nvPicPr>
              <p:cNvPr id="6" name="_-02.png">
                <a:extLst>
                  <a:ext uri="{FF2B5EF4-FFF2-40B4-BE49-F238E27FC236}">
                    <a16:creationId xmlns:a16="http://schemas.microsoft.com/office/drawing/2014/main" id="{F13DA975-FC91-414A-AE64-086C44430CCD}"/>
                  </a:ext>
                </a:extLst>
              </p:cNvPr>
              <p:cNvPicPr/>
              <p:nvPr/>
            </p:nvPicPr>
            <p:blipFill>
              <a:blip r:embed="rId2"/>
              <a:srcRect l="24323" t="21763" r="24323" b="21763"/>
              <a:stretch>
                <a:fillRect/>
              </a:stretch>
            </p:blipFill>
            <p:spPr>
              <a:xfrm>
                <a:off x="172020" y="153919"/>
                <a:ext cx="363191" cy="399394"/>
              </a:xfrm>
              <a:prstGeom prst="rect">
                <a:avLst/>
              </a:prstGeom>
              <a:ln w="3175" cap="flat">
                <a:noFill/>
                <a:miter lim="400000"/>
              </a:ln>
              <a:effectLst/>
            </p:spPr>
          </p:pic>
        </p:grpSp>
        <p:sp>
          <p:nvSpPr>
            <p:cNvPr id="4" name="Shape 192">
              <a:extLst>
                <a:ext uri="{FF2B5EF4-FFF2-40B4-BE49-F238E27FC236}">
                  <a16:creationId xmlns:a16="http://schemas.microsoft.com/office/drawing/2014/main" id="{44FD4842-598D-1A49-80C9-816C44445416}"/>
                </a:ext>
              </a:extLst>
            </p:cNvPr>
            <p:cNvSpPr/>
            <p:nvPr/>
          </p:nvSpPr>
          <p:spPr>
            <a:xfrm>
              <a:off x="130000" y="707231"/>
              <a:ext cx="447237" cy="246220"/>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sz="1600" b="1" dirty="0">
                  <a:solidFill>
                    <a:srgbClr val="4277BB"/>
                  </a:solidFill>
                </a:rPr>
                <a:t>USER</a:t>
              </a:r>
            </a:p>
          </p:txBody>
        </p:sp>
      </p:grpSp>
      <p:sp>
        <p:nvSpPr>
          <p:cNvPr id="7" name="Rectangle 6">
            <a:extLst>
              <a:ext uri="{FF2B5EF4-FFF2-40B4-BE49-F238E27FC236}">
                <a16:creationId xmlns:a16="http://schemas.microsoft.com/office/drawing/2014/main" id="{C4EBED47-3854-4CE1-8DE9-B9F7F51AEED8}"/>
              </a:ext>
            </a:extLst>
          </p:cNvPr>
          <p:cNvSpPr/>
          <p:nvPr/>
        </p:nvSpPr>
        <p:spPr>
          <a:xfrm>
            <a:off x="905522" y="0"/>
            <a:ext cx="10227076"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9" name="Straight Arrow Connector 8">
            <a:extLst>
              <a:ext uri="{FF2B5EF4-FFF2-40B4-BE49-F238E27FC236}">
                <a16:creationId xmlns:a16="http://schemas.microsoft.com/office/drawing/2014/main" id="{6A8A3B82-85F5-405C-B2D7-5C1CA85E2191}"/>
              </a:ext>
            </a:extLst>
          </p:cNvPr>
          <p:cNvCxnSpPr>
            <a:cxnSpLocks/>
            <a:endCxn id="10" idx="2"/>
          </p:cNvCxnSpPr>
          <p:nvPr/>
        </p:nvCxnSpPr>
        <p:spPr>
          <a:xfrm flipV="1">
            <a:off x="387115" y="306226"/>
            <a:ext cx="1208103" cy="2454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10A6B3E-B56F-4B0A-9592-A713244EE741}"/>
              </a:ext>
            </a:extLst>
          </p:cNvPr>
          <p:cNvSpPr/>
          <p:nvPr/>
        </p:nvSpPr>
        <p:spPr>
          <a:xfrm>
            <a:off x="1595218" y="70967"/>
            <a:ext cx="1207363" cy="47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SG" dirty="0"/>
          </a:p>
        </p:txBody>
      </p:sp>
      <p:sp>
        <p:nvSpPr>
          <p:cNvPr id="11" name="Oval 10">
            <a:extLst>
              <a:ext uri="{FF2B5EF4-FFF2-40B4-BE49-F238E27FC236}">
                <a16:creationId xmlns:a16="http://schemas.microsoft.com/office/drawing/2014/main" id="{8D2CED00-F93D-40E5-B84F-0219D72758CB}"/>
              </a:ext>
            </a:extLst>
          </p:cNvPr>
          <p:cNvSpPr/>
          <p:nvPr/>
        </p:nvSpPr>
        <p:spPr>
          <a:xfrm>
            <a:off x="1602312" y="1879145"/>
            <a:ext cx="1872408" cy="47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Search for train on a route</a:t>
            </a:r>
            <a:endParaRPr lang="en-SG" sz="1400" dirty="0"/>
          </a:p>
        </p:txBody>
      </p:sp>
      <p:cxnSp>
        <p:nvCxnSpPr>
          <p:cNvPr id="20" name="Straight Arrow Connector 19">
            <a:extLst>
              <a:ext uri="{FF2B5EF4-FFF2-40B4-BE49-F238E27FC236}">
                <a16:creationId xmlns:a16="http://schemas.microsoft.com/office/drawing/2014/main" id="{062B0902-3ABA-4E2A-8618-C980E587CA6B}"/>
              </a:ext>
            </a:extLst>
          </p:cNvPr>
          <p:cNvCxnSpPr>
            <a:cxnSpLocks/>
            <a:stCxn id="10" idx="6"/>
          </p:cNvCxnSpPr>
          <p:nvPr/>
        </p:nvCxnSpPr>
        <p:spPr>
          <a:xfrm flipV="1">
            <a:off x="2802581" y="306225"/>
            <a:ext cx="13192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F6F24FA1-B9F0-4337-85EC-2691C9336F39}"/>
              </a:ext>
            </a:extLst>
          </p:cNvPr>
          <p:cNvSpPr/>
          <p:nvPr/>
        </p:nvSpPr>
        <p:spPr>
          <a:xfrm>
            <a:off x="4121803" y="16376"/>
            <a:ext cx="1788160" cy="470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 account</a:t>
            </a:r>
            <a:endParaRPr lang="en-SG" sz="1400" dirty="0"/>
          </a:p>
        </p:txBody>
      </p:sp>
      <p:sp>
        <p:nvSpPr>
          <p:cNvPr id="23" name="Oval 22">
            <a:extLst>
              <a:ext uri="{FF2B5EF4-FFF2-40B4-BE49-F238E27FC236}">
                <a16:creationId xmlns:a16="http://schemas.microsoft.com/office/drawing/2014/main" id="{90CADF87-F1E7-49B3-AD4C-9A6AAB56E9CC}"/>
              </a:ext>
            </a:extLst>
          </p:cNvPr>
          <p:cNvSpPr/>
          <p:nvPr/>
        </p:nvSpPr>
        <p:spPr>
          <a:xfrm>
            <a:off x="1294456" y="1067090"/>
            <a:ext cx="1086034" cy="4705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
            </a:r>
            <a:endParaRPr lang="en-SG" dirty="0"/>
          </a:p>
        </p:txBody>
      </p:sp>
      <p:sp>
        <p:nvSpPr>
          <p:cNvPr id="24" name="Oval 23">
            <a:extLst>
              <a:ext uri="{FF2B5EF4-FFF2-40B4-BE49-F238E27FC236}">
                <a16:creationId xmlns:a16="http://schemas.microsoft.com/office/drawing/2014/main" id="{B87CE69F-D41C-4DAA-8D18-D196A4BE55D9}"/>
              </a:ext>
            </a:extLst>
          </p:cNvPr>
          <p:cNvSpPr/>
          <p:nvPr/>
        </p:nvSpPr>
        <p:spPr>
          <a:xfrm>
            <a:off x="2622745" y="1079408"/>
            <a:ext cx="1198296" cy="4705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invalid</a:t>
            </a:r>
            <a:endParaRPr lang="en-SG" dirty="0"/>
          </a:p>
        </p:txBody>
      </p:sp>
      <p:cxnSp>
        <p:nvCxnSpPr>
          <p:cNvPr id="27" name="Straight Arrow Connector 26">
            <a:extLst>
              <a:ext uri="{FF2B5EF4-FFF2-40B4-BE49-F238E27FC236}">
                <a16:creationId xmlns:a16="http://schemas.microsoft.com/office/drawing/2014/main" id="{76E17573-3895-4CD6-9DAC-AB177BDFCA60}"/>
              </a:ext>
            </a:extLst>
          </p:cNvPr>
          <p:cNvCxnSpPr>
            <a:cxnSpLocks/>
            <a:stCxn id="23" idx="0"/>
          </p:cNvCxnSpPr>
          <p:nvPr/>
        </p:nvCxnSpPr>
        <p:spPr>
          <a:xfrm flipV="1">
            <a:off x="1837473" y="510731"/>
            <a:ext cx="199945" cy="55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45B2D76-1DB8-4FE2-AD5C-236A1E9D343F}"/>
              </a:ext>
            </a:extLst>
          </p:cNvPr>
          <p:cNvCxnSpPr>
            <a:stCxn id="24" idx="0"/>
          </p:cNvCxnSpPr>
          <p:nvPr/>
        </p:nvCxnSpPr>
        <p:spPr>
          <a:xfrm flipH="1" flipV="1">
            <a:off x="2489477" y="523049"/>
            <a:ext cx="732416" cy="556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7022A51-AB8D-442D-8208-9254AB7FE982}"/>
              </a:ext>
            </a:extLst>
          </p:cNvPr>
          <p:cNvCxnSpPr>
            <a:cxnSpLocks/>
            <a:endCxn id="11" idx="2"/>
          </p:cNvCxnSpPr>
          <p:nvPr/>
        </p:nvCxnSpPr>
        <p:spPr>
          <a:xfrm flipV="1">
            <a:off x="443883" y="2114404"/>
            <a:ext cx="1158429" cy="63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8FDB84F6-356B-4604-AEC0-61AF868E4615}"/>
              </a:ext>
            </a:extLst>
          </p:cNvPr>
          <p:cNvSpPr/>
          <p:nvPr/>
        </p:nvSpPr>
        <p:spPr>
          <a:xfrm>
            <a:off x="4251141" y="2060708"/>
            <a:ext cx="1798320" cy="559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Check fare of different trains</a:t>
            </a:r>
            <a:endParaRPr lang="en-SG" sz="1200" dirty="0"/>
          </a:p>
        </p:txBody>
      </p:sp>
      <p:cxnSp>
        <p:nvCxnSpPr>
          <p:cNvPr id="35" name="Straight Arrow Connector 34">
            <a:extLst>
              <a:ext uri="{FF2B5EF4-FFF2-40B4-BE49-F238E27FC236}">
                <a16:creationId xmlns:a16="http://schemas.microsoft.com/office/drawing/2014/main" id="{2A545FE9-C39F-4EA6-8FC2-DA9EE2684A3A}"/>
              </a:ext>
            </a:extLst>
          </p:cNvPr>
          <p:cNvCxnSpPr>
            <a:cxnSpLocks/>
            <a:stCxn id="33" idx="2"/>
            <a:endCxn id="11" idx="6"/>
          </p:cNvCxnSpPr>
          <p:nvPr/>
        </p:nvCxnSpPr>
        <p:spPr>
          <a:xfrm flipH="1" flipV="1">
            <a:off x="3474720" y="2114404"/>
            <a:ext cx="776421" cy="225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86BF484F-6E27-4457-8FD6-0D1CB07D5A74}"/>
              </a:ext>
            </a:extLst>
          </p:cNvPr>
          <p:cNvSpPr/>
          <p:nvPr/>
        </p:nvSpPr>
        <p:spPr>
          <a:xfrm>
            <a:off x="4257295" y="1090238"/>
            <a:ext cx="2206836" cy="559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Check availability</a:t>
            </a:r>
            <a:endParaRPr lang="en-SG" dirty="0"/>
          </a:p>
        </p:txBody>
      </p:sp>
      <p:cxnSp>
        <p:nvCxnSpPr>
          <p:cNvPr id="41" name="Straight Arrow Connector 40">
            <a:extLst>
              <a:ext uri="{FF2B5EF4-FFF2-40B4-BE49-F238E27FC236}">
                <a16:creationId xmlns:a16="http://schemas.microsoft.com/office/drawing/2014/main" id="{25A9E241-4243-4015-869D-7B487C069810}"/>
              </a:ext>
            </a:extLst>
          </p:cNvPr>
          <p:cNvCxnSpPr>
            <a:cxnSpLocks/>
            <a:stCxn id="36" idx="2"/>
          </p:cNvCxnSpPr>
          <p:nvPr/>
        </p:nvCxnSpPr>
        <p:spPr>
          <a:xfrm flipH="1">
            <a:off x="3348026" y="1369838"/>
            <a:ext cx="909269" cy="629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9C85D35F-94F6-49D1-9338-334B1ECC12E9}"/>
              </a:ext>
            </a:extLst>
          </p:cNvPr>
          <p:cNvSpPr/>
          <p:nvPr/>
        </p:nvSpPr>
        <p:spPr>
          <a:xfrm>
            <a:off x="1431502" y="2742467"/>
            <a:ext cx="1879502" cy="559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Book ticket</a:t>
            </a:r>
            <a:endParaRPr lang="en-SG" dirty="0"/>
          </a:p>
        </p:txBody>
      </p:sp>
      <p:cxnSp>
        <p:nvCxnSpPr>
          <p:cNvPr id="44" name="Straight Arrow Connector 43">
            <a:extLst>
              <a:ext uri="{FF2B5EF4-FFF2-40B4-BE49-F238E27FC236}">
                <a16:creationId xmlns:a16="http://schemas.microsoft.com/office/drawing/2014/main" id="{D6A5AB5B-F3A0-4F2B-A6DD-84A6476089AA}"/>
              </a:ext>
            </a:extLst>
          </p:cNvPr>
          <p:cNvCxnSpPr>
            <a:cxnSpLocks/>
            <a:endCxn id="42" idx="2"/>
          </p:cNvCxnSpPr>
          <p:nvPr/>
        </p:nvCxnSpPr>
        <p:spPr>
          <a:xfrm>
            <a:off x="767833" y="2913132"/>
            <a:ext cx="663669" cy="108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FCF9F933-BF2A-4A6A-9978-EC4E2D13AA1E}"/>
              </a:ext>
            </a:extLst>
          </p:cNvPr>
          <p:cNvSpPr/>
          <p:nvPr/>
        </p:nvSpPr>
        <p:spPr>
          <a:xfrm>
            <a:off x="5078402" y="2793138"/>
            <a:ext cx="1788160" cy="559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Charged from credit</a:t>
            </a:r>
            <a:endParaRPr lang="en-SG" dirty="0"/>
          </a:p>
        </p:txBody>
      </p:sp>
      <p:grpSp>
        <p:nvGrpSpPr>
          <p:cNvPr id="51" name="Group 50">
            <a:extLst>
              <a:ext uri="{FF2B5EF4-FFF2-40B4-BE49-F238E27FC236}">
                <a16:creationId xmlns:a16="http://schemas.microsoft.com/office/drawing/2014/main" id="{DE16DEED-E4C5-4241-9D12-1CB069984382}"/>
              </a:ext>
            </a:extLst>
          </p:cNvPr>
          <p:cNvGrpSpPr/>
          <p:nvPr/>
        </p:nvGrpSpPr>
        <p:grpSpPr>
          <a:xfrm>
            <a:off x="10999677" y="1981957"/>
            <a:ext cx="1289510" cy="2942279"/>
            <a:chOff x="-125343" y="895649"/>
            <a:chExt cx="932946" cy="874447"/>
          </a:xfrm>
        </p:grpSpPr>
        <p:pic>
          <p:nvPicPr>
            <p:cNvPr id="52" name="_-06.png">
              <a:extLst>
                <a:ext uri="{FF2B5EF4-FFF2-40B4-BE49-F238E27FC236}">
                  <a16:creationId xmlns:a16="http://schemas.microsoft.com/office/drawing/2014/main" id="{CE1AC072-B189-6542-BCD4-F93E842AED1F}"/>
                </a:ext>
              </a:extLst>
            </p:cNvPr>
            <p:cNvPicPr/>
            <p:nvPr/>
          </p:nvPicPr>
          <p:blipFill>
            <a:blip r:embed="rId3"/>
            <a:srcRect l="25520" t="10188" r="20198" b="9074"/>
            <a:stretch>
              <a:fillRect/>
            </a:stretch>
          </p:blipFill>
          <p:spPr>
            <a:xfrm>
              <a:off x="161557" y="895649"/>
              <a:ext cx="383890" cy="57100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3" name="Shape 215">
              <a:extLst>
                <a:ext uri="{FF2B5EF4-FFF2-40B4-BE49-F238E27FC236}">
                  <a16:creationId xmlns:a16="http://schemas.microsoft.com/office/drawing/2014/main" id="{BF310EA1-DFC6-9140-9516-83C22DCF6575}"/>
                </a:ext>
              </a:extLst>
            </p:cNvPr>
            <p:cNvSpPr/>
            <p:nvPr/>
          </p:nvSpPr>
          <p:spPr>
            <a:xfrm>
              <a:off x="-125343" y="1554653"/>
              <a:ext cx="932946" cy="215443"/>
            </a:xfrm>
            <a:prstGeom prst="rect">
              <a:avLst/>
            </a:prstGeom>
            <a:noFill/>
            <a:ln w="3175" cap="flat">
              <a:noFill/>
              <a:miter lim="400000"/>
            </a:ln>
            <a:effectLst/>
            <a:extLst>
              <a:ext uri="{C572A759-6A51-4108-AA02-DFA0A04FC94B}">
                <ma14:wrappingTextBoxFlag xmlns:lc="http://schemas.openxmlformats.org/drawingml/2006/lockedCanvas" xmlns:ma14="http://schemas.microsoft.com/office/mac/drawingml/2011/main" xmlns="" val="1"/>
              </a:ext>
            </a:extLst>
          </p:spPr>
          <p:txBody>
            <a:bodyPr wrap="none" lIns="0" tIns="0" rIns="0" bIns="0" numCol="1" anchor="t">
              <a:spAutoFit/>
            </a:bodyPr>
            <a:lstStyle>
              <a:lvl1pPr algn="ctr" defTabSz="584200">
                <a:defRPr sz="2800">
                  <a:latin typeface="+mn-lt"/>
                  <a:ea typeface="+mn-ea"/>
                  <a:cs typeface="+mn-cs"/>
                  <a:sym typeface="Helvetica Light"/>
                </a:defRPr>
              </a:lvl1pPr>
              <a:lvl2pPr indent="228600" algn="ctr" defTabSz="584200">
                <a:defRPr sz="2800">
                  <a:latin typeface="+mn-lt"/>
                  <a:ea typeface="+mn-ea"/>
                  <a:cs typeface="+mn-cs"/>
                  <a:sym typeface="Helvetica Light"/>
                </a:defRPr>
              </a:lvl2pPr>
              <a:lvl3pPr indent="457200" algn="ctr" defTabSz="584200">
                <a:defRPr sz="2800">
                  <a:latin typeface="+mn-lt"/>
                  <a:ea typeface="+mn-ea"/>
                  <a:cs typeface="+mn-cs"/>
                  <a:sym typeface="Helvetica Light"/>
                </a:defRPr>
              </a:lvl3pPr>
              <a:lvl4pPr indent="685800" algn="ctr" defTabSz="584200">
                <a:defRPr sz="2800">
                  <a:latin typeface="+mn-lt"/>
                  <a:ea typeface="+mn-ea"/>
                  <a:cs typeface="+mn-cs"/>
                  <a:sym typeface="Helvetica Light"/>
                </a:defRPr>
              </a:lvl4pPr>
              <a:lvl5pPr indent="914400" algn="ctr" defTabSz="584200">
                <a:defRPr sz="2800">
                  <a:latin typeface="+mn-lt"/>
                  <a:ea typeface="+mn-ea"/>
                  <a:cs typeface="+mn-cs"/>
                  <a:sym typeface="Helvetica Light"/>
                </a:defRPr>
              </a:lvl5pPr>
              <a:lvl6pPr indent="1143000" algn="ctr" defTabSz="584200">
                <a:defRPr sz="2800">
                  <a:latin typeface="+mn-lt"/>
                  <a:ea typeface="+mn-ea"/>
                  <a:cs typeface="+mn-cs"/>
                  <a:sym typeface="Helvetica Light"/>
                </a:defRPr>
              </a:lvl6pPr>
              <a:lvl7pPr indent="1371600" algn="ctr" defTabSz="584200">
                <a:defRPr sz="2800">
                  <a:latin typeface="+mn-lt"/>
                  <a:ea typeface="+mn-ea"/>
                  <a:cs typeface="+mn-cs"/>
                  <a:sym typeface="Helvetica Light"/>
                </a:defRPr>
              </a:lvl7pPr>
              <a:lvl8pPr indent="1600200" algn="ctr" defTabSz="584200">
                <a:defRPr sz="2800">
                  <a:latin typeface="+mn-lt"/>
                  <a:ea typeface="+mn-ea"/>
                  <a:cs typeface="+mn-cs"/>
                  <a:sym typeface="Helvetica Light"/>
                </a:defRPr>
              </a:lvl8pPr>
              <a:lvl9pPr indent="1828800" algn="ctr" defTabSz="584200">
                <a:defRPr sz="2800">
                  <a:latin typeface="+mn-lt"/>
                  <a:ea typeface="+mn-ea"/>
                  <a:cs typeface="+mn-cs"/>
                  <a:sym typeface="Helvetica Light"/>
                </a:defRPr>
              </a:lvl9pPr>
            </a:lstStyle>
            <a:p>
              <a:pPr lvl="0">
                <a:defRPr sz="1800" b="0">
                  <a:solidFill>
                    <a:srgbClr val="000000"/>
                  </a:solidFill>
                </a:defRPr>
              </a:pPr>
              <a:r>
                <a:rPr lang="en-US" sz="1400" b="1" dirty="0">
                  <a:solidFill>
                    <a:srgbClr val="4277BB"/>
                  </a:solidFill>
                </a:rPr>
                <a:t>MOBILE APP</a:t>
              </a:r>
              <a:endParaRPr sz="1400" b="1" dirty="0">
                <a:solidFill>
                  <a:srgbClr val="4277BB"/>
                </a:solidFill>
              </a:endParaRPr>
            </a:p>
          </p:txBody>
        </p:sp>
      </p:grpSp>
      <p:sp>
        <p:nvSpPr>
          <p:cNvPr id="56" name="Oval 55">
            <a:extLst>
              <a:ext uri="{FF2B5EF4-FFF2-40B4-BE49-F238E27FC236}">
                <a16:creationId xmlns:a16="http://schemas.microsoft.com/office/drawing/2014/main" id="{25A01F90-8AEF-410E-8AEB-16C111B1062D}"/>
              </a:ext>
            </a:extLst>
          </p:cNvPr>
          <p:cNvSpPr/>
          <p:nvPr/>
        </p:nvSpPr>
        <p:spPr>
          <a:xfrm>
            <a:off x="5099580" y="3407741"/>
            <a:ext cx="1788160" cy="559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QR Code Issued</a:t>
            </a:r>
            <a:endParaRPr lang="en-SG" dirty="0"/>
          </a:p>
        </p:txBody>
      </p:sp>
      <p:cxnSp>
        <p:nvCxnSpPr>
          <p:cNvPr id="60" name="Straight Arrow Connector 59">
            <a:extLst>
              <a:ext uri="{FF2B5EF4-FFF2-40B4-BE49-F238E27FC236}">
                <a16:creationId xmlns:a16="http://schemas.microsoft.com/office/drawing/2014/main" id="{BDD24928-15C1-4D4F-8684-CDA7EF309FD0}"/>
              </a:ext>
            </a:extLst>
          </p:cNvPr>
          <p:cNvCxnSpPr>
            <a:cxnSpLocks/>
            <a:stCxn id="42" idx="6"/>
            <a:endCxn id="88" idx="0"/>
          </p:cNvCxnSpPr>
          <p:nvPr/>
        </p:nvCxnSpPr>
        <p:spPr>
          <a:xfrm flipV="1">
            <a:off x="3311004" y="3021177"/>
            <a:ext cx="1743645" cy="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5D14854-828C-48FC-9270-FC4C3D07081D}"/>
              </a:ext>
            </a:extLst>
          </p:cNvPr>
          <p:cNvCxnSpPr>
            <a:cxnSpLocks/>
            <a:stCxn id="42" idx="6"/>
          </p:cNvCxnSpPr>
          <p:nvPr/>
        </p:nvCxnSpPr>
        <p:spPr>
          <a:xfrm>
            <a:off x="3311004" y="3022067"/>
            <a:ext cx="1854026" cy="573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470530F0-3D85-44BB-975C-2F06734D6264}"/>
              </a:ext>
            </a:extLst>
          </p:cNvPr>
          <p:cNvCxnSpPr>
            <a:cxnSpLocks/>
            <a:endCxn id="67" idx="2"/>
          </p:cNvCxnSpPr>
          <p:nvPr/>
        </p:nvCxnSpPr>
        <p:spPr>
          <a:xfrm>
            <a:off x="786462" y="2938235"/>
            <a:ext cx="630894" cy="109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22A7587-C60B-4E02-B210-B35177CCD998}"/>
              </a:ext>
            </a:extLst>
          </p:cNvPr>
          <p:cNvSpPr/>
          <p:nvPr/>
        </p:nvSpPr>
        <p:spPr>
          <a:xfrm>
            <a:off x="1417356" y="3806324"/>
            <a:ext cx="2304118" cy="44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Scan QR Code at pickup point</a:t>
            </a:r>
            <a:endParaRPr lang="en-SG" sz="1400" dirty="0"/>
          </a:p>
        </p:txBody>
      </p:sp>
      <p:sp>
        <p:nvSpPr>
          <p:cNvPr id="69" name="Oval 68">
            <a:extLst>
              <a:ext uri="{FF2B5EF4-FFF2-40B4-BE49-F238E27FC236}">
                <a16:creationId xmlns:a16="http://schemas.microsoft.com/office/drawing/2014/main" id="{179FEE23-CE58-4DD3-8432-559CC2F9C8BE}"/>
              </a:ext>
            </a:extLst>
          </p:cNvPr>
          <p:cNvSpPr/>
          <p:nvPr/>
        </p:nvSpPr>
        <p:spPr>
          <a:xfrm>
            <a:off x="4574936" y="4754393"/>
            <a:ext cx="3018408" cy="559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Not get out if customer </a:t>
            </a:r>
            <a:r>
              <a:rPr lang="en-SG" sz="1200" b="0" i="0" dirty="0">
                <a:solidFill>
                  <a:schemeClr val="bg1"/>
                </a:solidFill>
                <a:effectLst/>
                <a:latin typeface="IBM Plex Sans"/>
              </a:rPr>
              <a:t>exceeded his deducted credit</a:t>
            </a:r>
            <a:r>
              <a:rPr lang="en-US" sz="1200" dirty="0">
                <a:solidFill>
                  <a:schemeClr val="bg1"/>
                </a:solidFill>
              </a:rPr>
              <a:t> </a:t>
            </a:r>
            <a:endParaRPr lang="en-SG" sz="1200" dirty="0">
              <a:solidFill>
                <a:schemeClr val="bg1"/>
              </a:solidFill>
            </a:endParaRPr>
          </a:p>
        </p:txBody>
      </p:sp>
      <p:cxnSp>
        <p:nvCxnSpPr>
          <p:cNvPr id="71" name="Straight Arrow Connector 70">
            <a:extLst>
              <a:ext uri="{FF2B5EF4-FFF2-40B4-BE49-F238E27FC236}">
                <a16:creationId xmlns:a16="http://schemas.microsoft.com/office/drawing/2014/main" id="{7B68DB80-314C-4F90-96A6-CDF8EDF87AAC}"/>
              </a:ext>
            </a:extLst>
          </p:cNvPr>
          <p:cNvCxnSpPr>
            <a:cxnSpLocks/>
            <a:stCxn id="69" idx="2"/>
            <a:endCxn id="104" idx="6"/>
          </p:cNvCxnSpPr>
          <p:nvPr/>
        </p:nvCxnSpPr>
        <p:spPr>
          <a:xfrm flipH="1">
            <a:off x="3995125" y="5033993"/>
            <a:ext cx="579811" cy="29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67F9791-639C-408E-921F-30B1E1F4240A}"/>
              </a:ext>
            </a:extLst>
          </p:cNvPr>
          <p:cNvSpPr txBox="1"/>
          <p:nvPr/>
        </p:nvSpPr>
        <p:spPr>
          <a:xfrm>
            <a:off x="2907548" y="630266"/>
            <a:ext cx="1798320" cy="276999"/>
          </a:xfrm>
          <a:prstGeom prst="rect">
            <a:avLst/>
          </a:prstGeom>
          <a:noFill/>
        </p:spPr>
        <p:txBody>
          <a:bodyPr wrap="square" rtlCol="0">
            <a:spAutoFit/>
          </a:bodyPr>
          <a:lstStyle/>
          <a:p>
            <a:r>
              <a:rPr lang="en-US" sz="1200" dirty="0"/>
              <a:t>&lt;&lt;include&gt;&gt;</a:t>
            </a:r>
            <a:endParaRPr lang="en-SG" sz="1200" dirty="0"/>
          </a:p>
        </p:txBody>
      </p:sp>
      <p:sp>
        <p:nvSpPr>
          <p:cNvPr id="85" name="TextBox 84">
            <a:extLst>
              <a:ext uri="{FF2B5EF4-FFF2-40B4-BE49-F238E27FC236}">
                <a16:creationId xmlns:a16="http://schemas.microsoft.com/office/drawing/2014/main" id="{4519C26F-2FE3-425F-9468-F31A9FA512DF}"/>
              </a:ext>
            </a:extLst>
          </p:cNvPr>
          <p:cNvSpPr txBox="1"/>
          <p:nvPr/>
        </p:nvSpPr>
        <p:spPr>
          <a:xfrm>
            <a:off x="1821957" y="800224"/>
            <a:ext cx="1798320" cy="276999"/>
          </a:xfrm>
          <a:prstGeom prst="rect">
            <a:avLst/>
          </a:prstGeom>
          <a:noFill/>
        </p:spPr>
        <p:txBody>
          <a:bodyPr wrap="square" rtlCol="0">
            <a:spAutoFit/>
          </a:bodyPr>
          <a:lstStyle/>
          <a:p>
            <a:r>
              <a:rPr lang="en-US" sz="1200" dirty="0"/>
              <a:t>&lt;&lt;include&gt;&gt;</a:t>
            </a:r>
            <a:endParaRPr lang="en-SG" sz="1200" dirty="0"/>
          </a:p>
        </p:txBody>
      </p:sp>
      <p:sp>
        <p:nvSpPr>
          <p:cNvPr id="86" name="TextBox 85">
            <a:extLst>
              <a:ext uri="{FF2B5EF4-FFF2-40B4-BE49-F238E27FC236}">
                <a16:creationId xmlns:a16="http://schemas.microsoft.com/office/drawing/2014/main" id="{6773E2DE-497D-41F5-8C70-6927FB75062A}"/>
              </a:ext>
            </a:extLst>
          </p:cNvPr>
          <p:cNvSpPr txBox="1"/>
          <p:nvPr/>
        </p:nvSpPr>
        <p:spPr>
          <a:xfrm>
            <a:off x="3630413" y="1574992"/>
            <a:ext cx="1030332" cy="261610"/>
          </a:xfrm>
          <a:prstGeom prst="rect">
            <a:avLst/>
          </a:prstGeom>
          <a:noFill/>
        </p:spPr>
        <p:txBody>
          <a:bodyPr wrap="square" rtlCol="0">
            <a:spAutoFit/>
          </a:bodyPr>
          <a:lstStyle/>
          <a:p>
            <a:r>
              <a:rPr lang="en-US" sz="1100" dirty="0"/>
              <a:t>&lt;&lt;include&gt;&gt;</a:t>
            </a:r>
            <a:endParaRPr lang="en-SG" sz="1100" dirty="0"/>
          </a:p>
        </p:txBody>
      </p:sp>
      <p:sp>
        <p:nvSpPr>
          <p:cNvPr id="87" name="TextBox 86">
            <a:extLst>
              <a:ext uri="{FF2B5EF4-FFF2-40B4-BE49-F238E27FC236}">
                <a16:creationId xmlns:a16="http://schemas.microsoft.com/office/drawing/2014/main" id="{1E9EA220-C345-4C39-A8B3-29D12D844E7E}"/>
              </a:ext>
            </a:extLst>
          </p:cNvPr>
          <p:cNvSpPr txBox="1"/>
          <p:nvPr/>
        </p:nvSpPr>
        <p:spPr>
          <a:xfrm>
            <a:off x="3329067" y="2203387"/>
            <a:ext cx="1798320" cy="261610"/>
          </a:xfrm>
          <a:prstGeom prst="rect">
            <a:avLst/>
          </a:prstGeom>
          <a:noFill/>
        </p:spPr>
        <p:txBody>
          <a:bodyPr wrap="square" rtlCol="0">
            <a:spAutoFit/>
          </a:bodyPr>
          <a:lstStyle/>
          <a:p>
            <a:r>
              <a:rPr lang="en-US" sz="1100" dirty="0"/>
              <a:t>&lt;&lt;include&gt;&gt;</a:t>
            </a:r>
            <a:endParaRPr lang="en-SG" sz="1100" dirty="0"/>
          </a:p>
        </p:txBody>
      </p:sp>
      <p:sp>
        <p:nvSpPr>
          <p:cNvPr id="88" name="TextBox 87">
            <a:extLst>
              <a:ext uri="{FF2B5EF4-FFF2-40B4-BE49-F238E27FC236}">
                <a16:creationId xmlns:a16="http://schemas.microsoft.com/office/drawing/2014/main" id="{F8419AAB-CDF3-4FB7-96DA-09A1A04946D5}"/>
              </a:ext>
            </a:extLst>
          </p:cNvPr>
          <p:cNvSpPr txBox="1"/>
          <p:nvPr/>
        </p:nvSpPr>
        <p:spPr>
          <a:xfrm>
            <a:off x="4155489" y="3021177"/>
            <a:ext cx="1798320" cy="276999"/>
          </a:xfrm>
          <a:prstGeom prst="rect">
            <a:avLst/>
          </a:prstGeom>
          <a:noFill/>
        </p:spPr>
        <p:txBody>
          <a:bodyPr wrap="square" rtlCol="0">
            <a:spAutoFit/>
          </a:bodyPr>
          <a:lstStyle/>
          <a:p>
            <a:r>
              <a:rPr lang="en-US" sz="1200" dirty="0"/>
              <a:t>&lt;&lt;extend&gt;&gt;</a:t>
            </a:r>
            <a:endParaRPr lang="en-SG" sz="1200" dirty="0"/>
          </a:p>
        </p:txBody>
      </p:sp>
      <p:sp>
        <p:nvSpPr>
          <p:cNvPr id="89" name="TextBox 88">
            <a:extLst>
              <a:ext uri="{FF2B5EF4-FFF2-40B4-BE49-F238E27FC236}">
                <a16:creationId xmlns:a16="http://schemas.microsoft.com/office/drawing/2014/main" id="{97B8D6E0-611C-4400-8C93-3F9E962660A0}"/>
              </a:ext>
            </a:extLst>
          </p:cNvPr>
          <p:cNvSpPr txBox="1"/>
          <p:nvPr/>
        </p:nvSpPr>
        <p:spPr>
          <a:xfrm>
            <a:off x="3582534" y="3325666"/>
            <a:ext cx="1798320" cy="276999"/>
          </a:xfrm>
          <a:prstGeom prst="rect">
            <a:avLst/>
          </a:prstGeom>
          <a:noFill/>
        </p:spPr>
        <p:txBody>
          <a:bodyPr wrap="square" rtlCol="0">
            <a:spAutoFit/>
          </a:bodyPr>
          <a:lstStyle/>
          <a:p>
            <a:r>
              <a:rPr lang="en-US" sz="1200" dirty="0"/>
              <a:t>&lt;&lt;extend&gt;&gt;</a:t>
            </a:r>
            <a:endParaRPr lang="en-SG" sz="1200" dirty="0"/>
          </a:p>
        </p:txBody>
      </p:sp>
      <p:sp>
        <p:nvSpPr>
          <p:cNvPr id="93" name="TextBox 92">
            <a:extLst>
              <a:ext uri="{FF2B5EF4-FFF2-40B4-BE49-F238E27FC236}">
                <a16:creationId xmlns:a16="http://schemas.microsoft.com/office/drawing/2014/main" id="{FB838352-6495-4625-8AE2-650E99FCCC6D}"/>
              </a:ext>
            </a:extLst>
          </p:cNvPr>
          <p:cNvSpPr txBox="1"/>
          <p:nvPr/>
        </p:nvSpPr>
        <p:spPr>
          <a:xfrm>
            <a:off x="2731253" y="63484"/>
            <a:ext cx="1798320" cy="276999"/>
          </a:xfrm>
          <a:prstGeom prst="rect">
            <a:avLst/>
          </a:prstGeom>
          <a:noFill/>
        </p:spPr>
        <p:txBody>
          <a:bodyPr wrap="square" rtlCol="0">
            <a:spAutoFit/>
          </a:bodyPr>
          <a:lstStyle/>
          <a:p>
            <a:r>
              <a:rPr lang="en-US" sz="1200" dirty="0"/>
              <a:t>&lt;&lt;extend&gt;&gt;</a:t>
            </a:r>
            <a:endParaRPr lang="en-SG" sz="1200" dirty="0"/>
          </a:p>
        </p:txBody>
      </p:sp>
      <p:sp>
        <p:nvSpPr>
          <p:cNvPr id="94" name="TextBox 93">
            <a:extLst>
              <a:ext uri="{FF2B5EF4-FFF2-40B4-BE49-F238E27FC236}">
                <a16:creationId xmlns:a16="http://schemas.microsoft.com/office/drawing/2014/main" id="{5A9F8894-DE36-4B1A-B4EF-8FA1D7F85779}"/>
              </a:ext>
            </a:extLst>
          </p:cNvPr>
          <p:cNvSpPr txBox="1"/>
          <p:nvPr/>
        </p:nvSpPr>
        <p:spPr>
          <a:xfrm>
            <a:off x="3821041" y="4752698"/>
            <a:ext cx="1798320" cy="276999"/>
          </a:xfrm>
          <a:prstGeom prst="rect">
            <a:avLst/>
          </a:prstGeom>
          <a:noFill/>
        </p:spPr>
        <p:txBody>
          <a:bodyPr wrap="square" rtlCol="0">
            <a:spAutoFit/>
          </a:bodyPr>
          <a:lstStyle/>
          <a:p>
            <a:r>
              <a:rPr lang="en-US" sz="1200" dirty="0"/>
              <a:t>&lt;&lt;include&gt;&gt;</a:t>
            </a:r>
            <a:endParaRPr lang="en-SG" sz="1200" dirty="0"/>
          </a:p>
        </p:txBody>
      </p:sp>
      <p:cxnSp>
        <p:nvCxnSpPr>
          <p:cNvPr id="99" name="Straight Arrow Connector 98">
            <a:extLst>
              <a:ext uri="{FF2B5EF4-FFF2-40B4-BE49-F238E27FC236}">
                <a16:creationId xmlns:a16="http://schemas.microsoft.com/office/drawing/2014/main" id="{FE5F74A0-3E4D-4AC8-9EF6-79E89A4BF8E7}"/>
              </a:ext>
            </a:extLst>
          </p:cNvPr>
          <p:cNvCxnSpPr>
            <a:cxnSpLocks/>
            <a:stCxn id="22" idx="6"/>
          </p:cNvCxnSpPr>
          <p:nvPr/>
        </p:nvCxnSpPr>
        <p:spPr>
          <a:xfrm>
            <a:off x="5909963" y="251628"/>
            <a:ext cx="5387092" cy="2211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98AAEA3A-D07F-4107-908B-BE21E3224AB0}"/>
              </a:ext>
            </a:extLst>
          </p:cNvPr>
          <p:cNvSpPr/>
          <p:nvPr/>
        </p:nvSpPr>
        <p:spPr>
          <a:xfrm>
            <a:off x="1691007" y="4841289"/>
            <a:ext cx="2304118" cy="44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Scan QR Code in dropping point to get out</a:t>
            </a:r>
            <a:endParaRPr lang="en-SG" sz="1100" dirty="0"/>
          </a:p>
        </p:txBody>
      </p:sp>
      <p:cxnSp>
        <p:nvCxnSpPr>
          <p:cNvPr id="118" name="Straight Arrow Connector 117">
            <a:extLst>
              <a:ext uri="{FF2B5EF4-FFF2-40B4-BE49-F238E27FC236}">
                <a16:creationId xmlns:a16="http://schemas.microsoft.com/office/drawing/2014/main" id="{17C7184B-2757-4F02-AA0B-6A6E81D721A1}"/>
              </a:ext>
            </a:extLst>
          </p:cNvPr>
          <p:cNvCxnSpPr>
            <a:cxnSpLocks/>
          </p:cNvCxnSpPr>
          <p:nvPr/>
        </p:nvCxnSpPr>
        <p:spPr>
          <a:xfrm>
            <a:off x="838931" y="3174581"/>
            <a:ext cx="924042" cy="179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0B4C8A68-5871-4B1D-A0F1-79EB1519B317}"/>
              </a:ext>
            </a:extLst>
          </p:cNvPr>
          <p:cNvSpPr/>
          <p:nvPr/>
        </p:nvSpPr>
        <p:spPr>
          <a:xfrm>
            <a:off x="4541686" y="4117773"/>
            <a:ext cx="2304118" cy="4440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Collect paper copy of QR Code</a:t>
            </a:r>
            <a:endParaRPr lang="en-SG" sz="1400" dirty="0"/>
          </a:p>
        </p:txBody>
      </p:sp>
      <p:cxnSp>
        <p:nvCxnSpPr>
          <p:cNvPr id="121" name="Straight Arrow Connector 120">
            <a:extLst>
              <a:ext uri="{FF2B5EF4-FFF2-40B4-BE49-F238E27FC236}">
                <a16:creationId xmlns:a16="http://schemas.microsoft.com/office/drawing/2014/main" id="{DCE3FD9D-757F-4F21-9584-93C0F9D0319D}"/>
              </a:ext>
            </a:extLst>
          </p:cNvPr>
          <p:cNvCxnSpPr>
            <a:stCxn id="119" idx="2"/>
            <a:endCxn id="67" idx="6"/>
          </p:cNvCxnSpPr>
          <p:nvPr/>
        </p:nvCxnSpPr>
        <p:spPr>
          <a:xfrm flipH="1" flipV="1">
            <a:off x="3721474" y="4028329"/>
            <a:ext cx="820212" cy="311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4BDBF64C-398C-436A-8AB8-828865A56D43}"/>
              </a:ext>
            </a:extLst>
          </p:cNvPr>
          <p:cNvSpPr txBox="1"/>
          <p:nvPr/>
        </p:nvSpPr>
        <p:spPr>
          <a:xfrm>
            <a:off x="3521517" y="4170085"/>
            <a:ext cx="1798320" cy="276999"/>
          </a:xfrm>
          <a:prstGeom prst="rect">
            <a:avLst/>
          </a:prstGeom>
          <a:noFill/>
        </p:spPr>
        <p:txBody>
          <a:bodyPr wrap="square" rtlCol="0">
            <a:spAutoFit/>
          </a:bodyPr>
          <a:lstStyle/>
          <a:p>
            <a:r>
              <a:rPr lang="en-US" sz="1200" dirty="0"/>
              <a:t>&lt;&lt;include&gt;&gt;</a:t>
            </a:r>
            <a:endParaRPr lang="en-SG" sz="1200" dirty="0"/>
          </a:p>
        </p:txBody>
      </p:sp>
      <p:sp>
        <p:nvSpPr>
          <p:cNvPr id="124" name="Oval 123">
            <a:extLst>
              <a:ext uri="{FF2B5EF4-FFF2-40B4-BE49-F238E27FC236}">
                <a16:creationId xmlns:a16="http://schemas.microsoft.com/office/drawing/2014/main" id="{EC4EDDCC-02CE-4765-8B2A-F1A8B7D9A4EF}"/>
              </a:ext>
            </a:extLst>
          </p:cNvPr>
          <p:cNvSpPr/>
          <p:nvPr/>
        </p:nvSpPr>
        <p:spPr>
          <a:xfrm>
            <a:off x="1417033" y="6101046"/>
            <a:ext cx="3125794" cy="7318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bg1"/>
                </a:solidFill>
                <a:effectLst/>
                <a:latin typeface="IBM Plex Sans"/>
              </a:rPr>
              <a:t>See current credit balance, total travel history of last 1 month</a:t>
            </a:r>
            <a:endParaRPr lang="en-SG" sz="1400" dirty="0">
              <a:solidFill>
                <a:schemeClr val="bg1"/>
              </a:solidFill>
            </a:endParaRPr>
          </a:p>
        </p:txBody>
      </p:sp>
      <p:cxnSp>
        <p:nvCxnSpPr>
          <p:cNvPr id="126" name="Straight Arrow Connector 125">
            <a:extLst>
              <a:ext uri="{FF2B5EF4-FFF2-40B4-BE49-F238E27FC236}">
                <a16:creationId xmlns:a16="http://schemas.microsoft.com/office/drawing/2014/main" id="{B8C31009-8CDF-4010-8ECA-F8CAE93718EE}"/>
              </a:ext>
            </a:extLst>
          </p:cNvPr>
          <p:cNvCxnSpPr>
            <a:cxnSpLocks/>
          </p:cNvCxnSpPr>
          <p:nvPr/>
        </p:nvCxnSpPr>
        <p:spPr>
          <a:xfrm>
            <a:off x="816926" y="3189023"/>
            <a:ext cx="663669" cy="31383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59962BA0-4492-4F8B-A99B-74026969A118}"/>
              </a:ext>
            </a:extLst>
          </p:cNvPr>
          <p:cNvSpPr/>
          <p:nvPr/>
        </p:nvSpPr>
        <p:spPr>
          <a:xfrm>
            <a:off x="4749020" y="5530260"/>
            <a:ext cx="2539547" cy="570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chemeClr val="bg1"/>
                </a:solidFill>
                <a:effectLst/>
                <a:latin typeface="IBM Plex Sans"/>
              </a:rPr>
              <a:t>give current ticket id and final destination to get a new QR-Code</a:t>
            </a:r>
            <a:endParaRPr lang="en-SG" sz="1200" dirty="0">
              <a:solidFill>
                <a:schemeClr val="bg1"/>
              </a:solidFill>
            </a:endParaRPr>
          </a:p>
        </p:txBody>
      </p:sp>
      <p:cxnSp>
        <p:nvCxnSpPr>
          <p:cNvPr id="154" name="Straight Arrow Connector 153">
            <a:extLst>
              <a:ext uri="{FF2B5EF4-FFF2-40B4-BE49-F238E27FC236}">
                <a16:creationId xmlns:a16="http://schemas.microsoft.com/office/drawing/2014/main" id="{DA955F9F-0F46-4142-B900-5F8658A4C335}"/>
              </a:ext>
            </a:extLst>
          </p:cNvPr>
          <p:cNvCxnSpPr>
            <a:cxnSpLocks/>
            <a:stCxn id="104" idx="5"/>
            <a:endCxn id="152" idx="2"/>
          </p:cNvCxnSpPr>
          <p:nvPr/>
        </p:nvCxnSpPr>
        <p:spPr>
          <a:xfrm>
            <a:off x="3657695" y="5220274"/>
            <a:ext cx="1091325" cy="595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DA5DD7C4-CA93-40C5-9BBA-F06CD746435A}"/>
              </a:ext>
            </a:extLst>
          </p:cNvPr>
          <p:cNvSpPr txBox="1"/>
          <p:nvPr/>
        </p:nvSpPr>
        <p:spPr>
          <a:xfrm>
            <a:off x="3407138" y="5437571"/>
            <a:ext cx="1175973" cy="276999"/>
          </a:xfrm>
          <a:prstGeom prst="rect">
            <a:avLst/>
          </a:prstGeom>
          <a:noFill/>
        </p:spPr>
        <p:txBody>
          <a:bodyPr wrap="square" rtlCol="0">
            <a:spAutoFit/>
          </a:bodyPr>
          <a:lstStyle/>
          <a:p>
            <a:r>
              <a:rPr lang="en-US" sz="1200" dirty="0"/>
              <a:t>&lt;&lt;extend&gt;&gt;</a:t>
            </a:r>
            <a:endParaRPr lang="en-SG" sz="1200" dirty="0"/>
          </a:p>
        </p:txBody>
      </p:sp>
      <p:cxnSp>
        <p:nvCxnSpPr>
          <p:cNvPr id="162" name="Straight Arrow Connector 161">
            <a:extLst>
              <a:ext uri="{FF2B5EF4-FFF2-40B4-BE49-F238E27FC236}">
                <a16:creationId xmlns:a16="http://schemas.microsoft.com/office/drawing/2014/main" id="{0A6F0E78-E8FD-4254-802E-B2FAE470B736}"/>
              </a:ext>
            </a:extLst>
          </p:cNvPr>
          <p:cNvCxnSpPr>
            <a:stCxn id="152" idx="6"/>
          </p:cNvCxnSpPr>
          <p:nvPr/>
        </p:nvCxnSpPr>
        <p:spPr>
          <a:xfrm flipV="1">
            <a:off x="7288567" y="3104268"/>
            <a:ext cx="3997911" cy="2711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3AA399EC-C028-4E64-B871-4959C32EDF3B}"/>
              </a:ext>
            </a:extLst>
          </p:cNvPr>
          <p:cNvCxnSpPr>
            <a:cxnSpLocks/>
            <a:stCxn id="124" idx="6"/>
          </p:cNvCxnSpPr>
          <p:nvPr/>
        </p:nvCxnSpPr>
        <p:spPr>
          <a:xfrm flipV="1">
            <a:off x="4542827" y="6019060"/>
            <a:ext cx="2861150" cy="447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68D71EC-0A5A-40BA-AE80-B0F82B0695B9}"/>
              </a:ext>
            </a:extLst>
          </p:cNvPr>
          <p:cNvCxnSpPr>
            <a:cxnSpLocks/>
          </p:cNvCxnSpPr>
          <p:nvPr/>
        </p:nvCxnSpPr>
        <p:spPr>
          <a:xfrm flipV="1">
            <a:off x="7395074" y="3328342"/>
            <a:ext cx="3937481" cy="2698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B7241E4-614D-4338-848F-B132B821CB4A}"/>
              </a:ext>
            </a:extLst>
          </p:cNvPr>
          <p:cNvCxnSpPr>
            <a:stCxn id="48" idx="6"/>
          </p:cNvCxnSpPr>
          <p:nvPr/>
        </p:nvCxnSpPr>
        <p:spPr>
          <a:xfrm flipV="1">
            <a:off x="6866562" y="2509591"/>
            <a:ext cx="4430493" cy="563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C4EB751-0408-4214-8E39-89760042545A}"/>
              </a:ext>
            </a:extLst>
          </p:cNvPr>
          <p:cNvCxnSpPr>
            <a:stCxn id="56" idx="6"/>
          </p:cNvCxnSpPr>
          <p:nvPr/>
        </p:nvCxnSpPr>
        <p:spPr>
          <a:xfrm flipV="1">
            <a:off x="6887740" y="2602207"/>
            <a:ext cx="4409315" cy="1085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74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FE62-F1F1-4893-A83C-276D7774CFAA}"/>
              </a:ext>
            </a:extLst>
          </p:cNvPr>
          <p:cNvSpPr>
            <a:spLocks noGrp="1"/>
          </p:cNvSpPr>
          <p:nvPr>
            <p:ph type="title"/>
          </p:nvPr>
        </p:nvSpPr>
        <p:spPr>
          <a:xfrm>
            <a:off x="900344" y="2424745"/>
            <a:ext cx="10515600" cy="1325563"/>
          </a:xfrm>
        </p:spPr>
        <p:txBody>
          <a:bodyPr>
            <a:normAutofit/>
          </a:bodyPr>
          <a:lstStyle/>
          <a:p>
            <a:pPr algn="ctr"/>
            <a:r>
              <a:rPr lang="en-US" sz="4800" b="1" i="0" u="sng" dirty="0">
                <a:effectLst/>
                <a:latin typeface="IBM Plex Sans"/>
              </a:rPr>
              <a:t>High Level DB Architecture (ERD):</a:t>
            </a:r>
            <a:endParaRPr lang="en-SG" sz="4800" b="1" u="sng" dirty="0"/>
          </a:p>
        </p:txBody>
      </p:sp>
    </p:spTree>
    <p:extLst>
      <p:ext uri="{BB962C8B-B14F-4D97-AF65-F5344CB8AC3E}">
        <p14:creationId xmlns:p14="http://schemas.microsoft.com/office/powerpoint/2010/main" val="1751912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CD5332-452B-4293-B614-293C82425555}"/>
              </a:ext>
            </a:extLst>
          </p:cNvPr>
          <p:cNvSpPr/>
          <p:nvPr/>
        </p:nvSpPr>
        <p:spPr>
          <a:xfrm>
            <a:off x="187569" y="199292"/>
            <a:ext cx="1880928" cy="1746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USERS</a:t>
            </a:r>
          </a:p>
          <a:p>
            <a:pPr algn="ctr"/>
            <a:endParaRPr lang="en-US" u="sng" dirty="0"/>
          </a:p>
          <a:p>
            <a:pPr marL="285750" indent="-285750">
              <a:buFont typeface="Arial" panose="020B0604020202020204" pitchFamily="34" charset="0"/>
              <a:buChar char="•"/>
            </a:pPr>
            <a:r>
              <a:rPr lang="en-SG" sz="1600" dirty="0" err="1"/>
              <a:t>user_id</a:t>
            </a:r>
            <a:r>
              <a:rPr lang="en-SG" sz="1600" dirty="0"/>
              <a:t>(pk)</a:t>
            </a:r>
          </a:p>
          <a:p>
            <a:pPr marL="285750" indent="-285750">
              <a:buFont typeface="Arial" panose="020B0604020202020204" pitchFamily="34" charset="0"/>
              <a:buChar char="•"/>
            </a:pPr>
            <a:r>
              <a:rPr lang="en-SG" sz="1600" dirty="0" err="1"/>
              <a:t>user_name</a:t>
            </a:r>
            <a:endParaRPr lang="en-SG" sz="1600" dirty="0"/>
          </a:p>
          <a:p>
            <a:pPr marL="285750" indent="-285750">
              <a:buFont typeface="Arial" panose="020B0604020202020204" pitchFamily="34" charset="0"/>
              <a:buChar char="•"/>
            </a:pPr>
            <a:r>
              <a:rPr lang="en-SG" sz="1600" dirty="0" err="1"/>
              <a:t>user_password</a:t>
            </a:r>
            <a:endParaRPr lang="en-SG" sz="1600" dirty="0"/>
          </a:p>
          <a:p>
            <a:pPr marL="285750" indent="-285750">
              <a:buFont typeface="Arial" panose="020B0604020202020204" pitchFamily="34" charset="0"/>
              <a:buChar char="•"/>
            </a:pPr>
            <a:r>
              <a:rPr lang="en-SG" sz="1600" dirty="0" err="1"/>
              <a:t>user_location</a:t>
            </a:r>
            <a:endParaRPr lang="en-SG" sz="1600" dirty="0"/>
          </a:p>
          <a:p>
            <a:pPr marL="285750" indent="-285750">
              <a:buFont typeface="Arial" panose="020B0604020202020204" pitchFamily="34" charset="0"/>
              <a:buChar char="•"/>
            </a:pPr>
            <a:r>
              <a:rPr lang="en-SG" sz="1600" dirty="0"/>
              <a:t>balance</a:t>
            </a:r>
            <a:endParaRPr lang="en-US" sz="1600" dirty="0"/>
          </a:p>
        </p:txBody>
      </p:sp>
      <p:sp>
        <p:nvSpPr>
          <p:cNvPr id="3" name="Rectangle 2">
            <a:extLst>
              <a:ext uri="{FF2B5EF4-FFF2-40B4-BE49-F238E27FC236}">
                <a16:creationId xmlns:a16="http://schemas.microsoft.com/office/drawing/2014/main" id="{518182E8-E881-46E3-A8F0-31DDBB4A03BD}"/>
              </a:ext>
            </a:extLst>
          </p:cNvPr>
          <p:cNvSpPr/>
          <p:nvPr/>
        </p:nvSpPr>
        <p:spPr>
          <a:xfrm>
            <a:off x="2848708" y="199292"/>
            <a:ext cx="1664678" cy="174673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LOGIN</a:t>
            </a:r>
          </a:p>
          <a:p>
            <a:pPr algn="ctr"/>
            <a:endParaRPr lang="en-US" u="sng" dirty="0"/>
          </a:p>
          <a:p>
            <a:pPr marL="285750" indent="-285750">
              <a:buFont typeface="Arial" panose="020B0604020202020204" pitchFamily="34" charset="0"/>
              <a:buChar char="•"/>
            </a:pPr>
            <a:r>
              <a:rPr lang="en-US" sz="1600" dirty="0" err="1"/>
              <a:t>user_id</a:t>
            </a:r>
            <a:r>
              <a:rPr lang="en-US" sz="1600" dirty="0"/>
              <a:t>(</a:t>
            </a:r>
            <a:r>
              <a:rPr lang="en-US" sz="1600" dirty="0" err="1"/>
              <a:t>fk</a:t>
            </a:r>
            <a:r>
              <a:rPr lang="en-US" sz="1600" dirty="0"/>
              <a:t>)</a:t>
            </a:r>
          </a:p>
          <a:p>
            <a:pPr marL="285750" indent="-285750">
              <a:buFont typeface="Arial" panose="020B0604020202020204" pitchFamily="34" charset="0"/>
              <a:buChar char="•"/>
            </a:pPr>
            <a:r>
              <a:rPr lang="en-US" sz="1600" dirty="0" err="1"/>
              <a:t>login_id</a:t>
            </a:r>
            <a:endParaRPr lang="en-US" sz="1600" dirty="0"/>
          </a:p>
          <a:p>
            <a:pPr marL="285750" indent="-285750">
              <a:buFont typeface="Arial" panose="020B0604020202020204" pitchFamily="34" charset="0"/>
              <a:buChar char="•"/>
            </a:pPr>
            <a:r>
              <a:rPr lang="en-US" sz="1600" dirty="0" err="1"/>
              <a:t>login_name</a:t>
            </a:r>
            <a:endParaRPr lang="en-US" sz="1600" dirty="0"/>
          </a:p>
          <a:p>
            <a:pPr marL="285750" indent="-285750">
              <a:buFont typeface="Arial" panose="020B0604020202020204" pitchFamily="34" charset="0"/>
              <a:buChar char="•"/>
            </a:pPr>
            <a:r>
              <a:rPr lang="en-US" sz="1600" dirty="0" err="1"/>
              <a:t>login_pass</a:t>
            </a:r>
            <a:endParaRPr lang="en-US" sz="1600" dirty="0"/>
          </a:p>
          <a:p>
            <a:pPr algn="ctr"/>
            <a:endParaRPr lang="en-SG" dirty="0"/>
          </a:p>
        </p:txBody>
      </p:sp>
      <p:sp>
        <p:nvSpPr>
          <p:cNvPr id="16" name="Rectangle 15">
            <a:extLst>
              <a:ext uri="{FF2B5EF4-FFF2-40B4-BE49-F238E27FC236}">
                <a16:creationId xmlns:a16="http://schemas.microsoft.com/office/drawing/2014/main" id="{82119A1B-E1B8-4732-9437-60F7065C6648}"/>
              </a:ext>
            </a:extLst>
          </p:cNvPr>
          <p:cNvSpPr/>
          <p:nvPr/>
        </p:nvSpPr>
        <p:spPr>
          <a:xfrm>
            <a:off x="5140171" y="89140"/>
            <a:ext cx="2386043" cy="286712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TRAIN_INFO</a:t>
            </a:r>
          </a:p>
          <a:p>
            <a:pPr algn="ctr"/>
            <a:endParaRPr lang="en-US" u="sng" dirty="0"/>
          </a:p>
          <a:p>
            <a:pPr marL="285750" indent="-285750">
              <a:buFont typeface="Arial" panose="020B0604020202020204" pitchFamily="34" charset="0"/>
              <a:buChar char="•"/>
            </a:pPr>
            <a:r>
              <a:rPr lang="en-US" dirty="0" err="1"/>
              <a:t>train_id</a:t>
            </a:r>
            <a:r>
              <a:rPr lang="en-US" dirty="0"/>
              <a:t>(pk)</a:t>
            </a:r>
          </a:p>
          <a:p>
            <a:pPr marL="285750" indent="-285750">
              <a:buFont typeface="Arial" panose="020B0604020202020204" pitchFamily="34" charset="0"/>
              <a:buChar char="•"/>
            </a:pPr>
            <a:r>
              <a:rPr lang="en-SG" dirty="0" err="1"/>
              <a:t>train_name</a:t>
            </a:r>
            <a:endParaRPr lang="en-SG" dirty="0"/>
          </a:p>
          <a:p>
            <a:pPr marL="285750" indent="-285750">
              <a:buFont typeface="Arial" panose="020B0604020202020204" pitchFamily="34" charset="0"/>
              <a:buChar char="•"/>
            </a:pPr>
            <a:r>
              <a:rPr lang="en-SG" dirty="0" err="1"/>
              <a:t>train_pickuppoint</a:t>
            </a:r>
            <a:endParaRPr lang="en-SG" dirty="0"/>
          </a:p>
          <a:p>
            <a:pPr marL="285750" indent="-285750">
              <a:buFont typeface="Arial" panose="020B0604020202020204" pitchFamily="34" charset="0"/>
              <a:buChar char="•"/>
            </a:pPr>
            <a:r>
              <a:rPr lang="en-SG" dirty="0" err="1"/>
              <a:t>train_droppoint</a:t>
            </a:r>
            <a:endParaRPr lang="en-SG" dirty="0"/>
          </a:p>
          <a:p>
            <a:pPr marL="285750" indent="-285750">
              <a:buFont typeface="Arial" panose="020B0604020202020204" pitchFamily="34" charset="0"/>
              <a:buChar char="•"/>
            </a:pPr>
            <a:r>
              <a:rPr lang="en-SG" dirty="0" err="1"/>
              <a:t>train_arrivaltime</a:t>
            </a:r>
            <a:endParaRPr lang="en-SG" dirty="0"/>
          </a:p>
          <a:p>
            <a:pPr marL="285750" indent="-285750">
              <a:buFont typeface="Arial" panose="020B0604020202020204" pitchFamily="34" charset="0"/>
              <a:buChar char="•"/>
            </a:pPr>
            <a:r>
              <a:rPr lang="en-SG" dirty="0" err="1"/>
              <a:t>train_departuretime</a:t>
            </a:r>
            <a:endParaRPr lang="en-SG" dirty="0"/>
          </a:p>
          <a:p>
            <a:pPr marL="285750" indent="-285750">
              <a:buFont typeface="Arial" panose="020B0604020202020204" pitchFamily="34" charset="0"/>
              <a:buChar char="•"/>
            </a:pPr>
            <a:r>
              <a:rPr lang="en-SG" dirty="0"/>
              <a:t>date</a:t>
            </a:r>
          </a:p>
        </p:txBody>
      </p:sp>
      <p:sp>
        <p:nvSpPr>
          <p:cNvPr id="17" name="Rectangle 16">
            <a:extLst>
              <a:ext uri="{FF2B5EF4-FFF2-40B4-BE49-F238E27FC236}">
                <a16:creationId xmlns:a16="http://schemas.microsoft.com/office/drawing/2014/main" id="{8CA73566-EC04-4379-BD59-F4921A68F696}"/>
              </a:ext>
            </a:extLst>
          </p:cNvPr>
          <p:cNvSpPr/>
          <p:nvPr/>
        </p:nvSpPr>
        <p:spPr>
          <a:xfrm>
            <a:off x="9425352" y="105507"/>
            <a:ext cx="1852247" cy="2227385"/>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FARE</a:t>
            </a:r>
          </a:p>
          <a:p>
            <a:pPr algn="ctr"/>
            <a:endParaRPr lang="en-US" u="sng" dirty="0"/>
          </a:p>
          <a:p>
            <a:pPr marL="285750" indent="-285750">
              <a:buFont typeface="Arial" panose="020B0604020202020204" pitchFamily="34" charset="0"/>
              <a:buChar char="•"/>
            </a:pPr>
            <a:r>
              <a:rPr lang="en-US" dirty="0" err="1"/>
              <a:t>train_id</a:t>
            </a:r>
            <a:r>
              <a:rPr lang="en-US" dirty="0"/>
              <a:t>(</a:t>
            </a:r>
            <a:r>
              <a:rPr lang="en-US" dirty="0" err="1"/>
              <a:t>fk</a:t>
            </a:r>
            <a:r>
              <a:rPr lang="en-US" dirty="0"/>
              <a:t>)</a:t>
            </a:r>
          </a:p>
          <a:p>
            <a:pPr marL="285750" indent="-285750">
              <a:buFont typeface="Arial" panose="020B0604020202020204" pitchFamily="34" charset="0"/>
              <a:buChar char="•"/>
            </a:pPr>
            <a:r>
              <a:rPr lang="en-US" dirty="0" err="1"/>
              <a:t>fare_id</a:t>
            </a:r>
            <a:endParaRPr lang="en-US" dirty="0"/>
          </a:p>
          <a:p>
            <a:pPr marL="285750" indent="-285750">
              <a:buFont typeface="Arial" panose="020B0604020202020204" pitchFamily="34" charset="0"/>
              <a:buChar char="•"/>
            </a:pPr>
            <a:r>
              <a:rPr lang="en-US" dirty="0" err="1"/>
              <a:t>fare_name</a:t>
            </a:r>
            <a:endParaRPr lang="en-US" dirty="0"/>
          </a:p>
          <a:p>
            <a:pPr marL="285750" indent="-285750">
              <a:buFont typeface="Arial" panose="020B0604020202020204" pitchFamily="34" charset="0"/>
              <a:buChar char="•"/>
            </a:pPr>
            <a:r>
              <a:rPr lang="en-US" dirty="0" err="1"/>
              <a:t>fare_type</a:t>
            </a:r>
            <a:endParaRPr lang="en-US" dirty="0"/>
          </a:p>
          <a:p>
            <a:pPr marL="285750" indent="-285750">
              <a:buFont typeface="Arial" panose="020B0604020202020204" pitchFamily="34" charset="0"/>
              <a:buChar char="•"/>
            </a:pPr>
            <a:r>
              <a:rPr lang="en-US" dirty="0" err="1"/>
              <a:t>ticket_price</a:t>
            </a:r>
            <a:endParaRPr lang="en-US" dirty="0"/>
          </a:p>
          <a:p>
            <a:pPr algn="ctr"/>
            <a:endParaRPr lang="en-SG" dirty="0"/>
          </a:p>
        </p:txBody>
      </p:sp>
      <p:sp>
        <p:nvSpPr>
          <p:cNvPr id="18" name="Rectangle 17">
            <a:extLst>
              <a:ext uri="{FF2B5EF4-FFF2-40B4-BE49-F238E27FC236}">
                <a16:creationId xmlns:a16="http://schemas.microsoft.com/office/drawing/2014/main" id="{F4C03F1D-E603-446E-ADE5-7C1CA61D8F6F}"/>
              </a:ext>
            </a:extLst>
          </p:cNvPr>
          <p:cNvSpPr/>
          <p:nvPr/>
        </p:nvSpPr>
        <p:spPr>
          <a:xfrm>
            <a:off x="1547448" y="4056915"/>
            <a:ext cx="2133599" cy="23900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CREDITCARD_INFO</a:t>
            </a:r>
          </a:p>
          <a:p>
            <a:pPr algn="ctr"/>
            <a:endParaRPr lang="en-US" u="sng" dirty="0"/>
          </a:p>
          <a:p>
            <a:pPr marL="285750" indent="-285750">
              <a:buFont typeface="Arial" panose="020B0604020202020204" pitchFamily="34" charset="0"/>
              <a:buChar char="•"/>
            </a:pPr>
            <a:r>
              <a:rPr lang="en-US" dirty="0" err="1"/>
              <a:t>user_id</a:t>
            </a:r>
            <a:r>
              <a:rPr lang="en-US" dirty="0"/>
              <a:t>(</a:t>
            </a:r>
            <a:r>
              <a:rPr lang="en-US" dirty="0" err="1"/>
              <a:t>fk</a:t>
            </a:r>
            <a:r>
              <a:rPr lang="en-US" dirty="0"/>
              <a:t>)</a:t>
            </a:r>
          </a:p>
          <a:p>
            <a:pPr marL="285750" indent="-285750">
              <a:buFont typeface="Arial" panose="020B0604020202020204" pitchFamily="34" charset="0"/>
              <a:buChar char="•"/>
            </a:pPr>
            <a:r>
              <a:rPr lang="en-US" dirty="0" err="1"/>
              <a:t>card_number</a:t>
            </a:r>
            <a:r>
              <a:rPr lang="en-US" dirty="0"/>
              <a:t>(pk)</a:t>
            </a:r>
          </a:p>
          <a:p>
            <a:pPr marL="285750" indent="-285750">
              <a:buFont typeface="Arial" panose="020B0604020202020204" pitchFamily="34" charset="0"/>
              <a:buChar char="•"/>
            </a:pPr>
            <a:r>
              <a:rPr lang="en-US" dirty="0" err="1"/>
              <a:t>card_type</a:t>
            </a:r>
            <a:endParaRPr lang="en-US" dirty="0"/>
          </a:p>
          <a:p>
            <a:pPr marL="285750" indent="-285750">
              <a:buFont typeface="Arial" panose="020B0604020202020204" pitchFamily="34" charset="0"/>
              <a:buChar char="•"/>
            </a:pPr>
            <a:r>
              <a:rPr lang="en-US" dirty="0" err="1"/>
              <a:t>expiration_month</a:t>
            </a:r>
            <a:endParaRPr lang="en-US" dirty="0"/>
          </a:p>
          <a:p>
            <a:pPr marL="285750" indent="-285750">
              <a:buFont typeface="Arial" panose="020B0604020202020204" pitchFamily="34" charset="0"/>
              <a:buChar char="•"/>
            </a:pPr>
            <a:r>
              <a:rPr lang="en-US" dirty="0" err="1"/>
              <a:t>expiration_year</a:t>
            </a:r>
            <a:endParaRPr lang="en-SG" dirty="0"/>
          </a:p>
        </p:txBody>
      </p:sp>
      <p:sp>
        <p:nvSpPr>
          <p:cNvPr id="21" name="Rectangle 20">
            <a:extLst>
              <a:ext uri="{FF2B5EF4-FFF2-40B4-BE49-F238E27FC236}">
                <a16:creationId xmlns:a16="http://schemas.microsoft.com/office/drawing/2014/main" id="{9C3A8D00-E8E5-4E46-9CD2-47F975C5677E}"/>
              </a:ext>
            </a:extLst>
          </p:cNvPr>
          <p:cNvSpPr/>
          <p:nvPr/>
        </p:nvSpPr>
        <p:spPr>
          <a:xfrm>
            <a:off x="4812321" y="3969479"/>
            <a:ext cx="2244940" cy="256491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PAYMENT_INFO</a:t>
            </a:r>
          </a:p>
          <a:p>
            <a:pPr algn="ctr"/>
            <a:endParaRPr lang="en-US" u="sng" dirty="0"/>
          </a:p>
          <a:p>
            <a:pPr marL="285750" indent="-285750">
              <a:buFont typeface="Arial" panose="020B0604020202020204" pitchFamily="34" charset="0"/>
              <a:buChar char="•"/>
            </a:pPr>
            <a:r>
              <a:rPr lang="en-US" dirty="0" err="1"/>
              <a:t>payment_id</a:t>
            </a:r>
            <a:endParaRPr lang="en-US" dirty="0"/>
          </a:p>
          <a:p>
            <a:pPr marL="285750" indent="-285750">
              <a:buFont typeface="Arial" panose="020B0604020202020204" pitchFamily="34" charset="0"/>
              <a:buChar char="•"/>
            </a:pPr>
            <a:r>
              <a:rPr lang="en-US" dirty="0" err="1"/>
              <a:t>payment_amount</a:t>
            </a:r>
            <a:endParaRPr lang="en-US" dirty="0"/>
          </a:p>
          <a:p>
            <a:pPr marL="285750" indent="-285750">
              <a:buFont typeface="Arial" panose="020B0604020202020204" pitchFamily="34" charset="0"/>
              <a:buChar char="•"/>
            </a:pPr>
            <a:r>
              <a:rPr lang="en-US" dirty="0" err="1"/>
              <a:t>card_number</a:t>
            </a:r>
            <a:r>
              <a:rPr lang="en-US" dirty="0"/>
              <a:t>(</a:t>
            </a:r>
            <a:r>
              <a:rPr lang="en-US" dirty="0" err="1"/>
              <a:t>fk</a:t>
            </a:r>
            <a:r>
              <a:rPr lang="en-US" dirty="0"/>
              <a:t>)</a:t>
            </a:r>
          </a:p>
          <a:p>
            <a:pPr marL="285750" indent="-285750">
              <a:buFont typeface="Arial" panose="020B0604020202020204" pitchFamily="34" charset="0"/>
              <a:buChar char="•"/>
            </a:pPr>
            <a:r>
              <a:rPr lang="en-US" dirty="0" err="1"/>
              <a:t>ticket_id</a:t>
            </a:r>
            <a:r>
              <a:rPr lang="en-US" dirty="0"/>
              <a:t>(</a:t>
            </a:r>
            <a:r>
              <a:rPr lang="en-US" dirty="0" err="1"/>
              <a:t>fk</a:t>
            </a:r>
            <a:r>
              <a:rPr lang="en-US" dirty="0"/>
              <a:t>)</a:t>
            </a:r>
          </a:p>
          <a:p>
            <a:pPr marL="285750" indent="-285750">
              <a:buFont typeface="Arial" panose="020B0604020202020204" pitchFamily="34" charset="0"/>
              <a:buChar char="•"/>
            </a:pPr>
            <a:r>
              <a:rPr lang="en-US" dirty="0"/>
              <a:t>date</a:t>
            </a:r>
          </a:p>
          <a:p>
            <a:pPr marL="285750" indent="-285750">
              <a:buFont typeface="Arial" panose="020B0604020202020204" pitchFamily="34" charset="0"/>
              <a:buChar char="•"/>
            </a:pPr>
            <a:r>
              <a:rPr lang="en-US" dirty="0"/>
              <a:t>time</a:t>
            </a:r>
            <a:endParaRPr lang="en-SG" dirty="0"/>
          </a:p>
        </p:txBody>
      </p:sp>
      <p:sp>
        <p:nvSpPr>
          <p:cNvPr id="26" name="Rectangle 25">
            <a:extLst>
              <a:ext uri="{FF2B5EF4-FFF2-40B4-BE49-F238E27FC236}">
                <a16:creationId xmlns:a16="http://schemas.microsoft.com/office/drawing/2014/main" id="{6F72CDE1-E683-43B4-BD78-17A3F8933379}"/>
              </a:ext>
            </a:extLst>
          </p:cNvPr>
          <p:cNvSpPr/>
          <p:nvPr/>
        </p:nvSpPr>
        <p:spPr>
          <a:xfrm>
            <a:off x="9284690" y="3808776"/>
            <a:ext cx="2726797" cy="27900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BOOKING_INFO</a:t>
            </a:r>
          </a:p>
          <a:p>
            <a:pPr algn="ctr"/>
            <a:endParaRPr lang="en-US" u="sng" dirty="0"/>
          </a:p>
          <a:p>
            <a:pPr marL="285750" indent="-285750">
              <a:buFont typeface="Arial" panose="020B0604020202020204" pitchFamily="34" charset="0"/>
              <a:buChar char="•"/>
            </a:pPr>
            <a:r>
              <a:rPr lang="en-US" dirty="0" err="1"/>
              <a:t>train_id</a:t>
            </a:r>
            <a:r>
              <a:rPr lang="en-US" dirty="0"/>
              <a:t>(</a:t>
            </a:r>
            <a:r>
              <a:rPr lang="en-US" dirty="0" err="1"/>
              <a:t>fk</a:t>
            </a:r>
            <a:r>
              <a:rPr lang="en-US" dirty="0"/>
              <a:t>)</a:t>
            </a:r>
          </a:p>
          <a:p>
            <a:pPr marL="285750" indent="-285750">
              <a:buFont typeface="Arial" panose="020B0604020202020204" pitchFamily="34" charset="0"/>
              <a:buChar char="•"/>
            </a:pPr>
            <a:r>
              <a:rPr lang="en-US" dirty="0" err="1"/>
              <a:t>no_of_available_tickets</a:t>
            </a:r>
            <a:endParaRPr lang="en-US" dirty="0"/>
          </a:p>
          <a:p>
            <a:pPr marL="285750" indent="-285750">
              <a:buFont typeface="Arial" panose="020B0604020202020204" pitchFamily="34" charset="0"/>
              <a:buChar char="•"/>
            </a:pPr>
            <a:r>
              <a:rPr lang="en-US" dirty="0" err="1"/>
              <a:t>ticket_id</a:t>
            </a:r>
            <a:r>
              <a:rPr lang="en-US" dirty="0"/>
              <a:t>(pk)</a:t>
            </a:r>
          </a:p>
          <a:p>
            <a:pPr marL="285750" indent="-285750">
              <a:buFont typeface="Arial" panose="020B0604020202020204" pitchFamily="34" charset="0"/>
              <a:buChar char="•"/>
            </a:pPr>
            <a:r>
              <a:rPr lang="en-US" dirty="0"/>
              <a:t>date</a:t>
            </a:r>
          </a:p>
          <a:p>
            <a:pPr marL="285750" indent="-285750">
              <a:buFont typeface="Arial" panose="020B0604020202020204" pitchFamily="34" charset="0"/>
              <a:buChar char="•"/>
            </a:pPr>
            <a:r>
              <a:rPr lang="en-US" dirty="0"/>
              <a:t>time</a:t>
            </a:r>
          </a:p>
        </p:txBody>
      </p:sp>
      <p:cxnSp>
        <p:nvCxnSpPr>
          <p:cNvPr id="39" name="Straight Connector 38">
            <a:extLst>
              <a:ext uri="{FF2B5EF4-FFF2-40B4-BE49-F238E27FC236}">
                <a16:creationId xmlns:a16="http://schemas.microsoft.com/office/drawing/2014/main" id="{C1EF4226-943D-43C7-96C3-FC53C166BB7C}"/>
              </a:ext>
            </a:extLst>
          </p:cNvPr>
          <p:cNvCxnSpPr>
            <a:cxnSpLocks/>
            <a:stCxn id="18" idx="3"/>
            <a:endCxn id="21" idx="1"/>
          </p:cNvCxnSpPr>
          <p:nvPr/>
        </p:nvCxnSpPr>
        <p:spPr>
          <a:xfrm flipV="1">
            <a:off x="3681047" y="5251936"/>
            <a:ext cx="1131274" cy="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68B87C3-A086-4BF1-A211-103B51D2F848}"/>
              </a:ext>
            </a:extLst>
          </p:cNvPr>
          <p:cNvCxnSpPr>
            <a:cxnSpLocks/>
            <a:stCxn id="2" idx="2"/>
            <a:endCxn id="18" idx="0"/>
          </p:cNvCxnSpPr>
          <p:nvPr/>
        </p:nvCxnSpPr>
        <p:spPr>
          <a:xfrm>
            <a:off x="1128033" y="1946031"/>
            <a:ext cx="1486215" cy="211088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D6676E2-8872-4A34-96D7-EE2EEAEAFF4E}"/>
              </a:ext>
            </a:extLst>
          </p:cNvPr>
          <p:cNvCxnSpPr>
            <a:cxnSpLocks/>
            <a:stCxn id="2" idx="3"/>
            <a:endCxn id="3" idx="1"/>
          </p:cNvCxnSpPr>
          <p:nvPr/>
        </p:nvCxnSpPr>
        <p:spPr>
          <a:xfrm>
            <a:off x="2068497" y="1072662"/>
            <a:ext cx="780211"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A7E9592-A0AC-4EDE-94CE-CE880004A975}"/>
              </a:ext>
            </a:extLst>
          </p:cNvPr>
          <p:cNvCxnSpPr>
            <a:cxnSpLocks/>
            <a:endCxn id="17" idx="1"/>
          </p:cNvCxnSpPr>
          <p:nvPr/>
        </p:nvCxnSpPr>
        <p:spPr>
          <a:xfrm>
            <a:off x="7526214" y="1211014"/>
            <a:ext cx="1899138" cy="8186"/>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BF64F59F-B81D-44C8-B909-9C8F56783FEE}"/>
              </a:ext>
            </a:extLst>
          </p:cNvPr>
          <p:cNvCxnSpPr/>
          <p:nvPr/>
        </p:nvCxnSpPr>
        <p:spPr>
          <a:xfrm rot="10800000">
            <a:off x="7045569" y="5838093"/>
            <a:ext cx="2239122" cy="242271"/>
          </a:xfrm>
          <a:prstGeom prst="bentConnector3">
            <a:avLst/>
          </a:prstGeom>
          <a:ln w="76200"/>
        </p:spPr>
        <p:style>
          <a:lnRef idx="1">
            <a:schemeClr val="accent1"/>
          </a:lnRef>
          <a:fillRef idx="0">
            <a:schemeClr val="accent1"/>
          </a:fillRef>
          <a:effectRef idx="0">
            <a:schemeClr val="accent1"/>
          </a:effectRef>
          <a:fontRef idx="minor">
            <a:schemeClr val="tx1"/>
          </a:fontRef>
        </p:style>
      </p:cxnSp>
      <p:sp>
        <p:nvSpPr>
          <p:cNvPr id="1024" name="Oval 1023">
            <a:extLst>
              <a:ext uri="{FF2B5EF4-FFF2-40B4-BE49-F238E27FC236}">
                <a16:creationId xmlns:a16="http://schemas.microsoft.com/office/drawing/2014/main" id="{2D96ADB0-7C76-4E17-B7A1-B2F3E94968F5}"/>
              </a:ext>
            </a:extLst>
          </p:cNvPr>
          <p:cNvSpPr/>
          <p:nvPr/>
        </p:nvSpPr>
        <p:spPr>
          <a:xfrm>
            <a:off x="2478763" y="3791181"/>
            <a:ext cx="181305" cy="2838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7" name="Oval 66">
            <a:extLst>
              <a:ext uri="{FF2B5EF4-FFF2-40B4-BE49-F238E27FC236}">
                <a16:creationId xmlns:a16="http://schemas.microsoft.com/office/drawing/2014/main" id="{31E53094-5ED1-431F-B9DE-598EBA77E10E}"/>
              </a:ext>
            </a:extLst>
          </p:cNvPr>
          <p:cNvSpPr/>
          <p:nvPr/>
        </p:nvSpPr>
        <p:spPr>
          <a:xfrm>
            <a:off x="2710923" y="919776"/>
            <a:ext cx="146569" cy="276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8" name="Oval 67">
            <a:extLst>
              <a:ext uri="{FF2B5EF4-FFF2-40B4-BE49-F238E27FC236}">
                <a16:creationId xmlns:a16="http://schemas.microsoft.com/office/drawing/2014/main" id="{4AB26AF0-6CF5-470F-BCB7-1F968930DAE9}"/>
              </a:ext>
            </a:extLst>
          </p:cNvPr>
          <p:cNvSpPr/>
          <p:nvPr/>
        </p:nvSpPr>
        <p:spPr>
          <a:xfrm>
            <a:off x="4656947" y="5113581"/>
            <a:ext cx="146569" cy="276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9" name="Oval 68">
            <a:extLst>
              <a:ext uri="{FF2B5EF4-FFF2-40B4-BE49-F238E27FC236}">
                <a16:creationId xmlns:a16="http://schemas.microsoft.com/office/drawing/2014/main" id="{76D2725E-1472-4B0E-B9D9-1A7815E130F4}"/>
              </a:ext>
            </a:extLst>
          </p:cNvPr>
          <p:cNvSpPr/>
          <p:nvPr/>
        </p:nvSpPr>
        <p:spPr>
          <a:xfrm>
            <a:off x="9270007" y="1072661"/>
            <a:ext cx="146569" cy="276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0" name="Oval 69">
            <a:extLst>
              <a:ext uri="{FF2B5EF4-FFF2-40B4-BE49-F238E27FC236}">
                <a16:creationId xmlns:a16="http://schemas.microsoft.com/office/drawing/2014/main" id="{6EE88910-306B-4C54-8B7A-1552F99BD1BE}"/>
              </a:ext>
            </a:extLst>
          </p:cNvPr>
          <p:cNvSpPr/>
          <p:nvPr/>
        </p:nvSpPr>
        <p:spPr>
          <a:xfrm>
            <a:off x="7045569" y="5682522"/>
            <a:ext cx="146569" cy="276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038" name="Straight Arrow Connector 1037">
            <a:extLst>
              <a:ext uri="{FF2B5EF4-FFF2-40B4-BE49-F238E27FC236}">
                <a16:creationId xmlns:a16="http://schemas.microsoft.com/office/drawing/2014/main" id="{26673F8B-8210-4AD6-AD12-ACC6B1B100A2}"/>
              </a:ext>
            </a:extLst>
          </p:cNvPr>
          <p:cNvCxnSpPr>
            <a:cxnSpLocks/>
          </p:cNvCxnSpPr>
          <p:nvPr/>
        </p:nvCxnSpPr>
        <p:spPr>
          <a:xfrm>
            <a:off x="7487290" y="2956263"/>
            <a:ext cx="1782717" cy="201523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40" name="Flowchart: Connector 1039">
            <a:extLst>
              <a:ext uri="{FF2B5EF4-FFF2-40B4-BE49-F238E27FC236}">
                <a16:creationId xmlns:a16="http://schemas.microsoft.com/office/drawing/2014/main" id="{231F3F0F-AF97-431D-81C6-EE8A7397E4BE}"/>
              </a:ext>
            </a:extLst>
          </p:cNvPr>
          <p:cNvSpPr/>
          <p:nvPr/>
        </p:nvSpPr>
        <p:spPr>
          <a:xfrm>
            <a:off x="8999569" y="4694789"/>
            <a:ext cx="300487" cy="30010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2927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1082</Words>
  <Application>Microsoft Office PowerPoint</Application>
  <PresentationFormat>Widescreen</PresentationFormat>
  <Paragraphs>224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IBM Plex Sans</vt:lpstr>
      <vt:lpstr>Segoe UI Historic</vt:lpstr>
      <vt:lpstr>Times New Roman</vt:lpstr>
      <vt:lpstr>Wingdings</vt:lpstr>
      <vt:lpstr>Office Theme</vt:lpstr>
      <vt:lpstr>Category: Business Analyst</vt:lpstr>
      <vt:lpstr>A High Level Design of the Service Flow:</vt:lpstr>
      <vt:lpstr>PowerPoint Presentation</vt:lpstr>
      <vt:lpstr>A High Level Architecture of the System:</vt:lpstr>
      <vt:lpstr>PowerPoint Presentation</vt:lpstr>
      <vt:lpstr>UML Diagram:</vt:lpstr>
      <vt:lpstr>PowerPoint Presentation</vt:lpstr>
      <vt:lpstr>High Level DB Architecture (ERD):</vt:lpstr>
      <vt:lpstr>PowerPoint Presentation</vt:lpstr>
      <vt:lpstr>High Level API Designs (RESTful):</vt:lpstr>
      <vt:lpstr>PowerPoint Presentation</vt:lpstr>
      <vt:lpstr>PowerPoint Presentation</vt:lpstr>
      <vt:lpstr>TPS (transaction per second) Calculation and required infrastructure: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50</cp:revision>
  <dcterms:created xsi:type="dcterms:W3CDTF">2020-12-19T05:05:16Z</dcterms:created>
  <dcterms:modified xsi:type="dcterms:W3CDTF">2020-12-19T13:43:00Z</dcterms:modified>
</cp:coreProperties>
</file>