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4CF9B-F471-4631-A6B4-98C5B8F4122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7CAE14-E485-428C-B983-C18AA5D5E109}">
      <dgm:prSet/>
      <dgm:spPr/>
      <dgm:t>
        <a:bodyPr/>
        <a:lstStyle/>
        <a:p>
          <a:r>
            <a:rPr lang="en-US"/>
            <a:t>AI is currently applied in early detection and diagnosis, treatment, and outcome prediction.</a:t>
          </a:r>
        </a:p>
      </dgm:t>
    </dgm:pt>
    <dgm:pt modelId="{E7CA2D9D-6E31-4460-BA98-F420B6F02B17}" type="parTrans" cxnId="{505E4BBA-A212-4161-9EB8-9D9270D7AB06}">
      <dgm:prSet/>
      <dgm:spPr/>
      <dgm:t>
        <a:bodyPr/>
        <a:lstStyle/>
        <a:p>
          <a:endParaRPr lang="en-US"/>
        </a:p>
      </dgm:t>
    </dgm:pt>
    <dgm:pt modelId="{BD0803BC-98CF-4D6C-808A-BEE8D4D75282}" type="sibTrans" cxnId="{505E4BBA-A212-4161-9EB8-9D9270D7AB06}">
      <dgm:prSet/>
      <dgm:spPr/>
      <dgm:t>
        <a:bodyPr/>
        <a:lstStyle/>
        <a:p>
          <a:endParaRPr lang="en-US"/>
        </a:p>
      </dgm:t>
    </dgm:pt>
    <dgm:pt modelId="{76884A89-84C1-45AB-AFB6-2F9314B73DE2}">
      <dgm:prSet/>
      <dgm:spPr/>
      <dgm:t>
        <a:bodyPr/>
        <a:lstStyle/>
        <a:p>
          <a:r>
            <a:rPr lang="en-US"/>
            <a:t>Deep learning and natural language processing (NLP) are widely used.</a:t>
          </a:r>
        </a:p>
      </dgm:t>
    </dgm:pt>
    <dgm:pt modelId="{DA7AF804-9602-49F6-9AAE-A15A5335320D}" type="parTrans" cxnId="{1D8A8E10-1360-4333-A747-0BB03103E090}">
      <dgm:prSet/>
      <dgm:spPr/>
      <dgm:t>
        <a:bodyPr/>
        <a:lstStyle/>
        <a:p>
          <a:endParaRPr lang="en-US"/>
        </a:p>
      </dgm:t>
    </dgm:pt>
    <dgm:pt modelId="{8B4FB947-1C67-4C7B-951F-D46874677F86}" type="sibTrans" cxnId="{1D8A8E10-1360-4333-A747-0BB03103E090}">
      <dgm:prSet/>
      <dgm:spPr/>
      <dgm:t>
        <a:bodyPr/>
        <a:lstStyle/>
        <a:p>
          <a:endParaRPr lang="en-US"/>
        </a:p>
      </dgm:t>
    </dgm:pt>
    <dgm:pt modelId="{9533A875-727F-407D-900C-A9952EE98F3F}" type="pres">
      <dgm:prSet presAssocID="{D8B4CF9B-F471-4631-A6B4-98C5B8F4122E}" presName="root" presStyleCnt="0">
        <dgm:presLayoutVars>
          <dgm:dir/>
          <dgm:resizeHandles val="exact"/>
        </dgm:presLayoutVars>
      </dgm:prSet>
      <dgm:spPr/>
    </dgm:pt>
    <dgm:pt modelId="{70F536A4-09E5-4014-81A5-E2C81858A7C2}" type="pres">
      <dgm:prSet presAssocID="{FA7CAE14-E485-428C-B983-C18AA5D5E109}" presName="compNode" presStyleCnt="0"/>
      <dgm:spPr/>
    </dgm:pt>
    <dgm:pt modelId="{3E779C33-6571-45C6-9882-37523D675EFA}" type="pres">
      <dgm:prSet presAssocID="{FA7CAE14-E485-428C-B983-C18AA5D5E1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E5EC0193-5101-4548-99E5-067F94AAF1AF}" type="pres">
      <dgm:prSet presAssocID="{FA7CAE14-E485-428C-B983-C18AA5D5E109}" presName="spaceRect" presStyleCnt="0"/>
      <dgm:spPr/>
    </dgm:pt>
    <dgm:pt modelId="{0D1B4082-0FDF-41FF-AC03-ED43A7ED2ACD}" type="pres">
      <dgm:prSet presAssocID="{FA7CAE14-E485-428C-B983-C18AA5D5E109}" presName="textRect" presStyleLbl="revTx" presStyleIdx="0" presStyleCnt="2">
        <dgm:presLayoutVars>
          <dgm:chMax val="1"/>
          <dgm:chPref val="1"/>
        </dgm:presLayoutVars>
      </dgm:prSet>
      <dgm:spPr/>
    </dgm:pt>
    <dgm:pt modelId="{1BC4C84D-8B18-46FF-BB6E-9D9AC3466FCF}" type="pres">
      <dgm:prSet presAssocID="{BD0803BC-98CF-4D6C-808A-BEE8D4D75282}" presName="sibTrans" presStyleCnt="0"/>
      <dgm:spPr/>
    </dgm:pt>
    <dgm:pt modelId="{45091673-23AA-4B3F-B143-CE571CFDB3EC}" type="pres">
      <dgm:prSet presAssocID="{76884A89-84C1-45AB-AFB6-2F9314B73DE2}" presName="compNode" presStyleCnt="0"/>
      <dgm:spPr/>
    </dgm:pt>
    <dgm:pt modelId="{88FA17D8-02F0-4113-A9B0-4CB2DC96FA55}" type="pres">
      <dgm:prSet presAssocID="{76884A89-84C1-45AB-AFB6-2F9314B73D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E3E2AEC-DD66-4A8E-BCB5-2B529079A46C}" type="pres">
      <dgm:prSet presAssocID="{76884A89-84C1-45AB-AFB6-2F9314B73DE2}" presName="spaceRect" presStyleCnt="0"/>
      <dgm:spPr/>
    </dgm:pt>
    <dgm:pt modelId="{F1F05DCB-768F-4820-9284-ECBB3887BF1C}" type="pres">
      <dgm:prSet presAssocID="{76884A89-84C1-45AB-AFB6-2F9314B73DE2}" presName="textRect" presStyleLbl="revTx" presStyleIdx="1" presStyleCnt="2">
        <dgm:presLayoutVars>
          <dgm:chMax val="1"/>
          <dgm:chPref val="1"/>
        </dgm:presLayoutVars>
      </dgm:prSet>
      <dgm:spPr/>
    </dgm:pt>
  </dgm:ptLst>
  <dgm:cxnLst>
    <dgm:cxn modelId="{1D8A8E10-1360-4333-A747-0BB03103E090}" srcId="{D8B4CF9B-F471-4631-A6B4-98C5B8F4122E}" destId="{76884A89-84C1-45AB-AFB6-2F9314B73DE2}" srcOrd="1" destOrd="0" parTransId="{DA7AF804-9602-49F6-9AAE-A15A5335320D}" sibTransId="{8B4FB947-1C67-4C7B-951F-D46874677F86}"/>
    <dgm:cxn modelId="{7522CC18-3B39-4EAD-A19A-A1E6B9E3337A}" type="presOf" srcId="{76884A89-84C1-45AB-AFB6-2F9314B73DE2}" destId="{F1F05DCB-768F-4820-9284-ECBB3887BF1C}" srcOrd="0" destOrd="0" presId="urn:microsoft.com/office/officeart/2018/2/layout/IconLabelList"/>
    <dgm:cxn modelId="{A27AE79D-B2D0-4A34-8DCC-13C1249B870E}" type="presOf" srcId="{D8B4CF9B-F471-4631-A6B4-98C5B8F4122E}" destId="{9533A875-727F-407D-900C-A9952EE98F3F}" srcOrd="0" destOrd="0" presId="urn:microsoft.com/office/officeart/2018/2/layout/IconLabelList"/>
    <dgm:cxn modelId="{E85F0BAD-D549-439A-8BE5-E969883004BA}" type="presOf" srcId="{FA7CAE14-E485-428C-B983-C18AA5D5E109}" destId="{0D1B4082-0FDF-41FF-AC03-ED43A7ED2ACD}" srcOrd="0" destOrd="0" presId="urn:microsoft.com/office/officeart/2018/2/layout/IconLabelList"/>
    <dgm:cxn modelId="{505E4BBA-A212-4161-9EB8-9D9270D7AB06}" srcId="{D8B4CF9B-F471-4631-A6B4-98C5B8F4122E}" destId="{FA7CAE14-E485-428C-B983-C18AA5D5E109}" srcOrd="0" destOrd="0" parTransId="{E7CA2D9D-6E31-4460-BA98-F420B6F02B17}" sibTransId="{BD0803BC-98CF-4D6C-808A-BEE8D4D75282}"/>
    <dgm:cxn modelId="{72B1716D-ECDD-4596-9173-0672CA3C74EE}" type="presParOf" srcId="{9533A875-727F-407D-900C-A9952EE98F3F}" destId="{70F536A4-09E5-4014-81A5-E2C81858A7C2}" srcOrd="0" destOrd="0" presId="urn:microsoft.com/office/officeart/2018/2/layout/IconLabelList"/>
    <dgm:cxn modelId="{6630EC14-D16B-4CDD-85C2-21E3FA5B532C}" type="presParOf" srcId="{70F536A4-09E5-4014-81A5-E2C81858A7C2}" destId="{3E779C33-6571-45C6-9882-37523D675EFA}" srcOrd="0" destOrd="0" presId="urn:microsoft.com/office/officeart/2018/2/layout/IconLabelList"/>
    <dgm:cxn modelId="{62908A19-5FCF-4192-AEBB-1C796CA6FC0B}" type="presParOf" srcId="{70F536A4-09E5-4014-81A5-E2C81858A7C2}" destId="{E5EC0193-5101-4548-99E5-067F94AAF1AF}" srcOrd="1" destOrd="0" presId="urn:microsoft.com/office/officeart/2018/2/layout/IconLabelList"/>
    <dgm:cxn modelId="{2827485F-004F-4F8B-B91F-941B69A5C328}" type="presParOf" srcId="{70F536A4-09E5-4014-81A5-E2C81858A7C2}" destId="{0D1B4082-0FDF-41FF-AC03-ED43A7ED2ACD}" srcOrd="2" destOrd="0" presId="urn:microsoft.com/office/officeart/2018/2/layout/IconLabelList"/>
    <dgm:cxn modelId="{AED5C734-DF88-4BB0-8E28-3E93F9631BAF}" type="presParOf" srcId="{9533A875-727F-407D-900C-A9952EE98F3F}" destId="{1BC4C84D-8B18-46FF-BB6E-9D9AC3466FCF}" srcOrd="1" destOrd="0" presId="urn:microsoft.com/office/officeart/2018/2/layout/IconLabelList"/>
    <dgm:cxn modelId="{EE3477BA-E770-43B5-BA9A-707690293B23}" type="presParOf" srcId="{9533A875-727F-407D-900C-A9952EE98F3F}" destId="{45091673-23AA-4B3F-B143-CE571CFDB3EC}" srcOrd="2" destOrd="0" presId="urn:microsoft.com/office/officeart/2018/2/layout/IconLabelList"/>
    <dgm:cxn modelId="{F5866385-4C65-4007-A12B-0B344CD37A68}" type="presParOf" srcId="{45091673-23AA-4B3F-B143-CE571CFDB3EC}" destId="{88FA17D8-02F0-4113-A9B0-4CB2DC96FA55}" srcOrd="0" destOrd="0" presId="urn:microsoft.com/office/officeart/2018/2/layout/IconLabelList"/>
    <dgm:cxn modelId="{96269327-0CE4-4E0D-A980-7DD6BA390751}" type="presParOf" srcId="{45091673-23AA-4B3F-B143-CE571CFDB3EC}" destId="{EE3E2AEC-DD66-4A8E-BCB5-2B529079A46C}" srcOrd="1" destOrd="0" presId="urn:microsoft.com/office/officeart/2018/2/layout/IconLabelList"/>
    <dgm:cxn modelId="{BA0DFDAA-34AF-4E35-A33C-83285723BB6B}" type="presParOf" srcId="{45091673-23AA-4B3F-B143-CE571CFDB3EC}" destId="{F1F05DCB-768F-4820-9284-ECBB3887BF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9A9247-108B-4A7D-8EB5-25F52AB2555B}"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96A992-C503-45A8-9E81-03F3B67D8645}">
      <dgm:prSet/>
      <dgm:spPr/>
      <dgm:t>
        <a:bodyPr/>
        <a:lstStyle/>
        <a:p>
          <a:pPr>
            <a:defRPr cap="all"/>
          </a:pPr>
          <a:r>
            <a:rPr lang="en-US"/>
            <a:t>AI aims to assist in clinical decision making and real-time health risk alerts.</a:t>
          </a:r>
        </a:p>
      </dgm:t>
    </dgm:pt>
    <dgm:pt modelId="{5ABEFCE0-37C6-4FE4-A73B-5A507F81FC17}" type="parTrans" cxnId="{1D906D57-97ED-4086-AB22-C6F4044FC456}">
      <dgm:prSet/>
      <dgm:spPr/>
      <dgm:t>
        <a:bodyPr/>
        <a:lstStyle/>
        <a:p>
          <a:endParaRPr lang="en-US"/>
        </a:p>
      </dgm:t>
    </dgm:pt>
    <dgm:pt modelId="{46737D08-F7D8-4028-A486-DE19AB685907}" type="sibTrans" cxnId="{1D906D57-97ED-4086-AB22-C6F4044FC456}">
      <dgm:prSet/>
      <dgm:spPr/>
      <dgm:t>
        <a:bodyPr/>
        <a:lstStyle/>
        <a:p>
          <a:endParaRPr lang="en-US"/>
        </a:p>
      </dgm:t>
    </dgm:pt>
    <dgm:pt modelId="{778F0E6F-B81A-4292-81F2-1105751CAAC0}">
      <dgm:prSet/>
      <dgm:spPr/>
      <dgm:t>
        <a:bodyPr/>
        <a:lstStyle/>
        <a:p>
          <a:pPr>
            <a:defRPr cap="all"/>
          </a:pPr>
          <a:r>
            <a:rPr lang="en-US"/>
            <a:t>Systems like IBM Watson are pioneering in this field.</a:t>
          </a:r>
        </a:p>
      </dgm:t>
    </dgm:pt>
    <dgm:pt modelId="{9ED75550-1CDA-45EC-B702-534A54553774}" type="parTrans" cxnId="{224856B2-0E0B-4640-A0C9-713CCB042D50}">
      <dgm:prSet/>
      <dgm:spPr/>
      <dgm:t>
        <a:bodyPr/>
        <a:lstStyle/>
        <a:p>
          <a:endParaRPr lang="en-US"/>
        </a:p>
      </dgm:t>
    </dgm:pt>
    <dgm:pt modelId="{C668F400-D41E-4D89-ABBD-1A02420A8633}" type="sibTrans" cxnId="{224856B2-0E0B-4640-A0C9-713CCB042D50}">
      <dgm:prSet/>
      <dgm:spPr/>
      <dgm:t>
        <a:bodyPr/>
        <a:lstStyle/>
        <a:p>
          <a:endParaRPr lang="en-US"/>
        </a:p>
      </dgm:t>
    </dgm:pt>
    <dgm:pt modelId="{436C13AF-FF01-4DE6-902C-C82B577DA809}" type="pres">
      <dgm:prSet presAssocID="{989A9247-108B-4A7D-8EB5-25F52AB2555B}" presName="root" presStyleCnt="0">
        <dgm:presLayoutVars>
          <dgm:dir/>
          <dgm:resizeHandles val="exact"/>
        </dgm:presLayoutVars>
      </dgm:prSet>
      <dgm:spPr/>
    </dgm:pt>
    <dgm:pt modelId="{BE2A763B-2BF3-4F13-A907-E9C6440DEC05}" type="pres">
      <dgm:prSet presAssocID="{5C96A992-C503-45A8-9E81-03F3B67D8645}" presName="compNode" presStyleCnt="0"/>
      <dgm:spPr/>
    </dgm:pt>
    <dgm:pt modelId="{47037F15-7681-45DD-B362-F34EF8AC501A}" type="pres">
      <dgm:prSet presAssocID="{5C96A992-C503-45A8-9E81-03F3B67D8645}" presName="iconBgRect" presStyleLbl="bgShp" presStyleIdx="0" presStyleCnt="2"/>
      <dgm:spPr>
        <a:prstGeom prst="round2DiagRect">
          <a:avLst>
            <a:gd name="adj1" fmla="val 29727"/>
            <a:gd name="adj2" fmla="val 0"/>
          </a:avLst>
        </a:prstGeom>
      </dgm:spPr>
    </dgm:pt>
    <dgm:pt modelId="{3AF27491-42BB-4BC7-9F10-DD4372A025C4}" type="pres">
      <dgm:prSet presAssocID="{5C96A992-C503-45A8-9E81-03F3B67D86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7E70546-5DAF-474E-877D-794A37F47397}" type="pres">
      <dgm:prSet presAssocID="{5C96A992-C503-45A8-9E81-03F3B67D8645}" presName="spaceRect" presStyleCnt="0"/>
      <dgm:spPr/>
    </dgm:pt>
    <dgm:pt modelId="{DAD153D8-6559-44E3-8AE1-2929DCD4A2ED}" type="pres">
      <dgm:prSet presAssocID="{5C96A992-C503-45A8-9E81-03F3B67D8645}" presName="textRect" presStyleLbl="revTx" presStyleIdx="0" presStyleCnt="2">
        <dgm:presLayoutVars>
          <dgm:chMax val="1"/>
          <dgm:chPref val="1"/>
        </dgm:presLayoutVars>
      </dgm:prSet>
      <dgm:spPr/>
    </dgm:pt>
    <dgm:pt modelId="{ACFFA26E-760C-4953-96E4-39AEB4FCC867}" type="pres">
      <dgm:prSet presAssocID="{46737D08-F7D8-4028-A486-DE19AB685907}" presName="sibTrans" presStyleCnt="0"/>
      <dgm:spPr/>
    </dgm:pt>
    <dgm:pt modelId="{51EF5B02-4A6B-4F46-994B-084E4A926585}" type="pres">
      <dgm:prSet presAssocID="{778F0E6F-B81A-4292-81F2-1105751CAAC0}" presName="compNode" presStyleCnt="0"/>
      <dgm:spPr/>
    </dgm:pt>
    <dgm:pt modelId="{F55FEFA7-45AA-4D9F-BAA3-5BF5736DB158}" type="pres">
      <dgm:prSet presAssocID="{778F0E6F-B81A-4292-81F2-1105751CAAC0}" presName="iconBgRect" presStyleLbl="bgShp" presStyleIdx="1" presStyleCnt="2"/>
      <dgm:spPr>
        <a:prstGeom prst="round2DiagRect">
          <a:avLst>
            <a:gd name="adj1" fmla="val 29727"/>
            <a:gd name="adj2" fmla="val 0"/>
          </a:avLst>
        </a:prstGeom>
      </dgm:spPr>
    </dgm:pt>
    <dgm:pt modelId="{951B68D0-4264-490D-AF05-FF2C5091A2B6}" type="pres">
      <dgm:prSet presAssocID="{778F0E6F-B81A-4292-81F2-1105751CAA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921C0D7-B14D-426F-94F1-05EFE0EF39E8}" type="pres">
      <dgm:prSet presAssocID="{778F0E6F-B81A-4292-81F2-1105751CAAC0}" presName="spaceRect" presStyleCnt="0"/>
      <dgm:spPr/>
    </dgm:pt>
    <dgm:pt modelId="{795E32E5-DA2F-4935-9458-7835365C572B}" type="pres">
      <dgm:prSet presAssocID="{778F0E6F-B81A-4292-81F2-1105751CAAC0}" presName="textRect" presStyleLbl="revTx" presStyleIdx="1" presStyleCnt="2">
        <dgm:presLayoutVars>
          <dgm:chMax val="1"/>
          <dgm:chPref val="1"/>
        </dgm:presLayoutVars>
      </dgm:prSet>
      <dgm:spPr/>
    </dgm:pt>
  </dgm:ptLst>
  <dgm:cxnLst>
    <dgm:cxn modelId="{59DE3241-EC49-4404-A3D0-5B1E7D9EF4CC}" type="presOf" srcId="{989A9247-108B-4A7D-8EB5-25F52AB2555B}" destId="{436C13AF-FF01-4DE6-902C-C82B577DA809}" srcOrd="0" destOrd="0" presId="urn:microsoft.com/office/officeart/2018/5/layout/IconLeafLabelList"/>
    <dgm:cxn modelId="{1D906D57-97ED-4086-AB22-C6F4044FC456}" srcId="{989A9247-108B-4A7D-8EB5-25F52AB2555B}" destId="{5C96A992-C503-45A8-9E81-03F3B67D8645}" srcOrd="0" destOrd="0" parTransId="{5ABEFCE0-37C6-4FE4-A73B-5A507F81FC17}" sibTransId="{46737D08-F7D8-4028-A486-DE19AB685907}"/>
    <dgm:cxn modelId="{36CEEC88-4B45-4195-8734-29663A419780}" type="presOf" srcId="{778F0E6F-B81A-4292-81F2-1105751CAAC0}" destId="{795E32E5-DA2F-4935-9458-7835365C572B}" srcOrd="0" destOrd="0" presId="urn:microsoft.com/office/officeart/2018/5/layout/IconLeafLabelList"/>
    <dgm:cxn modelId="{224856B2-0E0B-4640-A0C9-713CCB042D50}" srcId="{989A9247-108B-4A7D-8EB5-25F52AB2555B}" destId="{778F0E6F-B81A-4292-81F2-1105751CAAC0}" srcOrd="1" destOrd="0" parTransId="{9ED75550-1CDA-45EC-B702-534A54553774}" sibTransId="{C668F400-D41E-4D89-ABBD-1A02420A8633}"/>
    <dgm:cxn modelId="{71CEB2BF-FDDA-43C0-B6BB-93FD8CD15CAB}" type="presOf" srcId="{5C96A992-C503-45A8-9E81-03F3B67D8645}" destId="{DAD153D8-6559-44E3-8AE1-2929DCD4A2ED}" srcOrd="0" destOrd="0" presId="urn:microsoft.com/office/officeart/2018/5/layout/IconLeafLabelList"/>
    <dgm:cxn modelId="{DCBEC0E1-E5BB-4DAF-9F5B-51DF0BAC0D22}" type="presParOf" srcId="{436C13AF-FF01-4DE6-902C-C82B577DA809}" destId="{BE2A763B-2BF3-4F13-A907-E9C6440DEC05}" srcOrd="0" destOrd="0" presId="urn:microsoft.com/office/officeart/2018/5/layout/IconLeafLabelList"/>
    <dgm:cxn modelId="{82C31EE1-D9D8-4089-863A-DDF6E5C6287C}" type="presParOf" srcId="{BE2A763B-2BF3-4F13-A907-E9C6440DEC05}" destId="{47037F15-7681-45DD-B362-F34EF8AC501A}" srcOrd="0" destOrd="0" presId="urn:microsoft.com/office/officeart/2018/5/layout/IconLeafLabelList"/>
    <dgm:cxn modelId="{92F7B87F-0527-4FB4-945B-72BDED733F75}" type="presParOf" srcId="{BE2A763B-2BF3-4F13-A907-E9C6440DEC05}" destId="{3AF27491-42BB-4BC7-9F10-DD4372A025C4}" srcOrd="1" destOrd="0" presId="urn:microsoft.com/office/officeart/2018/5/layout/IconLeafLabelList"/>
    <dgm:cxn modelId="{859F940F-34B7-473C-BC57-4ED6F4B7B5EE}" type="presParOf" srcId="{BE2A763B-2BF3-4F13-A907-E9C6440DEC05}" destId="{F7E70546-5DAF-474E-877D-794A37F47397}" srcOrd="2" destOrd="0" presId="urn:microsoft.com/office/officeart/2018/5/layout/IconLeafLabelList"/>
    <dgm:cxn modelId="{3142F8BB-C6AB-47CB-841B-DDAC02007944}" type="presParOf" srcId="{BE2A763B-2BF3-4F13-A907-E9C6440DEC05}" destId="{DAD153D8-6559-44E3-8AE1-2929DCD4A2ED}" srcOrd="3" destOrd="0" presId="urn:microsoft.com/office/officeart/2018/5/layout/IconLeafLabelList"/>
    <dgm:cxn modelId="{E83D95E1-E89E-43C9-8471-26A92C0696C6}" type="presParOf" srcId="{436C13AF-FF01-4DE6-902C-C82B577DA809}" destId="{ACFFA26E-760C-4953-96E4-39AEB4FCC867}" srcOrd="1" destOrd="0" presId="urn:microsoft.com/office/officeart/2018/5/layout/IconLeafLabelList"/>
    <dgm:cxn modelId="{C910A617-B721-47EE-B4E1-CC4641ECA75E}" type="presParOf" srcId="{436C13AF-FF01-4DE6-902C-C82B577DA809}" destId="{51EF5B02-4A6B-4F46-994B-084E4A926585}" srcOrd="2" destOrd="0" presId="urn:microsoft.com/office/officeart/2018/5/layout/IconLeafLabelList"/>
    <dgm:cxn modelId="{9EF40683-35AD-4E2A-A87B-5E8186E9195E}" type="presParOf" srcId="{51EF5B02-4A6B-4F46-994B-084E4A926585}" destId="{F55FEFA7-45AA-4D9F-BAA3-5BF5736DB158}" srcOrd="0" destOrd="0" presId="urn:microsoft.com/office/officeart/2018/5/layout/IconLeafLabelList"/>
    <dgm:cxn modelId="{33F5E289-7678-4990-8690-9FE5A03CFE9C}" type="presParOf" srcId="{51EF5B02-4A6B-4F46-994B-084E4A926585}" destId="{951B68D0-4264-490D-AF05-FF2C5091A2B6}" srcOrd="1" destOrd="0" presId="urn:microsoft.com/office/officeart/2018/5/layout/IconLeafLabelList"/>
    <dgm:cxn modelId="{4F9AA76C-67D4-4B07-9611-9761973938F9}" type="presParOf" srcId="{51EF5B02-4A6B-4F46-994B-084E4A926585}" destId="{9921C0D7-B14D-426F-94F1-05EFE0EF39E8}" srcOrd="2" destOrd="0" presId="urn:microsoft.com/office/officeart/2018/5/layout/IconLeafLabelList"/>
    <dgm:cxn modelId="{CB68E6CF-90A8-4340-B636-DF966AB74FD9}" type="presParOf" srcId="{51EF5B02-4A6B-4F46-994B-084E4A926585}" destId="{795E32E5-DA2F-4935-9458-7835365C572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DF1CB-9EF5-4E97-97C3-6E3CD474B8D3}"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4F179C23-5C31-4431-AE6D-4F914A9E496C}">
      <dgm:prSet/>
      <dgm:spPr/>
      <dgm:t>
        <a:bodyPr/>
        <a:lstStyle/>
        <a:p>
          <a:r>
            <a:rPr lang="en-US"/>
            <a:t>Opportunities:</a:t>
          </a:r>
        </a:p>
      </dgm:t>
    </dgm:pt>
    <dgm:pt modelId="{887CE75F-3E78-447A-BE38-7F1571EB2C95}" type="parTrans" cxnId="{34BA5BEF-92FC-42BA-9419-4F1ABEC00869}">
      <dgm:prSet/>
      <dgm:spPr/>
      <dgm:t>
        <a:bodyPr/>
        <a:lstStyle/>
        <a:p>
          <a:endParaRPr lang="en-US"/>
        </a:p>
      </dgm:t>
    </dgm:pt>
    <dgm:pt modelId="{0DE31FF2-57C1-45B3-B4A1-D651E5D599CE}" type="sibTrans" cxnId="{34BA5BEF-92FC-42BA-9419-4F1ABEC00869}">
      <dgm:prSet/>
      <dgm:spPr/>
      <dgm:t>
        <a:bodyPr/>
        <a:lstStyle/>
        <a:p>
          <a:endParaRPr lang="en-US"/>
        </a:p>
      </dgm:t>
    </dgm:pt>
    <dgm:pt modelId="{A5126021-6E68-43D2-B8D7-3AB2FF3B6530}">
      <dgm:prSet/>
      <dgm:spPr/>
      <dgm:t>
        <a:bodyPr/>
        <a:lstStyle/>
        <a:p>
          <a:r>
            <a:rPr lang="en-US"/>
            <a:t>• Improved patient outcomes because of personalized medicine and less human error</a:t>
          </a:r>
        </a:p>
      </dgm:t>
    </dgm:pt>
    <dgm:pt modelId="{E149CD11-C873-4B00-A201-88556D4964BF}" type="parTrans" cxnId="{3B98E1CC-E5AC-45F5-BA64-2F99BE373400}">
      <dgm:prSet/>
      <dgm:spPr/>
      <dgm:t>
        <a:bodyPr/>
        <a:lstStyle/>
        <a:p>
          <a:endParaRPr lang="en-US"/>
        </a:p>
      </dgm:t>
    </dgm:pt>
    <dgm:pt modelId="{15784FAA-51BC-4296-BDEB-77FBB40D6179}" type="sibTrans" cxnId="{3B98E1CC-E5AC-45F5-BA64-2F99BE373400}">
      <dgm:prSet/>
      <dgm:spPr/>
      <dgm:t>
        <a:bodyPr/>
        <a:lstStyle/>
        <a:p>
          <a:endParaRPr lang="en-US"/>
        </a:p>
      </dgm:t>
    </dgm:pt>
    <dgm:pt modelId="{2A86A272-642D-45F4-92D9-ADCE841690CF}">
      <dgm:prSet/>
      <dgm:spPr/>
      <dgm:t>
        <a:bodyPr/>
        <a:lstStyle/>
        <a:p>
          <a:r>
            <a:rPr lang="en-US"/>
            <a:t>• Personalized AI “doctor” that uses neural networks to study your personal health trends</a:t>
          </a:r>
        </a:p>
      </dgm:t>
    </dgm:pt>
    <dgm:pt modelId="{6C779027-649F-48F9-BC62-08286D9FB50E}" type="parTrans" cxnId="{2759296A-0331-422F-8BBA-464FDB65F384}">
      <dgm:prSet/>
      <dgm:spPr/>
      <dgm:t>
        <a:bodyPr/>
        <a:lstStyle/>
        <a:p>
          <a:endParaRPr lang="en-US"/>
        </a:p>
      </dgm:t>
    </dgm:pt>
    <dgm:pt modelId="{6CD25E6A-B930-4D20-91AD-5DAB90DB5AED}" type="sibTrans" cxnId="{2759296A-0331-422F-8BBA-464FDB65F384}">
      <dgm:prSet/>
      <dgm:spPr/>
      <dgm:t>
        <a:bodyPr/>
        <a:lstStyle/>
        <a:p>
          <a:endParaRPr lang="en-US"/>
        </a:p>
      </dgm:t>
    </dgm:pt>
    <dgm:pt modelId="{6C0B4CB5-9D05-4D2E-9639-535EDE269955}">
      <dgm:prSet/>
      <dgm:spPr/>
      <dgm:t>
        <a:bodyPr/>
        <a:lstStyle/>
        <a:p>
          <a:r>
            <a:rPr lang="en-US"/>
            <a:t>• Potential for a personal doctor due to AI</a:t>
          </a:r>
        </a:p>
      </dgm:t>
    </dgm:pt>
    <dgm:pt modelId="{0B62B380-A3B1-4B9B-BA8D-6391F467B385}" type="parTrans" cxnId="{C223CC36-0C00-470A-ACD0-E4850757B2AB}">
      <dgm:prSet/>
      <dgm:spPr/>
      <dgm:t>
        <a:bodyPr/>
        <a:lstStyle/>
        <a:p>
          <a:endParaRPr lang="en-US"/>
        </a:p>
      </dgm:t>
    </dgm:pt>
    <dgm:pt modelId="{EE7533BE-37DD-4C6E-9058-4C2900049D26}" type="sibTrans" cxnId="{C223CC36-0C00-470A-ACD0-E4850757B2AB}">
      <dgm:prSet/>
      <dgm:spPr/>
      <dgm:t>
        <a:bodyPr/>
        <a:lstStyle/>
        <a:p>
          <a:endParaRPr lang="en-US"/>
        </a:p>
      </dgm:t>
    </dgm:pt>
    <dgm:pt modelId="{DB285ADA-B625-4F67-B31C-626299EFD982}">
      <dgm:prSet/>
      <dgm:spPr/>
      <dgm:t>
        <a:bodyPr/>
        <a:lstStyle/>
        <a:p>
          <a:r>
            <a:rPr lang="en-US"/>
            <a:t>Threats:</a:t>
          </a:r>
        </a:p>
      </dgm:t>
    </dgm:pt>
    <dgm:pt modelId="{ECF82E71-13A8-4148-B979-6D95E198A1FF}" type="parTrans" cxnId="{AA2C8E7A-EFCC-4B6A-BC2D-98762A255A4F}">
      <dgm:prSet/>
      <dgm:spPr/>
      <dgm:t>
        <a:bodyPr/>
        <a:lstStyle/>
        <a:p>
          <a:endParaRPr lang="en-US"/>
        </a:p>
      </dgm:t>
    </dgm:pt>
    <dgm:pt modelId="{BF3FCD5F-53F5-42CA-B140-37B7179D6E7F}" type="sibTrans" cxnId="{AA2C8E7A-EFCC-4B6A-BC2D-98762A255A4F}">
      <dgm:prSet/>
      <dgm:spPr/>
      <dgm:t>
        <a:bodyPr/>
        <a:lstStyle/>
        <a:p>
          <a:endParaRPr lang="en-US"/>
        </a:p>
      </dgm:t>
    </dgm:pt>
    <dgm:pt modelId="{75728379-7243-42FF-8054-AAEFD6E0EF94}">
      <dgm:prSet/>
      <dgm:spPr/>
      <dgm:t>
        <a:bodyPr/>
        <a:lstStyle/>
        <a:p>
          <a:r>
            <a:rPr lang="en-US"/>
            <a:t>• Privacy concerns (patient data protection)</a:t>
          </a:r>
        </a:p>
      </dgm:t>
    </dgm:pt>
    <dgm:pt modelId="{6980D18B-B742-40C9-AE1F-7C7FE7544B2D}" type="parTrans" cxnId="{B441C543-AAEF-4D30-9DA1-258BE263585B}">
      <dgm:prSet/>
      <dgm:spPr/>
      <dgm:t>
        <a:bodyPr/>
        <a:lstStyle/>
        <a:p>
          <a:endParaRPr lang="en-US"/>
        </a:p>
      </dgm:t>
    </dgm:pt>
    <dgm:pt modelId="{3178C605-9AAA-45F0-ACCC-E84EECEE366C}" type="sibTrans" cxnId="{B441C543-AAEF-4D30-9DA1-258BE263585B}">
      <dgm:prSet/>
      <dgm:spPr/>
      <dgm:t>
        <a:bodyPr/>
        <a:lstStyle/>
        <a:p>
          <a:endParaRPr lang="en-US"/>
        </a:p>
      </dgm:t>
    </dgm:pt>
    <dgm:pt modelId="{01C074D6-F2D0-46A9-BD15-EE772481ED44}">
      <dgm:prSet/>
      <dgm:spPr/>
      <dgm:t>
        <a:bodyPr/>
        <a:lstStyle/>
        <a:p>
          <a:r>
            <a:rPr lang="en-US"/>
            <a:t>• Risk of Large Language Models being “jail-broken”</a:t>
          </a:r>
        </a:p>
      </dgm:t>
    </dgm:pt>
    <dgm:pt modelId="{561CE896-6B95-4BAE-94C4-368BE7041366}" type="parTrans" cxnId="{43F30542-6D76-41B0-80F8-4FA587A46278}">
      <dgm:prSet/>
      <dgm:spPr/>
      <dgm:t>
        <a:bodyPr/>
        <a:lstStyle/>
        <a:p>
          <a:endParaRPr lang="en-US"/>
        </a:p>
      </dgm:t>
    </dgm:pt>
    <dgm:pt modelId="{21615699-5B54-474D-BCCC-78E7AA7E8936}" type="sibTrans" cxnId="{43F30542-6D76-41B0-80F8-4FA587A46278}">
      <dgm:prSet/>
      <dgm:spPr/>
      <dgm:t>
        <a:bodyPr/>
        <a:lstStyle/>
        <a:p>
          <a:endParaRPr lang="en-US"/>
        </a:p>
      </dgm:t>
    </dgm:pt>
    <dgm:pt modelId="{5DA122F4-92BF-4C90-A61E-466AFF1B6BF9}">
      <dgm:prSet/>
      <dgm:spPr/>
      <dgm:t>
        <a:bodyPr/>
        <a:lstStyle/>
        <a:p>
          <a:r>
            <a:rPr lang="en-US"/>
            <a:t>• Bias in NLP models, especially in Large Language Models</a:t>
          </a:r>
        </a:p>
      </dgm:t>
    </dgm:pt>
    <dgm:pt modelId="{371A4CF7-965B-4831-A176-24885A205540}" type="parTrans" cxnId="{B20268E6-5AE9-474F-A2E8-6A96B67EB9C3}">
      <dgm:prSet/>
      <dgm:spPr/>
      <dgm:t>
        <a:bodyPr/>
        <a:lstStyle/>
        <a:p>
          <a:endParaRPr lang="en-US"/>
        </a:p>
      </dgm:t>
    </dgm:pt>
    <dgm:pt modelId="{F31F9DA9-00B0-4C17-A442-AA03FE8FD0BB}" type="sibTrans" cxnId="{B20268E6-5AE9-474F-A2E8-6A96B67EB9C3}">
      <dgm:prSet/>
      <dgm:spPr/>
      <dgm:t>
        <a:bodyPr/>
        <a:lstStyle/>
        <a:p>
          <a:endParaRPr lang="en-US"/>
        </a:p>
      </dgm:t>
    </dgm:pt>
    <dgm:pt modelId="{73B8BBD0-E4DA-4CF4-998B-EFC089C9D7D5}" type="pres">
      <dgm:prSet presAssocID="{FD8DF1CB-9EF5-4E97-97C3-6E3CD474B8D3}" presName="Name0" presStyleCnt="0">
        <dgm:presLayoutVars>
          <dgm:dir/>
          <dgm:resizeHandles val="exact"/>
        </dgm:presLayoutVars>
      </dgm:prSet>
      <dgm:spPr/>
    </dgm:pt>
    <dgm:pt modelId="{DBEDE5EA-3AE0-4557-A6E2-BBAF240AFE82}" type="pres">
      <dgm:prSet presAssocID="{4F179C23-5C31-4431-AE6D-4F914A9E496C}" presName="node" presStyleLbl="node1" presStyleIdx="0" presStyleCnt="8">
        <dgm:presLayoutVars>
          <dgm:bulletEnabled val="1"/>
        </dgm:presLayoutVars>
      </dgm:prSet>
      <dgm:spPr/>
    </dgm:pt>
    <dgm:pt modelId="{CBBBEF58-ACF1-4E86-B44D-04242720E59D}" type="pres">
      <dgm:prSet presAssocID="{0DE31FF2-57C1-45B3-B4A1-D651E5D599CE}" presName="sibTrans" presStyleLbl="sibTrans1D1" presStyleIdx="0" presStyleCnt="7"/>
      <dgm:spPr/>
    </dgm:pt>
    <dgm:pt modelId="{F6B661D8-E220-4441-9F0A-0AD7883CA232}" type="pres">
      <dgm:prSet presAssocID="{0DE31FF2-57C1-45B3-B4A1-D651E5D599CE}" presName="connectorText" presStyleLbl="sibTrans1D1" presStyleIdx="0" presStyleCnt="7"/>
      <dgm:spPr/>
    </dgm:pt>
    <dgm:pt modelId="{70A7719E-D0FE-4238-9DD3-6E12DBFA8F28}" type="pres">
      <dgm:prSet presAssocID="{A5126021-6E68-43D2-B8D7-3AB2FF3B6530}" presName="node" presStyleLbl="node1" presStyleIdx="1" presStyleCnt="8">
        <dgm:presLayoutVars>
          <dgm:bulletEnabled val="1"/>
        </dgm:presLayoutVars>
      </dgm:prSet>
      <dgm:spPr/>
    </dgm:pt>
    <dgm:pt modelId="{6EA16D0E-2ED3-44B3-9696-54EC9B331F5C}" type="pres">
      <dgm:prSet presAssocID="{15784FAA-51BC-4296-BDEB-77FBB40D6179}" presName="sibTrans" presStyleLbl="sibTrans1D1" presStyleIdx="1" presStyleCnt="7"/>
      <dgm:spPr/>
    </dgm:pt>
    <dgm:pt modelId="{B27CA1F1-B8DF-4BF5-A59F-428725AD87F8}" type="pres">
      <dgm:prSet presAssocID="{15784FAA-51BC-4296-BDEB-77FBB40D6179}" presName="connectorText" presStyleLbl="sibTrans1D1" presStyleIdx="1" presStyleCnt="7"/>
      <dgm:spPr/>
    </dgm:pt>
    <dgm:pt modelId="{63941326-F7B2-4C91-97F0-CD8FF67F1C04}" type="pres">
      <dgm:prSet presAssocID="{2A86A272-642D-45F4-92D9-ADCE841690CF}" presName="node" presStyleLbl="node1" presStyleIdx="2" presStyleCnt="8">
        <dgm:presLayoutVars>
          <dgm:bulletEnabled val="1"/>
        </dgm:presLayoutVars>
      </dgm:prSet>
      <dgm:spPr/>
    </dgm:pt>
    <dgm:pt modelId="{FC09BF47-BE23-4F75-AC17-D59DB85DBF91}" type="pres">
      <dgm:prSet presAssocID="{6CD25E6A-B930-4D20-91AD-5DAB90DB5AED}" presName="sibTrans" presStyleLbl="sibTrans1D1" presStyleIdx="2" presStyleCnt="7"/>
      <dgm:spPr/>
    </dgm:pt>
    <dgm:pt modelId="{C0327C71-3838-4155-8295-D93256356FB9}" type="pres">
      <dgm:prSet presAssocID="{6CD25E6A-B930-4D20-91AD-5DAB90DB5AED}" presName="connectorText" presStyleLbl="sibTrans1D1" presStyleIdx="2" presStyleCnt="7"/>
      <dgm:spPr/>
    </dgm:pt>
    <dgm:pt modelId="{E19138C5-7902-4F26-8A85-B88DF94E3BCB}" type="pres">
      <dgm:prSet presAssocID="{6C0B4CB5-9D05-4D2E-9639-535EDE269955}" presName="node" presStyleLbl="node1" presStyleIdx="3" presStyleCnt="8">
        <dgm:presLayoutVars>
          <dgm:bulletEnabled val="1"/>
        </dgm:presLayoutVars>
      </dgm:prSet>
      <dgm:spPr/>
    </dgm:pt>
    <dgm:pt modelId="{2C222FD4-A659-4D49-B229-6C7F8DEA2EEA}" type="pres">
      <dgm:prSet presAssocID="{EE7533BE-37DD-4C6E-9058-4C2900049D26}" presName="sibTrans" presStyleLbl="sibTrans1D1" presStyleIdx="3" presStyleCnt="7"/>
      <dgm:spPr/>
    </dgm:pt>
    <dgm:pt modelId="{65880618-F6AB-45E8-A860-80F69D2A60FA}" type="pres">
      <dgm:prSet presAssocID="{EE7533BE-37DD-4C6E-9058-4C2900049D26}" presName="connectorText" presStyleLbl="sibTrans1D1" presStyleIdx="3" presStyleCnt="7"/>
      <dgm:spPr/>
    </dgm:pt>
    <dgm:pt modelId="{AF15C4B3-D410-4047-BFF0-5BA2613DB97A}" type="pres">
      <dgm:prSet presAssocID="{DB285ADA-B625-4F67-B31C-626299EFD982}" presName="node" presStyleLbl="node1" presStyleIdx="4" presStyleCnt="8">
        <dgm:presLayoutVars>
          <dgm:bulletEnabled val="1"/>
        </dgm:presLayoutVars>
      </dgm:prSet>
      <dgm:spPr/>
    </dgm:pt>
    <dgm:pt modelId="{2110B393-6B49-432F-ADAF-5D6AC5C79F78}" type="pres">
      <dgm:prSet presAssocID="{BF3FCD5F-53F5-42CA-B140-37B7179D6E7F}" presName="sibTrans" presStyleLbl="sibTrans1D1" presStyleIdx="4" presStyleCnt="7"/>
      <dgm:spPr/>
    </dgm:pt>
    <dgm:pt modelId="{983A8BE7-54FD-4362-A9F8-67CA8E198727}" type="pres">
      <dgm:prSet presAssocID="{BF3FCD5F-53F5-42CA-B140-37B7179D6E7F}" presName="connectorText" presStyleLbl="sibTrans1D1" presStyleIdx="4" presStyleCnt="7"/>
      <dgm:spPr/>
    </dgm:pt>
    <dgm:pt modelId="{543D7E4B-5B18-4CE7-A5FC-5C8DDECB7AC1}" type="pres">
      <dgm:prSet presAssocID="{75728379-7243-42FF-8054-AAEFD6E0EF94}" presName="node" presStyleLbl="node1" presStyleIdx="5" presStyleCnt="8">
        <dgm:presLayoutVars>
          <dgm:bulletEnabled val="1"/>
        </dgm:presLayoutVars>
      </dgm:prSet>
      <dgm:spPr/>
    </dgm:pt>
    <dgm:pt modelId="{11697F5C-86D4-42E9-9A16-69FAA5278614}" type="pres">
      <dgm:prSet presAssocID="{3178C605-9AAA-45F0-ACCC-E84EECEE366C}" presName="sibTrans" presStyleLbl="sibTrans1D1" presStyleIdx="5" presStyleCnt="7"/>
      <dgm:spPr/>
    </dgm:pt>
    <dgm:pt modelId="{33FC3167-FC5F-46C7-A401-970EB0DFC6C2}" type="pres">
      <dgm:prSet presAssocID="{3178C605-9AAA-45F0-ACCC-E84EECEE366C}" presName="connectorText" presStyleLbl="sibTrans1D1" presStyleIdx="5" presStyleCnt="7"/>
      <dgm:spPr/>
    </dgm:pt>
    <dgm:pt modelId="{0F748657-969F-4750-8EFF-A8A71206C5B1}" type="pres">
      <dgm:prSet presAssocID="{01C074D6-F2D0-46A9-BD15-EE772481ED44}" presName="node" presStyleLbl="node1" presStyleIdx="6" presStyleCnt="8">
        <dgm:presLayoutVars>
          <dgm:bulletEnabled val="1"/>
        </dgm:presLayoutVars>
      </dgm:prSet>
      <dgm:spPr/>
    </dgm:pt>
    <dgm:pt modelId="{D82078FE-89D4-4495-B2E4-6FA58E11EAEB}" type="pres">
      <dgm:prSet presAssocID="{21615699-5B54-474D-BCCC-78E7AA7E8936}" presName="sibTrans" presStyleLbl="sibTrans1D1" presStyleIdx="6" presStyleCnt="7"/>
      <dgm:spPr/>
    </dgm:pt>
    <dgm:pt modelId="{D63CF202-E25D-4AAD-A7DC-CA42CE381260}" type="pres">
      <dgm:prSet presAssocID="{21615699-5B54-474D-BCCC-78E7AA7E8936}" presName="connectorText" presStyleLbl="sibTrans1D1" presStyleIdx="6" presStyleCnt="7"/>
      <dgm:spPr/>
    </dgm:pt>
    <dgm:pt modelId="{26762E4A-6752-4F3B-BEF7-14B142FD5A16}" type="pres">
      <dgm:prSet presAssocID="{5DA122F4-92BF-4C90-A61E-466AFF1B6BF9}" presName="node" presStyleLbl="node1" presStyleIdx="7" presStyleCnt="8">
        <dgm:presLayoutVars>
          <dgm:bulletEnabled val="1"/>
        </dgm:presLayoutVars>
      </dgm:prSet>
      <dgm:spPr/>
    </dgm:pt>
  </dgm:ptLst>
  <dgm:cxnLst>
    <dgm:cxn modelId="{27D3A803-5012-4E2A-B357-03177BC9C931}" type="presOf" srcId="{75728379-7243-42FF-8054-AAEFD6E0EF94}" destId="{543D7E4B-5B18-4CE7-A5FC-5C8DDECB7AC1}" srcOrd="0" destOrd="0" presId="urn:microsoft.com/office/officeart/2016/7/layout/RepeatingBendingProcessNew"/>
    <dgm:cxn modelId="{A3044921-2F0D-4DF6-ADD3-8D6D878C73D4}" type="presOf" srcId="{5DA122F4-92BF-4C90-A61E-466AFF1B6BF9}" destId="{26762E4A-6752-4F3B-BEF7-14B142FD5A16}" srcOrd="0" destOrd="0" presId="urn:microsoft.com/office/officeart/2016/7/layout/RepeatingBendingProcessNew"/>
    <dgm:cxn modelId="{E13D262B-1CF7-4C69-A510-BFC3C39FB00D}" type="presOf" srcId="{0DE31FF2-57C1-45B3-B4A1-D651E5D599CE}" destId="{F6B661D8-E220-4441-9F0A-0AD7883CA232}" srcOrd="1" destOrd="0" presId="urn:microsoft.com/office/officeart/2016/7/layout/RepeatingBendingProcessNew"/>
    <dgm:cxn modelId="{C2E44330-1B3C-434C-A30D-E9BF2772E5D9}" type="presOf" srcId="{BF3FCD5F-53F5-42CA-B140-37B7179D6E7F}" destId="{983A8BE7-54FD-4362-A9F8-67CA8E198727}" srcOrd="1" destOrd="0" presId="urn:microsoft.com/office/officeart/2016/7/layout/RepeatingBendingProcessNew"/>
    <dgm:cxn modelId="{489F6B35-8E27-4F23-B34F-5D5DCDF70DAB}" type="presOf" srcId="{6CD25E6A-B930-4D20-91AD-5DAB90DB5AED}" destId="{C0327C71-3838-4155-8295-D93256356FB9}" srcOrd="1" destOrd="0" presId="urn:microsoft.com/office/officeart/2016/7/layout/RepeatingBendingProcessNew"/>
    <dgm:cxn modelId="{C223CC36-0C00-470A-ACD0-E4850757B2AB}" srcId="{FD8DF1CB-9EF5-4E97-97C3-6E3CD474B8D3}" destId="{6C0B4CB5-9D05-4D2E-9639-535EDE269955}" srcOrd="3" destOrd="0" parTransId="{0B62B380-A3B1-4B9B-BA8D-6391F467B385}" sibTransId="{EE7533BE-37DD-4C6E-9058-4C2900049D26}"/>
    <dgm:cxn modelId="{C29A513B-02C1-4B41-A612-BC926B56E18A}" type="presOf" srcId="{21615699-5B54-474D-BCCC-78E7AA7E8936}" destId="{D63CF202-E25D-4AAD-A7DC-CA42CE381260}" srcOrd="1" destOrd="0" presId="urn:microsoft.com/office/officeart/2016/7/layout/RepeatingBendingProcessNew"/>
    <dgm:cxn modelId="{BCE5C861-B1FF-4B53-A1CC-2EE682DE65C5}" type="presOf" srcId="{21615699-5B54-474D-BCCC-78E7AA7E8936}" destId="{D82078FE-89D4-4495-B2E4-6FA58E11EAEB}" srcOrd="0" destOrd="0" presId="urn:microsoft.com/office/officeart/2016/7/layout/RepeatingBendingProcessNew"/>
    <dgm:cxn modelId="{43F30542-6D76-41B0-80F8-4FA587A46278}" srcId="{FD8DF1CB-9EF5-4E97-97C3-6E3CD474B8D3}" destId="{01C074D6-F2D0-46A9-BD15-EE772481ED44}" srcOrd="6" destOrd="0" parTransId="{561CE896-6B95-4BAE-94C4-368BE7041366}" sibTransId="{21615699-5B54-474D-BCCC-78E7AA7E8936}"/>
    <dgm:cxn modelId="{B441C543-AAEF-4D30-9DA1-258BE263585B}" srcId="{FD8DF1CB-9EF5-4E97-97C3-6E3CD474B8D3}" destId="{75728379-7243-42FF-8054-AAEFD6E0EF94}" srcOrd="5" destOrd="0" parTransId="{6980D18B-B742-40C9-AE1F-7C7FE7544B2D}" sibTransId="{3178C605-9AAA-45F0-ACCC-E84EECEE366C}"/>
    <dgm:cxn modelId="{2759296A-0331-422F-8BBA-464FDB65F384}" srcId="{FD8DF1CB-9EF5-4E97-97C3-6E3CD474B8D3}" destId="{2A86A272-642D-45F4-92D9-ADCE841690CF}" srcOrd="2" destOrd="0" parTransId="{6C779027-649F-48F9-BC62-08286D9FB50E}" sibTransId="{6CD25E6A-B930-4D20-91AD-5DAB90DB5AED}"/>
    <dgm:cxn modelId="{4145524B-E2FC-4519-8617-EFCE841E7D3E}" type="presOf" srcId="{DB285ADA-B625-4F67-B31C-626299EFD982}" destId="{AF15C4B3-D410-4047-BFF0-5BA2613DB97A}" srcOrd="0" destOrd="0" presId="urn:microsoft.com/office/officeart/2016/7/layout/RepeatingBendingProcessNew"/>
    <dgm:cxn modelId="{AA2C8E7A-EFCC-4B6A-BC2D-98762A255A4F}" srcId="{FD8DF1CB-9EF5-4E97-97C3-6E3CD474B8D3}" destId="{DB285ADA-B625-4F67-B31C-626299EFD982}" srcOrd="4" destOrd="0" parTransId="{ECF82E71-13A8-4148-B979-6D95E198A1FF}" sibTransId="{BF3FCD5F-53F5-42CA-B140-37B7179D6E7F}"/>
    <dgm:cxn modelId="{49F8EB7C-2721-46C3-B38B-F60C7B0596E2}" type="presOf" srcId="{01C074D6-F2D0-46A9-BD15-EE772481ED44}" destId="{0F748657-969F-4750-8EFF-A8A71206C5B1}" srcOrd="0" destOrd="0" presId="urn:microsoft.com/office/officeart/2016/7/layout/RepeatingBendingProcessNew"/>
    <dgm:cxn modelId="{14F82F7F-94CB-44DD-854E-23CAE2C314D8}" type="presOf" srcId="{FD8DF1CB-9EF5-4E97-97C3-6E3CD474B8D3}" destId="{73B8BBD0-E4DA-4CF4-998B-EFC089C9D7D5}" srcOrd="0" destOrd="0" presId="urn:microsoft.com/office/officeart/2016/7/layout/RepeatingBendingProcessNew"/>
    <dgm:cxn modelId="{D4D5F581-E55E-4B2A-9877-CD7516A5E8CD}" type="presOf" srcId="{EE7533BE-37DD-4C6E-9058-4C2900049D26}" destId="{65880618-F6AB-45E8-A860-80F69D2A60FA}" srcOrd="1" destOrd="0" presId="urn:microsoft.com/office/officeart/2016/7/layout/RepeatingBendingProcessNew"/>
    <dgm:cxn modelId="{176E7D84-ECE4-4092-AB48-065AB4FB079E}" type="presOf" srcId="{2A86A272-642D-45F4-92D9-ADCE841690CF}" destId="{63941326-F7B2-4C91-97F0-CD8FF67F1C04}" srcOrd="0" destOrd="0" presId="urn:microsoft.com/office/officeart/2016/7/layout/RepeatingBendingProcessNew"/>
    <dgm:cxn modelId="{04BCA98C-E5DB-42CD-B691-158BE1F7562B}" type="presOf" srcId="{BF3FCD5F-53F5-42CA-B140-37B7179D6E7F}" destId="{2110B393-6B49-432F-ADAF-5D6AC5C79F78}" srcOrd="0" destOrd="0" presId="urn:microsoft.com/office/officeart/2016/7/layout/RepeatingBendingProcessNew"/>
    <dgm:cxn modelId="{C283798E-1C4B-4ACF-88D7-BE5284783BFE}" type="presOf" srcId="{0DE31FF2-57C1-45B3-B4A1-D651E5D599CE}" destId="{CBBBEF58-ACF1-4E86-B44D-04242720E59D}" srcOrd="0" destOrd="0" presId="urn:microsoft.com/office/officeart/2016/7/layout/RepeatingBendingProcessNew"/>
    <dgm:cxn modelId="{66EE85B1-0681-416F-8D05-728D9EDC5346}" type="presOf" srcId="{EE7533BE-37DD-4C6E-9058-4C2900049D26}" destId="{2C222FD4-A659-4D49-B229-6C7F8DEA2EEA}" srcOrd="0" destOrd="0" presId="urn:microsoft.com/office/officeart/2016/7/layout/RepeatingBendingProcessNew"/>
    <dgm:cxn modelId="{0C3376B5-F9BF-4913-BC16-A82D855F99A8}" type="presOf" srcId="{15784FAA-51BC-4296-BDEB-77FBB40D6179}" destId="{6EA16D0E-2ED3-44B3-9696-54EC9B331F5C}" srcOrd="0" destOrd="0" presId="urn:microsoft.com/office/officeart/2016/7/layout/RepeatingBendingProcessNew"/>
    <dgm:cxn modelId="{98931EBA-8205-4981-BD12-E471FA3C0F31}" type="presOf" srcId="{3178C605-9AAA-45F0-ACCC-E84EECEE366C}" destId="{11697F5C-86D4-42E9-9A16-69FAA5278614}" srcOrd="0" destOrd="0" presId="urn:microsoft.com/office/officeart/2016/7/layout/RepeatingBendingProcessNew"/>
    <dgm:cxn modelId="{3B98E1CC-E5AC-45F5-BA64-2F99BE373400}" srcId="{FD8DF1CB-9EF5-4E97-97C3-6E3CD474B8D3}" destId="{A5126021-6E68-43D2-B8D7-3AB2FF3B6530}" srcOrd="1" destOrd="0" parTransId="{E149CD11-C873-4B00-A201-88556D4964BF}" sibTransId="{15784FAA-51BC-4296-BDEB-77FBB40D6179}"/>
    <dgm:cxn modelId="{32F8B0CD-0800-45C0-98D1-64CA0521C4B8}" type="presOf" srcId="{A5126021-6E68-43D2-B8D7-3AB2FF3B6530}" destId="{70A7719E-D0FE-4238-9DD3-6E12DBFA8F28}" srcOrd="0" destOrd="0" presId="urn:microsoft.com/office/officeart/2016/7/layout/RepeatingBendingProcessNew"/>
    <dgm:cxn modelId="{E015D6CE-2BE5-40C2-867E-83514737CFE3}" type="presOf" srcId="{3178C605-9AAA-45F0-ACCC-E84EECEE366C}" destId="{33FC3167-FC5F-46C7-A401-970EB0DFC6C2}" srcOrd="1" destOrd="0" presId="urn:microsoft.com/office/officeart/2016/7/layout/RepeatingBendingProcessNew"/>
    <dgm:cxn modelId="{C38A84D1-A21A-4754-9781-6EB96DF83592}" type="presOf" srcId="{6CD25E6A-B930-4D20-91AD-5DAB90DB5AED}" destId="{FC09BF47-BE23-4F75-AC17-D59DB85DBF91}" srcOrd="0" destOrd="0" presId="urn:microsoft.com/office/officeart/2016/7/layout/RepeatingBendingProcessNew"/>
    <dgm:cxn modelId="{7A92F1D5-5753-4742-8C77-FAF914D6ED37}" type="presOf" srcId="{6C0B4CB5-9D05-4D2E-9639-535EDE269955}" destId="{E19138C5-7902-4F26-8A85-B88DF94E3BCB}" srcOrd="0" destOrd="0" presId="urn:microsoft.com/office/officeart/2016/7/layout/RepeatingBendingProcessNew"/>
    <dgm:cxn modelId="{0F0175DF-8412-4C27-AEB8-B80CD41CDC5C}" type="presOf" srcId="{4F179C23-5C31-4431-AE6D-4F914A9E496C}" destId="{DBEDE5EA-3AE0-4557-A6E2-BBAF240AFE82}" srcOrd="0" destOrd="0" presId="urn:microsoft.com/office/officeart/2016/7/layout/RepeatingBendingProcessNew"/>
    <dgm:cxn modelId="{B20268E6-5AE9-474F-A2E8-6A96B67EB9C3}" srcId="{FD8DF1CB-9EF5-4E97-97C3-6E3CD474B8D3}" destId="{5DA122F4-92BF-4C90-A61E-466AFF1B6BF9}" srcOrd="7" destOrd="0" parTransId="{371A4CF7-965B-4831-A176-24885A205540}" sibTransId="{F31F9DA9-00B0-4C17-A442-AA03FE8FD0BB}"/>
    <dgm:cxn modelId="{34BA5BEF-92FC-42BA-9419-4F1ABEC00869}" srcId="{FD8DF1CB-9EF5-4E97-97C3-6E3CD474B8D3}" destId="{4F179C23-5C31-4431-AE6D-4F914A9E496C}" srcOrd="0" destOrd="0" parTransId="{887CE75F-3E78-447A-BE38-7F1571EB2C95}" sibTransId="{0DE31FF2-57C1-45B3-B4A1-D651E5D599CE}"/>
    <dgm:cxn modelId="{2D6F8AFF-C822-4C99-B740-C526AFEE300F}" type="presOf" srcId="{15784FAA-51BC-4296-BDEB-77FBB40D6179}" destId="{B27CA1F1-B8DF-4BF5-A59F-428725AD87F8}" srcOrd="1" destOrd="0" presId="urn:microsoft.com/office/officeart/2016/7/layout/RepeatingBendingProcessNew"/>
    <dgm:cxn modelId="{EE09A95D-928E-4025-8D66-ECF5F4D48D71}" type="presParOf" srcId="{73B8BBD0-E4DA-4CF4-998B-EFC089C9D7D5}" destId="{DBEDE5EA-3AE0-4557-A6E2-BBAF240AFE82}" srcOrd="0" destOrd="0" presId="urn:microsoft.com/office/officeart/2016/7/layout/RepeatingBendingProcessNew"/>
    <dgm:cxn modelId="{C39ADA36-B234-4B02-B96B-4C16FAB5D5F9}" type="presParOf" srcId="{73B8BBD0-E4DA-4CF4-998B-EFC089C9D7D5}" destId="{CBBBEF58-ACF1-4E86-B44D-04242720E59D}" srcOrd="1" destOrd="0" presId="urn:microsoft.com/office/officeart/2016/7/layout/RepeatingBendingProcessNew"/>
    <dgm:cxn modelId="{DE4A6A46-CB8B-4E22-9F0B-5AA3903AC4CC}" type="presParOf" srcId="{CBBBEF58-ACF1-4E86-B44D-04242720E59D}" destId="{F6B661D8-E220-4441-9F0A-0AD7883CA232}" srcOrd="0" destOrd="0" presId="urn:microsoft.com/office/officeart/2016/7/layout/RepeatingBendingProcessNew"/>
    <dgm:cxn modelId="{2F81CCFB-12D3-491D-BBC6-AD5A24EF8180}" type="presParOf" srcId="{73B8BBD0-E4DA-4CF4-998B-EFC089C9D7D5}" destId="{70A7719E-D0FE-4238-9DD3-6E12DBFA8F28}" srcOrd="2" destOrd="0" presId="urn:microsoft.com/office/officeart/2016/7/layout/RepeatingBendingProcessNew"/>
    <dgm:cxn modelId="{5A53324B-AABC-48F1-AED1-5F39E20F66FA}" type="presParOf" srcId="{73B8BBD0-E4DA-4CF4-998B-EFC089C9D7D5}" destId="{6EA16D0E-2ED3-44B3-9696-54EC9B331F5C}" srcOrd="3" destOrd="0" presId="urn:microsoft.com/office/officeart/2016/7/layout/RepeatingBendingProcessNew"/>
    <dgm:cxn modelId="{C8838C9E-6EA3-48D4-9046-E347F2BA6AAE}" type="presParOf" srcId="{6EA16D0E-2ED3-44B3-9696-54EC9B331F5C}" destId="{B27CA1F1-B8DF-4BF5-A59F-428725AD87F8}" srcOrd="0" destOrd="0" presId="urn:microsoft.com/office/officeart/2016/7/layout/RepeatingBendingProcessNew"/>
    <dgm:cxn modelId="{EFD584A3-15F3-4504-A289-199812C0DA6A}" type="presParOf" srcId="{73B8BBD0-E4DA-4CF4-998B-EFC089C9D7D5}" destId="{63941326-F7B2-4C91-97F0-CD8FF67F1C04}" srcOrd="4" destOrd="0" presId="urn:microsoft.com/office/officeart/2016/7/layout/RepeatingBendingProcessNew"/>
    <dgm:cxn modelId="{C14B249F-E657-4093-A8F1-B0993DC04D4C}" type="presParOf" srcId="{73B8BBD0-E4DA-4CF4-998B-EFC089C9D7D5}" destId="{FC09BF47-BE23-4F75-AC17-D59DB85DBF91}" srcOrd="5" destOrd="0" presId="urn:microsoft.com/office/officeart/2016/7/layout/RepeatingBendingProcessNew"/>
    <dgm:cxn modelId="{241D7656-22F0-4BDA-9CE3-30BD3F33A471}" type="presParOf" srcId="{FC09BF47-BE23-4F75-AC17-D59DB85DBF91}" destId="{C0327C71-3838-4155-8295-D93256356FB9}" srcOrd="0" destOrd="0" presId="urn:microsoft.com/office/officeart/2016/7/layout/RepeatingBendingProcessNew"/>
    <dgm:cxn modelId="{045215C2-307B-45C2-A712-2821A1E6AD54}" type="presParOf" srcId="{73B8BBD0-E4DA-4CF4-998B-EFC089C9D7D5}" destId="{E19138C5-7902-4F26-8A85-B88DF94E3BCB}" srcOrd="6" destOrd="0" presId="urn:microsoft.com/office/officeart/2016/7/layout/RepeatingBendingProcessNew"/>
    <dgm:cxn modelId="{8C0E4352-9007-4B0B-9B2C-D9681CBF0804}" type="presParOf" srcId="{73B8BBD0-E4DA-4CF4-998B-EFC089C9D7D5}" destId="{2C222FD4-A659-4D49-B229-6C7F8DEA2EEA}" srcOrd="7" destOrd="0" presId="urn:microsoft.com/office/officeart/2016/7/layout/RepeatingBendingProcessNew"/>
    <dgm:cxn modelId="{B5D20A61-2876-4915-9138-E90B551A9568}" type="presParOf" srcId="{2C222FD4-A659-4D49-B229-6C7F8DEA2EEA}" destId="{65880618-F6AB-45E8-A860-80F69D2A60FA}" srcOrd="0" destOrd="0" presId="urn:microsoft.com/office/officeart/2016/7/layout/RepeatingBendingProcessNew"/>
    <dgm:cxn modelId="{8E84F7A2-0D6E-4644-8645-DB87A4FE3D69}" type="presParOf" srcId="{73B8BBD0-E4DA-4CF4-998B-EFC089C9D7D5}" destId="{AF15C4B3-D410-4047-BFF0-5BA2613DB97A}" srcOrd="8" destOrd="0" presId="urn:microsoft.com/office/officeart/2016/7/layout/RepeatingBendingProcessNew"/>
    <dgm:cxn modelId="{04150DBE-5E94-43E9-83B3-07F74B88CC30}" type="presParOf" srcId="{73B8BBD0-E4DA-4CF4-998B-EFC089C9D7D5}" destId="{2110B393-6B49-432F-ADAF-5D6AC5C79F78}" srcOrd="9" destOrd="0" presId="urn:microsoft.com/office/officeart/2016/7/layout/RepeatingBendingProcessNew"/>
    <dgm:cxn modelId="{2A3982ED-D747-4D5D-A0B5-9208BD200C6A}" type="presParOf" srcId="{2110B393-6B49-432F-ADAF-5D6AC5C79F78}" destId="{983A8BE7-54FD-4362-A9F8-67CA8E198727}" srcOrd="0" destOrd="0" presId="urn:microsoft.com/office/officeart/2016/7/layout/RepeatingBendingProcessNew"/>
    <dgm:cxn modelId="{EBDED1E9-5F4C-409F-B09E-F4E91B1A4020}" type="presParOf" srcId="{73B8BBD0-E4DA-4CF4-998B-EFC089C9D7D5}" destId="{543D7E4B-5B18-4CE7-A5FC-5C8DDECB7AC1}" srcOrd="10" destOrd="0" presId="urn:microsoft.com/office/officeart/2016/7/layout/RepeatingBendingProcessNew"/>
    <dgm:cxn modelId="{BBF6C73E-E831-4F60-8028-62CE4DBAA73F}" type="presParOf" srcId="{73B8BBD0-E4DA-4CF4-998B-EFC089C9D7D5}" destId="{11697F5C-86D4-42E9-9A16-69FAA5278614}" srcOrd="11" destOrd="0" presId="urn:microsoft.com/office/officeart/2016/7/layout/RepeatingBendingProcessNew"/>
    <dgm:cxn modelId="{10236B2D-735C-4642-82FF-E14748FE82D2}" type="presParOf" srcId="{11697F5C-86D4-42E9-9A16-69FAA5278614}" destId="{33FC3167-FC5F-46C7-A401-970EB0DFC6C2}" srcOrd="0" destOrd="0" presId="urn:microsoft.com/office/officeart/2016/7/layout/RepeatingBendingProcessNew"/>
    <dgm:cxn modelId="{228A814B-0F3E-49AC-AC56-F247870C4732}" type="presParOf" srcId="{73B8BBD0-E4DA-4CF4-998B-EFC089C9D7D5}" destId="{0F748657-969F-4750-8EFF-A8A71206C5B1}" srcOrd="12" destOrd="0" presId="urn:microsoft.com/office/officeart/2016/7/layout/RepeatingBendingProcessNew"/>
    <dgm:cxn modelId="{EEAC0B86-A120-4E5F-8AC4-7B0F073ED719}" type="presParOf" srcId="{73B8BBD0-E4DA-4CF4-998B-EFC089C9D7D5}" destId="{D82078FE-89D4-4495-B2E4-6FA58E11EAEB}" srcOrd="13" destOrd="0" presId="urn:microsoft.com/office/officeart/2016/7/layout/RepeatingBendingProcessNew"/>
    <dgm:cxn modelId="{3BA17B0B-C2B4-4016-8C61-865B1DBF7700}" type="presParOf" srcId="{D82078FE-89D4-4495-B2E4-6FA58E11EAEB}" destId="{D63CF202-E25D-4AAD-A7DC-CA42CE381260}" srcOrd="0" destOrd="0" presId="urn:microsoft.com/office/officeart/2016/7/layout/RepeatingBendingProcessNew"/>
    <dgm:cxn modelId="{9C4DBD9E-50CA-4FCD-AE18-A754E4BB7BCB}" type="presParOf" srcId="{73B8BBD0-E4DA-4CF4-998B-EFC089C9D7D5}" destId="{26762E4A-6752-4F3B-BEF7-14B142FD5A16}"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F09682-24AB-4AB0-9C14-29337A3DF18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BD1A18-6C55-44D6-8BB9-15A02085F6F3}">
      <dgm:prSet/>
      <dgm:spPr/>
      <dgm:t>
        <a:bodyPr/>
        <a:lstStyle/>
        <a:p>
          <a:r>
            <a:rPr lang="en-US"/>
            <a:t>1. Invest in Research: Cotiviti can fund research on multimodal NLT, focusing on integrating NLP, OCR, and computer vision for health care applications.</a:t>
          </a:r>
        </a:p>
      </dgm:t>
    </dgm:pt>
    <dgm:pt modelId="{848783F4-B455-494B-9337-BB0C9798A9E7}" type="parTrans" cxnId="{9A9FB610-7920-4921-A5FD-AF8570247B0D}">
      <dgm:prSet/>
      <dgm:spPr/>
      <dgm:t>
        <a:bodyPr/>
        <a:lstStyle/>
        <a:p>
          <a:endParaRPr lang="en-US"/>
        </a:p>
      </dgm:t>
    </dgm:pt>
    <dgm:pt modelId="{CA44FB11-5944-41F7-891E-A80871BC420F}" type="sibTrans" cxnId="{9A9FB610-7920-4921-A5FD-AF8570247B0D}">
      <dgm:prSet/>
      <dgm:spPr/>
      <dgm:t>
        <a:bodyPr/>
        <a:lstStyle/>
        <a:p>
          <a:endParaRPr lang="en-US"/>
        </a:p>
      </dgm:t>
    </dgm:pt>
    <dgm:pt modelId="{EE705178-85E5-4A8F-8272-6A9C4B17022B}">
      <dgm:prSet/>
      <dgm:spPr/>
      <dgm:t>
        <a:bodyPr/>
        <a:lstStyle/>
        <a:p>
          <a:r>
            <a:rPr lang="en-US"/>
            <a:t>2. Ask the people: Success lies in developing technology that people want, not just the newest technology.</a:t>
          </a:r>
        </a:p>
      </dgm:t>
    </dgm:pt>
    <dgm:pt modelId="{6D2F3906-A8B5-40A2-B721-25BF7B7A2EE4}" type="parTrans" cxnId="{F18D8554-0804-4F4D-9E15-02E47094AAA3}">
      <dgm:prSet/>
      <dgm:spPr/>
      <dgm:t>
        <a:bodyPr/>
        <a:lstStyle/>
        <a:p>
          <a:endParaRPr lang="en-US"/>
        </a:p>
      </dgm:t>
    </dgm:pt>
    <dgm:pt modelId="{025588D5-2846-42EC-AC7E-68AB41A7FACA}" type="sibTrans" cxnId="{F18D8554-0804-4F4D-9E15-02E47094AAA3}">
      <dgm:prSet/>
      <dgm:spPr/>
      <dgm:t>
        <a:bodyPr/>
        <a:lstStyle/>
        <a:p>
          <a:endParaRPr lang="en-US"/>
        </a:p>
      </dgm:t>
    </dgm:pt>
    <dgm:pt modelId="{D6D1E069-3192-4CB8-8DC6-3F81ABBD2FE1}" type="pres">
      <dgm:prSet presAssocID="{05F09682-24AB-4AB0-9C14-29337A3DF18E}" presName="linear" presStyleCnt="0">
        <dgm:presLayoutVars>
          <dgm:animLvl val="lvl"/>
          <dgm:resizeHandles val="exact"/>
        </dgm:presLayoutVars>
      </dgm:prSet>
      <dgm:spPr/>
    </dgm:pt>
    <dgm:pt modelId="{B8D92F44-A217-4037-9A67-DB92FF1D3F5B}" type="pres">
      <dgm:prSet presAssocID="{34BD1A18-6C55-44D6-8BB9-15A02085F6F3}" presName="parentText" presStyleLbl="node1" presStyleIdx="0" presStyleCnt="2">
        <dgm:presLayoutVars>
          <dgm:chMax val="0"/>
          <dgm:bulletEnabled val="1"/>
        </dgm:presLayoutVars>
      </dgm:prSet>
      <dgm:spPr/>
    </dgm:pt>
    <dgm:pt modelId="{C6F4A1CC-F275-4D43-AED0-77D0A95105E1}" type="pres">
      <dgm:prSet presAssocID="{CA44FB11-5944-41F7-891E-A80871BC420F}" presName="spacer" presStyleCnt="0"/>
      <dgm:spPr/>
    </dgm:pt>
    <dgm:pt modelId="{7D723573-4CFE-47FA-9759-90E62247290E}" type="pres">
      <dgm:prSet presAssocID="{EE705178-85E5-4A8F-8272-6A9C4B17022B}" presName="parentText" presStyleLbl="node1" presStyleIdx="1" presStyleCnt="2">
        <dgm:presLayoutVars>
          <dgm:chMax val="0"/>
          <dgm:bulletEnabled val="1"/>
        </dgm:presLayoutVars>
      </dgm:prSet>
      <dgm:spPr/>
    </dgm:pt>
  </dgm:ptLst>
  <dgm:cxnLst>
    <dgm:cxn modelId="{9A9FB610-7920-4921-A5FD-AF8570247B0D}" srcId="{05F09682-24AB-4AB0-9C14-29337A3DF18E}" destId="{34BD1A18-6C55-44D6-8BB9-15A02085F6F3}" srcOrd="0" destOrd="0" parTransId="{848783F4-B455-494B-9337-BB0C9798A9E7}" sibTransId="{CA44FB11-5944-41F7-891E-A80871BC420F}"/>
    <dgm:cxn modelId="{8703A216-4F50-4B91-ABAF-961B3D87A41A}" type="presOf" srcId="{34BD1A18-6C55-44D6-8BB9-15A02085F6F3}" destId="{B8D92F44-A217-4037-9A67-DB92FF1D3F5B}" srcOrd="0" destOrd="0" presId="urn:microsoft.com/office/officeart/2005/8/layout/vList2"/>
    <dgm:cxn modelId="{06DAA271-81DF-4922-BCF4-6D57B8FDECFE}" type="presOf" srcId="{EE705178-85E5-4A8F-8272-6A9C4B17022B}" destId="{7D723573-4CFE-47FA-9759-90E62247290E}" srcOrd="0" destOrd="0" presId="urn:microsoft.com/office/officeart/2005/8/layout/vList2"/>
    <dgm:cxn modelId="{F18D8554-0804-4F4D-9E15-02E47094AAA3}" srcId="{05F09682-24AB-4AB0-9C14-29337A3DF18E}" destId="{EE705178-85E5-4A8F-8272-6A9C4B17022B}" srcOrd="1" destOrd="0" parTransId="{6D2F3906-A8B5-40A2-B721-25BF7B7A2EE4}" sibTransId="{025588D5-2846-42EC-AC7E-68AB41A7FACA}"/>
    <dgm:cxn modelId="{24A636AC-67EA-42D9-9D12-ED5C0E0973A2}" type="presOf" srcId="{05F09682-24AB-4AB0-9C14-29337A3DF18E}" destId="{D6D1E069-3192-4CB8-8DC6-3F81ABBD2FE1}" srcOrd="0" destOrd="0" presId="urn:microsoft.com/office/officeart/2005/8/layout/vList2"/>
    <dgm:cxn modelId="{4B4936AB-134A-4372-A17A-894041401BC2}" type="presParOf" srcId="{D6D1E069-3192-4CB8-8DC6-3F81ABBD2FE1}" destId="{B8D92F44-A217-4037-9A67-DB92FF1D3F5B}" srcOrd="0" destOrd="0" presId="urn:microsoft.com/office/officeart/2005/8/layout/vList2"/>
    <dgm:cxn modelId="{BDAB139E-9D8E-49B0-BE2C-C26320C75361}" type="presParOf" srcId="{D6D1E069-3192-4CB8-8DC6-3F81ABBD2FE1}" destId="{C6F4A1CC-F275-4D43-AED0-77D0A95105E1}" srcOrd="1" destOrd="0" presId="urn:microsoft.com/office/officeart/2005/8/layout/vList2"/>
    <dgm:cxn modelId="{25894CDB-48B1-4F8F-A111-E1A3060DAB8D}" type="presParOf" srcId="{D6D1E069-3192-4CB8-8DC6-3F81ABBD2FE1}" destId="{7D723573-4CFE-47FA-9759-90E6224729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79C33-6571-45C6-9882-37523D675EFA}">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1B4082-0FDF-41FF-AC03-ED43A7ED2ACD}">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AI is currently applied in early detection and diagnosis, treatment, and outcome prediction.</a:t>
          </a:r>
        </a:p>
      </dsp:txBody>
      <dsp:txXfrm>
        <a:off x="765914" y="2943510"/>
        <a:ext cx="4320000" cy="720000"/>
      </dsp:txXfrm>
    </dsp:sp>
    <dsp:sp modelId="{88FA17D8-02F0-4113-A9B0-4CB2DC96FA55}">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F05DCB-768F-4820-9284-ECBB3887BF1C}">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Deep learning and natural language processing (NLP) are widely used.</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37F15-7681-45DD-B362-F34EF8AC501A}">
      <dsp:nvSpPr>
        <dsp:cNvPr id="0" name=""/>
        <dsp:cNvSpPr/>
      </dsp:nvSpPr>
      <dsp:spPr>
        <a:xfrm>
          <a:off x="2250914" y="296402"/>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27491-42BB-4BC7-9F10-DD4372A025C4}">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153D8-6559-44E3-8AE1-2929DCD4A2ED}">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AI aims to assist in clinical decision making and real-time health risk alerts.</a:t>
          </a:r>
        </a:p>
      </dsp:txBody>
      <dsp:txXfrm>
        <a:off x="1548914" y="3176402"/>
        <a:ext cx="3600000" cy="720000"/>
      </dsp:txXfrm>
    </dsp:sp>
    <dsp:sp modelId="{F55FEFA7-45AA-4D9F-BAA3-5BF5736DB158}">
      <dsp:nvSpPr>
        <dsp:cNvPr id="0" name=""/>
        <dsp:cNvSpPr/>
      </dsp:nvSpPr>
      <dsp:spPr>
        <a:xfrm>
          <a:off x="6480914" y="296402"/>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B68D0-4264-490D-AF05-FF2C5091A2B6}">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5E32E5-DA2F-4935-9458-7835365C572B}">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Systems like IBM Watson are pioneering in this field.</a:t>
          </a:r>
        </a:p>
      </dsp:txBody>
      <dsp:txXfrm>
        <a:off x="5778914" y="31764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BEF58-ACF1-4E86-B44D-04242720E59D}">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DBEDE5EA-3AE0-4557-A6E2-BBAF240AFE82}">
      <dsp:nvSpPr>
        <dsp:cNvPr id="0" name=""/>
        <dsp:cNvSpPr/>
      </dsp:nvSpPr>
      <dsp:spPr>
        <a:xfrm>
          <a:off x="2092" y="573182"/>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Opportunities:</a:t>
          </a:r>
        </a:p>
      </dsp:txBody>
      <dsp:txXfrm>
        <a:off x="2092" y="573182"/>
        <a:ext cx="2241239" cy="1344743"/>
      </dsp:txXfrm>
    </dsp:sp>
    <dsp:sp modelId="{6EA16D0E-2ED3-44B3-9696-54EC9B331F5C}">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70A7719E-D0FE-4238-9DD3-6E12DBFA8F28}">
      <dsp:nvSpPr>
        <dsp:cNvPr id="0" name=""/>
        <dsp:cNvSpPr/>
      </dsp:nvSpPr>
      <dsp:spPr>
        <a:xfrm>
          <a:off x="2758817" y="573182"/>
          <a:ext cx="2241239" cy="13447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 Improved patient outcomes because of personalized medicine and less human error</a:t>
          </a:r>
        </a:p>
      </dsp:txBody>
      <dsp:txXfrm>
        <a:off x="2758817" y="573182"/>
        <a:ext cx="2241239" cy="1344743"/>
      </dsp:txXfrm>
    </dsp:sp>
    <dsp:sp modelId="{FC09BF47-BE23-4F75-AC17-D59DB85DBF91}">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63941326-F7B2-4C91-97F0-CD8FF67F1C04}">
      <dsp:nvSpPr>
        <dsp:cNvPr id="0" name=""/>
        <dsp:cNvSpPr/>
      </dsp:nvSpPr>
      <dsp:spPr>
        <a:xfrm>
          <a:off x="5515542" y="573182"/>
          <a:ext cx="2241239" cy="134474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 Personalized AI “doctor” that uses neural networks to study your personal health trends</a:t>
          </a:r>
        </a:p>
      </dsp:txBody>
      <dsp:txXfrm>
        <a:off x="5515542" y="573182"/>
        <a:ext cx="2241239" cy="1344743"/>
      </dsp:txXfrm>
    </dsp:sp>
    <dsp:sp modelId="{2C222FD4-A659-4D49-B229-6C7F8DEA2EEA}">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E19138C5-7902-4F26-8A85-B88DF94E3BCB}">
      <dsp:nvSpPr>
        <dsp:cNvPr id="0" name=""/>
        <dsp:cNvSpPr/>
      </dsp:nvSpPr>
      <dsp:spPr>
        <a:xfrm>
          <a:off x="8272267" y="573182"/>
          <a:ext cx="2241239" cy="13447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 Potential for a personal doctor due to AI</a:t>
          </a:r>
        </a:p>
      </dsp:txBody>
      <dsp:txXfrm>
        <a:off x="8272267" y="573182"/>
        <a:ext cx="2241239" cy="1344743"/>
      </dsp:txXfrm>
    </dsp:sp>
    <dsp:sp modelId="{2110B393-6B49-432F-ADAF-5D6AC5C79F78}">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AF15C4B3-D410-4047-BFF0-5BA2613DB97A}">
      <dsp:nvSpPr>
        <dsp:cNvPr id="0" name=""/>
        <dsp:cNvSpPr/>
      </dsp:nvSpPr>
      <dsp:spPr>
        <a:xfrm>
          <a:off x="2092" y="2433411"/>
          <a:ext cx="2241239" cy="134474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Threats:</a:t>
          </a:r>
        </a:p>
      </dsp:txBody>
      <dsp:txXfrm>
        <a:off x="2092" y="2433411"/>
        <a:ext cx="2241239" cy="1344743"/>
      </dsp:txXfrm>
    </dsp:sp>
    <dsp:sp modelId="{11697F5C-86D4-42E9-9A16-69FAA5278614}">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543D7E4B-5B18-4CE7-A5FC-5C8DDECB7AC1}">
      <dsp:nvSpPr>
        <dsp:cNvPr id="0" name=""/>
        <dsp:cNvSpPr/>
      </dsp:nvSpPr>
      <dsp:spPr>
        <a:xfrm>
          <a:off x="2758817" y="2433411"/>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 Privacy concerns (patient data protection)</a:t>
          </a:r>
        </a:p>
      </dsp:txBody>
      <dsp:txXfrm>
        <a:off x="2758817" y="2433411"/>
        <a:ext cx="2241239" cy="1344743"/>
      </dsp:txXfrm>
    </dsp:sp>
    <dsp:sp modelId="{D82078FE-89D4-4495-B2E4-6FA58E11EAEB}">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0F748657-969F-4750-8EFF-A8A71206C5B1}">
      <dsp:nvSpPr>
        <dsp:cNvPr id="0" name=""/>
        <dsp:cNvSpPr/>
      </dsp:nvSpPr>
      <dsp:spPr>
        <a:xfrm>
          <a:off x="5515542" y="2433411"/>
          <a:ext cx="2241239" cy="134474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 Risk of Large Language Models being “jail-broken”</a:t>
          </a:r>
        </a:p>
      </dsp:txBody>
      <dsp:txXfrm>
        <a:off x="5515542" y="2433411"/>
        <a:ext cx="2241239" cy="1344743"/>
      </dsp:txXfrm>
    </dsp:sp>
    <dsp:sp modelId="{26762E4A-6752-4F3B-BEF7-14B142FD5A16}">
      <dsp:nvSpPr>
        <dsp:cNvPr id="0" name=""/>
        <dsp:cNvSpPr/>
      </dsp:nvSpPr>
      <dsp:spPr>
        <a:xfrm>
          <a:off x="8272267" y="2433411"/>
          <a:ext cx="2241239" cy="134474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 Bias in NLP models, especially in Large Language Models</a:t>
          </a:r>
        </a:p>
      </dsp:txBody>
      <dsp:txXfrm>
        <a:off x="8272267" y="2433411"/>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92F44-A217-4037-9A67-DB92FF1D3F5B}">
      <dsp:nvSpPr>
        <dsp:cNvPr id="0" name=""/>
        <dsp:cNvSpPr/>
      </dsp:nvSpPr>
      <dsp:spPr>
        <a:xfrm>
          <a:off x="0" y="144189"/>
          <a:ext cx="10515600" cy="19796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1. Invest in Research: Cotiviti can fund research on multimodal NLT, focusing on integrating NLP, OCR, and computer vision for health care applications.</a:t>
          </a:r>
        </a:p>
      </dsp:txBody>
      <dsp:txXfrm>
        <a:off x="96638" y="240827"/>
        <a:ext cx="10322324" cy="1786364"/>
      </dsp:txXfrm>
    </dsp:sp>
    <dsp:sp modelId="{7D723573-4CFE-47FA-9759-90E62247290E}">
      <dsp:nvSpPr>
        <dsp:cNvPr id="0" name=""/>
        <dsp:cNvSpPr/>
      </dsp:nvSpPr>
      <dsp:spPr>
        <a:xfrm>
          <a:off x="0" y="2227509"/>
          <a:ext cx="10515600" cy="19796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2. Ask the people: Success lies in developing technology that people want, not just the newest technology.</a:t>
          </a:r>
        </a:p>
      </dsp:txBody>
      <dsp:txXfrm>
        <a:off x="96638" y="2324147"/>
        <a:ext cx="10322324" cy="17863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FB6A-3346-04DE-9144-DE061F3BA9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574BC6-E465-793C-33C1-B44809E2F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C75F82-8F9E-1510-B8E6-46ED2B269D82}"/>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C9247D75-A610-B7A5-D0F0-272B0F6C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0D2B8-B6B3-DEA4-D2F6-9801B6B7A478}"/>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420649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285A-A316-BEBF-2B91-8B83BE238D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6313FC-F726-F8E3-158F-51AE17D560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CAC6A-BB2C-B6F8-85D0-E6ABFADEE30F}"/>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C04DD2E2-EBAA-3029-409D-2A9D13A73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E4566-DA36-3DAA-3E1A-B0B646797B91}"/>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67462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45EBC-CDD6-8A86-BC73-743004B96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C86106-7503-6D19-3010-F60DB4AFF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68CD7-1404-964B-6B4A-3BB636DA7A68}"/>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7B41C04D-9791-7505-A1C2-DD68F49FC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C7778-C500-BE9A-94E2-1B4B9CC1DF09}"/>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1918072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6F1-CF5C-1844-9DAC-BDE124245CD2}"/>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171D72C-9F52-3BAB-248E-67E53F57A5E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73B10-71BD-A48A-F33E-7D4A51632FC1}"/>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D09A3912-B395-C978-B978-9E8D28F15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1C667-6875-3D57-F9D6-CAD02BFAA7F0}"/>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131542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93F8-175A-4ACE-7BF5-DFB61C3E5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F0D54-5917-2AD3-FED8-28089290F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5B204-A89C-3E7A-0A88-478D6077C124}"/>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696AE881-D394-436F-7C9E-70B556713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82307-3BE1-28EA-54C9-95B3C311F822}"/>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402029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F2CD-C124-706A-59E4-7DADA77A2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4C7E4-8C77-36E4-5F62-80ABC89F61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4D994-38A3-4D6D-0DD8-11A82656B1C9}"/>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9905237D-5B13-3B09-20DB-3EEBFEBC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AD298-BAA7-4F76-1DA9-978AA091ABD6}"/>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101463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5B54-CD2F-52AC-5FB2-93195BAF3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A3E828-FCEA-0C15-BC70-05BB22BF9B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50E28B-D0E4-9A36-3268-C855125F5B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1E6EE-FF2D-6757-9E64-52DFE1DB4575}"/>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6" name="Footer Placeholder 5">
            <a:extLst>
              <a:ext uri="{FF2B5EF4-FFF2-40B4-BE49-F238E27FC236}">
                <a16:creationId xmlns:a16="http://schemas.microsoft.com/office/drawing/2014/main" id="{B55DA300-DA78-DEFE-7546-66B43D5BE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ADF7A-F78C-9F37-E135-B91E7FCEEE15}"/>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194918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046A-006F-7D91-53F8-E396786CB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AF17EC-A777-EC8B-7C0F-B69E1A7E5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7609E-AC34-5D60-1BE5-08FC2F05F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143637-D6A9-09C2-2CD0-25FCF16E4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F644D-DD55-580E-5091-2A57D76DB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58F18-D79E-68DB-C44B-112D92149642}"/>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8" name="Footer Placeholder 7">
            <a:extLst>
              <a:ext uri="{FF2B5EF4-FFF2-40B4-BE49-F238E27FC236}">
                <a16:creationId xmlns:a16="http://schemas.microsoft.com/office/drawing/2014/main" id="{0D9246A4-FB08-4C55-50EB-F0D0ED705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A7AB62-00F3-FDB6-C4CB-E702F4E12E10}"/>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180846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994-A97A-3CCE-4591-A2381875F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2CD6E9-0572-E069-5BCF-1ACB191A13F4}"/>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4" name="Footer Placeholder 3">
            <a:extLst>
              <a:ext uri="{FF2B5EF4-FFF2-40B4-BE49-F238E27FC236}">
                <a16:creationId xmlns:a16="http://schemas.microsoft.com/office/drawing/2014/main" id="{E5DAEC27-037A-8517-35FC-BF2BC3F836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FC7ED3-699D-A01A-C7FA-965EBC2ABB22}"/>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76525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7D137-ECC3-7368-A409-307F47B926E4}"/>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3" name="Footer Placeholder 2">
            <a:extLst>
              <a:ext uri="{FF2B5EF4-FFF2-40B4-BE49-F238E27FC236}">
                <a16:creationId xmlns:a16="http://schemas.microsoft.com/office/drawing/2014/main" id="{0EF42D6B-FBD1-0D7D-BC2D-90FD1BB7F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AF4402-7874-77AF-A1C1-0E32BC2B3443}"/>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83899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9475-EC06-61B4-95A8-CC03BAC59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2EB91-11F5-6945-09A8-21FE22716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B6253-DEE2-4814-E0C4-A14D4A571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E361A-CA9E-C891-D01C-F892161C06CE}"/>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6" name="Footer Placeholder 5">
            <a:extLst>
              <a:ext uri="{FF2B5EF4-FFF2-40B4-BE49-F238E27FC236}">
                <a16:creationId xmlns:a16="http://schemas.microsoft.com/office/drawing/2014/main" id="{5B152BA6-937B-B94C-3C5A-D15254FFB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5A118-1BB2-D699-4370-82737EE263A6}"/>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396298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AFA7-A487-4F4C-A6DE-CDAE0F580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B7B53-AF18-6B6C-0D08-06AF671F15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8975EB-79F5-B03F-0AF4-5AAE0F2DE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4EA55-C4DB-9FBC-FC82-0493BDF0B594}"/>
              </a:ext>
            </a:extLst>
          </p:cNvPr>
          <p:cNvSpPr>
            <a:spLocks noGrp="1"/>
          </p:cNvSpPr>
          <p:nvPr>
            <p:ph type="dt" sz="half" idx="10"/>
          </p:nvPr>
        </p:nvSpPr>
        <p:spPr/>
        <p:txBody>
          <a:bodyPr/>
          <a:lstStyle/>
          <a:p>
            <a:fld id="{8D0C52BF-4E62-4635-AB51-681887B92581}" type="datetimeFigureOut">
              <a:rPr lang="en-US" smtClean="0"/>
              <a:t>8/17/2024</a:t>
            </a:fld>
            <a:endParaRPr lang="en-US"/>
          </a:p>
        </p:txBody>
      </p:sp>
      <p:sp>
        <p:nvSpPr>
          <p:cNvPr id="6" name="Footer Placeholder 5">
            <a:extLst>
              <a:ext uri="{FF2B5EF4-FFF2-40B4-BE49-F238E27FC236}">
                <a16:creationId xmlns:a16="http://schemas.microsoft.com/office/drawing/2014/main" id="{6AF55CD4-7398-99C4-DA7A-C9CD8368C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1BB12-3F2E-6FE5-5032-499BEFFFBC1E}"/>
              </a:ext>
            </a:extLst>
          </p:cNvPr>
          <p:cNvSpPr>
            <a:spLocks noGrp="1"/>
          </p:cNvSpPr>
          <p:nvPr>
            <p:ph type="sldNum" sz="quarter" idx="12"/>
          </p:nvPr>
        </p:nvSpPr>
        <p:spPr/>
        <p:txBody>
          <a:bodyPr/>
          <a:lstStyle/>
          <a:p>
            <a:fld id="{4752C5B0-667D-4CA3-8C5E-1BE998E0DC09}" type="slidenum">
              <a:rPr lang="en-US" smtClean="0"/>
              <a:t>‹#›</a:t>
            </a:fld>
            <a:endParaRPr lang="en-US"/>
          </a:p>
        </p:txBody>
      </p:sp>
    </p:spTree>
    <p:extLst>
      <p:ext uri="{BB962C8B-B14F-4D97-AF65-F5344CB8AC3E}">
        <p14:creationId xmlns:p14="http://schemas.microsoft.com/office/powerpoint/2010/main" val="302155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3BC1B-ABD5-39A3-2DC7-E9B316EE7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9C8F01-39D7-7576-B04A-D62FD20FA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FD3D3-1591-F09E-4A1C-E96490CFB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0C52BF-4E62-4635-AB51-681887B92581}" type="datetimeFigureOut">
              <a:rPr lang="en-US" smtClean="0"/>
              <a:t>8/17/2024</a:t>
            </a:fld>
            <a:endParaRPr lang="en-US"/>
          </a:p>
        </p:txBody>
      </p:sp>
      <p:sp>
        <p:nvSpPr>
          <p:cNvPr id="5" name="Footer Placeholder 4">
            <a:extLst>
              <a:ext uri="{FF2B5EF4-FFF2-40B4-BE49-F238E27FC236}">
                <a16:creationId xmlns:a16="http://schemas.microsoft.com/office/drawing/2014/main" id="{6A88C634-058F-2006-5FD0-05E10FF7A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B54C3A-2C75-721E-A902-078CF00B83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52C5B0-667D-4CA3-8C5E-1BE998E0DC09}" type="slidenum">
              <a:rPr lang="en-US" smtClean="0"/>
              <a:t>‹#›</a:t>
            </a:fld>
            <a:endParaRPr lang="en-US"/>
          </a:p>
        </p:txBody>
      </p:sp>
    </p:spTree>
    <p:extLst>
      <p:ext uri="{BB962C8B-B14F-4D97-AF65-F5344CB8AC3E}">
        <p14:creationId xmlns:p14="http://schemas.microsoft.com/office/powerpoint/2010/main" val="43556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B134324-7458-23E7-A4CD-51B790863AE5}"/>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Clinical Natural Language Technology</a:t>
            </a:r>
          </a:p>
        </p:txBody>
      </p:sp>
      <p:sp>
        <p:nvSpPr>
          <p:cNvPr id="3" name="Subtitle 2">
            <a:extLst>
              <a:ext uri="{FF2B5EF4-FFF2-40B4-BE49-F238E27FC236}">
                <a16:creationId xmlns:a16="http://schemas.microsoft.com/office/drawing/2014/main" id="{910050DC-D7E5-7640-C909-279EE09C6D13}"/>
              </a:ext>
            </a:extLst>
          </p:cNvPr>
          <p:cNvSpPr>
            <a:spLocks noGrp="1"/>
          </p:cNvSpPr>
          <p:nvPr>
            <p:ph type="subTitle" idx="1"/>
          </p:nvPr>
        </p:nvSpPr>
        <p:spPr>
          <a:xfrm>
            <a:off x="1208228" y="5972174"/>
            <a:ext cx="8578699" cy="504825"/>
          </a:xfrm>
        </p:spPr>
        <p:txBody>
          <a:bodyPr>
            <a:normAutofit/>
          </a:bodyPr>
          <a:lstStyle/>
          <a:p>
            <a:pPr algn="l"/>
            <a:r>
              <a:rPr lang="en-US" sz="2000">
                <a:solidFill>
                  <a:srgbClr val="FFFFFF"/>
                </a:solidFill>
              </a:rPr>
              <a:t>An Overview</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6351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5EF07-0F81-936E-CF80-1B70871B115A}"/>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Definition</a:t>
            </a:r>
          </a:p>
        </p:txBody>
      </p:sp>
      <p:sp>
        <p:nvSpPr>
          <p:cNvPr id="3" name="Text Placeholder 2">
            <a:extLst>
              <a:ext uri="{FF2B5EF4-FFF2-40B4-BE49-F238E27FC236}">
                <a16:creationId xmlns:a16="http://schemas.microsoft.com/office/drawing/2014/main" id="{9181284C-47DA-11B3-FA07-70B8345D71DB}"/>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Clinical natural language technology (NLT) is the application of natural language processing (NLP), optical character recognition (OCR), computer vision, as well as language and multimodal models in the health care domain.</a:t>
            </a:r>
          </a:p>
          <a:p>
            <a:r>
              <a:rPr lang="en-US" sz="2000"/>
              <a:t>This report explores the historical context, current trends, and potential future directions for NLT in health care as well as specific future applications.</a:t>
            </a:r>
          </a:p>
        </p:txBody>
      </p:sp>
      <p:pic>
        <p:nvPicPr>
          <p:cNvPr id="5" name="Picture 4" descr="CPU with binary numbers and blueprint">
            <a:extLst>
              <a:ext uri="{FF2B5EF4-FFF2-40B4-BE49-F238E27FC236}">
                <a16:creationId xmlns:a16="http://schemas.microsoft.com/office/drawing/2014/main" id="{DD3A537B-426E-B11A-5B80-DF340B269806}"/>
              </a:ext>
            </a:extLst>
          </p:cNvPr>
          <p:cNvPicPr>
            <a:picLocks noChangeAspect="1"/>
          </p:cNvPicPr>
          <p:nvPr/>
        </p:nvPicPr>
        <p:blipFill>
          <a:blip r:embed="rId2"/>
          <a:srcRect l="27922" r="22022"/>
          <a:stretch/>
        </p:blipFill>
        <p:spPr>
          <a:xfrm>
            <a:off x="6096000" y="1"/>
            <a:ext cx="6102825" cy="6858000"/>
          </a:xfrm>
          <a:prstGeom prst="rect">
            <a:avLst/>
          </a:prstGeom>
        </p:spPr>
      </p:pic>
    </p:spTree>
    <p:extLst>
      <p:ext uri="{BB962C8B-B14F-4D97-AF65-F5344CB8AC3E}">
        <p14:creationId xmlns:p14="http://schemas.microsoft.com/office/powerpoint/2010/main" val="9050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70B88-3605-C640-0771-4A1CB1D5FBC8}"/>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Past Approaches</a:t>
            </a:r>
          </a:p>
        </p:txBody>
      </p:sp>
      <p:sp>
        <p:nvSpPr>
          <p:cNvPr id="3" name="Text Placeholder 2">
            <a:extLst>
              <a:ext uri="{FF2B5EF4-FFF2-40B4-BE49-F238E27FC236}">
                <a16:creationId xmlns:a16="http://schemas.microsoft.com/office/drawing/2014/main" id="{F8F843C9-303E-307A-A291-E5E2C0DDDB5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AI has been used for diagnostic imaging, genetic testing, and electrodiagnosis.</a:t>
            </a:r>
          </a:p>
          <a:p>
            <a:r>
              <a:rPr lang="en-US" sz="2000"/>
              <a:t>Techniques like support vector machines (SVM) and neural networks have been popular.</a:t>
            </a:r>
          </a:p>
        </p:txBody>
      </p:sp>
      <p:pic>
        <p:nvPicPr>
          <p:cNvPr id="5" name="Picture 4" descr="Scan of a human brain in a neurology clinic">
            <a:extLst>
              <a:ext uri="{FF2B5EF4-FFF2-40B4-BE49-F238E27FC236}">
                <a16:creationId xmlns:a16="http://schemas.microsoft.com/office/drawing/2014/main" id="{A9234502-B75C-294A-D346-290744E397BF}"/>
              </a:ext>
            </a:extLst>
          </p:cNvPr>
          <p:cNvPicPr>
            <a:picLocks noChangeAspect="1"/>
          </p:cNvPicPr>
          <p:nvPr/>
        </p:nvPicPr>
        <p:blipFill>
          <a:blip r:embed="rId2"/>
          <a:srcRect l="41757" r="-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0227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EB3D33-54A0-6DBA-E125-C802055B1B6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Present Approaches</a:t>
            </a:r>
          </a:p>
        </p:txBody>
      </p:sp>
      <p:graphicFrame>
        <p:nvGraphicFramePr>
          <p:cNvPr id="5" name="Text Placeholder 2">
            <a:extLst>
              <a:ext uri="{FF2B5EF4-FFF2-40B4-BE49-F238E27FC236}">
                <a16:creationId xmlns:a16="http://schemas.microsoft.com/office/drawing/2014/main" id="{8B8B7C57-5584-AE60-2DFF-6E794A956B71}"/>
              </a:ext>
            </a:extLst>
          </p:cNvPr>
          <p:cNvGraphicFramePr/>
          <p:nvPr>
            <p:extLst>
              <p:ext uri="{D42A27DB-BD31-4B8C-83A1-F6EECF244321}">
                <p14:modId xmlns:p14="http://schemas.microsoft.com/office/powerpoint/2010/main" val="40918967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40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50A989-3A6E-10FA-73F9-AF259C348EA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Future Approaches</a:t>
            </a:r>
          </a:p>
        </p:txBody>
      </p:sp>
      <p:graphicFrame>
        <p:nvGraphicFramePr>
          <p:cNvPr id="5" name="Text Placeholder 2">
            <a:extLst>
              <a:ext uri="{FF2B5EF4-FFF2-40B4-BE49-F238E27FC236}">
                <a16:creationId xmlns:a16="http://schemas.microsoft.com/office/drawing/2014/main" id="{1185990D-1C7F-41CB-F6A5-BF069FAE2E15}"/>
              </a:ext>
            </a:extLst>
          </p:cNvPr>
          <p:cNvGraphicFramePr/>
          <p:nvPr>
            <p:extLst>
              <p:ext uri="{D42A27DB-BD31-4B8C-83A1-F6EECF244321}">
                <p14:modId xmlns:p14="http://schemas.microsoft.com/office/powerpoint/2010/main" val="36440040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50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156AED-DFA0-60E9-327D-F4D4515490A4}"/>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D5AD5-D5EA-58A8-4FF2-DE90AE2760B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Opportunities and Threats</a:t>
            </a:r>
          </a:p>
        </p:txBody>
      </p:sp>
      <p:graphicFrame>
        <p:nvGraphicFramePr>
          <p:cNvPr id="5" name="Text Placeholder 2">
            <a:extLst>
              <a:ext uri="{FF2B5EF4-FFF2-40B4-BE49-F238E27FC236}">
                <a16:creationId xmlns:a16="http://schemas.microsoft.com/office/drawing/2014/main" id="{CCAB879A-C5DF-6BA2-A905-01DD078A0CE1}"/>
              </a:ext>
            </a:extLst>
          </p:cNvPr>
          <p:cNvGraphicFramePr/>
          <p:nvPr>
            <p:extLst>
              <p:ext uri="{D42A27DB-BD31-4B8C-83A1-F6EECF244321}">
                <p14:modId xmlns:p14="http://schemas.microsoft.com/office/powerpoint/2010/main" val="2594919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379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8AE5FA-5F49-293F-BF73-1F9B74706790}"/>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68858-F2CE-0447-7E3D-F9E18172CFE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Strategic Options for Cotiviti</a:t>
            </a:r>
          </a:p>
        </p:txBody>
      </p:sp>
      <p:graphicFrame>
        <p:nvGraphicFramePr>
          <p:cNvPr id="5" name="Text Placeholder 2">
            <a:extLst>
              <a:ext uri="{FF2B5EF4-FFF2-40B4-BE49-F238E27FC236}">
                <a16:creationId xmlns:a16="http://schemas.microsoft.com/office/drawing/2014/main" id="{C83CB072-D4CF-A19A-02A4-CDB8F54C19A9}"/>
              </a:ext>
            </a:extLst>
          </p:cNvPr>
          <p:cNvGraphicFramePr/>
          <p:nvPr>
            <p:extLst>
              <p:ext uri="{D42A27DB-BD31-4B8C-83A1-F6EECF244321}">
                <p14:modId xmlns:p14="http://schemas.microsoft.com/office/powerpoint/2010/main" val="2166379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264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ED77E-5846-9906-9026-A53720B24E71}"/>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t>Conclusion</a:t>
            </a:r>
          </a:p>
        </p:txBody>
      </p:sp>
      <p:sp>
        <p:nvSpPr>
          <p:cNvPr id="3" name="Text Placeholder 2">
            <a:extLst>
              <a:ext uri="{FF2B5EF4-FFF2-40B4-BE49-F238E27FC236}">
                <a16:creationId xmlns:a16="http://schemas.microsoft.com/office/drawing/2014/main" id="{7EFADF6D-D853-F493-7DF4-41F356688F68}"/>
              </a:ext>
            </a:extLst>
          </p:cNvPr>
          <p:cNvSpPr>
            <a:spLocks noGrp="1"/>
          </p:cNvSpPr>
          <p:nvPr>
            <p:ph type="body" idx="1"/>
          </p:nvPr>
        </p:nvSpPr>
        <p:spPr>
          <a:xfrm>
            <a:off x="838200" y="2333297"/>
            <a:ext cx="4619621" cy="3843666"/>
          </a:xfrm>
        </p:spPr>
        <p:txBody>
          <a:bodyPr vert="horz" lIns="91440" tIns="45720" rIns="91440" bIns="45720" rtlCol="0">
            <a:normAutofit/>
          </a:bodyPr>
          <a:lstStyle/>
          <a:p>
            <a:r>
              <a:rPr lang="en-US" sz="2000"/>
              <a:t>Clinical natural language technology (NLT) integrates various AI technologies such as NLP and computer vision to transform patient care and decision-making in healthcare.</a:t>
            </a:r>
          </a:p>
        </p:txBody>
      </p:sp>
      <p:pic>
        <p:nvPicPr>
          <p:cNvPr id="5" name="Picture 4" descr="Scan of a human brain in a neurology clinic">
            <a:extLst>
              <a:ext uri="{FF2B5EF4-FFF2-40B4-BE49-F238E27FC236}">
                <a16:creationId xmlns:a16="http://schemas.microsoft.com/office/drawing/2014/main" id="{8C490D67-B73D-9232-E8A8-498117D9663F}"/>
              </a:ext>
            </a:extLst>
          </p:cNvPr>
          <p:cNvPicPr>
            <a:picLocks noChangeAspect="1"/>
          </p:cNvPicPr>
          <p:nvPr/>
        </p:nvPicPr>
        <p:blipFill>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5697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13FEA78BE6C741B622D7A541C8D178" ma:contentTypeVersion="4" ma:contentTypeDescription="Create a new document." ma:contentTypeScope="" ma:versionID="647eb8a617805449d66ae51fccab53ac">
  <xsd:schema xmlns:xsd="http://www.w3.org/2001/XMLSchema" xmlns:xs="http://www.w3.org/2001/XMLSchema" xmlns:p="http://schemas.microsoft.com/office/2006/metadata/properties" xmlns:ns3="d29f4798-a0a3-46f2-85f1-979227a1750c" targetNamespace="http://schemas.microsoft.com/office/2006/metadata/properties" ma:root="true" ma:fieldsID="b13e4763ffb48075b0a1026624b8a947" ns3:_="">
    <xsd:import namespace="d29f4798-a0a3-46f2-85f1-979227a1750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9f4798-a0a3-46f2-85f1-979227a175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82A04D-0C65-4CEF-986B-ABD8F498CC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9f4798-a0a3-46f2-85f1-979227a175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3B5EAE-0830-4DAA-8041-C910BCF15AC8}">
  <ds:schemaRefs>
    <ds:schemaRef ds:uri="http://schemas.microsoft.com/sharepoint/v3/contenttype/forms"/>
  </ds:schemaRefs>
</ds:datastoreItem>
</file>

<file path=customXml/itemProps3.xml><?xml version="1.0" encoding="utf-8"?>
<ds:datastoreItem xmlns:ds="http://schemas.openxmlformats.org/officeDocument/2006/customXml" ds:itemID="{99CA4102-90B0-4181-A67C-AFA55FF80583}">
  <ds:schemaRefs>
    <ds:schemaRef ds:uri="http://www.w3.org/XML/1998/namespace"/>
    <ds:schemaRef ds:uri="http://purl.org/dc/dcmitype/"/>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d29f4798-a0a3-46f2-85f1-979227a1750c"/>
  </ds:schemaRefs>
</ds:datastoreItem>
</file>

<file path=docProps/app.xml><?xml version="1.0" encoding="utf-8"?>
<Properties xmlns="http://schemas.openxmlformats.org/officeDocument/2006/extended-properties" xmlns:vt="http://schemas.openxmlformats.org/officeDocument/2006/docPropsVTypes">
  <TotalTime>756</TotalTime>
  <Words>314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Clinical Natural Language Technology</vt:lpstr>
      <vt:lpstr>Definition</vt:lpstr>
      <vt:lpstr>Past Approaches</vt:lpstr>
      <vt:lpstr>Present Approaches</vt:lpstr>
      <vt:lpstr>Future Approaches</vt:lpstr>
      <vt:lpstr>Opportunities and Threats</vt:lpstr>
      <vt:lpstr>Strategic Options for Cotiviti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Mullins</dc:creator>
  <cp:lastModifiedBy>Ian Mullins</cp:lastModifiedBy>
  <cp:revision>3</cp:revision>
  <dcterms:created xsi:type="dcterms:W3CDTF">2024-08-17T03:48:19Z</dcterms:created>
  <dcterms:modified xsi:type="dcterms:W3CDTF">2024-08-18T03:55:05Z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0x0101000C13FEA78BE6C741B622D7A541C8D178</vt:lpwstr>
  </property>
</Properties>
</file>