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5" r:id="rId7"/>
    <p:sldId id="266" r:id="rId8"/>
    <p:sldId id="262" r:id="rId9"/>
    <p:sldId id="263" r:id="rId10"/>
    <p:sldId id="264" r:id="rId1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95401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FE89A0-BF76-4052-9819-E3FC0D227D7C}" type="datetimeFigureOut">
              <a:rPr lang="es-EC" smtClean="0"/>
              <a:t>18/01/2015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11175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315451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043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34541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16778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80615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76576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62022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224071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226585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FE89A0-BF76-4052-9819-E3FC0D227D7C}" type="datetimeFigureOut">
              <a:rPr lang="es-EC" smtClean="0"/>
              <a:t>18/01/2015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13096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FE89A0-BF76-4052-9819-E3FC0D227D7C}" type="datetimeFigureOut">
              <a:rPr lang="es-EC" smtClean="0"/>
              <a:t>18/01/2015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32549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0631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4992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75FE89A0-BF76-4052-9819-E3FC0D227D7C}" type="datetimeFigureOut">
              <a:rPr lang="es-EC" smtClean="0"/>
              <a:t>18/01/2015</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80738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FE89A0-BF76-4052-9819-E3FC0D227D7C}" type="datetimeFigureOut">
              <a:rPr lang="es-EC" smtClean="0"/>
              <a:t>18/01/2015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411843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FE89A0-BF76-4052-9819-E3FC0D227D7C}" type="datetimeFigureOut">
              <a:rPr lang="es-EC" smtClean="0"/>
              <a:t>18/01/2015</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9EBD8A-E488-48E5-B420-541AABF659F8}" type="slidenum">
              <a:rPr lang="es-EC" smtClean="0"/>
              <a:t>‹Nº›</a:t>
            </a:fld>
            <a:endParaRPr lang="es-EC"/>
          </a:p>
        </p:txBody>
      </p:sp>
    </p:spTree>
    <p:extLst>
      <p:ext uri="{BB962C8B-B14F-4D97-AF65-F5344CB8AC3E}">
        <p14:creationId xmlns:p14="http://schemas.microsoft.com/office/powerpoint/2010/main" val="127474301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C"/>
          </a:p>
        </p:txBody>
      </p:sp>
      <p:sp>
        <p:nvSpPr>
          <p:cNvPr id="3" name="Subtítulo 2"/>
          <p:cNvSpPr>
            <a:spLocks noGrp="1"/>
          </p:cNvSpPr>
          <p:nvPr>
            <p:ph type="subTitle" idx="1"/>
          </p:nvPr>
        </p:nvSpPr>
        <p:spPr/>
        <p:txBody>
          <a:bodyPr/>
          <a:lstStyle/>
          <a:p>
            <a:endParaRPr lang="es-EC"/>
          </a:p>
        </p:txBody>
      </p:sp>
    </p:spTree>
    <p:extLst>
      <p:ext uri="{BB962C8B-B14F-4D97-AF65-F5344CB8AC3E}">
        <p14:creationId xmlns:p14="http://schemas.microsoft.com/office/powerpoint/2010/main" val="305178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46913" y="1640471"/>
            <a:ext cx="7629099" cy="4524315"/>
          </a:xfrm>
          <a:prstGeom prst="rect">
            <a:avLst/>
          </a:prstGeom>
        </p:spPr>
        <p:txBody>
          <a:bodyPr wrap="square">
            <a:spAutoFit/>
          </a:bodyPr>
          <a:lstStyle/>
          <a:p>
            <a:r>
              <a:rPr lang="es-EC" dirty="0" err="1"/>
              <a:t>gvSIG</a:t>
            </a:r>
            <a:r>
              <a:rPr lang="es-EC" dirty="0"/>
              <a:t> Mobile se caracteriza por:</a:t>
            </a:r>
          </a:p>
          <a:p>
            <a:endParaRPr lang="es-EC" dirty="0"/>
          </a:p>
          <a:p>
            <a:r>
              <a:rPr lang="es-EC" dirty="0"/>
              <a:t>Integrar tanto datos locales como remotos a través de estándares OGC.</a:t>
            </a:r>
          </a:p>
          <a:p>
            <a:r>
              <a:rPr lang="es-EC" dirty="0"/>
              <a:t>Está diseñado para ser fácilmente extensible, permitiendo una mejora continua de la aplicación, así como su uso para desarrollar soluciones a medida.</a:t>
            </a:r>
          </a:p>
          <a:p>
            <a:r>
              <a:rPr lang="es-EC" dirty="0"/>
              <a:t>Es software libre, con licencia GNU/GPL, lo que permite su libre uso, distribución, estudio y mejora.</a:t>
            </a:r>
          </a:p>
          <a:p>
            <a:r>
              <a:rPr lang="es-EC" dirty="0"/>
              <a:t>Está disponible en diversos idiomas: español, inglés, francés, alemán e italiano.</a:t>
            </a:r>
          </a:p>
          <a:p>
            <a:r>
              <a:rPr lang="es-EC" dirty="0"/>
              <a:t>Está desarrollado con Java y está disponible para plataformas que soporten Java Micro </a:t>
            </a:r>
            <a:r>
              <a:rPr lang="es-EC" dirty="0" err="1"/>
              <a:t>Edition</a:t>
            </a:r>
            <a:r>
              <a:rPr lang="es-EC" dirty="0"/>
              <a:t> CDC 1.1. Actualmente funciona en las siguientes plataformas:</a:t>
            </a:r>
          </a:p>
          <a:p>
            <a:r>
              <a:rPr lang="es-EC" dirty="0"/>
              <a:t>Windows Mobile 5.0</a:t>
            </a:r>
          </a:p>
          <a:p>
            <a:r>
              <a:rPr lang="es-EC" dirty="0"/>
              <a:t>Windows Mobile 6.0</a:t>
            </a:r>
          </a:p>
        </p:txBody>
      </p:sp>
      <p:sp>
        <p:nvSpPr>
          <p:cNvPr id="4" name="Rectángulo redondeado 3"/>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CARACTERISTICAS</a:t>
            </a:r>
            <a:endParaRPr lang="es-EC" sz="2800" dirty="0"/>
          </a:p>
        </p:txBody>
      </p:sp>
    </p:spTree>
    <p:extLst>
      <p:ext uri="{BB962C8B-B14F-4D97-AF65-F5344CB8AC3E}">
        <p14:creationId xmlns:p14="http://schemas.microsoft.com/office/powerpoint/2010/main" val="370320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0628" y="1911403"/>
            <a:ext cx="10645254" cy="3139321"/>
          </a:xfrm>
          <a:prstGeom prst="rect">
            <a:avLst/>
          </a:prstGeom>
        </p:spPr>
        <p:txBody>
          <a:bodyPr wrap="square">
            <a:spAutoFit/>
          </a:bodyPr>
          <a:lstStyle/>
          <a:p>
            <a:r>
              <a:rPr lang="es-EC" dirty="0" err="1"/>
              <a:t>gvSIG</a:t>
            </a:r>
            <a:r>
              <a:rPr lang="es-EC" dirty="0"/>
              <a:t> Desktop es un potente Sistema de Información Geográfica (SIG) libre diseñado para dar solución a todas las necesidades relacionadas con el manejo de información geográfica. Se caracteriza por ser una solución completa, fácil de usar y que se adapta a las necesidades de cualquier usuario de SIG. Es capaz de acceder a los formatos más comunes, tanto vectoriales como </a:t>
            </a:r>
            <a:r>
              <a:rPr lang="es-EC" dirty="0" err="1"/>
              <a:t>raster</a:t>
            </a:r>
            <a:r>
              <a:rPr lang="es-EC" dirty="0"/>
              <a:t>, tanto locales como remotos, integra estándares OGC, y cuenta con un amplio número de herramientas para trabajar con información de naturaleza geográfica (consulta, creación de mapas, </a:t>
            </a:r>
            <a:r>
              <a:rPr lang="es-EC" dirty="0" err="1"/>
              <a:t>geoprocesamiento</a:t>
            </a:r>
            <a:r>
              <a:rPr lang="es-EC" dirty="0"/>
              <a:t>, redes, etc.) que lo convierten en una herramienta ideal para usuarios que trabajen con la componente territorial.</a:t>
            </a:r>
          </a:p>
          <a:p>
            <a:endParaRPr lang="es-EC" dirty="0"/>
          </a:p>
          <a:p>
            <a:r>
              <a:rPr lang="es-EC" dirty="0" err="1"/>
              <a:t>gvSIG</a:t>
            </a:r>
            <a:r>
              <a:rPr lang="es-EC" dirty="0"/>
              <a:t> es utilizado por una comunidad internacional creciente, en los más diversos sectores y aplicaciones.</a:t>
            </a:r>
          </a:p>
        </p:txBody>
      </p:sp>
      <p:sp>
        <p:nvSpPr>
          <p:cNvPr id="4" name="Rectángulo redondeado 3"/>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¿QUÉ ES GVSIG?</a:t>
            </a:r>
            <a:endParaRPr lang="es-EC" sz="2800" dirty="0"/>
          </a:p>
        </p:txBody>
      </p:sp>
    </p:spTree>
    <p:extLst>
      <p:ext uri="{BB962C8B-B14F-4D97-AF65-F5344CB8AC3E}">
        <p14:creationId xmlns:p14="http://schemas.microsoft.com/office/powerpoint/2010/main" val="266688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60310" y="782178"/>
            <a:ext cx="9294125" cy="5632311"/>
          </a:xfrm>
          <a:prstGeom prst="rect">
            <a:avLst/>
          </a:prstGeom>
        </p:spPr>
        <p:txBody>
          <a:bodyPr wrap="square">
            <a:spAutoFit/>
          </a:bodyPr>
          <a:lstStyle/>
          <a:p>
            <a:r>
              <a:rPr lang="es-EC" dirty="0"/>
              <a:t>Portable: funciona en distintas plataformas hardware / software, Linux, Windows y Mac OS. El lenguaje de programación es Java.</a:t>
            </a:r>
          </a:p>
          <a:p>
            <a:endParaRPr lang="es-EC" dirty="0"/>
          </a:p>
          <a:p>
            <a:r>
              <a:rPr lang="es-EC" dirty="0"/>
              <a:t>Modular: es ampliable con nuevas funcionalidades mediante el desarrollo de extensiones, permitiendo una mejora continua de la aplicación, así como el desarrollo de soluciones a medida.</a:t>
            </a:r>
          </a:p>
          <a:p>
            <a:endParaRPr lang="es-EC" dirty="0"/>
          </a:p>
          <a:p>
            <a:r>
              <a:rPr lang="es-EC" dirty="0"/>
              <a:t>De código abierto: licencia GNU/GPL, lo que permite su libre uso, distribución, estudio y mejora.</a:t>
            </a:r>
          </a:p>
          <a:p>
            <a:endParaRPr lang="es-EC" dirty="0"/>
          </a:p>
          <a:p>
            <a:r>
              <a:rPr lang="es-EC" dirty="0"/>
              <a:t>Interoperable con las soluciones ya implantadas: es capaz de acceder a los datos de otros programas privativos, como </a:t>
            </a:r>
            <a:r>
              <a:rPr lang="es-EC" dirty="0" err="1"/>
              <a:t>ArcView</a:t>
            </a:r>
            <a:r>
              <a:rPr lang="es-EC" dirty="0"/>
              <a:t>, AutoCAD o </a:t>
            </a:r>
            <a:r>
              <a:rPr lang="es-EC" dirty="0" err="1"/>
              <a:t>Microstation</a:t>
            </a:r>
            <a:r>
              <a:rPr lang="es-EC" dirty="0"/>
              <a:t> sin necesidad de cambiarlos de formato.</a:t>
            </a:r>
          </a:p>
          <a:p>
            <a:endParaRPr lang="es-EC" dirty="0"/>
          </a:p>
          <a:p>
            <a:r>
              <a:rPr lang="es-EC" dirty="0" err="1"/>
              <a:t>Internacionalizable</a:t>
            </a:r>
            <a:r>
              <a:rPr lang="es-EC" dirty="0"/>
              <a:t> :está disponible en más de una veintena de idiomas (castellano, inglés, alemán, italiano,...) y permite la incorporación de nuevos idiomas con facilidad.</a:t>
            </a:r>
          </a:p>
          <a:p>
            <a:endParaRPr lang="es-EC" dirty="0"/>
          </a:p>
          <a:p>
            <a:r>
              <a:rPr lang="es-EC" dirty="0"/>
              <a:t>Sujeto a estándares: sigue las directrices marcadas por el Open </a:t>
            </a:r>
            <a:r>
              <a:rPr lang="es-EC" dirty="0" err="1"/>
              <a:t>Geospatial</a:t>
            </a:r>
            <a:r>
              <a:rPr lang="es-EC" dirty="0"/>
              <a:t> </a:t>
            </a:r>
            <a:r>
              <a:rPr lang="es-EC" dirty="0" err="1"/>
              <a:t>Consortium</a:t>
            </a:r>
            <a:r>
              <a:rPr lang="es-EC" dirty="0"/>
              <a:t> (OGC).</a:t>
            </a:r>
          </a:p>
        </p:txBody>
      </p:sp>
      <p:sp>
        <p:nvSpPr>
          <p:cNvPr id="4" name="Rectángulo redondeado 3"/>
          <p:cNvSpPr/>
          <p:nvPr/>
        </p:nvSpPr>
        <p:spPr>
          <a:xfrm>
            <a:off x="-313899" y="272956"/>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CARACTERISTICAS</a:t>
            </a:r>
            <a:endParaRPr lang="es-EC" sz="2800" dirty="0"/>
          </a:p>
        </p:txBody>
      </p:sp>
    </p:spTree>
    <p:extLst>
      <p:ext uri="{BB962C8B-B14F-4D97-AF65-F5344CB8AC3E}">
        <p14:creationId xmlns:p14="http://schemas.microsoft.com/office/powerpoint/2010/main" val="3580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48000" y="2828836"/>
            <a:ext cx="6096000" cy="369332"/>
          </a:xfrm>
          <a:prstGeom prst="rect">
            <a:avLst/>
          </a:prstGeom>
        </p:spPr>
        <p:txBody>
          <a:bodyPr>
            <a:spAutoFit/>
          </a:bodyPr>
          <a:lstStyle/>
          <a:p>
            <a:endParaRPr lang="es-EC" dirty="0"/>
          </a:p>
        </p:txBody>
      </p:sp>
      <p:sp>
        <p:nvSpPr>
          <p:cNvPr id="5" name="Rectángulo 4"/>
          <p:cNvSpPr/>
          <p:nvPr/>
        </p:nvSpPr>
        <p:spPr>
          <a:xfrm>
            <a:off x="891654" y="1275013"/>
            <a:ext cx="9144000" cy="646331"/>
          </a:xfrm>
          <a:prstGeom prst="rect">
            <a:avLst/>
          </a:prstGeom>
        </p:spPr>
        <p:txBody>
          <a:bodyPr wrap="square">
            <a:spAutoFit/>
          </a:bodyPr>
          <a:lstStyle/>
          <a:p>
            <a:r>
              <a:rPr lang="es-EC" dirty="0"/>
              <a:t>En </a:t>
            </a:r>
            <a:r>
              <a:rPr lang="es-EC" dirty="0" err="1"/>
              <a:t>gvSIG</a:t>
            </a:r>
            <a:r>
              <a:rPr lang="es-EC" dirty="0"/>
              <a:t> Desktop podemos encontrar un amplio abanico de funcionalidades, integrando las más diversas áreas de aplicación de los SIG:</a:t>
            </a:r>
          </a:p>
        </p:txBody>
      </p:sp>
      <p:sp>
        <p:nvSpPr>
          <p:cNvPr id="7" name="Rectángulo 6"/>
          <p:cNvSpPr/>
          <p:nvPr/>
        </p:nvSpPr>
        <p:spPr>
          <a:xfrm>
            <a:off x="5312954" y="2840168"/>
            <a:ext cx="6096000" cy="2031325"/>
          </a:xfrm>
          <a:prstGeom prst="rect">
            <a:avLst/>
          </a:prstGeom>
        </p:spPr>
        <p:txBody>
          <a:bodyPr>
            <a:spAutoFit/>
          </a:bodyPr>
          <a:lstStyle/>
          <a:p>
            <a:r>
              <a:rPr lang="es-EC" dirty="0"/>
              <a:t>Vectorial: Acceso a formatos vectoriales, acceso a bases de datos, navegación, consulta, selección, análisis y </a:t>
            </a:r>
            <a:r>
              <a:rPr lang="es-EC" dirty="0" err="1"/>
              <a:t>geoprocesamiento</a:t>
            </a:r>
            <a:r>
              <a:rPr lang="es-EC" dirty="0"/>
              <a:t>, edición gráfica y alfanumérica, simbología, etiquetado, diseñador de planos, conversión de datos a otros formatos y sistemas de proyección, relaciones entre tablas, estadísticas, normalización,...</a:t>
            </a:r>
          </a:p>
        </p:txBody>
      </p:sp>
      <p:pic>
        <p:nvPicPr>
          <p:cNvPr id="1026" name="Picture 2" descr="gvSIG Desktop_vectorial_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46" y="2522520"/>
            <a:ext cx="4353062" cy="2643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redondeado 8"/>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FUNCIONALIDADES</a:t>
            </a:r>
            <a:endParaRPr lang="es-EC" sz="2800" dirty="0"/>
          </a:p>
        </p:txBody>
      </p:sp>
    </p:spTree>
    <p:extLst>
      <p:ext uri="{BB962C8B-B14F-4D97-AF65-F5344CB8AC3E}">
        <p14:creationId xmlns:p14="http://schemas.microsoft.com/office/powerpoint/2010/main" val="261860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627427" y="2023113"/>
            <a:ext cx="6096000" cy="3139321"/>
          </a:xfrm>
          <a:prstGeom prst="rect">
            <a:avLst/>
          </a:prstGeom>
        </p:spPr>
        <p:txBody>
          <a:bodyPr>
            <a:spAutoFit/>
          </a:bodyPr>
          <a:lstStyle/>
          <a:p>
            <a:r>
              <a:rPr lang="es-EC" dirty="0" err="1"/>
              <a:t>Ráster</a:t>
            </a:r>
            <a:r>
              <a:rPr lang="es-EC" dirty="0"/>
              <a:t> y teledetección: acceso a formatos </a:t>
            </a:r>
            <a:r>
              <a:rPr lang="es-EC" dirty="0" err="1"/>
              <a:t>raster</a:t>
            </a:r>
            <a:r>
              <a:rPr lang="es-EC" dirty="0"/>
              <a:t>, tabla de color y gradientes, recorte de datos y bandas, exportación de capas, procesamiento por píxel, tratamiento de interpretación de color, generación de pirámides, realces radiométricos, histogramas, geolocalización, </a:t>
            </a:r>
            <a:r>
              <a:rPr lang="es-EC" dirty="0" err="1"/>
              <a:t>reproyección</a:t>
            </a:r>
            <a:r>
              <a:rPr lang="es-EC" dirty="0"/>
              <a:t> de </a:t>
            </a:r>
            <a:r>
              <a:rPr lang="es-EC" dirty="0" err="1"/>
              <a:t>raster</a:t>
            </a:r>
            <a:r>
              <a:rPr lang="es-EC" dirty="0"/>
              <a:t>, georreferenciación, </a:t>
            </a:r>
            <a:r>
              <a:rPr lang="es-EC" dirty="0" err="1"/>
              <a:t>vectorización</a:t>
            </a:r>
            <a:r>
              <a:rPr lang="es-EC" dirty="0"/>
              <a:t> automática, álgebra de bandas, definición de áreas de interés, clasificación supervisada y no supervisada, árboles de decisión, fusión de imágenes, mosaicos, diagramas de dispersión,...</a:t>
            </a:r>
          </a:p>
        </p:txBody>
      </p:sp>
      <p:pic>
        <p:nvPicPr>
          <p:cNvPr id="2050" name="Picture 2" descr="gvSIG Desktop_raster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259" y="2291034"/>
            <a:ext cx="4034288" cy="260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970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699376" y="1292198"/>
            <a:ext cx="6478139" cy="2031325"/>
          </a:xfrm>
          <a:prstGeom prst="rect">
            <a:avLst/>
          </a:prstGeom>
        </p:spPr>
        <p:txBody>
          <a:bodyPr wrap="square">
            <a:spAutoFit/>
          </a:bodyPr>
          <a:lstStyle/>
          <a:p>
            <a:r>
              <a:rPr lang="es-EC" dirty="0"/>
              <a:t>Infraestructuras de Datos Espaciales y estándares: acceso a servicios remotos mediante estándares OGC (WMS, WFS, WFS-T, WCS), acceso mediante servicios no estándar (</a:t>
            </a:r>
            <a:r>
              <a:rPr lang="es-EC" dirty="0" err="1"/>
              <a:t>ArcIMS</a:t>
            </a:r>
            <a:r>
              <a:rPr lang="es-EC" dirty="0"/>
              <a:t>, </a:t>
            </a:r>
            <a:r>
              <a:rPr lang="es-EC" dirty="0" err="1"/>
              <a:t>Ecwp</a:t>
            </a:r>
            <a:r>
              <a:rPr lang="es-EC" dirty="0"/>
              <a:t>), servicio de búsqueda por catálogo, servicio de localización por nomenclátor, acceso a formatos de fichero estándar, extensión de publicación de servicios OGC</a:t>
            </a:r>
          </a:p>
        </p:txBody>
      </p:sp>
      <p:pic>
        <p:nvPicPr>
          <p:cNvPr id="3074" name="Picture 2" descr="gvSIG Desktop_IDE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700" y="1388195"/>
            <a:ext cx="3163646" cy="1839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141700" y="4166316"/>
            <a:ext cx="6096000" cy="1200329"/>
          </a:xfrm>
          <a:prstGeom prst="rect">
            <a:avLst/>
          </a:prstGeom>
        </p:spPr>
        <p:txBody>
          <a:bodyPr>
            <a:spAutoFit/>
          </a:bodyPr>
          <a:lstStyle/>
          <a:p>
            <a:r>
              <a:rPr lang="es-EC" dirty="0"/>
              <a:t>Redes: topología de red, gestión de paradas, camino mínimo, área de servicio, evento más cercano, matriz orígenes-destino, árbol de recubrimiento mínimo, conectividad,...</a:t>
            </a:r>
          </a:p>
        </p:txBody>
      </p:sp>
      <p:pic>
        <p:nvPicPr>
          <p:cNvPr id="3076" name="Picture 4" descr="gvSIG Desktop_redes 01_mi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93" y="3746825"/>
            <a:ext cx="3869030" cy="225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3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55427" y="1666249"/>
            <a:ext cx="6096000" cy="3416320"/>
          </a:xfrm>
          <a:prstGeom prst="rect">
            <a:avLst/>
          </a:prstGeom>
        </p:spPr>
        <p:txBody>
          <a:bodyPr>
            <a:spAutoFit/>
          </a:bodyPr>
          <a:lstStyle/>
          <a:p>
            <a:r>
              <a:rPr lang="es-EC" dirty="0" smtClean="0"/>
              <a:t>3D: Vista 3D plana, vista 3D esférica , soporte de todos los formatos y </a:t>
            </a:r>
            <a:r>
              <a:rPr lang="es-EC" dirty="0"/>
              <a:t>servicios remotos de </a:t>
            </a:r>
            <a:r>
              <a:rPr lang="es-EC" dirty="0" err="1"/>
              <a:t>gvSIG</a:t>
            </a:r>
            <a:r>
              <a:rPr lang="es-EC" dirty="0"/>
              <a:t>, capas de elevación, capas vectoriales con alturas, capas 3D, posibilidad de </a:t>
            </a:r>
            <a:r>
              <a:rPr lang="es-EC" dirty="0" err="1"/>
              <a:t>rasterizar</a:t>
            </a:r>
            <a:r>
              <a:rPr lang="es-EC" dirty="0"/>
              <a:t> o visualizar como primitivas gráficas las capas vectoriales, simbología 3D , extrusión de capas vectoriales, georreferenciación y edición de objetos 3D, encuadres 3D , sistema de Animación 3D, selección, información, visualización estéreo (</a:t>
            </a:r>
            <a:r>
              <a:rPr lang="es-EC" dirty="0" err="1"/>
              <a:t>anaglifo</a:t>
            </a:r>
            <a:r>
              <a:rPr lang="es-EC" dirty="0"/>
              <a:t>, horizontal </a:t>
            </a:r>
            <a:r>
              <a:rPr lang="es-EC" dirty="0" err="1"/>
              <a:t>split</a:t>
            </a:r>
            <a:r>
              <a:rPr lang="es-EC" dirty="0"/>
              <a:t>, </a:t>
            </a:r>
            <a:r>
              <a:rPr lang="es-EC" dirty="0" err="1"/>
              <a:t>etc</a:t>
            </a:r>
            <a:r>
              <a:rPr lang="es-EC" dirty="0"/>
              <a:t>), visualización a pantalla completa, búsqueda geográfica por nombre (</a:t>
            </a:r>
            <a:r>
              <a:rPr lang="es-EC" dirty="0" err="1"/>
              <a:t>gazeeteer</a:t>
            </a:r>
            <a:r>
              <a:rPr lang="es-EC" dirty="0"/>
              <a:t>),...</a:t>
            </a:r>
          </a:p>
        </p:txBody>
      </p:sp>
      <p:pic>
        <p:nvPicPr>
          <p:cNvPr id="4098" name="Picture 2" descr="gvSIG Desktop_3D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139" y="2096637"/>
            <a:ext cx="3829673" cy="255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84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¿QUÉ ES GVSIG MOBILE?</a:t>
            </a:r>
            <a:endParaRPr lang="es-EC" sz="2800" dirty="0"/>
          </a:p>
        </p:txBody>
      </p:sp>
      <p:sp>
        <p:nvSpPr>
          <p:cNvPr id="4" name="Rectángulo 3"/>
          <p:cNvSpPr/>
          <p:nvPr/>
        </p:nvSpPr>
        <p:spPr>
          <a:xfrm>
            <a:off x="1269243" y="1538870"/>
            <a:ext cx="9744500" cy="3970318"/>
          </a:xfrm>
          <a:prstGeom prst="rect">
            <a:avLst/>
          </a:prstGeom>
        </p:spPr>
        <p:txBody>
          <a:bodyPr wrap="square">
            <a:spAutoFit/>
          </a:bodyPr>
          <a:lstStyle/>
          <a:p>
            <a:pPr algn="just"/>
            <a:r>
              <a:rPr lang="es-EC" dirty="0" err="1"/>
              <a:t>gvSIG</a:t>
            </a:r>
            <a:r>
              <a:rPr lang="es-EC" dirty="0"/>
              <a:t> Mobile es un Sistema de Información Geográfica (SIG) orientado a dispositivos móviles, ideal para proyectos de captura y actualización de datos en campo. Se caracteriza por disponer de una interfaz amigable, siendo capaz de acceder a los formatos más comunes y cuenta con un amplio número de herramientas SIG y GPS ideales para trabajar con información de naturaleza geográfica.</a:t>
            </a:r>
          </a:p>
          <a:p>
            <a:pPr algn="just"/>
            <a:endParaRPr lang="es-EC" dirty="0"/>
          </a:p>
          <a:p>
            <a:pPr algn="just"/>
            <a:r>
              <a:rPr lang="es-EC" dirty="0" err="1"/>
              <a:t>gvSIG</a:t>
            </a:r>
            <a:r>
              <a:rPr lang="es-EC" dirty="0"/>
              <a:t> Mobile tiene como objetivo ampliar las plataformas de ejecución de </a:t>
            </a:r>
            <a:r>
              <a:rPr lang="es-EC" dirty="0" err="1"/>
              <a:t>gvSIG</a:t>
            </a:r>
            <a:r>
              <a:rPr lang="es-EC" dirty="0"/>
              <a:t> Desktop a una gama de dispositivos móviles, para dar respuesta a las necesidades de un creciente número de usuarios de soluciones móviles que desean hacer uso de un SIG en diferentes tipos de dispositivos.</a:t>
            </a:r>
          </a:p>
          <a:p>
            <a:pPr algn="just"/>
            <a:endParaRPr lang="es-EC" dirty="0"/>
          </a:p>
          <a:p>
            <a:pPr algn="just"/>
            <a:r>
              <a:rPr lang="es-EC" dirty="0" err="1"/>
              <a:t>gvSIG</a:t>
            </a:r>
            <a:r>
              <a:rPr lang="es-EC" dirty="0"/>
              <a:t> Mobile es tanto un Sistema de Información Geográfica como un cliente de Infraestructuras de Datos Espaciales para dispositivos móviles. Es, además, el primer cliente de estas características licenciado como software libre.</a:t>
            </a:r>
          </a:p>
        </p:txBody>
      </p:sp>
    </p:spTree>
    <p:extLst>
      <p:ext uri="{BB962C8B-B14F-4D97-AF65-F5344CB8AC3E}">
        <p14:creationId xmlns:p14="http://schemas.microsoft.com/office/powerpoint/2010/main" val="3415885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68991" y="1117308"/>
            <a:ext cx="10085696" cy="5078313"/>
          </a:xfrm>
          <a:prstGeom prst="rect">
            <a:avLst/>
          </a:prstGeom>
        </p:spPr>
        <p:txBody>
          <a:bodyPr wrap="square">
            <a:spAutoFit/>
          </a:bodyPr>
          <a:lstStyle/>
          <a:p>
            <a:r>
              <a:rPr lang="es-EC" dirty="0"/>
              <a:t>En </a:t>
            </a:r>
            <a:r>
              <a:rPr lang="es-EC" dirty="0" err="1"/>
              <a:t>gvSIG</a:t>
            </a:r>
            <a:r>
              <a:rPr lang="es-EC" dirty="0"/>
              <a:t> Mobile encontramos las herramientas propias de un completo cliente SIG para dispositivos móviles, entre otras:</a:t>
            </a:r>
          </a:p>
          <a:p>
            <a:endParaRPr lang="es-EC" dirty="0"/>
          </a:p>
          <a:p>
            <a:r>
              <a:rPr lang="es-EC" dirty="0"/>
              <a:t>Acceso a formatos vectoriales: SHP, GML, KML, GPX.</a:t>
            </a:r>
          </a:p>
          <a:p>
            <a:r>
              <a:rPr lang="es-EC" dirty="0"/>
              <a:t>Acceso a formatos </a:t>
            </a:r>
            <a:r>
              <a:rPr lang="es-EC" dirty="0" err="1"/>
              <a:t>ráster</a:t>
            </a:r>
            <a:r>
              <a:rPr lang="es-EC" dirty="0"/>
              <a:t>: ECW, JPEG, PNG, GIF.</a:t>
            </a:r>
          </a:p>
          <a:p>
            <a:r>
              <a:rPr lang="es-EC" dirty="0"/>
              <a:t>Acceso a servicios remotos: OGC (WMS)</a:t>
            </a:r>
          </a:p>
          <a:p>
            <a:r>
              <a:rPr lang="es-EC" dirty="0"/>
              <a:t>Navegación: zooms, desplazamiento, centrado automático .</a:t>
            </a:r>
          </a:p>
          <a:p>
            <a:r>
              <a:rPr lang="es-EC" dirty="0"/>
              <a:t>Consulta: información, ver coordenadas, medir distancias, medir áreas.</a:t>
            </a:r>
          </a:p>
          <a:p>
            <a:r>
              <a:rPr lang="es-EC" dirty="0"/>
              <a:t>Selección: por punto, por rectángulo, por atributos, borrar selección.</a:t>
            </a:r>
          </a:p>
          <a:p>
            <a:r>
              <a:rPr lang="es-EC" dirty="0"/>
              <a:t>Búsqueda: por atributo.</a:t>
            </a:r>
          </a:p>
          <a:p>
            <a:r>
              <a:rPr lang="es-EC" dirty="0"/>
              <a:t>GPS: Conexión a GPS interno/externo, </a:t>
            </a:r>
            <a:r>
              <a:rPr lang="es-EC" dirty="0" err="1"/>
              <a:t>reproyección</a:t>
            </a:r>
            <a:r>
              <a:rPr lang="es-EC" dirty="0"/>
              <a:t> a UTM, </a:t>
            </a:r>
            <a:r>
              <a:rPr lang="es-EC" dirty="0" err="1"/>
              <a:t>waypoints</a:t>
            </a:r>
            <a:r>
              <a:rPr lang="es-EC" dirty="0"/>
              <a:t>, </a:t>
            </a:r>
            <a:r>
              <a:rPr lang="es-EC" dirty="0" err="1"/>
              <a:t>tracklog</a:t>
            </a:r>
            <a:r>
              <a:rPr lang="es-EC" dirty="0"/>
              <a:t> en formatos GPX y CSV, centrado en vista, parámetros de señal, cálculo de la distancia entre ubicación y punto de destino.</a:t>
            </a:r>
          </a:p>
          <a:p>
            <a:r>
              <a:rPr lang="es-EC" dirty="0"/>
              <a:t>Edición gráfica: Creación de puntos, líneas y polígonos.</a:t>
            </a:r>
          </a:p>
          <a:p>
            <a:r>
              <a:rPr lang="es-EC" dirty="0"/>
              <a:t>Edición alfanumérica: Formularios personalizados.</a:t>
            </a:r>
          </a:p>
          <a:p>
            <a:r>
              <a:rPr lang="es-EC" dirty="0"/>
              <a:t>Representación vectorial: editor de símbolos, exportación a GML, KML y SHP.</a:t>
            </a:r>
          </a:p>
          <a:p>
            <a:r>
              <a:rPr lang="es-EC" dirty="0"/>
              <a:t>Tablas: importar y exportar campos desde </a:t>
            </a:r>
            <a:r>
              <a:rPr lang="es-EC" dirty="0" err="1"/>
              <a:t>gvSIG</a:t>
            </a:r>
            <a:r>
              <a:rPr lang="es-EC" dirty="0"/>
              <a:t> Desktop.</a:t>
            </a:r>
          </a:p>
          <a:p>
            <a:r>
              <a:rPr lang="es-EC" dirty="0"/>
              <a:t>Otros: portabilidad e integración de datos con </a:t>
            </a:r>
            <a:r>
              <a:rPr lang="es-EC" dirty="0" err="1"/>
              <a:t>gvSIG</a:t>
            </a:r>
            <a:r>
              <a:rPr lang="es-EC" dirty="0"/>
              <a:t> Desktop.</a:t>
            </a:r>
          </a:p>
        </p:txBody>
      </p:sp>
      <p:sp>
        <p:nvSpPr>
          <p:cNvPr id="6" name="Rectángulo redondeado 5"/>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FUNCIONALIDADES</a:t>
            </a:r>
            <a:endParaRPr lang="es-EC" sz="2800" dirty="0"/>
          </a:p>
        </p:txBody>
      </p:sp>
    </p:spTree>
    <p:extLst>
      <p:ext uri="{BB962C8B-B14F-4D97-AF65-F5344CB8AC3E}">
        <p14:creationId xmlns:p14="http://schemas.microsoft.com/office/powerpoint/2010/main" val="99602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1097</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RevolucionUnattended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Cristhian moreno</dc:creator>
  <cp:lastModifiedBy>Cristhian moreno</cp:lastModifiedBy>
  <cp:revision>6</cp:revision>
  <dcterms:created xsi:type="dcterms:W3CDTF">2015-01-18T19:24:17Z</dcterms:created>
  <dcterms:modified xsi:type="dcterms:W3CDTF">2015-01-19T03:25:17Z</dcterms:modified>
</cp:coreProperties>
</file>