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57" r:id="rId5"/>
    <p:sldId id="258" r:id="rId6"/>
    <p:sldId id="270" r:id="rId7"/>
    <p:sldId id="271" r:id="rId8"/>
    <p:sldId id="259" r:id="rId9"/>
    <p:sldId id="260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3" r:id="rId21"/>
    <p:sldId id="264" r:id="rId22"/>
    <p:sldId id="268" r:id="rId23"/>
    <p:sldId id="279" r:id="rId24"/>
    <p:sldId id="280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40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17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54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4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5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7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61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7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02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07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58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09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4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63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99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3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843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E89A0-BF76-4052-9819-E3FC0D227D7C}" type="datetimeFigureOut">
              <a:rPr lang="es-EC" smtClean="0"/>
              <a:t>21/01/2015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74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61063" y="545910"/>
            <a:ext cx="74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 smtClean="0"/>
              <a:t>UNIVERSIDAD NACIONAL DE CHIMBORAZO</a:t>
            </a:r>
          </a:p>
          <a:p>
            <a:pPr algn="ctr"/>
            <a:r>
              <a:rPr lang="es-EC" sz="2400" dirty="0" smtClean="0"/>
              <a:t>FACULTAD DE INGENIERÍA</a:t>
            </a:r>
          </a:p>
          <a:p>
            <a:pPr algn="ctr"/>
            <a:r>
              <a:rPr lang="es-EC" sz="2400" dirty="0" smtClean="0"/>
              <a:t>ESC. SISTEMAS Y COMPUTACIÓN</a:t>
            </a:r>
          </a:p>
          <a:p>
            <a:pPr algn="ctr"/>
            <a:endParaRPr lang="es-EC" sz="2400" dirty="0" smtClean="0"/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TEMA:</a:t>
            </a:r>
          </a:p>
          <a:p>
            <a:pPr algn="ctr"/>
            <a:r>
              <a:rPr lang="es-EC" sz="2400" dirty="0" smtClean="0"/>
              <a:t>GVSIG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INTEGRANTES:</a:t>
            </a:r>
          </a:p>
          <a:p>
            <a:pPr algn="ctr"/>
            <a:r>
              <a:rPr lang="es-EC" sz="2400" dirty="0" smtClean="0"/>
              <a:t>CRISTHIAN MORENO</a:t>
            </a:r>
          </a:p>
          <a:p>
            <a:pPr algn="ctr"/>
            <a:r>
              <a:rPr lang="es-EC" sz="2400" dirty="0" smtClean="0"/>
              <a:t>RONNY FRAY</a:t>
            </a:r>
          </a:p>
          <a:p>
            <a:pPr algn="ctr"/>
            <a:r>
              <a:rPr lang="es-EC" sz="2400" dirty="0" smtClean="0"/>
              <a:t>GUSTAVO SOTO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TUTOR:</a:t>
            </a:r>
          </a:p>
          <a:p>
            <a:pPr algn="ctr"/>
            <a:r>
              <a:rPr lang="es-EC" sz="2400" dirty="0" smtClean="0"/>
              <a:t>GONZALO ALLAUCA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86" y="4321909"/>
            <a:ext cx="1782250" cy="1829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0" y="339193"/>
            <a:ext cx="1478663" cy="1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99376" y="1292198"/>
            <a:ext cx="6478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Infraestructuras de Datos Espaciales y estándares: </a:t>
            </a:r>
            <a:r>
              <a:rPr lang="es-EC" dirty="0"/>
              <a:t>acceso a servicios remotos mediante estándares OGC (WMS, WFS, WFS-T, WCS), acceso mediante servicios no estándar (ArcIMS, </a:t>
            </a:r>
            <a:r>
              <a:rPr lang="es-EC" dirty="0" err="1"/>
              <a:t>Ecwp</a:t>
            </a:r>
            <a:r>
              <a:rPr lang="es-EC" dirty="0"/>
              <a:t>), servicio de búsqueda por catálogo, servicio de localización por nomenclátor, acceso a formatos de fichero estándar, extensión de publicación de servicios OGC</a:t>
            </a:r>
          </a:p>
        </p:txBody>
      </p:sp>
      <p:pic>
        <p:nvPicPr>
          <p:cNvPr id="3074" name="Picture 2" descr="gvSIG Desktop_IDE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0" y="1388195"/>
            <a:ext cx="3163646" cy="18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05222" y="4260366"/>
            <a:ext cx="54774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Redes: </a:t>
            </a:r>
            <a:r>
              <a:rPr lang="es-EC" dirty="0"/>
              <a:t>topología de red, gestión de paradas, camino mínimo, área de servicio, evento más cercano, matriz orígenes-destino, árbol de recubrimiento mínimo, </a:t>
            </a:r>
            <a:r>
              <a:rPr lang="es-EC" dirty="0" smtClean="0"/>
              <a:t>conectividad</a:t>
            </a:r>
            <a:r>
              <a:rPr lang="es-EC" dirty="0"/>
              <a:t>.</a:t>
            </a:r>
          </a:p>
        </p:txBody>
      </p:sp>
      <p:pic>
        <p:nvPicPr>
          <p:cNvPr id="3076" name="Picture 4" descr="gvSIG Desktop_redes 01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93" y="3746825"/>
            <a:ext cx="3869030" cy="22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5427" y="1666249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800" b="1" dirty="0" smtClean="0"/>
              <a:t>3D: </a:t>
            </a:r>
            <a:r>
              <a:rPr lang="es-EC" dirty="0" smtClean="0"/>
              <a:t>Vista 3D plana, vista 3D esférica , soporte de todos los formatos y </a:t>
            </a:r>
            <a:r>
              <a:rPr lang="es-EC" dirty="0"/>
              <a:t>servicios remotos de </a:t>
            </a:r>
            <a:r>
              <a:rPr lang="es-EC" dirty="0" err="1"/>
              <a:t>gvSIG</a:t>
            </a:r>
            <a:r>
              <a:rPr lang="es-EC" dirty="0"/>
              <a:t>, capas de elevación, capas vectoriales con alturas, capas 3D, posibilidad de </a:t>
            </a:r>
            <a:r>
              <a:rPr lang="es-EC" dirty="0" err="1"/>
              <a:t>rasterizar</a:t>
            </a:r>
            <a:r>
              <a:rPr lang="es-EC" dirty="0"/>
              <a:t> o visualizar como primitivas gráficas las capas vectoriales, simbología 3D , extrusión de capas vectoriales, georreferenciación y edición de objetos 3D, encuadres 3D , sistema de Animación 3D, selección, información, visualización estéreo (</a:t>
            </a:r>
            <a:r>
              <a:rPr lang="es-EC" dirty="0" err="1"/>
              <a:t>anaglifo</a:t>
            </a:r>
            <a:r>
              <a:rPr lang="es-EC" dirty="0"/>
              <a:t>, horizontal </a:t>
            </a:r>
            <a:r>
              <a:rPr lang="es-EC" dirty="0" err="1"/>
              <a:t>split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), visualización a pantalla completa, búsqueda geográfica por nombre (</a:t>
            </a:r>
            <a:r>
              <a:rPr lang="es-EC" dirty="0" err="1"/>
              <a:t>gazeeteer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098" name="Picture 2" descr="gvSIG Desktop_3D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39" y="2096637"/>
            <a:ext cx="3829673" cy="25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Cliente </a:t>
            </a:r>
            <a:r>
              <a:rPr lang="es-EC" sz="2400" b="1" dirty="0" err="1" smtClean="0"/>
              <a:t>ArcIms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dirty="0"/>
              <a:t>La </a:t>
            </a:r>
            <a:r>
              <a:rPr lang="es-EC" dirty="0" smtClean="0"/>
              <a:t>extensión </a:t>
            </a:r>
            <a:r>
              <a:rPr lang="es-EC" dirty="0"/>
              <a:t>del cliente ArcIMS de GvSig permite al usuario </a:t>
            </a:r>
            <a:r>
              <a:rPr lang="es-EC" dirty="0" smtClean="0"/>
              <a:t>añadir </a:t>
            </a:r>
            <a:r>
              <a:rPr lang="es-EC" dirty="0"/>
              <a:t>de forma sencilla</a:t>
            </a:r>
          </a:p>
          <a:p>
            <a:pPr algn="just"/>
            <a:r>
              <a:rPr lang="es-EC" dirty="0"/>
              <a:t>servicios tanto de </a:t>
            </a:r>
            <a:r>
              <a:rPr lang="es-EC" dirty="0" smtClean="0"/>
              <a:t>imágenes </a:t>
            </a:r>
            <a:r>
              <a:rPr lang="es-EC" dirty="0"/>
              <a:t>(ImageServer) como de </a:t>
            </a:r>
            <a:r>
              <a:rPr lang="es-EC" dirty="0" smtClean="0"/>
              <a:t>geometrías </a:t>
            </a:r>
            <a:r>
              <a:rPr lang="es-EC" dirty="0"/>
              <a:t>(FeatureServer) en </a:t>
            </a:r>
            <a:r>
              <a:rPr lang="es-EC" dirty="0" smtClean="0"/>
              <a:t>una interfaz </a:t>
            </a:r>
            <a:r>
              <a:rPr lang="es-EC" dirty="0"/>
              <a:t>similar al resto de servicios remotos de GvSig. El servicio de </a:t>
            </a:r>
            <a:r>
              <a:rPr lang="es-EC" dirty="0" smtClean="0"/>
              <a:t>imágenes permite añadir </a:t>
            </a:r>
            <a:r>
              <a:rPr lang="es-EC" dirty="0"/>
              <a:t>a la vista un conjunto personalizado de capas. El servicio de </a:t>
            </a:r>
            <a:r>
              <a:rPr lang="es-EC" dirty="0" smtClean="0"/>
              <a:t>geometrías permite añadir </a:t>
            </a:r>
            <a:r>
              <a:rPr lang="es-EC" dirty="0"/>
              <a:t>capas vectoriales remotas publicadas en un servicio de </a:t>
            </a:r>
            <a:r>
              <a:rPr lang="es-EC" dirty="0" smtClean="0"/>
              <a:t>geometrías.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10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Piloto </a:t>
            </a:r>
            <a:r>
              <a:rPr lang="es-EC" sz="2400" b="1" dirty="0" err="1" smtClean="0"/>
              <a:t>ráster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Aplicación 'piloto' ganadora del concurso de </a:t>
            </a:r>
            <a:r>
              <a:rPr lang="es-EC" sz="2000" dirty="0" err="1"/>
              <a:t>ráster</a:t>
            </a:r>
            <a:r>
              <a:rPr lang="es-EC" sz="2000" dirty="0"/>
              <a:t> ofertado por la </a:t>
            </a:r>
            <a:r>
              <a:rPr lang="es-EC" sz="2000" dirty="0" err="1"/>
              <a:t>Conselleria</a:t>
            </a:r>
            <a:r>
              <a:rPr lang="es-EC" sz="2000" dirty="0"/>
              <a:t> </a:t>
            </a:r>
            <a:r>
              <a:rPr lang="es-EC" sz="2000" dirty="0" smtClean="0"/>
              <a:t>de Infraestructuras </a:t>
            </a:r>
            <a:r>
              <a:rPr lang="es-EC" sz="2000" dirty="0"/>
              <a:t>y Transporte. Permite abrir nuevos formatos de imagen y la </a:t>
            </a:r>
            <a:r>
              <a:rPr lang="es-EC" sz="2000" dirty="0" smtClean="0"/>
              <a:t>aplicación de </a:t>
            </a:r>
            <a:r>
              <a:rPr lang="es-EC" sz="2000" dirty="0"/>
              <a:t>paletas de color a un MDT, histograma, recorte de capas </a:t>
            </a:r>
            <a:r>
              <a:rPr lang="es-EC" sz="2000" dirty="0" err="1"/>
              <a:t>ráster</a:t>
            </a:r>
            <a:r>
              <a:rPr lang="es-EC" sz="2000" dirty="0"/>
              <a:t> y algunos filtros </a:t>
            </a:r>
            <a:r>
              <a:rPr lang="es-EC" sz="2000" dirty="0" smtClean="0"/>
              <a:t>de visualización </a:t>
            </a:r>
            <a:r>
              <a:rPr lang="es-EC" sz="2000" dirty="0"/>
              <a:t>nuevos. Se instala como una extensión sobre la versión actual de GvSig.</a:t>
            </a:r>
          </a:p>
        </p:txBody>
      </p:sp>
    </p:spTree>
    <p:extLst>
      <p:ext uri="{BB962C8B-B14F-4D97-AF65-F5344CB8AC3E}">
        <p14:creationId xmlns:p14="http://schemas.microsoft.com/office/powerpoint/2010/main" val="7088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46662" y="1459833"/>
            <a:ext cx="951248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 err="1" smtClean="0"/>
              <a:t>GeoBD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La extensión </a:t>
            </a:r>
            <a:r>
              <a:rPr lang="es-EC" sz="2000" dirty="0" err="1"/>
              <a:t>geoBD</a:t>
            </a:r>
            <a:r>
              <a:rPr lang="es-EC" sz="2000" dirty="0"/>
              <a:t> permite el acceso a bases de datos geoespaciales, modificando </a:t>
            </a:r>
            <a:r>
              <a:rPr lang="es-EC" sz="2000" dirty="0" smtClean="0"/>
              <a:t>el antiguo </a:t>
            </a:r>
            <a:r>
              <a:rPr lang="es-EC" sz="2000" dirty="0"/>
              <a:t>interfaz de acceso a las mismas y añadiendo el conector de Oracle </a:t>
            </a:r>
            <a:r>
              <a:rPr lang="es-EC" sz="2000" dirty="0" err="1"/>
              <a:t>Locator</a:t>
            </a:r>
            <a:r>
              <a:rPr lang="es-EC" sz="2000" dirty="0"/>
              <a:t> </a:t>
            </a:r>
            <a:r>
              <a:rPr lang="es-EC" sz="2000" dirty="0" smtClean="0"/>
              <a:t>a los </a:t>
            </a:r>
            <a:r>
              <a:rPr lang="es-EC" sz="2000" dirty="0"/>
              <a:t>ya existentes de </a:t>
            </a:r>
            <a:r>
              <a:rPr lang="es-EC" sz="2000" dirty="0" err="1"/>
              <a:t>PostGis</a:t>
            </a:r>
            <a:r>
              <a:rPr lang="es-EC" sz="2000" dirty="0"/>
              <a:t> (lectura/escritura), y </a:t>
            </a:r>
            <a:r>
              <a:rPr lang="es-EC" sz="2000" dirty="0" err="1"/>
              <a:t>MySQL</a:t>
            </a:r>
            <a:r>
              <a:rPr lang="es-EC" sz="2000" dirty="0"/>
              <a:t> y HSQLDB (sólo lectura</a:t>
            </a:r>
            <a:r>
              <a:rPr lang="es-EC" sz="2000" dirty="0" smtClean="0"/>
              <a:t>).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Esta </a:t>
            </a:r>
            <a:r>
              <a:rPr lang="es-EC" sz="2000" dirty="0" smtClean="0"/>
              <a:t>extensión </a:t>
            </a:r>
            <a:r>
              <a:rPr lang="es-EC" sz="2000" dirty="0"/>
              <a:t>permite al usuario acceder a bases de datos </a:t>
            </a:r>
            <a:r>
              <a:rPr lang="es-EC" sz="2000" dirty="0" err="1"/>
              <a:t>geograficas</a:t>
            </a:r>
            <a:r>
              <a:rPr lang="es-EC" sz="2000" dirty="0"/>
              <a:t> de </a:t>
            </a:r>
            <a:r>
              <a:rPr lang="es-EC" sz="2000" dirty="0" smtClean="0"/>
              <a:t>forma sencilla </a:t>
            </a:r>
            <a:r>
              <a:rPr lang="es-EC" sz="2000" dirty="0"/>
              <a:t>y unificada para distintos proveedores. En la actualidad </a:t>
            </a:r>
            <a:r>
              <a:rPr lang="es-EC" sz="2000" dirty="0" err="1"/>
              <a:t>gvSIG</a:t>
            </a:r>
            <a:r>
              <a:rPr lang="es-EC" sz="2000" dirty="0"/>
              <a:t> soporta </a:t>
            </a:r>
            <a:r>
              <a:rPr lang="es-EC" sz="2000" dirty="0" smtClean="0"/>
              <a:t>los siguientes </a:t>
            </a:r>
            <a:r>
              <a:rPr lang="es-EC" sz="2000" dirty="0"/>
              <a:t>sistemas gestores de bases de datos:</a:t>
            </a:r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PostGIS</a:t>
            </a:r>
            <a:endParaRPr lang="es-EC" sz="2000" dirty="0"/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MySQL</a:t>
            </a:r>
            <a:endParaRPr lang="es-EC" sz="2000" dirty="0"/>
          </a:p>
          <a:p>
            <a:pPr algn="just"/>
            <a:r>
              <a:rPr lang="es-EC" sz="2000" dirty="0"/>
              <a:t>• HSQLDB</a:t>
            </a:r>
          </a:p>
          <a:p>
            <a:pPr algn="just"/>
            <a:r>
              <a:rPr lang="es-EC" sz="2000" dirty="0"/>
              <a:t>• Oracle </a:t>
            </a:r>
            <a:r>
              <a:rPr lang="es-EC" sz="2000" dirty="0" err="1"/>
              <a:t>Spatial</a:t>
            </a:r>
            <a:r>
              <a:rPr lang="es-EC" sz="2000" dirty="0"/>
              <a:t> (SDO </a:t>
            </a:r>
            <a:r>
              <a:rPr lang="es-EC" sz="2000" dirty="0" err="1"/>
              <a:t>Geometry</a:t>
            </a:r>
            <a:r>
              <a:rPr lang="es-EC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8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/>
              <a:t>Piloto de </a:t>
            </a:r>
            <a:r>
              <a:rPr lang="es-EC" sz="2400" b="1" dirty="0" smtClean="0"/>
              <a:t>Redes</a:t>
            </a:r>
          </a:p>
          <a:p>
            <a:pPr algn="just"/>
            <a:endParaRPr lang="es-EC" b="1" dirty="0"/>
          </a:p>
          <a:p>
            <a:pPr algn="just"/>
            <a:r>
              <a:rPr lang="es-EC" sz="2000" dirty="0"/>
              <a:t>Implementa funcionalidades basadas en la arquitectura actual de GvSig, </a:t>
            </a:r>
            <a:r>
              <a:rPr lang="es-EC" sz="2000" dirty="0" smtClean="0"/>
              <a:t>así como ampliaciones </a:t>
            </a:r>
            <a:r>
              <a:rPr lang="es-EC" sz="2000" dirty="0"/>
              <a:t>de dicha arquitectura. La funcionalidad resulta </a:t>
            </a:r>
            <a:r>
              <a:rPr lang="es-EC" sz="2000" dirty="0" smtClean="0"/>
              <a:t>bastante heterogénea, abarcando </a:t>
            </a:r>
            <a:r>
              <a:rPr lang="es-EC" sz="2000" dirty="0"/>
              <a:t>aspectos muy distintos dentro de las herramientas de redes. A pesar de </a:t>
            </a:r>
            <a:r>
              <a:rPr lang="es-EC" sz="2000" dirty="0" smtClean="0"/>
              <a:t>ello se </a:t>
            </a:r>
            <a:r>
              <a:rPr lang="es-EC" sz="2000" dirty="0"/>
              <a:t>esta dotada de la mayor coherencia posible en la interface de usuario.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Las </a:t>
            </a:r>
            <a:r>
              <a:rPr lang="es-EC" sz="2000" dirty="0"/>
              <a:t>herramientas presentadas son, aplicables a la variedad de fuentes de </a:t>
            </a:r>
            <a:r>
              <a:rPr lang="es-EC" sz="2000" dirty="0" smtClean="0"/>
              <a:t>datos soportados </a:t>
            </a:r>
            <a:r>
              <a:rPr lang="es-EC" sz="2000" dirty="0"/>
              <a:t>por </a:t>
            </a:r>
            <a:r>
              <a:rPr lang="es-EC" sz="2000" dirty="0" err="1"/>
              <a:t>gvSIG</a:t>
            </a:r>
            <a:r>
              <a:rPr lang="es-EC" sz="2000" dirty="0"/>
              <a:t>, usando los servicios que ofrece GvSig o ampliando los ya</a:t>
            </a:r>
          </a:p>
          <a:p>
            <a:pPr algn="just"/>
            <a:r>
              <a:rPr lang="es-EC" sz="2000" dirty="0"/>
              <a:t>existentes.</a:t>
            </a:r>
          </a:p>
        </p:txBody>
      </p:sp>
    </p:spTree>
    <p:extLst>
      <p:ext uri="{BB962C8B-B14F-4D97-AF65-F5344CB8AC3E}">
        <p14:creationId xmlns:p14="http://schemas.microsoft.com/office/powerpoint/2010/main" val="10445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15728" y="1759670"/>
            <a:ext cx="951248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 smtClean="0"/>
              <a:t>Sextante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E</a:t>
            </a:r>
            <a:r>
              <a:rPr lang="es-EC" dirty="0" smtClean="0"/>
              <a:t>s </a:t>
            </a:r>
            <a:r>
              <a:rPr lang="es-EC" dirty="0"/>
              <a:t>un software de procesamiento de </a:t>
            </a:r>
            <a:r>
              <a:rPr lang="es-EC" dirty="0" smtClean="0"/>
              <a:t>información geográfica, </a:t>
            </a:r>
            <a:r>
              <a:rPr lang="es-EC" dirty="0"/>
              <a:t>que se centra</a:t>
            </a:r>
          </a:p>
          <a:p>
            <a:pPr algn="just"/>
            <a:r>
              <a:rPr lang="es-EC" dirty="0"/>
              <a:t>principalmente en el modelado y </a:t>
            </a:r>
            <a:r>
              <a:rPr lang="es-EC" dirty="0" smtClean="0"/>
              <a:t>análisis </a:t>
            </a:r>
            <a:r>
              <a:rPr lang="es-EC" dirty="0"/>
              <a:t>de la </a:t>
            </a:r>
            <a:r>
              <a:rPr lang="es-EC" dirty="0" smtClean="0"/>
              <a:t>información </a:t>
            </a:r>
            <a:r>
              <a:rPr lang="es-EC" dirty="0"/>
              <a:t>mediante </a:t>
            </a:r>
            <a:r>
              <a:rPr lang="es-EC" dirty="0" smtClean="0"/>
              <a:t>imágenes raster, aunque </a:t>
            </a:r>
            <a:r>
              <a:rPr lang="es-EC" dirty="0"/>
              <a:t>dispone </a:t>
            </a:r>
            <a:r>
              <a:rPr lang="es-EC" dirty="0" smtClean="0"/>
              <a:t>también </a:t>
            </a:r>
            <a:r>
              <a:rPr lang="es-EC" dirty="0"/>
              <a:t>de un buen numero de funciones para trabajar con </a:t>
            </a:r>
            <a:r>
              <a:rPr lang="es-EC" dirty="0" smtClean="0"/>
              <a:t>datos vectoriales</a:t>
            </a:r>
            <a:r>
              <a:rPr lang="es-EC" dirty="0"/>
              <a:t>. Actualmente son casi 200 extensiones para </a:t>
            </a:r>
            <a:r>
              <a:rPr lang="es-EC" dirty="0" err="1"/>
              <a:t>gvSIG</a:t>
            </a:r>
            <a:r>
              <a:rPr lang="es-EC" dirty="0"/>
              <a:t> que dotan a </a:t>
            </a:r>
            <a:r>
              <a:rPr lang="es-EC" dirty="0" smtClean="0"/>
              <a:t>este Sistema </a:t>
            </a:r>
            <a:r>
              <a:rPr lang="es-EC" dirty="0"/>
              <a:t>de </a:t>
            </a:r>
            <a:r>
              <a:rPr lang="es-EC" dirty="0" smtClean="0"/>
              <a:t>Información Geográfica </a:t>
            </a:r>
            <a:r>
              <a:rPr lang="es-EC" dirty="0"/>
              <a:t>(SIG) de nuevas capacidades de </a:t>
            </a:r>
            <a:r>
              <a:rPr lang="es-EC" dirty="0" smtClean="0"/>
              <a:t>análisis geográfico tanto </a:t>
            </a:r>
            <a:r>
              <a:rPr lang="es-EC" dirty="0"/>
              <a:t>raster como vectorial.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490" t="25513" r="34756" b="47434"/>
          <a:stretch/>
        </p:blipFill>
        <p:spPr>
          <a:xfrm>
            <a:off x="7260609" y="4345085"/>
            <a:ext cx="3220872" cy="19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1704252"/>
            <a:ext cx="95124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smtClean="0"/>
              <a:t>SIG 3D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Para conseguir este objetivo se esta extendiendo GvSig para que sea capaz de </a:t>
            </a:r>
            <a:r>
              <a:rPr lang="es-EC" dirty="0" smtClean="0"/>
              <a:t>trabajar en </a:t>
            </a:r>
            <a:r>
              <a:rPr lang="es-EC" dirty="0"/>
              <a:t>tres dimensiones con datos masivos de tipo raster o vectorial, incluyendo </a:t>
            </a:r>
            <a:r>
              <a:rPr lang="es-EC" dirty="0" smtClean="0"/>
              <a:t>servicios remotos </a:t>
            </a:r>
            <a:r>
              <a:rPr lang="es-EC" dirty="0"/>
              <a:t>y formatos comunes para objetos 3D, y </a:t>
            </a:r>
            <a:r>
              <a:rPr lang="es-EC" dirty="0" smtClean="0"/>
              <a:t>también </a:t>
            </a:r>
            <a:r>
              <a:rPr lang="es-EC" dirty="0"/>
              <a:t>trabajar con </a:t>
            </a:r>
            <a:r>
              <a:rPr lang="es-EC" dirty="0" smtClean="0"/>
              <a:t>imágenes y datos </a:t>
            </a:r>
            <a:r>
              <a:rPr lang="es-EC" dirty="0"/>
              <a:t>vectoriales organizados en series temporales, o con atributos que indican </a:t>
            </a:r>
            <a:r>
              <a:rPr lang="es-EC" dirty="0" smtClean="0"/>
              <a:t>su rango </a:t>
            </a:r>
            <a:r>
              <a:rPr lang="es-EC" dirty="0"/>
              <a:t>temporal, que requieren de una </a:t>
            </a:r>
            <a:r>
              <a:rPr lang="es-EC" dirty="0" smtClean="0"/>
              <a:t>presentación </a:t>
            </a:r>
            <a:r>
              <a:rPr lang="es-EC" dirty="0"/>
              <a:t>animada para su </a:t>
            </a:r>
            <a:r>
              <a:rPr lang="es-EC" dirty="0" smtClean="0"/>
              <a:t>mejor comprensión.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015" t="27753" r="36013" b="43330"/>
          <a:stretch/>
        </p:blipFill>
        <p:spPr>
          <a:xfrm>
            <a:off x="7083188" y="4203511"/>
            <a:ext cx="298886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01253" y="1817850"/>
            <a:ext cx="95124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Extensión de </a:t>
            </a:r>
            <a:r>
              <a:rPr lang="es-EC" sz="2400" b="1" dirty="0" smtClean="0"/>
              <a:t>Publicación</a:t>
            </a:r>
          </a:p>
          <a:p>
            <a:endParaRPr lang="es-EC" b="1" dirty="0"/>
          </a:p>
          <a:p>
            <a:pPr algn="just"/>
            <a:r>
              <a:rPr lang="es-EC" sz="2000" dirty="0"/>
              <a:t>El objetivo de la </a:t>
            </a:r>
            <a:r>
              <a:rPr lang="es-EC" sz="2000" dirty="0" smtClean="0"/>
              <a:t>extensión </a:t>
            </a:r>
            <a:r>
              <a:rPr lang="es-EC" sz="2000" dirty="0"/>
              <a:t>de </a:t>
            </a:r>
            <a:r>
              <a:rPr lang="es-EC" sz="2000" dirty="0" smtClean="0"/>
              <a:t>publicación </a:t>
            </a:r>
            <a:r>
              <a:rPr lang="es-EC" sz="2000" dirty="0"/>
              <a:t>es darle al usuario la capacidad de </a:t>
            </a:r>
            <a:r>
              <a:rPr lang="es-EC" sz="2000" dirty="0" smtClean="0"/>
              <a:t>publicar información </a:t>
            </a:r>
            <a:r>
              <a:rPr lang="es-EC" sz="2000" dirty="0"/>
              <a:t>geoespacial y metadatos a </a:t>
            </a:r>
            <a:r>
              <a:rPr lang="es-EC" sz="2000" dirty="0" smtClean="0"/>
              <a:t>través </a:t>
            </a:r>
            <a:r>
              <a:rPr lang="es-EC" sz="2000" dirty="0"/>
              <a:t>de servicios web </a:t>
            </a:r>
            <a:r>
              <a:rPr lang="es-EC" sz="2000" dirty="0" smtClean="0"/>
              <a:t>estándares </a:t>
            </a:r>
            <a:r>
              <a:rPr lang="es-EC" sz="2000" dirty="0"/>
              <a:t>OGC, </a:t>
            </a:r>
            <a:r>
              <a:rPr lang="es-EC" sz="2000" dirty="0" smtClean="0"/>
              <a:t>desde la </a:t>
            </a:r>
            <a:r>
              <a:rPr lang="es-EC" sz="2000" dirty="0"/>
              <a:t>propia interfaz de GvSig y sin necesidad de hacerlo directamente sobre el </a:t>
            </a:r>
            <a:r>
              <a:rPr lang="es-EC" sz="2000" dirty="0" smtClean="0"/>
              <a:t>software del </a:t>
            </a:r>
            <a:r>
              <a:rPr lang="es-EC" sz="2000" dirty="0"/>
              <a:t>servidor correspondiente. De esta forma, sin un conocimiento especifico de </a:t>
            </a:r>
            <a:r>
              <a:rPr lang="es-EC" sz="2000" dirty="0" smtClean="0"/>
              <a:t>estas aplicaciones</a:t>
            </a:r>
            <a:r>
              <a:rPr lang="es-EC" sz="2000" dirty="0"/>
              <a:t>, el usuario de GvSig </a:t>
            </a:r>
            <a:r>
              <a:rPr lang="es-EC" sz="2000" dirty="0" smtClean="0"/>
              <a:t>será </a:t>
            </a:r>
            <a:r>
              <a:rPr lang="es-EC" sz="2000" dirty="0"/>
              <a:t>capaz de publicar en internet, con </a:t>
            </a:r>
            <a:r>
              <a:rPr lang="es-EC" sz="2000" dirty="0" smtClean="0"/>
              <a:t>extrema sencillez</a:t>
            </a:r>
            <a:r>
              <a:rPr lang="es-EC" sz="2000" dirty="0"/>
              <a:t>, la </a:t>
            </a:r>
            <a:r>
              <a:rPr lang="es-EC" sz="2000" dirty="0" smtClean="0"/>
              <a:t>cartografía </a:t>
            </a:r>
            <a:r>
              <a:rPr lang="es-EC" sz="2000" dirty="0"/>
              <a:t>y los metadatos que genera. Esta primera </a:t>
            </a:r>
            <a:r>
              <a:rPr lang="es-EC" sz="2000" dirty="0" smtClean="0"/>
              <a:t>versión permite concretamente </a:t>
            </a:r>
            <a:r>
              <a:rPr lang="es-EC" sz="2000" dirty="0"/>
              <a:t>publicar </a:t>
            </a:r>
            <a:r>
              <a:rPr lang="es-EC" sz="2000" dirty="0" smtClean="0"/>
              <a:t>información </a:t>
            </a:r>
            <a:r>
              <a:rPr lang="es-EC" sz="2000" dirty="0"/>
              <a:t>geoespacial en los siguientes servidores y a </a:t>
            </a:r>
            <a:r>
              <a:rPr lang="es-EC" sz="2000" dirty="0" smtClean="0"/>
              <a:t>través de </a:t>
            </a:r>
            <a:r>
              <a:rPr lang="es-EC" sz="2000" dirty="0"/>
              <a:t>los siguientes servicios</a:t>
            </a:r>
            <a:r>
              <a:rPr lang="es-EC" sz="2000" dirty="0" smtClean="0"/>
              <a:t>:</a:t>
            </a:r>
          </a:p>
          <a:p>
            <a:endParaRPr lang="es-EC" dirty="0"/>
          </a:p>
          <a:p>
            <a:r>
              <a:rPr lang="es-EC" dirty="0"/>
              <a:t>· </a:t>
            </a:r>
            <a:r>
              <a:rPr lang="es-EC" dirty="0" err="1"/>
              <a:t>Mapserver</a:t>
            </a:r>
            <a:r>
              <a:rPr lang="es-EC" dirty="0"/>
              <a:t>: WMS, WCS y WFS.</a:t>
            </a:r>
          </a:p>
          <a:p>
            <a:r>
              <a:rPr lang="es-EC" dirty="0"/>
              <a:t>· </a:t>
            </a:r>
            <a:r>
              <a:rPr lang="es-EC" dirty="0" err="1"/>
              <a:t>Geoserver</a:t>
            </a:r>
            <a:r>
              <a:rPr lang="es-EC" dirty="0"/>
              <a:t>: WFS</a:t>
            </a:r>
          </a:p>
        </p:txBody>
      </p:sp>
    </p:spTree>
    <p:extLst>
      <p:ext uri="{BB962C8B-B14F-4D97-AF65-F5344CB8AC3E}">
        <p14:creationId xmlns:p14="http://schemas.microsoft.com/office/powerpoint/2010/main" val="24773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MOBILE?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Mobile es un Sistema de Información Geográfica (SIG) orientado a dispositivos móviles, ideal para proyectos de captura y actualización de datos en campo. Se caracteriza por disponer de una interfaz amigable, siendo capaz de acceder a los formatos más comunes y cuenta con un amplio número de herramientas SIG y GPS ideales para trabajar con información de naturaleza geográfica.</a:t>
            </a:r>
          </a:p>
          <a:p>
            <a:pPr algn="just"/>
            <a:endParaRPr lang="es-EC" dirty="0"/>
          </a:p>
        </p:txBody>
      </p:sp>
      <p:pic>
        <p:nvPicPr>
          <p:cNvPr id="1026" name="Picture 2" descr="http://www.gvsig.com/files/images/screenshots/gvSIG_mobil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3595100"/>
            <a:ext cx="3925180" cy="29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55845" y="818866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 smtClean="0"/>
              <a:t>CONTENIDO</a:t>
            </a:r>
            <a:endParaRPr lang="es-EC" sz="32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3914956" y="1690245"/>
            <a:ext cx="5829546" cy="389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¿POR QUÉ UTILIZAR GVSIG?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FORMATOS SOPORTADOS DE LECTURA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EXTENCIONES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 MOBILE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VENTAJAS Y DESVENTAJAS DE GVSIG</a:t>
            </a:r>
          </a:p>
          <a:p>
            <a:endParaRPr lang="es-EC" dirty="0"/>
          </a:p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93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En </a:t>
            </a:r>
            <a:r>
              <a:rPr lang="es-EC" dirty="0" err="1"/>
              <a:t>gvSIG</a:t>
            </a:r>
            <a:r>
              <a:rPr lang="es-EC" dirty="0"/>
              <a:t> Mobile encontramos las herramientas propias de un completo cliente SIG para dispositivos móviles, entre otras: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vectoriales: SHP, GML, KML, GPX.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</a:t>
            </a:r>
            <a:r>
              <a:rPr lang="es-EC" dirty="0" err="1"/>
              <a:t>ráster</a:t>
            </a:r>
            <a:r>
              <a:rPr lang="es-EC" dirty="0"/>
              <a:t>: ECW, JPEG, PNG, GIF.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servicios remotos: OGC (WMS)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Navegación: zooms, desplazamiento, centrado automático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Consulta: información, ver coordenadas, medir distancias, medir áreas.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Selección: por punto, por rectángulo, por atributos, borrar selección.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Búsqueda: por atributo.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GPS: Conexión a GPS interno/externo, </a:t>
            </a:r>
            <a:r>
              <a:rPr lang="es-EC" dirty="0" err="1"/>
              <a:t>reproyección</a:t>
            </a:r>
            <a:r>
              <a:rPr lang="es-EC" dirty="0"/>
              <a:t> a UTM, </a:t>
            </a:r>
            <a:r>
              <a:rPr lang="es-EC" dirty="0" err="1"/>
              <a:t>waypoints</a:t>
            </a:r>
            <a:r>
              <a:rPr lang="es-EC" dirty="0"/>
              <a:t>, </a:t>
            </a:r>
            <a:r>
              <a:rPr lang="es-EC" dirty="0" err="1"/>
              <a:t>tracklog</a:t>
            </a:r>
            <a:r>
              <a:rPr lang="es-EC" dirty="0"/>
              <a:t> en formatos GPX y CSV, centrado en vista, parámetros de señal, cálculo de la distancia entre ubicación y punto de destino.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gráfica: Creación de puntos, líneas y polígonos.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alfanumérica: Formularios personalizados.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Representación vectorial: editor de símbolos, exportación a GML, KML y SHP.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Tablas: importar y exportar campos desde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Otros: portabilidad e integración de datos con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960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9117" y="1654119"/>
            <a:ext cx="1000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 err="1"/>
              <a:t>gvSIG</a:t>
            </a:r>
            <a:r>
              <a:rPr lang="es-EC" dirty="0"/>
              <a:t> Mobile se caracteriza por:</a:t>
            </a:r>
          </a:p>
          <a:p>
            <a:pPr algn="just"/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Integrar tanto datos locales como remotos a través de estándares OGC.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diseñado para ser fácilmente extensible, permitiendo una mejora continua de la aplicación, así como su uso para desarrollar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 software libre, con 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disponible en diversos idiomas: español, inglés, francés, alemán e italiano.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Está desarrollado con Java y está disponible para plataformas que soporten Java Micro </a:t>
            </a:r>
            <a:r>
              <a:rPr lang="es-EC" dirty="0" err="1"/>
              <a:t>Edition</a:t>
            </a:r>
            <a:r>
              <a:rPr lang="es-EC" dirty="0"/>
              <a:t> CDC 1.1. Actualmente funciona en las siguientes plataformas:</a:t>
            </a:r>
          </a:p>
          <a:p>
            <a:pPr algn="just"/>
            <a:r>
              <a:rPr lang="es-EC" dirty="0" smtClean="0"/>
              <a:t>	Windows </a:t>
            </a:r>
            <a:r>
              <a:rPr lang="es-EC" dirty="0"/>
              <a:t>Mobile 5.0</a:t>
            </a:r>
          </a:p>
          <a:p>
            <a:pPr algn="just"/>
            <a:r>
              <a:rPr lang="es-EC" dirty="0" smtClean="0"/>
              <a:t>	Windows </a:t>
            </a:r>
            <a:r>
              <a:rPr lang="es-EC" dirty="0"/>
              <a:t>Mobile 6.0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7032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6182436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VENTAJAS Y DESVENTAJAS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2174543" y="1676359"/>
            <a:ext cx="7938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smtClean="0"/>
              <a:t>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Software </a:t>
            </a:r>
            <a:r>
              <a:rPr lang="es-EC" sz="2000" dirty="0"/>
              <a:t>de distribución libre.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Herramienta </a:t>
            </a:r>
            <a:r>
              <a:rPr lang="es-EC" sz="2000" dirty="0"/>
              <a:t>portable a los principales sistemas operativos.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Interfaz </a:t>
            </a:r>
            <a:r>
              <a:rPr lang="es-EC" sz="2000" dirty="0"/>
              <a:t>intuitiva y de fácil manejo.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Amplio </a:t>
            </a:r>
            <a:r>
              <a:rPr lang="es-EC" sz="2000" dirty="0"/>
              <a:t>número de formatos soportados para ingreso y salida de información.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24669" y="410115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000" dirty="0"/>
              <a:t>Desventajas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Documentación </a:t>
            </a:r>
            <a:r>
              <a:rPr lang="es-EC" sz="2000" dirty="0"/>
              <a:t>dispersa y poco profunda.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Conexión </a:t>
            </a:r>
            <a:r>
              <a:rPr lang="es-EC" sz="2000" dirty="0"/>
              <a:t>a bases de datos limitada.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Dependencia </a:t>
            </a:r>
            <a:r>
              <a:rPr lang="es-EC" sz="2000" dirty="0"/>
              <a:t>de las extensiones para ciertas funcionalidades.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34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MNI MAPS?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A</a:t>
            </a:r>
            <a:r>
              <a:rPr lang="es-EC" sz="2000" dirty="0" smtClean="0"/>
              <a:t>plicación </a:t>
            </a:r>
            <a:r>
              <a:rPr lang="es-EC" sz="2000" dirty="0"/>
              <a:t>para teléfonos móviles </a:t>
            </a:r>
            <a:r>
              <a:rPr lang="es-EC" sz="2000" dirty="0" err="1"/>
              <a:t>Android</a:t>
            </a:r>
            <a:r>
              <a:rPr lang="es-EC" sz="2000" dirty="0"/>
              <a:t> que es desarrollada por la empresa </a:t>
            </a:r>
            <a:r>
              <a:rPr lang="es-EC" sz="2000" dirty="0" err="1" smtClean="0"/>
              <a:t>Prodevelop</a:t>
            </a:r>
            <a:r>
              <a:rPr lang="es-EC" sz="2000" dirty="0" smtClean="0"/>
              <a:t>.</a:t>
            </a:r>
          </a:p>
          <a:p>
            <a:pPr algn="just"/>
            <a:r>
              <a:rPr lang="es-EC" dirty="0" err="1"/>
              <a:t>GvSIG</a:t>
            </a:r>
            <a:r>
              <a:rPr lang="es-EC" dirty="0"/>
              <a:t> Mini </a:t>
            </a:r>
            <a:r>
              <a:rPr lang="es-EC" dirty="0" err="1"/>
              <a:t>Maps</a:t>
            </a:r>
            <a:r>
              <a:rPr lang="es-EC" dirty="0"/>
              <a:t> es un visor libre de mapas de libre acceso basados en tiles (</a:t>
            </a:r>
            <a:r>
              <a:rPr lang="es-EC" dirty="0" err="1"/>
              <a:t>OpenStreetMap</a:t>
            </a:r>
            <a:r>
              <a:rPr lang="es-EC" dirty="0"/>
              <a:t>, </a:t>
            </a:r>
            <a:r>
              <a:rPr lang="es-EC" dirty="0" err="1"/>
              <a:t>YahooMaps</a:t>
            </a:r>
            <a:r>
              <a:rPr lang="es-EC" dirty="0"/>
              <a:t>, Microsoft Bing,…), con cliente WMS, WMTS, búsqueda de direcciones, </a:t>
            </a:r>
            <a:r>
              <a:rPr lang="es-EC" dirty="0" err="1"/>
              <a:t>POIs</a:t>
            </a:r>
            <a:r>
              <a:rPr lang="es-EC" dirty="0"/>
              <a:t>, rutas, entre otras funcionalidades.</a:t>
            </a:r>
          </a:p>
          <a:p>
            <a:pPr algn="just"/>
            <a:endParaRPr lang="es-EC" dirty="0"/>
          </a:p>
        </p:txBody>
      </p:sp>
      <p:pic>
        <p:nvPicPr>
          <p:cNvPr id="3" name="Picture 2" descr="http://www.prodevelop.es/files/fm/public/logos/projects/logo_gvsig_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03" y="3927981"/>
            <a:ext cx="31718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vsig.com/files/images/screenshots/gvsig_mini_01/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3557944"/>
            <a:ext cx="1181553" cy="23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Las principales novedades que presenta la versión 0.2.0 son las siguientes:</a:t>
            </a:r>
          </a:p>
          <a:p>
            <a:endParaRPr lang="es-EC" dirty="0"/>
          </a:p>
          <a:p>
            <a:pPr lvl="0"/>
            <a:r>
              <a:rPr lang="es-EC" dirty="0" smtClean="0"/>
              <a:t>Integración </a:t>
            </a:r>
            <a:r>
              <a:rPr lang="es-EC" dirty="0"/>
              <a:t>con Street View</a:t>
            </a:r>
          </a:p>
          <a:p>
            <a:pPr lvl="0"/>
            <a:r>
              <a:rPr lang="es-EC" dirty="0"/>
              <a:t>Soporte de brújula</a:t>
            </a:r>
          </a:p>
          <a:p>
            <a:pPr lvl="0"/>
            <a:r>
              <a:rPr lang="es-EC" dirty="0"/>
              <a:t>Posicionamiento híbrido por GPS, celdas de telefonía y </a:t>
            </a:r>
            <a:r>
              <a:rPr lang="es-EC" dirty="0" err="1"/>
              <a:t>WiFi</a:t>
            </a:r>
            <a:endParaRPr lang="es-EC" dirty="0"/>
          </a:p>
          <a:p>
            <a:pPr lvl="0"/>
            <a:r>
              <a:rPr lang="es-EC" dirty="0"/>
              <a:t>Precisión de la posición mostrada en el mapa</a:t>
            </a:r>
          </a:p>
          <a:p>
            <a:pPr lvl="0"/>
            <a:r>
              <a:rPr lang="es-EC" dirty="0"/>
              <a:t>Modo navegación</a:t>
            </a:r>
          </a:p>
          <a:p>
            <a:pPr lvl="0"/>
            <a:r>
              <a:rPr lang="es-EC" dirty="0"/>
              <a:t>Compartir tu posición: </a:t>
            </a:r>
            <a:r>
              <a:rPr lang="es-EC" dirty="0" err="1"/>
              <a:t>Twitter</a:t>
            </a:r>
            <a:r>
              <a:rPr lang="es-EC" dirty="0"/>
              <a:t>, SMS, Email, Facebook…</a:t>
            </a:r>
          </a:p>
          <a:p>
            <a:pPr lvl="0"/>
            <a:r>
              <a:rPr lang="es-EC" dirty="0"/>
              <a:t>Compatibilidad con resoluciones de pantalla alta y baja</a:t>
            </a:r>
          </a:p>
          <a:p>
            <a:pPr lvl="0"/>
            <a:r>
              <a:rPr lang="es-EC" dirty="0"/>
              <a:t>Mejoras en la velocidad de descarga de mapas</a:t>
            </a:r>
          </a:p>
          <a:p>
            <a:pPr lvl="0"/>
            <a:r>
              <a:rPr lang="es-EC" dirty="0"/>
              <a:t>Nuevas capas disponibles por defecto</a:t>
            </a:r>
          </a:p>
          <a:p>
            <a:pPr lvl="0"/>
            <a:r>
              <a:rPr lang="es-EC" dirty="0"/>
              <a:t>Búsqueda de nuevos ficheros de capas</a:t>
            </a:r>
          </a:p>
          <a:p>
            <a:pPr lvl="0"/>
            <a:r>
              <a:rPr lang="es-EC" dirty="0"/>
              <a:t>Zoom rápido: Barra de zoom o doble toque</a:t>
            </a:r>
          </a:p>
          <a:p>
            <a:pPr lvl="0"/>
            <a:r>
              <a:rPr lang="es-EC" dirty="0"/>
              <a:t>Habilitar/deshabilitar posicionamiento</a:t>
            </a:r>
          </a:p>
          <a:p>
            <a:pPr lvl="0"/>
            <a:r>
              <a:rPr lang="es-EC" dirty="0"/>
              <a:t>Interfaz de usuario mejorado</a:t>
            </a:r>
          </a:p>
          <a:p>
            <a:pPr lvl="0"/>
            <a:r>
              <a:rPr lang="es-EC" dirty="0"/>
              <a:t>Soporte de </a:t>
            </a:r>
            <a:r>
              <a:rPr lang="es-EC" dirty="0" err="1"/>
              <a:t>Android</a:t>
            </a:r>
            <a:r>
              <a:rPr lang="es-EC" dirty="0"/>
              <a:t> 2.1 (ahora de 1.5 a 2.1)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2995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2800" dirty="0"/>
              <a:t>Soporte de capas WMS y WMS-C</a:t>
            </a:r>
          </a:p>
        </p:txBody>
      </p:sp>
    </p:spTree>
    <p:extLst>
      <p:ext uri="{BB962C8B-B14F-4D97-AF65-F5344CB8AC3E}">
        <p14:creationId xmlns:p14="http://schemas.microsoft.com/office/powerpoint/2010/main" val="2140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69240" y="2684271"/>
            <a:ext cx="9908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El uso de los Sistemas de Información Geográfico o </a:t>
            </a:r>
            <a:r>
              <a:rPr lang="es-EC" dirty="0" err="1"/>
              <a:t>SiG</a:t>
            </a:r>
            <a:r>
              <a:rPr lang="es-EC" dirty="0"/>
              <a:t>/GIS se está extendiendo rápidamente y se está volviendo una herramienta imprescindible en muchos sectores de ingeniería, medio ambiente, geografía, geología y minería e incluso en ciencias emergentes como el </a:t>
            </a:r>
            <a:r>
              <a:rPr lang="es-EC" dirty="0" err="1"/>
              <a:t>geomarketing</a:t>
            </a:r>
            <a:r>
              <a:rPr lang="es-EC" dirty="0"/>
              <a:t>. Dentro de los SI, </a:t>
            </a:r>
            <a:r>
              <a:rPr lang="es-EC" dirty="0" err="1"/>
              <a:t>GvSIG</a:t>
            </a:r>
            <a:r>
              <a:rPr lang="es-EC" dirty="0"/>
              <a:t> es una de los programas libres de GIS más utilizado en todo el mundo.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-191070" y="129363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¿Por qué utilizar GVSIG?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9212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0628" y="1911403"/>
            <a:ext cx="106452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Desktop es un potente Sistema de Información Geográfica (SIG) libre diseñado para dar solución a todas las necesidades relacionadas con el manejo de información geográfica. Se caracteriza por ser una solución completa, fácil de usar y que se adapta a las necesidades de cualquier usuario de SIG. Es capaz de acceder a los formatos más comunes, tanto vectoriales como raster, tanto locales como remotos, integra estándares OGC, y cuenta con un amplio número de herramientas para trabajar con información de naturaleza geográfica (consulta, creación de mapas, </a:t>
            </a:r>
            <a:r>
              <a:rPr lang="es-EC" dirty="0" err="1"/>
              <a:t>geoprocesamiento</a:t>
            </a:r>
            <a:r>
              <a:rPr lang="es-EC" dirty="0"/>
              <a:t>, redes, etc.) que lo convierten en una herramienta ideal para usuarios que trabajen con la componente territorial.</a:t>
            </a:r>
          </a:p>
          <a:p>
            <a:endParaRPr lang="es-EC" dirty="0"/>
          </a:p>
          <a:p>
            <a:r>
              <a:rPr lang="es-EC" dirty="0" err="1"/>
              <a:t>gvSIG</a:t>
            </a:r>
            <a:r>
              <a:rPr lang="es-EC" dirty="0"/>
              <a:t> es utilizado por una comunidad internacional creciente, en los más diversos sectores y aplicaciones.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GVSIG?</a:t>
            </a:r>
            <a:endParaRPr lang="es-EC" sz="2800" dirty="0"/>
          </a:p>
        </p:txBody>
      </p:sp>
      <p:pic>
        <p:nvPicPr>
          <p:cNvPr id="2050" name="Picture 2" descr="https://pbs.twimg.com/profile_images/1714918524/logo-gvsig_plano_867x879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89" y="167185"/>
            <a:ext cx="1406225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00751" y="1191610"/>
            <a:ext cx="1020852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Portable: </a:t>
            </a:r>
            <a:r>
              <a:rPr lang="es-EC" dirty="0"/>
              <a:t>funciona en distintas plataformas hardware / software, Linux, Windows y Mac OS. El lenguaje de programación es Java.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Modular: </a:t>
            </a:r>
            <a:r>
              <a:rPr lang="es-EC" dirty="0"/>
              <a:t>es ampliable con nuevas funcionalidades mediante el desarrollo de extensiones, permitiendo una mejora continua de la aplicación, así como el desarrollo de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De código abierto: </a:t>
            </a:r>
            <a:r>
              <a:rPr lang="es-EC" dirty="0"/>
              <a:t>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Interoperable con las soluciones ya implantadas: </a:t>
            </a:r>
            <a:r>
              <a:rPr lang="es-EC" dirty="0"/>
              <a:t>es capaz de acceder a los datos de otros programas privativos, como </a:t>
            </a:r>
            <a:r>
              <a:rPr lang="es-EC" dirty="0" err="1"/>
              <a:t>ArcView</a:t>
            </a:r>
            <a:r>
              <a:rPr lang="es-EC" dirty="0"/>
              <a:t>, AutoCAD o </a:t>
            </a:r>
            <a:r>
              <a:rPr lang="es-EC" dirty="0" err="1"/>
              <a:t>Microstation</a:t>
            </a:r>
            <a:r>
              <a:rPr lang="es-EC" dirty="0"/>
              <a:t> sin necesidad de cambiarlos de formato.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 err="1" smtClean="0"/>
              <a:t>Internacionalizable</a:t>
            </a:r>
            <a:r>
              <a:rPr lang="es-EC" sz="2000" b="1" dirty="0" smtClean="0"/>
              <a:t>: </a:t>
            </a:r>
            <a:r>
              <a:rPr lang="es-EC" dirty="0" smtClean="0"/>
              <a:t>está </a:t>
            </a:r>
            <a:r>
              <a:rPr lang="es-EC" dirty="0"/>
              <a:t>disponible en más de una veintena de idiomas (castellano, inglés, alemán, italiano,...) y permite la incorporación de nuevos idiomas con facilidad.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Sujeto a estándares: </a:t>
            </a:r>
            <a:r>
              <a:rPr lang="es-EC" dirty="0"/>
              <a:t>sigue las directrices marcadas por el Open </a:t>
            </a:r>
            <a:r>
              <a:rPr lang="es-EC" dirty="0" err="1"/>
              <a:t>Geospatial</a:t>
            </a:r>
            <a:r>
              <a:rPr lang="es-EC" dirty="0"/>
              <a:t> </a:t>
            </a:r>
            <a:r>
              <a:rPr lang="es-EC" dirty="0" err="1"/>
              <a:t>Consortium</a:t>
            </a:r>
            <a:r>
              <a:rPr lang="es-EC" dirty="0"/>
              <a:t> (OGC).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409434" y="23201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580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27797" y="1166843"/>
            <a:ext cx="101675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es, en primer lugar, un proyecto de desarrollo en software libre, con la </a:t>
            </a:r>
            <a:r>
              <a:rPr lang="es-EC" sz="2000" dirty="0" smtClean="0"/>
              <a:t>licencia más </a:t>
            </a:r>
            <a:r>
              <a:rPr lang="es-EC" sz="2000" dirty="0"/>
              <a:t>abierta de las posibles, la denominada GNU / GPL. El hecho de ser software </a:t>
            </a:r>
            <a:r>
              <a:rPr lang="es-EC" sz="2000" dirty="0" smtClean="0"/>
              <a:t>libre asegura </a:t>
            </a:r>
            <a:r>
              <a:rPr lang="es-EC" sz="2000" dirty="0"/>
              <a:t>al usuario estas cuatro libertades</a:t>
            </a:r>
            <a:r>
              <a:rPr lang="es-EC" sz="2000" dirty="0" smtClean="0"/>
              <a:t>:</a:t>
            </a:r>
          </a:p>
          <a:p>
            <a:pPr algn="just"/>
            <a:endParaRPr lang="es-EC" sz="2000" dirty="0"/>
          </a:p>
          <a:p>
            <a:pPr algn="just"/>
            <a:endParaRPr lang="es-EC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Ejecutar </a:t>
            </a:r>
            <a:r>
              <a:rPr lang="es-EC" sz="2000" dirty="0"/>
              <a:t>el programa con cualquier propósito (privado, educativo, </a:t>
            </a:r>
            <a:r>
              <a:rPr lang="es-EC" sz="2000" dirty="0" smtClean="0"/>
              <a:t>público, comercial</a:t>
            </a:r>
            <a:r>
              <a:rPr lang="es-EC" sz="2000" dirty="0"/>
              <a:t>, etc.)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Estudiar </a:t>
            </a:r>
            <a:r>
              <a:rPr lang="es-EC" sz="2000" dirty="0"/>
              <a:t>y modificar el programa (para lo cual es necesario tener acceso </a:t>
            </a:r>
            <a:r>
              <a:rPr lang="es-EC" sz="2000" dirty="0" smtClean="0"/>
              <a:t>al código</a:t>
            </a:r>
            <a:r>
              <a:rPr lang="es-EC" sz="2000" dirty="0"/>
              <a:t> </a:t>
            </a:r>
            <a:r>
              <a:rPr lang="es-EC" sz="2000" dirty="0" smtClean="0"/>
              <a:t>fuente</a:t>
            </a:r>
            <a:r>
              <a:rPr lang="es-EC" sz="20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Copiar </a:t>
            </a:r>
            <a:r>
              <a:rPr lang="es-EC" sz="2000" dirty="0"/>
              <a:t>el programa de manera que se pueda ayudar al vecino o a cualquiera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Mejorar </a:t>
            </a:r>
            <a:r>
              <a:rPr lang="es-EC" sz="2000" dirty="0"/>
              <a:t>el programa, y hacer públicas las mejoras, de forma que se beneficie </a:t>
            </a:r>
            <a:r>
              <a:rPr lang="es-EC" sz="2000" dirty="0" smtClean="0"/>
              <a:t>a toda </a:t>
            </a:r>
            <a:r>
              <a:rPr lang="es-EC" sz="2000" dirty="0"/>
              <a:t>la comunidad.</a:t>
            </a:r>
          </a:p>
        </p:txBody>
      </p:sp>
    </p:spTree>
    <p:extLst>
      <p:ext uri="{BB962C8B-B14F-4D97-AF65-F5344CB8AC3E}">
        <p14:creationId xmlns:p14="http://schemas.microsoft.com/office/powerpoint/2010/main" val="67895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1056"/>
              </p:ext>
            </p:extLst>
          </p:nvPr>
        </p:nvGraphicFramePr>
        <p:xfrm>
          <a:off x="731163" y="1091822"/>
          <a:ext cx="3977315" cy="2470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77315"/>
              </a:tblGrid>
              <a:tr h="434525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Vectoriales</a:t>
                      </a:r>
                      <a:endParaRPr lang="es-EC" dirty="0"/>
                    </a:p>
                  </a:txBody>
                  <a:tcPr/>
                </a:tc>
              </a:tr>
              <a:tr h="2035719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shp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gml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kml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dgn</a:t>
                      </a:r>
                      <a:r>
                        <a:rPr lang="es-EC" sz="1800" u="none" strike="noStrike" kern="1200" baseline="0" dirty="0" smtClean="0"/>
                        <a:t> v7 (no v8)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dxf</a:t>
                      </a:r>
                      <a:r>
                        <a:rPr lang="es-EC" sz="1800" u="none" strike="noStrike" kern="1200" baseline="0" dirty="0" smtClean="0"/>
                        <a:t> (texto)</a:t>
                      </a:r>
                    </a:p>
                    <a:p>
                      <a:r>
                        <a:rPr lang="pt-BR" sz="1800" u="none" strike="noStrike" kern="1200" baseline="0" dirty="0" smtClean="0"/>
                        <a:t>.</a:t>
                      </a:r>
                      <a:r>
                        <a:rPr lang="pt-BR" sz="1800" u="none" strike="noStrike" kern="1200" baseline="0" dirty="0" err="1" smtClean="0"/>
                        <a:t>dwg</a:t>
                      </a:r>
                      <a:r>
                        <a:rPr lang="pt-BR" sz="1800" u="none" strike="noStrike" kern="1200" baseline="0" dirty="0" smtClean="0"/>
                        <a:t> (2000, R14, R13 y R12)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3571"/>
              </p:ext>
            </p:extLst>
          </p:nvPr>
        </p:nvGraphicFramePr>
        <p:xfrm>
          <a:off x="6290101" y="973665"/>
          <a:ext cx="4041254" cy="25201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254"/>
              </a:tblGrid>
              <a:tr h="387717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Raster (</a:t>
                      </a:r>
                      <a:r>
                        <a:rPr lang="es-EC" sz="1800" u="none" strike="noStrike" kern="1200" baseline="0" dirty="0" err="1" smtClean="0"/>
                        <a:t>georeferenciados</a:t>
                      </a:r>
                      <a:r>
                        <a:rPr lang="es-EC" sz="1800" u="none" strike="noStrike" kern="1200" baseline="0" dirty="0" smtClean="0"/>
                        <a:t> o no)</a:t>
                      </a:r>
                      <a:endParaRPr lang="es-EC" dirty="0"/>
                    </a:p>
                  </a:txBody>
                  <a:tcPr/>
                </a:tc>
              </a:tr>
              <a:tr h="2132444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ecw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tiff</a:t>
                      </a:r>
                      <a:r>
                        <a:rPr lang="es-EC" sz="1800" u="none" strike="noStrike" kern="1200" baseline="0" dirty="0" smtClean="0"/>
                        <a:t> (</a:t>
                      </a:r>
                      <a:r>
                        <a:rPr lang="es-EC" sz="1800" u="none" strike="noStrike" kern="1200" baseline="0" dirty="0" err="1" smtClean="0"/>
                        <a:t>geotif</a:t>
                      </a:r>
                      <a:r>
                        <a:rPr lang="es-EC" sz="1800" u="none" strike="noStrike" kern="1200" baseline="0" dirty="0" smtClean="0"/>
                        <a:t>, </a:t>
                      </a:r>
                      <a:r>
                        <a:rPr lang="es-EC" sz="1800" u="none" strike="noStrike" kern="1200" baseline="0" dirty="0" err="1" smtClean="0"/>
                        <a:t>tfw</a:t>
                      </a:r>
                      <a:r>
                        <a:rPr lang="es-EC" sz="1800" u="none" strike="noStrike" kern="1200" baseline="0" dirty="0" smtClean="0"/>
                        <a:t>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jpg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png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gif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 </a:t>
                      </a:r>
                      <a:r>
                        <a:rPr lang="es-EC" sz="1800" u="none" strike="noStrike" kern="1200" baseline="0" dirty="0" err="1" smtClean="0"/>
                        <a:t>MrSID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img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.jpeg2000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bmp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92695"/>
              </p:ext>
            </p:extLst>
          </p:nvPr>
        </p:nvGraphicFramePr>
        <p:xfrm>
          <a:off x="3219355" y="3493827"/>
          <a:ext cx="4273266" cy="299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266"/>
              </a:tblGrid>
              <a:tr h="435413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Formatos soportados de escritura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shp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GeoTIFF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ECW (solo en Linux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2.4)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JPEG2000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dxf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-354842" y="245660"/>
            <a:ext cx="483130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b="1" dirty="0" smtClean="0"/>
          </a:p>
          <a:p>
            <a:pPr algn="ctr"/>
            <a:r>
              <a:rPr lang="es-EC" b="1" dirty="0"/>
              <a:t> </a:t>
            </a:r>
            <a:r>
              <a:rPr lang="es-EC" b="1" dirty="0" smtClean="0"/>
              <a:t>    FORMATOS SOPORTADOS DE LECTURA</a:t>
            </a:r>
          </a:p>
          <a:p>
            <a:pPr algn="ctr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1509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783046" y="14263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En </a:t>
            </a:r>
            <a:r>
              <a:rPr lang="es-EC" b="1" dirty="0" err="1"/>
              <a:t>gvSIG</a:t>
            </a:r>
            <a:r>
              <a:rPr lang="es-EC" b="1" dirty="0"/>
              <a:t> Desktop podemos encontrar un amplio abanico de funcionalidades, integrando las más diversas áreas de aplicación de los SIG: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12954" y="284016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400" b="1" dirty="0"/>
              <a:t>Vectorial: </a:t>
            </a:r>
            <a:r>
              <a:rPr lang="es-EC" dirty="0"/>
              <a:t>Acceso a formatos vectoriales, acceso a bases de datos, navegación, consulta, selección, análisis y </a:t>
            </a:r>
            <a:r>
              <a:rPr lang="es-EC" dirty="0" err="1"/>
              <a:t>geoprocesamiento</a:t>
            </a:r>
            <a:r>
              <a:rPr lang="es-EC" dirty="0"/>
              <a:t>, edición gráfica y alfanumérica, simbología, etiquetado, diseñador de planos, conversión de datos a otros formatos y sistemas de proyección, relaciones entre tablas, estadísticas, </a:t>
            </a:r>
            <a:r>
              <a:rPr lang="es-EC" dirty="0" smtClean="0"/>
              <a:t>normalización</a:t>
            </a:r>
            <a:r>
              <a:rPr lang="es-EC" dirty="0"/>
              <a:t>.</a:t>
            </a:r>
          </a:p>
        </p:txBody>
      </p:sp>
      <p:pic>
        <p:nvPicPr>
          <p:cNvPr id="1026" name="Picture 2" descr="gvSIG Desktop_vectorial_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6" y="2522520"/>
            <a:ext cx="4353062" cy="26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6186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186149" y="2023113"/>
            <a:ext cx="65372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err="1"/>
              <a:t>Ráster</a:t>
            </a:r>
            <a:r>
              <a:rPr lang="es-EC" sz="2000" b="1" dirty="0"/>
              <a:t> y teledetección: </a:t>
            </a:r>
            <a:r>
              <a:rPr lang="es-EC" dirty="0"/>
              <a:t>acceso a formatos raster, tabla de color y gradientes, recorte de datos y bandas, exportación de capas, procesamiento por píxel, tratamiento de interpretación de color, generación de pirámides, realces radiométricos, histogramas, geolocalización, </a:t>
            </a:r>
            <a:r>
              <a:rPr lang="es-EC" dirty="0" err="1"/>
              <a:t>reproyección</a:t>
            </a:r>
            <a:r>
              <a:rPr lang="es-EC" dirty="0"/>
              <a:t> de raster, georreferenciación, </a:t>
            </a:r>
            <a:r>
              <a:rPr lang="es-EC" dirty="0" err="1"/>
              <a:t>vectorización</a:t>
            </a:r>
            <a:r>
              <a:rPr lang="es-EC" dirty="0"/>
              <a:t> automática, álgebra de bandas, definición de áreas de interés, clasificación supervisada y no supervisada, árboles de decisión, fusión de imágenes, mosaicos, diagramas de </a:t>
            </a:r>
            <a:r>
              <a:rPr lang="es-EC" dirty="0" smtClean="0"/>
              <a:t>dispersión</a:t>
            </a:r>
            <a:r>
              <a:rPr lang="es-EC" dirty="0"/>
              <a:t>.</a:t>
            </a:r>
          </a:p>
        </p:txBody>
      </p:sp>
      <p:pic>
        <p:nvPicPr>
          <p:cNvPr id="2050" name="Picture 2" descr="gvSIG Desktop_raster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167924"/>
            <a:ext cx="4034288" cy="26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7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1049</TotalTime>
  <Words>2149</Words>
  <Application>Microsoft Office PowerPoint</Application>
  <PresentationFormat>Panorámica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moreno</dc:creator>
  <cp:lastModifiedBy>Cristhian moreno</cp:lastModifiedBy>
  <cp:revision>31</cp:revision>
  <dcterms:created xsi:type="dcterms:W3CDTF">2015-01-18T19:24:17Z</dcterms:created>
  <dcterms:modified xsi:type="dcterms:W3CDTF">2015-01-22T00:28:51Z</dcterms:modified>
</cp:coreProperties>
</file>