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17" autoAdjust="0"/>
    <p:restoredTop sz="89412" autoAdjust="0"/>
  </p:normalViewPr>
  <p:slideViewPr>
    <p:cSldViewPr>
      <p:cViewPr varScale="1">
        <p:scale>
          <a:sx n="65" d="100"/>
          <a:sy n="65" d="100"/>
        </p:scale>
        <p:origin x="108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AB15-C04C-4001-AF3C-584022ADE6A2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3DDBC-725B-4573-BE24-10F7439CA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0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DBC-725B-4573-BE24-10F7439CA84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6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5968" y="457212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8987"/>
                </a:lnTo>
                <a:lnTo>
                  <a:pt x="10668" y="3428987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8987"/>
                </a:lnTo>
                <a:lnTo>
                  <a:pt x="56388" y="3428987"/>
                </a:lnTo>
                <a:lnTo>
                  <a:pt x="56388" y="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899" y="2165095"/>
            <a:ext cx="7783195" cy="168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568" y="457200"/>
            <a:ext cx="1094231" cy="3428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923" y="457200"/>
            <a:ext cx="57911" cy="3428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83208" y="457200"/>
            <a:ext cx="58419" cy="3429000"/>
          </a:xfrm>
          <a:custGeom>
            <a:avLst/>
            <a:gdLst/>
            <a:ahLst/>
            <a:cxnLst/>
            <a:rect l="l" t="t" r="r" b="b"/>
            <a:pathLst>
              <a:path w="58419" h="3429000">
                <a:moveTo>
                  <a:pt x="0" y="0"/>
                </a:moveTo>
                <a:lnTo>
                  <a:pt x="0" y="3428999"/>
                </a:lnTo>
                <a:lnTo>
                  <a:pt x="57912" y="3428999"/>
                </a:lnTo>
                <a:lnTo>
                  <a:pt x="579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0175" y="457200"/>
            <a:ext cx="28955" cy="34289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17904" y="457200"/>
            <a:ext cx="13970" cy="3429000"/>
          </a:xfrm>
          <a:custGeom>
            <a:avLst/>
            <a:gdLst/>
            <a:ahLst/>
            <a:cxnLst/>
            <a:rect l="l" t="t" r="r" b="b"/>
            <a:pathLst>
              <a:path w="13969" h="3429000">
                <a:moveTo>
                  <a:pt x="0" y="0"/>
                </a:moveTo>
                <a:lnTo>
                  <a:pt x="0" y="3428999"/>
                </a:lnTo>
                <a:lnTo>
                  <a:pt x="13716" y="3428999"/>
                </a:lnTo>
                <a:lnTo>
                  <a:pt x="13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43288" y="457212"/>
            <a:ext cx="56515" cy="3429000"/>
          </a:xfrm>
          <a:custGeom>
            <a:avLst/>
            <a:gdLst/>
            <a:ahLst/>
            <a:cxnLst/>
            <a:rect l="l" t="t" r="r" b="b"/>
            <a:pathLst>
              <a:path w="56515" h="3429000">
                <a:moveTo>
                  <a:pt x="10668" y="0"/>
                </a:moveTo>
                <a:lnTo>
                  <a:pt x="0" y="0"/>
                </a:lnTo>
                <a:lnTo>
                  <a:pt x="0" y="3428987"/>
                </a:lnTo>
                <a:lnTo>
                  <a:pt x="10668" y="3428987"/>
                </a:lnTo>
                <a:lnTo>
                  <a:pt x="10668" y="0"/>
                </a:lnTo>
                <a:close/>
              </a:path>
              <a:path w="56515" h="3429000">
                <a:moveTo>
                  <a:pt x="56388" y="0"/>
                </a:moveTo>
                <a:lnTo>
                  <a:pt x="22860" y="0"/>
                </a:lnTo>
                <a:lnTo>
                  <a:pt x="22860" y="3428987"/>
                </a:lnTo>
                <a:lnTo>
                  <a:pt x="56388" y="3428987"/>
                </a:lnTo>
                <a:lnTo>
                  <a:pt x="56388" y="0"/>
                </a:lnTo>
                <a:close/>
              </a:path>
            </a:pathLst>
          </a:custGeom>
          <a:solidFill>
            <a:srgbClr val="FE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6400" y="457200"/>
            <a:ext cx="76199" cy="3428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7570" y="891031"/>
            <a:ext cx="5485387" cy="386907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7310" marR="58419" algn="ctr">
              <a:lnSpc>
                <a:spcPct val="110900"/>
              </a:lnSpc>
              <a:spcBef>
                <a:spcPts val="670"/>
              </a:spcBef>
            </a:pPr>
            <a:r>
              <a:rPr lang="en-IN" sz="4800" spc="819" dirty="0"/>
              <a:t>Course Introduction:</a:t>
            </a:r>
            <a:r>
              <a:rPr sz="3800" spc="620" dirty="0"/>
              <a:t> </a:t>
            </a:r>
            <a:r>
              <a:rPr sz="4800" spc="515" dirty="0"/>
              <a:t>A</a:t>
            </a:r>
            <a:r>
              <a:rPr sz="3800" spc="515" dirty="0"/>
              <a:t>RTIFICIAL</a:t>
            </a:r>
            <a:endParaRPr sz="3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spc="620" dirty="0"/>
              <a:t>I</a:t>
            </a:r>
            <a:r>
              <a:rPr sz="3800" spc="620" dirty="0"/>
              <a:t>NTELLIGENCE</a:t>
            </a:r>
            <a:br>
              <a:rPr lang="en-IN" sz="3800" spc="620" dirty="0"/>
            </a:br>
            <a:r>
              <a:rPr lang="en-IN" sz="3800" spc="620" dirty="0"/>
              <a:t>UCS411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28033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2F51-694D-E8B5-3F3A-6FCA62E4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IN" dirty="0"/>
              <a:t>UCS411 Artificial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1555-2EE9-76E3-D134-4A05B843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68342"/>
            <a:ext cx="7783195" cy="6463308"/>
          </a:xfrm>
        </p:spPr>
        <p:txBody>
          <a:bodyPr/>
          <a:lstStyle/>
          <a:p>
            <a:r>
              <a:rPr lang="en-IN" b="1" dirty="0"/>
              <a:t>Course Coordinators</a:t>
            </a:r>
            <a:endParaRPr lang="en-IN" dirty="0"/>
          </a:p>
          <a:p>
            <a:r>
              <a:rPr lang="en-IN" dirty="0" err="1"/>
              <a:t>Dr.</a:t>
            </a:r>
            <a:r>
              <a:rPr lang="en-IN" dirty="0"/>
              <a:t> Sachin Kansal</a:t>
            </a:r>
          </a:p>
          <a:p>
            <a:endParaRPr lang="en-IN" dirty="0"/>
          </a:p>
          <a:p>
            <a:r>
              <a:rPr lang="en-IN" b="1" dirty="0"/>
              <a:t>Course Faculties</a:t>
            </a:r>
          </a:p>
          <a:p>
            <a:r>
              <a:rPr lang="en-IN" dirty="0" err="1"/>
              <a:t>Dr.</a:t>
            </a:r>
            <a:r>
              <a:rPr lang="en-IN" dirty="0"/>
              <a:t> Sachin Kansal</a:t>
            </a:r>
          </a:p>
          <a:p>
            <a:r>
              <a:rPr lang="en-IN" dirty="0" err="1"/>
              <a:t>Dr.</a:t>
            </a:r>
            <a:r>
              <a:rPr lang="en-IN" dirty="0"/>
              <a:t> Anu Bajaj</a:t>
            </a:r>
          </a:p>
          <a:p>
            <a:r>
              <a:rPr lang="en-IN" dirty="0" err="1"/>
              <a:t>Dr.</a:t>
            </a:r>
            <a:r>
              <a:rPr lang="en-IN" dirty="0"/>
              <a:t> Sonu Lamba</a:t>
            </a:r>
          </a:p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Jinnie</a:t>
            </a:r>
            <a:r>
              <a:rPr lang="en-IN" dirty="0"/>
              <a:t> Goyal</a:t>
            </a:r>
          </a:p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Simrajit</a:t>
            </a:r>
            <a:r>
              <a:rPr lang="en-IN" dirty="0"/>
              <a:t> Kaur</a:t>
            </a:r>
          </a:p>
          <a:p>
            <a:r>
              <a:rPr lang="en-IN" dirty="0" err="1"/>
              <a:t>Dr.</a:t>
            </a:r>
            <a:r>
              <a:rPr lang="en-IN" dirty="0"/>
              <a:t> Simran </a:t>
            </a:r>
            <a:r>
              <a:rPr lang="en-IN" dirty="0" err="1"/>
              <a:t>Sethia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Lab Faculties</a:t>
            </a:r>
          </a:p>
          <a:p>
            <a:r>
              <a:rPr lang="en-IN" dirty="0" err="1"/>
              <a:t>Dr.</a:t>
            </a:r>
            <a:r>
              <a:rPr lang="en-IN" dirty="0"/>
              <a:t> Amit Trivedi</a:t>
            </a:r>
          </a:p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Anuraj</a:t>
            </a:r>
            <a:r>
              <a:rPr lang="en-IN" dirty="0"/>
              <a:t> Tiwari</a:t>
            </a:r>
          </a:p>
          <a:p>
            <a:r>
              <a:rPr lang="en-IN" dirty="0" err="1"/>
              <a:t>Dr.</a:t>
            </a:r>
            <a:r>
              <a:rPr lang="en-IN" dirty="0"/>
              <a:t> Seema </a:t>
            </a:r>
            <a:r>
              <a:rPr lang="en-IN" dirty="0" err="1"/>
              <a:t>Wazarkar</a:t>
            </a:r>
            <a:endParaRPr lang="en-IN" dirty="0"/>
          </a:p>
          <a:p>
            <a:r>
              <a:rPr lang="en-IN" dirty="0"/>
              <a:t>Mr. Priya Kansal</a:t>
            </a:r>
          </a:p>
          <a:p>
            <a:r>
              <a:rPr lang="en-IN" dirty="0"/>
              <a:t>Ms. Chandani</a:t>
            </a:r>
          </a:p>
          <a:p>
            <a:r>
              <a:rPr lang="en-IN" dirty="0"/>
              <a:t>Ms. Reeta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51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EDBA-1FD9-572B-873B-7A83BFAF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US" b="1" dirty="0"/>
              <a:t>Course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ABA1-BE06-82F4-DB03-3E961871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899" y="2165095"/>
            <a:ext cx="7783195" cy="2262158"/>
          </a:xfrm>
        </p:spPr>
        <p:txBody>
          <a:bodyPr/>
          <a:lstStyle/>
          <a:p>
            <a:r>
              <a:rPr lang="en-US" dirty="0"/>
              <a:t>To be familiar with the applicability, strengths, and weaknesses of the basic knowledge representation, problem solving, machine learning, knowledge acquisition and learning methods in solving particular engineering problems.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37FD-D571-F8BD-9E6B-09964436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661720"/>
          </a:xfrm>
        </p:spPr>
        <p:txBody>
          <a:bodyPr/>
          <a:lstStyle/>
          <a:p>
            <a:r>
              <a:rPr lang="en-US" b="1" dirty="0"/>
              <a:t>Course learning outcomes (CLOs)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40D1-E5AC-8F58-A129-63F0BDBB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899" y="2165095"/>
            <a:ext cx="7783195" cy="35548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the basics and applications of artificial intelligence and categorize various problem domains, basic knowledge representation and reasoning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basic and advanced search techniques including game playing, evolutionary search algorithms, constraint satisfaction.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and design intelligent agents for concrete computational problems.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of programs in AI language(s).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Acquire knowledge about the architecture of an expert system and design new expert systems for real life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0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065-DEBA-C09A-3863-4696A98E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A7EA4-39FA-BC96-FFDD-F767A063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5475" y="1955423"/>
            <a:ext cx="7783195" cy="5816977"/>
          </a:xfrm>
        </p:spPr>
        <p:txBody>
          <a:bodyPr/>
          <a:lstStyle/>
          <a:p>
            <a:r>
              <a:rPr lang="en-US" b="1" dirty="0"/>
              <a:t>Overview: </a:t>
            </a:r>
            <a:r>
              <a:rPr lang="en-US" dirty="0"/>
              <a:t>foundations, scope, problems, and approaches of AI.</a:t>
            </a:r>
          </a:p>
          <a:p>
            <a:endParaRPr lang="en-US" dirty="0"/>
          </a:p>
          <a:p>
            <a:r>
              <a:rPr lang="en-US" b="1" dirty="0"/>
              <a:t>Intelligent agents: </a:t>
            </a:r>
            <a:r>
              <a:rPr lang="en-US" dirty="0"/>
              <a:t>reactive, deliberative, goal-driven, utility-driven, and learning agents</a:t>
            </a:r>
          </a:p>
          <a:p>
            <a:endParaRPr lang="en-US" dirty="0"/>
          </a:p>
          <a:p>
            <a:r>
              <a:rPr lang="en-US" b="1" dirty="0"/>
              <a:t>Problem-solving through Search: </a:t>
            </a:r>
            <a:r>
              <a:rPr lang="en-US" dirty="0"/>
              <a:t>forward and backward, state-space, blind, heuristic, problem reduction, A, A*, AO*, minimax, constraint propagation, neural, stochastic, and evolutionary</a:t>
            </a:r>
          </a:p>
          <a:p>
            <a:r>
              <a:rPr lang="en-US" dirty="0"/>
              <a:t>search algorithms, sample applications.</a:t>
            </a:r>
          </a:p>
          <a:p>
            <a:endParaRPr lang="en-US" dirty="0"/>
          </a:p>
          <a:p>
            <a:r>
              <a:rPr lang="en-US" b="1" dirty="0"/>
              <a:t>Knowledge Representation and Reasoning: </a:t>
            </a:r>
            <a:r>
              <a:rPr lang="en-US" dirty="0"/>
              <a:t>ontologies, foundations of knowledge representation and reasoning, representing and reasoning about objects, relations, events,</a:t>
            </a:r>
          </a:p>
          <a:p>
            <a:r>
              <a:rPr lang="en-US" dirty="0"/>
              <a:t>actions, time, and space; predicate logic, situation calculus, description logics, reasoning with defaults, reasoning about knowledge, sample applications.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66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816-C920-9D06-6C5C-C121E758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IN" dirty="0"/>
              <a:t>Syllabus…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794F-3193-62CA-8323-0C3782BB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0652" y="2362200"/>
            <a:ext cx="7783195" cy="5323087"/>
          </a:xfrm>
        </p:spPr>
        <p:txBody>
          <a:bodyPr/>
          <a:lstStyle/>
          <a:p>
            <a:r>
              <a:rPr lang="en-US" b="1" dirty="0"/>
              <a:t>Planning: </a:t>
            </a:r>
            <a:r>
              <a:rPr lang="en-US" dirty="0"/>
              <a:t>planning as search, partial order planning, construction and use of planning graphs</a:t>
            </a:r>
          </a:p>
          <a:p>
            <a:endParaRPr lang="en-US" b="1" dirty="0"/>
          </a:p>
          <a:p>
            <a:r>
              <a:rPr lang="en-US" b="1" dirty="0"/>
              <a:t>Representing and Reasoning with Uncertain Knowledge: </a:t>
            </a:r>
            <a:r>
              <a:rPr lang="en-US" dirty="0"/>
              <a:t>probability, connection to logic, independence, Bayes rule, Bayesian networks, probabilistic inference, sample applications.</a:t>
            </a:r>
          </a:p>
          <a:p>
            <a:endParaRPr lang="en-US" dirty="0"/>
          </a:p>
          <a:p>
            <a:r>
              <a:rPr lang="en-US" b="1" dirty="0"/>
              <a:t>Decision-Making: </a:t>
            </a:r>
            <a:r>
              <a:rPr lang="en-US" dirty="0"/>
              <a:t>basics of utility theory, decision theory, sequential decision problems, elementary game theory, sample applications.</a:t>
            </a:r>
          </a:p>
          <a:p>
            <a:endParaRPr lang="en-US" dirty="0"/>
          </a:p>
          <a:p>
            <a:r>
              <a:rPr lang="en-US" b="1" dirty="0"/>
              <a:t>Machine Learning and Knowledge Acquisition: </a:t>
            </a:r>
            <a:r>
              <a:rPr lang="en-US" dirty="0"/>
              <a:t>learning from memorization, examples, explanation, and exploration. Learning nearest </a:t>
            </a:r>
            <a:r>
              <a:rPr lang="en-US" dirty="0" err="1"/>
              <a:t>neighbour</a:t>
            </a:r>
            <a:r>
              <a:rPr lang="en-US" dirty="0"/>
              <a:t>, naive Bayes, and decision tree classifiers, Q-learning for learning action policies,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3BF3-3F21-D0AF-4A68-98D0C775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IN" dirty="0"/>
              <a:t>Syllabus…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5C23-0903-4EEC-B6EE-AB975512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899" y="2165095"/>
            <a:ext cx="7783195" cy="2585323"/>
          </a:xfrm>
        </p:spPr>
        <p:txBody>
          <a:bodyPr/>
          <a:lstStyle/>
          <a:p>
            <a:r>
              <a:rPr lang="en-US" b="1" dirty="0"/>
              <a:t>Languages for AI problem solving: </a:t>
            </a:r>
            <a:r>
              <a:rPr lang="en-US" dirty="0"/>
              <a:t>Introduction to PROLOG syntax and data structures, representing objects and relationships, built-in predicates. Introduction to LISP- Basic and intermediate LISP programming.</a:t>
            </a:r>
          </a:p>
          <a:p>
            <a:endParaRPr lang="en-US" dirty="0"/>
          </a:p>
          <a:p>
            <a:r>
              <a:rPr lang="en-US" b="1" dirty="0"/>
              <a:t>Expert Systems: </a:t>
            </a:r>
            <a:r>
              <a:rPr lang="en-US" dirty="0"/>
              <a:t>Architecture of an expert system, existing expert systems like MYCIN, RI, Expert system shells.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B896-2B5F-B360-BC74-D0C51264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IN" dirty="0"/>
              <a:t>Laboratory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DCD8-50AB-7E8E-6955-83F40159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5475" y="1676400"/>
            <a:ext cx="7783195" cy="5816977"/>
          </a:xfrm>
        </p:spPr>
        <p:txBody>
          <a:bodyPr/>
          <a:lstStyle/>
          <a:p>
            <a:r>
              <a:rPr lang="en-IN" b="1" dirty="0"/>
              <a:t>Programming in C/Python/PROLOG</a:t>
            </a:r>
          </a:p>
          <a:p>
            <a:endParaRPr lang="en-IN" b="1" dirty="0"/>
          </a:p>
          <a:p>
            <a:r>
              <a:rPr lang="en-IN" b="1" dirty="0"/>
              <a:t>Programs for Search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Depth first,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Breadth first,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Hill climbing,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first,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A* algorithm,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Implementation of games: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8-puzzle,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Tic-Tac-Toe,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tower of Hanoi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water jug problem using heuristic search,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Designing expert system </a:t>
            </a:r>
            <a:r>
              <a:rPr lang="en-IN" dirty="0"/>
              <a:t>using logic in PROLOG, </a:t>
            </a:r>
          </a:p>
          <a:p>
            <a:endParaRPr lang="en-IN" dirty="0"/>
          </a:p>
          <a:p>
            <a:r>
              <a:rPr lang="en-IN" b="1" dirty="0"/>
              <a:t>Implementing an intelligent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9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2FDD-581E-8C63-5E53-05A308B3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75" y="474599"/>
            <a:ext cx="7267449" cy="330860"/>
          </a:xfrm>
        </p:spPr>
        <p:txBody>
          <a:bodyPr/>
          <a:lstStyle/>
          <a:p>
            <a:r>
              <a:rPr lang="en-IN" dirty="0"/>
              <a:t>Course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78BDA-F11B-7407-F09B-DC4FF28EC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899" y="2165095"/>
            <a:ext cx="7783195" cy="3231654"/>
          </a:xfrm>
        </p:spPr>
        <p:txBody>
          <a:bodyPr/>
          <a:lstStyle/>
          <a:p>
            <a:r>
              <a:rPr lang="en-IN" b="1" dirty="0"/>
              <a:t>Text Books:</a:t>
            </a:r>
          </a:p>
          <a:p>
            <a:r>
              <a:rPr lang="en-IN" dirty="0"/>
              <a:t>1. Rich E., Artificial Intelligence, Tata McGraw Hills (2009).</a:t>
            </a:r>
          </a:p>
          <a:p>
            <a:r>
              <a:rPr lang="en-IN" dirty="0"/>
              <a:t>2. George F. Luger, Artificial Intelligence: Structures and Strategies for Complex Problem Solving, Pearson Education Asia (2009).</a:t>
            </a:r>
          </a:p>
          <a:p>
            <a:endParaRPr lang="en-IN" dirty="0"/>
          </a:p>
          <a:p>
            <a:r>
              <a:rPr lang="en-IN" b="1" dirty="0"/>
              <a:t>Reference Books:</a:t>
            </a:r>
          </a:p>
          <a:p>
            <a:r>
              <a:rPr lang="en-IN" dirty="0"/>
              <a:t>1. Patterson D.W, Introduction to AI and Expert Systems, Mc </a:t>
            </a:r>
            <a:r>
              <a:rPr lang="en-IN" dirty="0" err="1"/>
              <a:t>GrawHill</a:t>
            </a:r>
            <a:r>
              <a:rPr lang="en-IN" dirty="0"/>
              <a:t> (1998).</a:t>
            </a:r>
          </a:p>
          <a:p>
            <a:r>
              <a:rPr lang="en-IN" dirty="0"/>
              <a:t>2. Shivani Goel, Express Learning- Artificial Intelligence, Pearson Education India (2013).</a:t>
            </a:r>
          </a:p>
        </p:txBody>
      </p:sp>
    </p:spTree>
    <p:extLst>
      <p:ext uri="{BB962C8B-B14F-4D97-AF65-F5344CB8AC3E}">
        <p14:creationId xmlns:p14="http://schemas.microsoft.com/office/powerpoint/2010/main" val="122187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603</Words>
  <Application>Microsoft Office PowerPoint</Application>
  <PresentationFormat>Custom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Office Theme</vt:lpstr>
      <vt:lpstr>Course Introduction: ARTIFICIAL INTELLIGENCE UCS411</vt:lpstr>
      <vt:lpstr>UCS411 Artificial Intelligence</vt:lpstr>
      <vt:lpstr>Course objective</vt:lpstr>
      <vt:lpstr>Course learning outcomes (CLOs) </vt:lpstr>
      <vt:lpstr>Syllabus</vt:lpstr>
      <vt:lpstr>Syllabus…</vt:lpstr>
      <vt:lpstr>Syllabus…</vt:lpstr>
      <vt:lpstr>Laboratory work</vt:lpstr>
      <vt:lpstr>Course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Foundations of AI</dc:title>
  <dc:creator>admin</dc:creator>
  <cp:lastModifiedBy>Sachin Kansal</cp:lastModifiedBy>
  <cp:revision>5</cp:revision>
  <dcterms:created xsi:type="dcterms:W3CDTF">2023-01-09T07:06:38Z</dcterms:created>
  <dcterms:modified xsi:type="dcterms:W3CDTF">2024-01-07T15:29:47Z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2023-01-09T00:00:00Z</vt:filetime>
  </property>
</Properties>
</file>