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580" r:id="rId2"/>
    <p:sldId id="668" r:id="rId3"/>
    <p:sldId id="581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611" r:id="rId21"/>
    <p:sldId id="603" r:id="rId22"/>
    <p:sldId id="604" r:id="rId23"/>
    <p:sldId id="605" r:id="rId24"/>
    <p:sldId id="606" r:id="rId25"/>
    <p:sldId id="607" r:id="rId26"/>
    <p:sldId id="612" r:id="rId27"/>
    <p:sldId id="613" r:id="rId28"/>
    <p:sldId id="614" r:id="rId29"/>
    <p:sldId id="615" r:id="rId30"/>
    <p:sldId id="616" r:id="rId31"/>
    <p:sldId id="617" r:id="rId32"/>
    <p:sldId id="598" r:id="rId33"/>
    <p:sldId id="599" r:id="rId34"/>
    <p:sldId id="600" r:id="rId35"/>
    <p:sldId id="601" r:id="rId36"/>
    <p:sldId id="602" r:id="rId37"/>
    <p:sldId id="621" r:id="rId38"/>
    <p:sldId id="618" r:id="rId39"/>
    <p:sldId id="619" r:id="rId40"/>
    <p:sldId id="620" r:id="rId41"/>
    <p:sldId id="622" r:id="rId42"/>
    <p:sldId id="623" r:id="rId43"/>
    <p:sldId id="624" r:id="rId44"/>
    <p:sldId id="625" r:id="rId45"/>
    <p:sldId id="626" r:id="rId46"/>
    <p:sldId id="627" r:id="rId47"/>
    <p:sldId id="628" r:id="rId48"/>
    <p:sldId id="629" r:id="rId49"/>
    <p:sldId id="630" r:id="rId50"/>
    <p:sldId id="631" r:id="rId51"/>
    <p:sldId id="632" r:id="rId52"/>
    <p:sldId id="633" r:id="rId53"/>
    <p:sldId id="634" r:id="rId54"/>
    <p:sldId id="635" r:id="rId55"/>
    <p:sldId id="636" r:id="rId56"/>
    <p:sldId id="637" r:id="rId57"/>
    <p:sldId id="638" r:id="rId58"/>
    <p:sldId id="639" r:id="rId59"/>
    <p:sldId id="640" r:id="rId60"/>
    <p:sldId id="641" r:id="rId61"/>
    <p:sldId id="642" r:id="rId62"/>
    <p:sldId id="643" r:id="rId63"/>
    <p:sldId id="644" r:id="rId64"/>
    <p:sldId id="646" r:id="rId65"/>
    <p:sldId id="645" r:id="rId66"/>
    <p:sldId id="657" r:id="rId67"/>
    <p:sldId id="659" r:id="rId68"/>
    <p:sldId id="660" r:id="rId69"/>
    <p:sldId id="661" r:id="rId70"/>
    <p:sldId id="662" r:id="rId71"/>
    <p:sldId id="664" r:id="rId72"/>
    <p:sldId id="665" r:id="rId73"/>
    <p:sldId id="648" r:id="rId74"/>
    <p:sldId id="649" r:id="rId75"/>
    <p:sldId id="650" r:id="rId76"/>
    <p:sldId id="666" r:id="rId77"/>
    <p:sldId id="651" r:id="rId78"/>
    <p:sldId id="652" r:id="rId79"/>
    <p:sldId id="653" r:id="rId80"/>
    <p:sldId id="654" r:id="rId81"/>
    <p:sldId id="655" r:id="rId82"/>
    <p:sldId id="656" r:id="rId83"/>
    <p:sldId id="667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A428E-BCFD-4DE4-81EA-25530E856CB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E20A-5248-4BD5-82A1-A74573518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6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E32F-9FC2-4DAD-AB5F-1BC8AD26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EC736-A0FB-4766-A02A-6F7CD36F8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63EA-83C4-444C-8195-9C1ABC22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1795-5F51-4D83-A538-3FBF6263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AD305-25EE-449D-8BB0-27B60ECD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D95B-94DD-4976-86F0-828DEF5C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575D3-2A08-43B4-B779-DD9F7D4A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F294-DAA2-4FAC-B24C-ED29EC20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D127-D50D-431A-B03B-B9CC82DC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0EB9-1F27-4C62-BFD2-10213F88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D42C2-57A9-42CA-9DB5-DA7012621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296B-0A7E-4E3E-94D6-67D87AD5C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2059-3BEC-4894-801A-BF8EE7DF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C70C-3475-462C-8AFB-D23B6252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FDE2-B0F0-42AD-A7D8-D9B7CC53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02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7913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B993-7B45-4F76-AE01-52E71846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5F25-9A02-41C5-8A99-74603437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153D-F648-4F92-A023-A0E78C03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5371-770D-4EF9-A36F-30876460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6D31-F0C7-44A0-8BF6-8741E927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3EFA-285F-4A82-B7D2-AB13292D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3D121-DF17-4673-A7FD-C4F54CAA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177E-E88E-4615-B129-CA0532F9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E4D0-A3D5-41B3-BD7E-5C94D4F7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C7F6-288D-47F8-9956-0A48EEBE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5D0A-51E1-4902-B59B-7921F473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D105-F33C-4939-A602-72D830687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AB7AA-0669-4699-BE6B-89913589F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EA9B-44F6-4A70-94BB-00DA7508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BE4A-CAAD-439C-B5EA-1D5658D7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E83-BEC9-4247-98EB-58A05202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9279-7E37-4787-8704-B53C6148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F801-2F1A-4E37-BFCB-13750371E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14422-1166-428A-AE8F-339349EB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9769E-A862-4914-A339-A994EB6FA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9E852-B1FF-496D-8235-0AAFE3CC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672E2-AAC4-487F-88DF-FD2B3CE9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EA6AE-1993-49F8-AB21-458EC84E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36701-262C-4B7E-86EF-F9D66B90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3C22-0210-4CE6-9585-2929C8DB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E3DB1-E8A3-4739-BF49-E942A8C3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6059-2F1C-4984-B000-BB9B95D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65F0-2166-45C8-A7A3-19986DB4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03B80-8B32-4A1D-BDDC-6DAF3573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BCFD-2B90-45C4-871F-D223B44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51492-C5CE-4D45-8559-3E0D0861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D6F-E3B1-445E-BF0B-95940C3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233E-1F8F-4D46-A7E7-C3E024BC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0E923-8124-4B51-BB32-BE0FCB59F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75990-D080-4A7A-A20F-85462732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13760-7314-4A98-9463-7E98A679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B0E8-34A0-4F63-99F0-3BB3A3AE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6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7802-911B-4C56-B466-EC1DE6F1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7A844-9563-4136-AF0D-F173A8D95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C4CFF-72DC-4317-80F5-E1EE1129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C770B-47B3-475E-9956-36BEC662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F2D45-512A-4BE1-8454-390BEDE5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1144-D4DC-4DE2-971B-2CE7D15E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8B2C3-9365-4859-9A73-3BA9F62F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41AB9-F2F9-4C8E-9A2C-6E5AE05A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1ACF-6103-45C5-A2E8-C4D3E7BC6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29C3-63C3-485D-A1E1-B4D91E976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36F2C-7B97-479F-BB6D-6F030EC94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qz0bimEpdQo&amp;list=PLIwC9bZ0rmjSkm1VRJROX4vP2YMIf4Ebh&amp;index=20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Normalization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34E0E-1809-4A01-994C-FA578066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C8158-178A-4901-B8CB-13773D41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Armstrong's axioms OR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Armstrong's axioms are a set of rules used to infer (derive) all the functional dependencies on a relational database.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736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B is a subset of A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360" y="161666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745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AC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87449" y="1616660"/>
            <a:ext cx="1613325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36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359" y="3287515"/>
            <a:ext cx="1264765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8745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BD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AD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87450" y="328751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77540" y="2048659"/>
            <a:ext cx="2880000" cy="4572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540" y="161666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7754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fontScale="85000" lnSpcReduction="2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77539" y="3287515"/>
            <a:ext cx="1733285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736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360" y="4928990"/>
            <a:ext cx="8361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8745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C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AC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87450" y="492899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Composition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14D45E-E296-48F8-B49B-133D09D6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11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2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32" grpId="0" animBg="1"/>
      <p:bldP spid="3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Closure of a set of FDs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0C5D8-8B2B-4445-BF76-F596C6D9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75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What is closure of a set of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1270001"/>
            <a:ext cx="11846560" cy="5184774"/>
          </a:xfrm>
        </p:spPr>
        <p:txBody>
          <a:bodyPr>
            <a:normAutofit/>
          </a:bodyPr>
          <a:lstStyle/>
          <a:p>
            <a:r>
              <a:rPr lang="en-US" sz="3200" dirty="0"/>
              <a:t>Given a set F set of functional dependencies, there are certain other </a:t>
            </a:r>
            <a:r>
              <a:rPr lang="en-US" sz="3200" b="1" dirty="0">
                <a:solidFill>
                  <a:schemeClr val="accent6"/>
                </a:solidFill>
              </a:rPr>
              <a:t>functional dependencies that are logically implied by F</a:t>
            </a:r>
            <a:r>
              <a:rPr lang="en-US" sz="3200" dirty="0"/>
              <a:t>.</a:t>
            </a:r>
          </a:p>
          <a:p>
            <a:r>
              <a:rPr lang="en-US" sz="3200" dirty="0"/>
              <a:t>E.g.:  F = {A </a:t>
            </a:r>
            <a:r>
              <a:rPr lang="en-US" sz="3200" dirty="0">
                <a:latin typeface="Calibri" panose="020F0502020204030204" pitchFamily="34" charset="0"/>
              </a:rPr>
              <a:t>→ </a:t>
            </a:r>
            <a:r>
              <a:rPr lang="en-US" sz="3200" dirty="0"/>
              <a:t>B and  B </a:t>
            </a:r>
            <a:r>
              <a:rPr lang="en-US" sz="3200" dirty="0">
                <a:latin typeface="Calibri" panose="020F0502020204030204" pitchFamily="34" charset="0"/>
              </a:rPr>
              <a:t>→</a:t>
            </a:r>
            <a:r>
              <a:rPr lang="en-US" sz="3200" dirty="0"/>
              <a:t> C},  then we can infer that A </a:t>
            </a:r>
            <a:r>
              <a:rPr lang="en-US" sz="3200" dirty="0">
                <a:latin typeface="Calibri" panose="020F0502020204030204" pitchFamily="34" charset="0"/>
              </a:rPr>
              <a:t>→</a:t>
            </a:r>
            <a:r>
              <a:rPr lang="en-US" sz="3200" dirty="0"/>
              <a:t> C (by transitivity rule)</a:t>
            </a:r>
          </a:p>
          <a:p>
            <a:r>
              <a:rPr lang="en-US" sz="3200" dirty="0"/>
              <a:t>The set of </a:t>
            </a:r>
            <a:r>
              <a:rPr lang="en-US" sz="3200" b="1" dirty="0">
                <a:solidFill>
                  <a:schemeClr val="accent6"/>
                </a:solidFill>
              </a:rPr>
              <a:t>functional dependencies (FDs) that is logically implied by F </a:t>
            </a:r>
            <a:r>
              <a:rPr lang="en-US" sz="3200" dirty="0"/>
              <a:t>is called the </a:t>
            </a:r>
            <a:r>
              <a:rPr lang="en-US" sz="3200" b="1" dirty="0"/>
              <a:t>closure of F</a:t>
            </a:r>
            <a:r>
              <a:rPr lang="en-US" sz="3200" dirty="0"/>
              <a:t>. It is denoted by </a:t>
            </a:r>
            <a:r>
              <a:rPr lang="en-US" sz="3200" b="1">
                <a:solidFill>
                  <a:schemeClr val="accent6"/>
                </a:solidFill>
              </a:rPr>
              <a:t>F</a:t>
            </a:r>
            <a:r>
              <a:rPr lang="en-US" sz="3200" b="1" baseline="30000">
                <a:solidFill>
                  <a:schemeClr val="accent6"/>
                </a:solidFill>
              </a:rPr>
              <a:t>+</a:t>
            </a:r>
            <a:r>
              <a:rPr lang="en-US" sz="3200"/>
              <a:t>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5A038-1288-4260-B324-2B2B7AF9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4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 </a:t>
            </a:r>
            <a:r>
              <a:rPr lang="en-US" sz="2400"/>
              <a:t>is logical implied. </a:t>
            </a:r>
          </a:p>
          <a:p>
            <a:pPr lvl="1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Transitivity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89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8978" y="199983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3CE5061-E00A-4FF1-8C56-18A68CE34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2698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8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21307" y="1131027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HI </a:t>
            </a:r>
            <a:r>
              <a:rPr lang="en-US" sz="2400"/>
              <a:t>is logical implied. </a:t>
            </a:r>
          </a:p>
          <a:p>
            <a:pPr lvl="1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Union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2828" y="2006390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3126E06-463C-4A23-B34E-00397452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09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 </a:t>
            </a:r>
            <a:r>
              <a:rPr lang="en-US" sz="2400"/>
              <a:t>is logical implied. </a:t>
            </a:r>
          </a:p>
          <a:p>
            <a:pPr lvl="1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799205"/>
            <a:ext cx="21031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Pseudo-transitivity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AFCE0-F600-473D-9756-69B3E8C7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5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5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 </a:t>
            </a:r>
            <a:r>
              <a:rPr lang="en-US" sz="2400"/>
              <a:t>is logical implied. </a:t>
            </a:r>
          </a:p>
        </p:txBody>
      </p:sp>
      <p:sp>
        <p:nvSpPr>
          <p:cNvPr id="19" name="Content Placeholder 2"/>
          <p:cNvSpPr txBox="1"/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Augmentation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/>
          <p:nvPr/>
        </p:nvSpPr>
        <p:spPr>
          <a:xfrm>
            <a:off x="2592230" y="4941439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839" y="5259247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Transitivity rule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8146385" y="5215759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>
            <a:off x="4055270" y="5490079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33816" y="5490079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492E995-78B7-47B2-BC02-16D8154A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17462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29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27" name="Content Placeholder 2"/>
          <p:cNvSpPr txBox="1"/>
          <p:nvPr/>
        </p:nvSpPr>
        <p:spPr>
          <a:xfrm>
            <a:off x="4038597" y="3581400"/>
            <a:ext cx="4114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(A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H,</a:t>
            </a:r>
            <a:r>
              <a:rPr lang="en-US" sz="2400">
                <a:solidFill>
                  <a:schemeClr val="accent6"/>
                </a:solidFill>
              </a:rPr>
              <a:t> </a:t>
            </a:r>
            <a:r>
              <a:rPr lang="en-US" sz="2400" b="1">
                <a:solidFill>
                  <a:schemeClr val="accent6"/>
                </a:solidFill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HI, 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I)</a:t>
            </a:r>
            <a:r>
              <a:rPr lang="en-US" sz="2400" b="1" baseline="30000">
                <a:solidFill>
                  <a:srgbClr val="C00000"/>
                </a:solidFill>
              </a:rPr>
              <a:t> </a:t>
            </a:r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4267197" y="3120530"/>
            <a:ext cx="36576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Several members of </a:t>
            </a: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 baseline="30000">
                <a:solidFill>
                  <a:srgbClr val="C00000"/>
                </a:solidFill>
              </a:rPr>
              <a:t> </a:t>
            </a:r>
            <a:r>
              <a:rPr lang="en-US" sz="2400"/>
              <a:t>are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Find out the closure of F.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AEA62-59C3-4D6F-90AA-9AA3BB519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2698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5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animBg="1"/>
      <p:bldP spid="28" grpId="0" animBg="1"/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Compute the closure of the following set F of functional dependencies FDs for relational schema </a:t>
            </a:r>
            <a:r>
              <a:rPr lang="en-US" b="1">
                <a:solidFill>
                  <a:schemeClr val="accent6"/>
                </a:solidFill>
              </a:rPr>
              <a:t>R = (A,B,C,D,E,F):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B,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C, CD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E, CD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F,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/>
              <a:t>Find out the closure of F.</a:t>
            </a:r>
          </a:p>
        </p:txBody>
      </p:sp>
      <p:sp>
        <p:nvSpPr>
          <p:cNvPr id="27" name="Content Placeholder 2"/>
          <p:cNvSpPr txBox="1"/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(</a:t>
            </a:r>
            <a:r>
              <a:rPr lang="it-IT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</a:t>
            </a:r>
            <a:r>
              <a:rPr lang="it-IT" sz="2400" b="1">
                <a:solidFill>
                  <a:schemeClr val="accent6"/>
                </a:solidFill>
              </a:rPr>
              <a:t>BC, CD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EF,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E, AD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E, AD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F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  <a:r>
              <a:rPr lang="en-US" sz="2400" b="1" baseline="30000">
                <a:solidFill>
                  <a:srgbClr val="C00000"/>
                </a:solidFill>
              </a:rPr>
              <a:t> </a:t>
            </a:r>
            <a:endParaRPr lang="en-US" sz="240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CD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EF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altLang="en-US" sz="200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F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B6147B4-A6AD-484D-B687-7E8E513FF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6508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0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2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Compute the closure of the following set F of functional dependencies FDs for relational schema </a:t>
            </a:r>
            <a:r>
              <a:rPr lang="en-US" b="1">
                <a:solidFill>
                  <a:schemeClr val="accent6"/>
                </a:solidFill>
              </a:rPr>
              <a:t>R = (A,B,C,D,E):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de-DE" sz="2400" b="1">
                <a:solidFill>
                  <a:schemeClr val="accent6"/>
                </a:solidFill>
              </a:rPr>
              <a:t>AB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>
                <a:solidFill>
                  <a:schemeClr val="accent6"/>
                </a:solidFill>
              </a:rPr>
              <a:t> C,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>
                <a:solidFill>
                  <a:schemeClr val="accent6"/>
                </a:solidFill>
              </a:rPr>
              <a:t> AC,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>
                <a:solidFill>
                  <a:schemeClr val="accent6"/>
                </a:solidFill>
              </a:rPr>
              <a:t> E 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/>
              <a:t>Find out the closure of F.</a:t>
            </a:r>
          </a:p>
        </p:txBody>
      </p:sp>
      <p:sp>
        <p:nvSpPr>
          <p:cNvPr id="27" name="Content Placeholder 2"/>
          <p:cNvSpPr txBox="1"/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(</a:t>
            </a:r>
            <a:r>
              <a:rPr lang="it-IT" sz="2400" b="1">
                <a:solidFill>
                  <a:schemeClr val="accent6"/>
                </a:solidFill>
              </a:rPr>
              <a:t>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</a:t>
            </a:r>
            <a:r>
              <a:rPr lang="it-IT" sz="2400" b="1">
                <a:solidFill>
                  <a:schemeClr val="accent6"/>
                </a:solidFill>
              </a:rPr>
              <a:t>A,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C,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ACE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  <a:r>
              <a:rPr lang="en-US" sz="2400" b="1" baseline="30000">
                <a:solidFill>
                  <a:schemeClr val="accent6"/>
                </a:solidFill>
              </a:rPr>
              <a:t> </a:t>
            </a:r>
            <a:endParaRPr lang="en-US" sz="240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2154" y="2838450"/>
          <a:ext cx="642823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A &amp; 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000" b="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ACE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37831A4-BCAF-4403-B616-82718F99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793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16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2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1BD8-4962-4137-9949-A84D6027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8C13-764B-42D5-9860-5109D9F3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2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Functional Dependency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Armstrong’s Axioms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Closure of a set of FDs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Canonical Cover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Closure of a set of attributes to decide the key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Anomaly detection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Decomposition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Normalization and Normal Forms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F941E-6811-4644-A34C-4371E1D2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6587A-BDC6-4154-9BA1-29F06C20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5550" y="2939534"/>
            <a:ext cx="917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Closure of attribute sets to decide the Key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883811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b="1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/>
              <a:t>Given a set of attributes α, the closure of α under F is the </a:t>
            </a:r>
            <a:r>
              <a:rPr lang="en-US" b="1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/>
              <a:t>.</a:t>
            </a:r>
          </a:p>
          <a:p>
            <a:r>
              <a:rPr lang="en-US"/>
              <a:t>It is denoted by </a:t>
            </a:r>
            <a:r>
              <a:rPr lang="en-US" b="1">
                <a:solidFill>
                  <a:schemeClr val="accent6"/>
                </a:solidFill>
              </a:rPr>
              <a:t>α</a:t>
            </a:r>
            <a:r>
              <a:rPr lang="en-US" b="1" baseline="30000">
                <a:solidFill>
                  <a:schemeClr val="accent6"/>
                </a:solidFill>
              </a:rPr>
              <a:t>+</a:t>
            </a:r>
            <a:r>
              <a:rPr lang="en-US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A8E2B-09D0-482C-9A1E-E84A6904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492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81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39813"/>
            <a:ext cx="11928475" cy="5414962"/>
          </a:xfrm>
        </p:spPr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186" y="2969144"/>
            <a:ext cx="795528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7186" y="2537144"/>
            <a:ext cx="1122887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E64B7-47AA-4CCD-85A9-542097C2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6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r>
              <a:rPr lang="en-US" sz="2400" dirty="0"/>
              <a:t>Consider the relation schema R = (A, B, C, G, H, I).</a:t>
            </a:r>
          </a:p>
          <a:p>
            <a:r>
              <a:rPr lang="en-US" sz="2400" dirty="0"/>
              <a:t>For this relation, a set of functional dependencies F can be given as </a:t>
            </a:r>
          </a:p>
          <a:p>
            <a:pPr marL="0" indent="0">
              <a:buNone/>
            </a:pPr>
            <a:r>
              <a:rPr lang="en-US" sz="2400" dirty="0"/>
              <a:t>	F = {A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B, A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C, CG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H, CG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I, B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H}</a:t>
            </a:r>
          </a:p>
          <a:p>
            <a:r>
              <a:rPr lang="en-US" sz="2400" dirty="0"/>
              <a:t>Find out the closure of (AG)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3066726"/>
            <a:ext cx="649224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Algorithm to compute α</a:t>
            </a:r>
            <a:r>
              <a:rPr lang="en-US" sz="2000" baseline="30000"/>
              <a:t>+</a:t>
            </a:r>
            <a:r>
              <a:rPr lang="en-US" sz="200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/>
              <a:t>while</a:t>
            </a:r>
            <a:r>
              <a:rPr lang="en-US" sz="2000"/>
              <a:t> (</a:t>
            </a:r>
            <a:r>
              <a:rPr lang="en-US" sz="2000">
                <a:solidFill>
                  <a:schemeClr val="accent6"/>
                </a:solidFill>
              </a:rPr>
              <a:t>changes to result</a:t>
            </a:r>
            <a:r>
              <a:rPr lang="en-US" sz="2000"/>
              <a:t>) </a:t>
            </a:r>
            <a:r>
              <a:rPr lang="en-US" sz="2000" i="1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for each </a:t>
            </a:r>
            <a:r>
              <a:rPr lang="en-US" sz="2000">
                <a:solidFill>
                  <a:schemeClr val="accent6"/>
                </a:solidFill>
              </a:rPr>
              <a:t>β </a:t>
            </a:r>
            <a:r>
              <a:rPr lang="en-US" sz="200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>
                <a:solidFill>
                  <a:schemeClr val="accent6"/>
                </a:solidFill>
              </a:rPr>
              <a:t> γ</a:t>
            </a:r>
            <a:r>
              <a:rPr lang="en-US" sz="200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000"/>
              <a:t>if </a:t>
            </a:r>
            <a:r>
              <a:rPr lang="en-US" sz="2000">
                <a:solidFill>
                  <a:schemeClr val="accent6"/>
                </a:solidFill>
              </a:rPr>
              <a:t>β ⊆ result </a:t>
            </a:r>
            <a:r>
              <a:rPr lang="en-US" sz="2000"/>
              <a:t>then </a:t>
            </a:r>
            <a:r>
              <a:rPr lang="en-US" sz="200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000"/>
              <a:t>else </a:t>
            </a:r>
            <a:r>
              <a:rPr lang="en-US" sz="200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7" y="2634727"/>
            <a:ext cx="1122887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58536" y="2227878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>
                <a:solidFill>
                  <a:schemeClr val="accent6"/>
                </a:solidFill>
              </a:rPr>
              <a:t>	</a:t>
            </a:r>
            <a:r>
              <a:rPr lang="en-US" sz="2000"/>
              <a:t>result = α    </a:t>
            </a: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>
                <a:solidFill>
                  <a:schemeClr val="accent6"/>
                </a:solidFill>
              </a:rPr>
              <a:t>result = AG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58537" y="3200400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accent6"/>
                          </a:solidFill>
                        </a:rPr>
                        <a:t>result = ABG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58537" y="3602037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ABG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accent6"/>
                          </a:solidFill>
                        </a:rPr>
                        <a:t>result = ABCG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58537" y="4003674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58537" y="4405311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58537" y="480694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ABCGHI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/>
          <p:nvPr/>
        </p:nvSpPr>
        <p:spPr>
          <a:xfrm>
            <a:off x="7258536" y="5581326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AG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ABCGHI</a:t>
            </a:r>
            <a:r>
              <a:rPr lang="en-US" sz="2400" b="1" baseline="30000">
                <a:solidFill>
                  <a:schemeClr val="accent6"/>
                </a:solidFill>
              </a:rPr>
              <a:t> </a:t>
            </a:r>
            <a:endParaRPr lang="en-US" sz="240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4B978-F34F-4BE2-A392-386A3044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2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Closure of attribute sets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r>
              <a:rPr lang="en-US" sz="2400" dirty="0"/>
              <a:t>Given functional dependencies (FDs) for relational schema R = (A,B,C,D,E):</a:t>
            </a:r>
          </a:p>
          <a:p>
            <a:r>
              <a:rPr lang="en-US" sz="2400" dirty="0"/>
              <a:t>F = {A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BC,  CD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E,  B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D, E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A}</a:t>
            </a:r>
          </a:p>
          <a:p>
            <a:pPr lvl="1"/>
            <a:r>
              <a:rPr lang="en-US" sz="2000" dirty="0"/>
              <a:t>Find Closure for A</a:t>
            </a:r>
          </a:p>
          <a:p>
            <a:pPr lvl="1"/>
            <a:r>
              <a:rPr lang="en-US" sz="2000" dirty="0"/>
              <a:t>Find Closure for CD</a:t>
            </a:r>
          </a:p>
          <a:p>
            <a:pPr lvl="1"/>
            <a:r>
              <a:rPr lang="en-US" sz="2000" dirty="0"/>
              <a:t>Find Closure for B</a:t>
            </a:r>
          </a:p>
          <a:p>
            <a:pPr lvl="1"/>
            <a:r>
              <a:rPr lang="en-US" sz="2000" dirty="0"/>
              <a:t>Find Closure for BC</a:t>
            </a:r>
          </a:p>
          <a:p>
            <a:pPr lvl="1"/>
            <a:r>
              <a:rPr lang="en-US" sz="2000" dirty="0"/>
              <a:t>Find Closure for E</a:t>
            </a:r>
          </a:p>
        </p:txBody>
      </p:sp>
      <p:sp>
        <p:nvSpPr>
          <p:cNvPr id="13" name="Content Placeholder 2"/>
          <p:cNvSpPr txBox="1"/>
          <p:nvPr/>
        </p:nvSpPr>
        <p:spPr>
          <a:xfrm>
            <a:off x="952986" y="3965755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A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CD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B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BC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E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ABCDE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52986" y="3533755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Answer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D7822-46D8-4D3C-ACD9-DAE41011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2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A8CD9-CA05-4A87-BE7F-EF66C07B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01625"/>
            <a:ext cx="7842250" cy="3835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FD08DE-74D7-48A8-AD82-B62A0E3CE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20" y="4724400"/>
            <a:ext cx="3943350" cy="149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7D603-4E6E-4CB0-9297-C82FC6B75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5" y="4498975"/>
            <a:ext cx="1250950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182E9-DACE-4725-8ABC-69CC41A02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587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13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5674" y="2919214"/>
            <a:ext cx="379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Canonical cover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761888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What is extraneous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/>
              <a:t>Let us consider a relation R with schema R = (A, B, C) and set of functional dependencies FDs   </a:t>
            </a:r>
            <a:r>
              <a:rPr lang="en-US" b="1">
                <a:solidFill>
                  <a:schemeClr val="accent6"/>
                </a:solidFill>
              </a:rPr>
              <a:t>F = { AB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C, A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C }</a:t>
            </a:r>
            <a:r>
              <a:rPr lang="en-US"/>
              <a:t>. </a:t>
            </a:r>
          </a:p>
          <a:p>
            <a:r>
              <a:rPr lang="en-US"/>
              <a:t>In </a:t>
            </a:r>
            <a:r>
              <a:rPr lang="en-US" b="1">
                <a:solidFill>
                  <a:schemeClr val="accent6"/>
                </a:solidFill>
              </a:rPr>
              <a:t>AB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C, B is extraneous attribute</a:t>
            </a:r>
            <a:r>
              <a:rPr lang="en-US"/>
              <a:t>. The reason is, there is another FD </a:t>
            </a:r>
            <a:r>
              <a:rPr lang="en-US" b="1">
                <a:solidFill>
                  <a:schemeClr val="accent6"/>
                </a:solidFill>
              </a:rPr>
              <a:t>A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C</a:t>
            </a:r>
            <a:r>
              <a:rPr lang="en-US"/>
              <a:t>, which means when </a:t>
            </a:r>
            <a:r>
              <a:rPr lang="en-US" b="1">
                <a:solidFill>
                  <a:schemeClr val="accent6"/>
                </a:solidFill>
              </a:rPr>
              <a:t>A alone can determine C</a:t>
            </a:r>
            <a:r>
              <a:rPr lang="en-US"/>
              <a:t>, the use of B is unnecessary (extra).</a:t>
            </a:r>
          </a:p>
          <a:p>
            <a:r>
              <a:rPr lang="en-US"/>
              <a:t>An attribute of a functional dependency is said to be extraneous if we can </a:t>
            </a:r>
            <a:r>
              <a:rPr lang="en-US" b="1">
                <a:solidFill>
                  <a:schemeClr val="accent6"/>
                </a:solidFill>
              </a:rPr>
              <a:t>remove it without changing the closure of the set of functional dependencies</a:t>
            </a:r>
            <a:r>
              <a:rPr lang="en-US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B1648-9E74-4434-91E9-10333B7C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11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32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What is canonical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/>
              <a:t>A canonical cover of F is a </a:t>
            </a:r>
            <a:r>
              <a:rPr lang="en-US" b="1">
                <a:solidFill>
                  <a:schemeClr val="accent6"/>
                </a:solidFill>
              </a:rPr>
              <a:t>minimal set of functional dependencies </a:t>
            </a:r>
            <a:r>
              <a:rPr lang="en-US"/>
              <a:t>equivalent to F, having </a:t>
            </a:r>
            <a:r>
              <a:rPr lang="en-US" b="1">
                <a:solidFill>
                  <a:schemeClr val="accent6"/>
                </a:solidFill>
              </a:rPr>
              <a:t>no redundant dependencies or redundant parts of dependencies</a:t>
            </a:r>
            <a:r>
              <a:rPr lang="en-US"/>
              <a:t>.</a:t>
            </a:r>
          </a:p>
          <a:p>
            <a:r>
              <a:rPr lang="en-US"/>
              <a:t>It is denoted by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</a:p>
          <a:p>
            <a:r>
              <a:rPr lang="en-US"/>
              <a:t>A canonical cover for F is a set of dependencies F</a:t>
            </a:r>
            <a:r>
              <a:rPr lang="en-US" baseline="-25000"/>
              <a:t>c</a:t>
            </a:r>
            <a:r>
              <a:rPr lang="en-US"/>
              <a:t> such that</a:t>
            </a:r>
          </a:p>
          <a:p>
            <a:pPr lvl="1"/>
            <a:r>
              <a:rPr lang="en-US" b="1">
                <a:solidFill>
                  <a:schemeClr val="accent6"/>
                </a:solidFill>
              </a:rPr>
              <a:t>F logically implies</a:t>
            </a:r>
            <a:r>
              <a:rPr lang="en-US"/>
              <a:t> all dependencies in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/>
              <a:t> and</a:t>
            </a:r>
          </a:p>
          <a:p>
            <a:pPr lvl="1"/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 b="1">
                <a:solidFill>
                  <a:schemeClr val="accent6"/>
                </a:solidFill>
              </a:rPr>
              <a:t> logically implies </a:t>
            </a:r>
            <a:r>
              <a:rPr lang="en-US"/>
              <a:t>all dependencies in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/>
              <a:t> and</a:t>
            </a:r>
          </a:p>
          <a:p>
            <a:pPr lvl="1"/>
            <a:r>
              <a:rPr lang="en-US" b="1">
                <a:solidFill>
                  <a:schemeClr val="accent6"/>
                </a:solidFill>
              </a:rPr>
              <a:t>No</a:t>
            </a:r>
            <a:r>
              <a:rPr lang="en-US"/>
              <a:t> functional dependency in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/>
              <a:t> contains an </a:t>
            </a:r>
            <a:r>
              <a:rPr lang="en-US" b="1">
                <a:solidFill>
                  <a:schemeClr val="accent6"/>
                </a:solidFill>
              </a:rPr>
              <a:t>extraneous attribute </a:t>
            </a:r>
            <a:r>
              <a:rPr lang="en-US"/>
              <a:t>and</a:t>
            </a:r>
          </a:p>
          <a:p>
            <a:pPr lvl="1"/>
            <a:r>
              <a:rPr lang="en-US"/>
              <a:t>Each </a:t>
            </a:r>
            <a:r>
              <a:rPr lang="en-US" b="1">
                <a:solidFill>
                  <a:schemeClr val="accent6"/>
                </a:solidFill>
              </a:rPr>
              <a:t>left side </a:t>
            </a:r>
            <a:r>
              <a:rPr lang="en-US"/>
              <a:t>of functional dependency in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/>
              <a:t> is </a:t>
            </a:r>
            <a:r>
              <a:rPr lang="en-US" b="1">
                <a:solidFill>
                  <a:schemeClr val="accent6"/>
                </a:solidFill>
              </a:rPr>
              <a:t>unique</a:t>
            </a:r>
            <a:r>
              <a:rPr lang="en-US"/>
              <a:t>.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3944760" y="4591050"/>
            <a:ext cx="2520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F = {A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rgbClr val="C00000"/>
                </a:solidFill>
              </a:rPr>
              <a:t> B, A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rgbClr val="C00000"/>
                </a:solidFill>
              </a:rPr>
              <a:t> C}</a:t>
            </a:r>
          </a:p>
          <a:p>
            <a:pPr marL="0" indent="0">
              <a:buNone/>
            </a:pP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 b="1">
                <a:solidFill>
                  <a:srgbClr val="C00000"/>
                </a:solidFill>
              </a:rPr>
              <a:t> = {A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rgbClr val="C00000"/>
                </a:solidFill>
              </a:rPr>
              <a:t> BC}</a:t>
            </a:r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5400000">
            <a:off x="6465352" y="4743450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6200000">
            <a:off x="3106290" y="4607526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430258" y="4812030"/>
            <a:ext cx="1524000" cy="548640"/>
          </a:xfrm>
          <a:prstGeom prst="wedgeRoundRectCallout">
            <a:avLst>
              <a:gd name="adj1" fmla="val -60307"/>
              <a:gd name="adj2" fmla="val -32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Union Rule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09234" y="4812030"/>
            <a:ext cx="2160000" cy="548640"/>
          </a:xfrm>
          <a:prstGeom prst="wedgeRoundRectCallout">
            <a:avLst>
              <a:gd name="adj1" fmla="val 56592"/>
              <a:gd name="adj2" fmla="val -54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Decomposition Rule</a:t>
            </a:r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42483-BF12-4390-B227-69055C54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968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0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Algorithm to find 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i="1"/>
              <a:t>Repeat</a:t>
            </a:r>
          </a:p>
          <a:p>
            <a:pPr lvl="1"/>
            <a:r>
              <a:rPr lang="en-US"/>
              <a:t>Use the </a:t>
            </a:r>
            <a:r>
              <a:rPr lang="en-US" b="1">
                <a:solidFill>
                  <a:schemeClr val="accent6"/>
                </a:solidFill>
              </a:rPr>
              <a:t>union rule</a:t>
            </a:r>
            <a:r>
              <a:rPr lang="en-US"/>
              <a:t> to replace any dependencies in F </a:t>
            </a:r>
            <a:r>
              <a:rPr lang="en-US" b="1">
                <a:solidFill>
                  <a:schemeClr val="accent6"/>
                </a:solidFill>
              </a:rPr>
              <a:t>α1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β1 </a:t>
            </a:r>
            <a:r>
              <a:rPr lang="en-US"/>
              <a:t>and</a:t>
            </a:r>
            <a:r>
              <a:rPr lang="en-US" b="1">
                <a:solidFill>
                  <a:schemeClr val="accent6"/>
                </a:solidFill>
              </a:rPr>
              <a:t> α1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β2 with α1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β1β2</a:t>
            </a:r>
            <a:endParaRPr lang="en-US"/>
          </a:p>
          <a:p>
            <a:pPr lvl="1"/>
            <a:r>
              <a:rPr lang="en-US"/>
              <a:t>Find a functional dependency α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β with an </a:t>
            </a:r>
            <a:r>
              <a:rPr lang="en-US" b="1">
                <a:solidFill>
                  <a:schemeClr val="accent6"/>
                </a:solidFill>
              </a:rPr>
              <a:t>extraneous attribute </a:t>
            </a:r>
            <a:r>
              <a:rPr lang="en-US"/>
              <a:t>either in α or in β	</a:t>
            </a:r>
          </a:p>
          <a:p>
            <a:pPr marL="457200" lvl="1" indent="0">
              <a:buNone/>
            </a:pPr>
            <a:r>
              <a:rPr lang="en-US"/>
              <a:t>		</a:t>
            </a:r>
            <a:r>
              <a:rPr lang="en-US">
                <a:solidFill>
                  <a:schemeClr val="tx2"/>
                </a:solidFill>
              </a:rPr>
              <a:t>/*     Note: test for extraneous attributes done using F</a:t>
            </a:r>
            <a:r>
              <a:rPr lang="en-US" baseline="-25000">
                <a:solidFill>
                  <a:schemeClr val="tx2"/>
                </a:solidFill>
              </a:rPr>
              <a:t>c</a:t>
            </a:r>
            <a:r>
              <a:rPr lang="en-US">
                <a:solidFill>
                  <a:schemeClr val="tx2"/>
                </a:solidFill>
              </a:rPr>
              <a:t>, not F     */</a:t>
            </a:r>
          </a:p>
          <a:p>
            <a:pPr lvl="2"/>
            <a:r>
              <a:rPr lang="en-US"/>
              <a:t>If an </a:t>
            </a:r>
            <a:r>
              <a:rPr lang="en-US" b="1">
                <a:solidFill>
                  <a:schemeClr val="accent6"/>
                </a:solidFill>
              </a:rPr>
              <a:t>extraneous attribute is found, delete it </a:t>
            </a:r>
            <a:r>
              <a:rPr lang="en-US"/>
              <a:t>from α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β </a:t>
            </a:r>
          </a:p>
          <a:p>
            <a:r>
              <a:rPr lang="en-US" i="1"/>
              <a:t>until</a:t>
            </a:r>
            <a:r>
              <a:rPr lang="en-US"/>
              <a:t> F does not change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/>
                </a:solidFill>
              </a:rPr>
              <a:t>		/*     Note: Union rule may become applicable after some extraneous attributes have been deleted, 			so it has to be re-applied     */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59C7D-7A41-42AF-9A41-A9BBD06D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49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1610975" cy="285273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Dependency (FD) and its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D738E-C143-44F2-AFAD-5F1EEB942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3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Combine </a:t>
            </a:r>
            <a:r>
              <a:rPr lang="en-US">
                <a:solidFill>
                  <a:schemeClr val="accent6"/>
                </a:solidFill>
              </a:rPr>
              <a:t>A </a:t>
            </a:r>
            <a:r>
              <a:rPr lang="en-US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>
                <a:solidFill>
                  <a:schemeClr val="accent6"/>
                </a:solidFill>
              </a:rPr>
              <a:t> BC </a:t>
            </a:r>
            <a:r>
              <a:rPr lang="en-US"/>
              <a:t>and </a:t>
            </a:r>
            <a:r>
              <a:rPr lang="en-US">
                <a:solidFill>
                  <a:schemeClr val="accent6"/>
                </a:solidFill>
              </a:rPr>
              <a:t>A </a:t>
            </a:r>
            <a:r>
              <a:rPr lang="en-US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>
                <a:solidFill>
                  <a:schemeClr val="accent6"/>
                </a:solidFill>
              </a:rPr>
              <a:t> B </a:t>
            </a:r>
            <a:r>
              <a:rPr lang="en-US"/>
              <a:t>into </a:t>
            </a:r>
            <a:r>
              <a:rPr lang="en-US">
                <a:solidFill>
                  <a:schemeClr val="tx2"/>
                </a:solidFill>
              </a:rPr>
              <a:t>A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>
                <a:solidFill>
                  <a:schemeClr val="tx2"/>
                </a:solidFill>
              </a:rPr>
              <a:t> BC</a:t>
            </a:r>
            <a:r>
              <a:rPr lang="en-US">
                <a:solidFill>
                  <a:schemeClr val="accent6"/>
                </a:solidFill>
              </a:rPr>
              <a:t> (Union Rule)</a:t>
            </a:r>
          </a:p>
          <a:p>
            <a:pPr lvl="1"/>
            <a:r>
              <a:rPr lang="en-US"/>
              <a:t>Set is {A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BC, B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C, AB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C}</a:t>
            </a:r>
          </a:p>
          <a:p>
            <a:r>
              <a:rPr lang="en-US">
                <a:solidFill>
                  <a:schemeClr val="accent6"/>
                </a:solidFill>
              </a:rPr>
              <a:t>A is extraneous in AB </a:t>
            </a:r>
            <a:r>
              <a:rPr lang="en-US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>
                <a:solidFill>
                  <a:schemeClr val="accent6"/>
                </a:solidFill>
              </a:rPr>
              <a:t>C</a:t>
            </a:r>
          </a:p>
          <a:p>
            <a:pPr lvl="1"/>
            <a:r>
              <a:rPr lang="en-US"/>
              <a:t>Check if the result of deleting A from AB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 is implied by the other dependencies</a:t>
            </a:r>
          </a:p>
          <a:p>
            <a:pPr lvl="2"/>
            <a:r>
              <a:rPr lang="en-US"/>
              <a:t>Yes: in fact, B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C is already present</a:t>
            </a:r>
          </a:p>
          <a:p>
            <a:pPr lvl="1"/>
            <a:r>
              <a:rPr lang="en-US"/>
              <a:t>Set is {A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BC, B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C}</a:t>
            </a:r>
          </a:p>
          <a:p>
            <a:r>
              <a:rPr lang="en-US">
                <a:solidFill>
                  <a:schemeClr val="accent6"/>
                </a:solidFill>
              </a:rPr>
              <a:t>C is extraneous in A </a:t>
            </a:r>
            <a:r>
              <a:rPr lang="en-US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>
                <a:solidFill>
                  <a:schemeClr val="accent6"/>
                </a:solidFill>
              </a:rPr>
              <a:t> BC</a:t>
            </a:r>
          </a:p>
          <a:p>
            <a:pPr lvl="1"/>
            <a:r>
              <a:rPr lang="en-US"/>
              <a:t>Check if 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 is logically implied by 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 and the other dependencies</a:t>
            </a:r>
          </a:p>
          <a:p>
            <a:pPr lvl="2"/>
            <a:r>
              <a:rPr lang="en-US"/>
              <a:t>Yes: using transitivity on A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B and B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C.</a:t>
            </a:r>
          </a:p>
          <a:p>
            <a:pPr lvl="1"/>
            <a:r>
              <a:rPr lang="en-US"/>
              <a:t>The canonical cover is: </a:t>
            </a:r>
            <a:r>
              <a:rPr lang="en-US" b="1">
                <a:solidFill>
                  <a:schemeClr val="accent6"/>
                </a:solidFill>
              </a:rPr>
              <a:t>A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b="1">
                <a:solidFill>
                  <a:schemeClr val="accent6"/>
                </a:solidFill>
              </a:rPr>
              <a:t>B, B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b="1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Consider the relation schema R = (A, B, C) with FDs </a:t>
            </a:r>
          </a:p>
          <a:p>
            <a:pPr marL="0" indent="0">
              <a:buNone/>
            </a:pPr>
            <a:r>
              <a:rPr lang="en-US"/>
              <a:t>	F = {A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BC, 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C, 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B, AB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C} </a:t>
            </a:r>
          </a:p>
          <a:p>
            <a:r>
              <a:rPr lang="en-US"/>
              <a:t>Find 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7180-252E-491D-9B9C-41D99EA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17462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92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left side of each FD in F is unique. </a:t>
            </a:r>
          </a:p>
          <a:p>
            <a:r>
              <a:rPr lang="en-US"/>
              <a:t>Also none of the attributes in the left side or right side of any of the FDs is extraneous.</a:t>
            </a:r>
          </a:p>
          <a:p>
            <a:r>
              <a:rPr lang="en-US"/>
              <a:t>Therefore the canonical cover F</a:t>
            </a:r>
            <a:r>
              <a:rPr lang="en-US" baseline="-25000"/>
              <a:t>c</a:t>
            </a:r>
            <a:r>
              <a:rPr lang="en-US"/>
              <a:t> is equal to F. </a:t>
            </a:r>
          </a:p>
          <a:p>
            <a:r>
              <a:rPr lang="en-US"/>
              <a:t>F</a:t>
            </a:r>
            <a:r>
              <a:rPr lang="en-US" baseline="-25000"/>
              <a:t>c</a:t>
            </a:r>
            <a:r>
              <a:rPr lang="en-US"/>
              <a:t> = {A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BC, CD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E, 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D, E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A} 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/>
              <a:t>	F = {A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BC, CD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E, 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D, E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A} </a:t>
            </a:r>
          </a:p>
          <a:p>
            <a:r>
              <a:rPr lang="en-US"/>
              <a:t>Find 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11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00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What is an anomaly in database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/>
              <a:t>Anomalies are </a:t>
            </a:r>
            <a:r>
              <a:rPr lang="en-US" b="1">
                <a:solidFill>
                  <a:schemeClr val="accent6"/>
                </a:solidFill>
              </a:rPr>
              <a:t>problems that can occur in poorly planned, un-normalized database</a:t>
            </a:r>
            <a:r>
              <a:rPr lang="en-US"/>
              <a:t> where all the data are stored in one table.</a:t>
            </a:r>
          </a:p>
          <a:p>
            <a:r>
              <a:rPr lang="en-US"/>
              <a:t>There are three types of anomalies that can arise in the database because of redundancy are</a:t>
            </a:r>
          </a:p>
          <a:p>
            <a:pPr lvl="1"/>
            <a:r>
              <a:rPr lang="en-US"/>
              <a:t>Insert anomaly</a:t>
            </a:r>
          </a:p>
          <a:p>
            <a:pPr lvl="1"/>
            <a:r>
              <a:rPr lang="en-US"/>
              <a:t>Delete anomaly</a:t>
            </a:r>
          </a:p>
          <a:p>
            <a:pPr lvl="1"/>
            <a:r>
              <a:rPr lang="en-US"/>
              <a:t>Update / Modification anomaly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164F0-2864-463F-90F3-CD911BE5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492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11200"/>
            <a:ext cx="11928475" cy="57435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a </a:t>
            </a:r>
            <a:r>
              <a:rPr lang="en-US" b="1" dirty="0">
                <a:solidFill>
                  <a:schemeClr val="accent6"/>
                </a:solidFill>
              </a:rPr>
              <a:t>new department (IT) has been started </a:t>
            </a:r>
            <a:r>
              <a:rPr lang="en-US" dirty="0"/>
              <a:t>by the organization but </a:t>
            </a:r>
            <a:r>
              <a:rPr lang="en-US" b="1" dirty="0">
                <a:solidFill>
                  <a:schemeClr val="accent6"/>
                </a:solidFill>
              </a:rPr>
              <a:t>initially there is no employee appointed</a:t>
            </a:r>
            <a:r>
              <a:rPr lang="en-US" dirty="0"/>
              <a:t> for that department.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want to insert that department detail </a:t>
            </a:r>
            <a:r>
              <a:rPr lang="en-US" dirty="0"/>
              <a:t>in </a:t>
            </a:r>
            <a:r>
              <a:rPr lang="en-US" dirty="0" err="1"/>
              <a:t>Emp_Dept</a:t>
            </a:r>
            <a:r>
              <a:rPr lang="en-US" dirty="0"/>
              <a:t> table.</a:t>
            </a:r>
          </a:p>
          <a:p>
            <a:r>
              <a:rPr lang="en-US" dirty="0"/>
              <a:t>But the </a:t>
            </a:r>
            <a:r>
              <a:rPr lang="en-US" b="1" dirty="0">
                <a:solidFill>
                  <a:schemeClr val="accent6"/>
                </a:solidFill>
              </a:rPr>
              <a:t>tuple for this department cannot be inserted </a:t>
            </a:r>
            <a:r>
              <a:rPr lang="en-US" dirty="0"/>
              <a:t>into this table as the </a:t>
            </a:r>
            <a:r>
              <a:rPr lang="en-US" b="1" dirty="0">
                <a:solidFill>
                  <a:schemeClr val="accent6"/>
                </a:solidFill>
              </a:rPr>
              <a:t>EID will have NULL value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which is not allowed because EID is primary key</a:t>
            </a:r>
            <a:r>
              <a:rPr lang="en-US" dirty="0"/>
              <a:t>.</a:t>
            </a:r>
          </a:p>
          <a:p>
            <a:r>
              <a:rPr lang="en-US" dirty="0"/>
              <a:t>This kind of problem in the relation where some tuple cannot be inserted is known as insert anomaly.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60994" y="1720726"/>
          <a:ext cx="497660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360994" y="1357113"/>
          <a:ext cx="125825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00800" cy="13716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An insert anomaly occurs when </a:t>
            </a:r>
            <a:r>
              <a:rPr lang="en-US" sz="2400">
                <a:solidFill>
                  <a:schemeClr val="accent6"/>
                </a:solidFill>
              </a:rPr>
              <a:t>certain attributes cannot be inserted</a:t>
            </a:r>
            <a:r>
              <a:rPr lang="en-US" sz="2400">
                <a:solidFill>
                  <a:schemeClr val="tx1"/>
                </a:solidFill>
              </a:rPr>
              <a:t> into the database </a:t>
            </a:r>
            <a:r>
              <a:rPr lang="en-US" sz="2400">
                <a:solidFill>
                  <a:schemeClr val="accent6"/>
                </a:solidFill>
              </a:rPr>
              <a:t>without the presence of another attribute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60994" y="2961999"/>
          <a:ext cx="497660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807976" y="3167739"/>
            <a:ext cx="3960000" cy="468000"/>
          </a:xfrm>
          <a:prstGeom prst="wedgeRoundRectCallout">
            <a:avLst>
              <a:gd name="adj1" fmla="val -63173"/>
              <a:gd name="adj2" fmla="val -280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Want to insert new department detail (IT)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37193" y="2753658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0993" y="2950911"/>
            <a:ext cx="4976602" cy="41849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60994" y="2954985"/>
            <a:ext cx="688873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D343D6-5AE8-4BAA-886E-DDFCEFDC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4603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2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Delete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41388"/>
            <a:ext cx="11928475" cy="5591175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Consider a relation </a:t>
            </a:r>
            <a:r>
              <a:rPr lang="en-US" sz="2600" dirty="0" err="1"/>
              <a:t>Emp_Dept</a:t>
            </a:r>
            <a:r>
              <a:rPr lang="en-US" sz="2600" dirty="0"/>
              <a:t>(</a:t>
            </a:r>
            <a:r>
              <a:rPr lang="en-US" sz="2600" u="sng" dirty="0"/>
              <a:t>EID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City, DID, </a:t>
            </a:r>
            <a:r>
              <a:rPr lang="en-US" sz="2600" dirty="0" err="1"/>
              <a:t>Dname</a:t>
            </a:r>
            <a:r>
              <a:rPr lang="en-US" sz="2600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Now consider </a:t>
            </a:r>
            <a:r>
              <a:rPr lang="en-GB" b="1" dirty="0">
                <a:solidFill>
                  <a:schemeClr val="accent6"/>
                </a:solidFill>
              </a:rPr>
              <a:t>there is only one employee in some department (IT) </a:t>
            </a:r>
            <a:r>
              <a:rPr lang="en-GB" dirty="0"/>
              <a:t>and that </a:t>
            </a:r>
            <a:r>
              <a:rPr lang="en-GB" b="1" dirty="0">
                <a:solidFill>
                  <a:schemeClr val="accent6"/>
                </a:solidFill>
              </a:rPr>
              <a:t>employee leaves the organization</a:t>
            </a:r>
            <a:r>
              <a:rPr lang="en-GB" dirty="0"/>
              <a:t>.</a:t>
            </a:r>
          </a:p>
          <a:p>
            <a:r>
              <a:rPr lang="en-GB" dirty="0"/>
              <a:t>So we </a:t>
            </a:r>
            <a:r>
              <a:rPr lang="en-GB" b="1" dirty="0">
                <a:solidFill>
                  <a:schemeClr val="accent6"/>
                </a:solidFill>
              </a:rPr>
              <a:t>need to delete tuple of that employee (Jay).</a:t>
            </a:r>
          </a:p>
          <a:p>
            <a:r>
              <a:rPr lang="en-GB" dirty="0"/>
              <a:t>But in addition to that </a:t>
            </a:r>
            <a:r>
              <a:rPr lang="en-GB" b="1" dirty="0">
                <a:solidFill>
                  <a:schemeClr val="accent6"/>
                </a:solidFill>
              </a:rPr>
              <a:t>information about the department also deleted</a:t>
            </a:r>
            <a:r>
              <a:rPr lang="en-GB" dirty="0"/>
              <a:t>.</a:t>
            </a:r>
          </a:p>
          <a:p>
            <a:r>
              <a:rPr lang="en-GB" dirty="0"/>
              <a:t>This kind of problem in the relation where deletion of some tuples can lead to loss of some other data not intended to be removed is known as delete anomaly.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3874" y="1720726"/>
          <a:ext cx="488505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874" y="1357113"/>
          <a:ext cx="147542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936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A delete anomaly exists when </a:t>
            </a:r>
            <a:r>
              <a:rPr lang="en-GB" sz="2400" b="1">
                <a:solidFill>
                  <a:schemeClr val="accent6"/>
                </a:solidFill>
              </a:rPr>
              <a:t>certain attributes are lost because of the deletion of another attribute</a:t>
            </a:r>
            <a:r>
              <a:rPr lang="en-GB" sz="2400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3873" y="2959364"/>
          <a:ext cx="488505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Jay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648791" y="2814035"/>
            <a:ext cx="2514600" cy="609600"/>
          </a:xfrm>
          <a:prstGeom prst="wedgeRoundRectCallout">
            <a:avLst>
              <a:gd name="adj1" fmla="val -63698"/>
              <a:gd name="adj2" fmla="val 2750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Want to delete (Jay)   employee's detail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2929" y="2955857"/>
            <a:ext cx="4896000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8C7EF-E988-4E00-BA0D-083114E14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777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3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39813"/>
            <a:ext cx="11980497" cy="54149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Consider a relation </a:t>
            </a:r>
            <a:r>
              <a:rPr lang="en-US" sz="2600" dirty="0" err="1"/>
              <a:t>Emp_Dept</a:t>
            </a:r>
            <a:r>
              <a:rPr lang="en-US" sz="2600" dirty="0"/>
              <a:t>(</a:t>
            </a:r>
            <a:r>
              <a:rPr lang="en-US" sz="2600" u="sng" dirty="0"/>
              <a:t>EID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City, </a:t>
            </a:r>
            <a:r>
              <a:rPr lang="en-US" sz="2600" dirty="0" err="1"/>
              <a:t>Dname</a:t>
            </a:r>
            <a:r>
              <a:rPr lang="en-US" sz="2600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Suppose the </a:t>
            </a:r>
            <a:r>
              <a:rPr lang="en-GB" b="1" dirty="0">
                <a:solidFill>
                  <a:schemeClr val="accent6"/>
                </a:solidFill>
              </a:rPr>
              <a:t>manager of a (CE) department has changed</a:t>
            </a:r>
            <a:r>
              <a:rPr lang="en-GB" dirty="0"/>
              <a:t>, this requires that the </a:t>
            </a:r>
            <a:r>
              <a:rPr lang="en-GB" b="1" dirty="0">
                <a:solidFill>
                  <a:schemeClr val="accent6"/>
                </a:solidFill>
              </a:rPr>
              <a:t>Manager in all the tuples corresponding to that department must be changed </a:t>
            </a:r>
            <a:r>
              <a:rPr lang="en-GB" dirty="0"/>
              <a:t>to reflect the new status.</a:t>
            </a:r>
          </a:p>
          <a:p>
            <a:r>
              <a:rPr lang="en-GB" dirty="0"/>
              <a:t>If we </a:t>
            </a:r>
            <a:r>
              <a:rPr lang="en-GB" b="1" dirty="0">
                <a:solidFill>
                  <a:schemeClr val="accent6"/>
                </a:solidFill>
              </a:rPr>
              <a:t>fail to update all the tuples of given department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two different records of employee working in the same department might show different Manager lead to inconsistency </a:t>
            </a:r>
            <a:r>
              <a:rPr lang="en-GB" dirty="0"/>
              <a:t>in the database.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3874" y="1720726"/>
          <a:ext cx="458628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Sah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Computer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Shaah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Hari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874" y="1357113"/>
          <a:ext cx="124682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1224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An update anomaly exists </a:t>
            </a:r>
            <a:r>
              <a:rPr lang="en-GB" sz="2400" b="1">
                <a:solidFill>
                  <a:schemeClr val="accent6"/>
                </a:solidFill>
              </a:rPr>
              <a:t>when one or more records (instance) of duplicated data is updated, but not all</a:t>
            </a:r>
            <a:r>
              <a:rPr lang="en-GB" sz="2400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36497" y="3150916"/>
            <a:ext cx="2577356" cy="738177"/>
          </a:xfrm>
          <a:prstGeom prst="wedgeRoundRectCallout">
            <a:avLst>
              <a:gd name="adj1" fmla="val -72167"/>
              <a:gd name="adj2" fmla="val -413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update manager of CE department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875" y="2130009"/>
            <a:ext cx="4586288" cy="123250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A5430-CE4C-4FB3-885A-AF3CB7DB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29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deal with insert, delete and update anomaly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70453" y="1227057"/>
          <a:ext cx="501364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370453" y="863444"/>
          <a:ext cx="1239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70453" y="2878024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214205" y="1227057"/>
          <a:ext cx="281749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6214205" y="863444"/>
          <a:ext cx="6305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84198" y="1227057"/>
          <a:ext cx="245522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385271" y="863444"/>
          <a:ext cx="6559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H="1" flipV="1">
            <a:off x="5806765" y="721145"/>
            <a:ext cx="0" cy="26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84198" y="2464576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70453" y="2461497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84198" y="2052205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ultiply 26"/>
          <p:cNvSpPr/>
          <p:nvPr/>
        </p:nvSpPr>
        <p:spPr>
          <a:xfrm>
            <a:off x="517403" y="2670316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370453" y="2459612"/>
            <a:ext cx="5013644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214205" y="2459612"/>
          <a:ext cx="281749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9384198" y="1634088"/>
            <a:ext cx="2455228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61514" y="3682195"/>
            <a:ext cx="11468973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/>
              <a:t>Such type of anomalies in the database design can be solved by using </a:t>
            </a:r>
            <a:r>
              <a:rPr lang="en-GB" sz="2600" b="1">
                <a:solidFill>
                  <a:schemeClr val="accent6"/>
                </a:solidFill>
              </a:rPr>
              <a:t>normalization.</a:t>
            </a:r>
            <a:endParaRPr lang="en-US" sz="26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4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      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3536590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Decomposition is the </a:t>
            </a:r>
            <a:r>
              <a:rPr lang="en-US" b="1" dirty="0">
                <a:solidFill>
                  <a:schemeClr val="accent6"/>
                </a:solidFill>
              </a:rPr>
              <a:t>process of breaking down given relation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6"/>
                </a:solidFill>
              </a:rPr>
              <a:t>two or more relations</a:t>
            </a:r>
            <a:r>
              <a:rPr lang="en-US" dirty="0"/>
              <a:t>.</a:t>
            </a:r>
          </a:p>
          <a:p>
            <a:r>
              <a:rPr lang="en-US" dirty="0"/>
              <a:t>Relation R is replaced by two or more relations in such a way that:</a:t>
            </a:r>
          </a:p>
          <a:p>
            <a:pPr lvl="1"/>
            <a:r>
              <a:rPr lang="en-US" dirty="0"/>
              <a:t>Each new relation contains a </a:t>
            </a:r>
            <a:r>
              <a:rPr lang="en-US" b="1" dirty="0">
                <a:solidFill>
                  <a:schemeClr val="accent6"/>
                </a:solidFill>
              </a:rPr>
              <a:t>subset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pPr lvl="1"/>
            <a:r>
              <a:rPr lang="en-US" dirty="0"/>
              <a:t>Together, they all </a:t>
            </a:r>
            <a:r>
              <a:rPr lang="en-US" b="1" dirty="0">
                <a:solidFill>
                  <a:schemeClr val="accent6"/>
                </a:solidFill>
              </a:rPr>
              <a:t>include all tuples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r>
              <a:rPr lang="en-US" b="1" dirty="0"/>
              <a:t>Types of decomposition</a:t>
            </a:r>
          </a:p>
          <a:p>
            <a:pPr lvl="1"/>
            <a:r>
              <a:rPr lang="en-US" b="1" dirty="0" err="1"/>
              <a:t>Lossy</a:t>
            </a:r>
            <a:r>
              <a:rPr lang="en-US" b="1" dirty="0"/>
              <a:t> decomposition</a:t>
            </a:r>
          </a:p>
          <a:p>
            <a:pPr lvl="1"/>
            <a:r>
              <a:rPr lang="en-US" b="1" dirty="0"/>
              <a:t>Lossless decomposition (non-loss decomposition)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1C1D2-CC34-4BDE-9FC1-40A925FC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587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9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err="1"/>
              <a:t>Lossy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6400800" cy="5591175"/>
          </a:xfrm>
        </p:spPr>
        <p:txBody>
          <a:bodyPr/>
          <a:lstStyle/>
          <a:p>
            <a:r>
              <a:rPr lang="en-US"/>
              <a:t>The decomposition of relation R into R1 and R2 is lossy when the </a:t>
            </a:r>
            <a:r>
              <a:rPr lang="en-US">
                <a:solidFill>
                  <a:schemeClr val="accent6"/>
                </a:solidFill>
              </a:rPr>
              <a:t>join of R1 and R2 does not yield the same relation as in R</a:t>
            </a:r>
            <a:r>
              <a:rPr lang="en-US"/>
              <a:t>.</a:t>
            </a:r>
          </a:p>
          <a:p>
            <a:r>
              <a:rPr lang="en-US"/>
              <a:t>This is also referred as </a:t>
            </a:r>
            <a:r>
              <a:rPr lang="en-US" err="1">
                <a:solidFill>
                  <a:schemeClr val="accent6"/>
                </a:solidFill>
              </a:rPr>
              <a:t>lossy-join decomposition</a:t>
            </a:r>
            <a:r>
              <a:rPr lang="en-US"/>
              <a:t>.</a:t>
            </a:r>
          </a:p>
          <a:p>
            <a:r>
              <a:rPr lang="en-US"/>
              <a:t>The </a:t>
            </a:r>
            <a:r>
              <a:rPr lang="en-US">
                <a:solidFill>
                  <a:schemeClr val="accent6"/>
                </a:solidFill>
              </a:rPr>
              <a:t>disadvantage</a:t>
            </a:r>
            <a:r>
              <a:rPr lang="en-US"/>
              <a:t> of such kind of decomposition is that </a:t>
            </a:r>
            <a:r>
              <a:rPr lang="en-US">
                <a:solidFill>
                  <a:schemeClr val="accent6"/>
                </a:solidFill>
              </a:rPr>
              <a:t>some information is lost during retrieval of original relation</a:t>
            </a:r>
            <a:r>
              <a:rPr lang="en-US"/>
              <a:t>.</a:t>
            </a:r>
          </a:p>
          <a:p>
            <a:r>
              <a:rPr lang="en-US"/>
              <a:t>From practical point of view, </a:t>
            </a:r>
            <a:r>
              <a:rPr lang="en-US">
                <a:solidFill>
                  <a:schemeClr val="accent6"/>
                </a:solidFill>
              </a:rPr>
              <a:t>decomposition should not be lossy decomposition</a:t>
            </a:r>
            <a:r>
              <a:rPr lang="en-US"/>
              <a:t>.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8013243" y="4496924"/>
          <a:ext cx="242665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0181542" y="2812906"/>
          <a:ext cx="18278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H="1" flipV="1">
            <a:off x="6531979" y="863444"/>
            <a:ext cx="0" cy="5590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0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2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20861" y="5338626"/>
            <a:ext cx="2441448" cy="8229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Not Same</a:t>
            </a:r>
            <a:endParaRPr lang="en-IN" sz="240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FAA93E2-8877-4B84-BB89-DE52C972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9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What is Functional Dependency (FD)?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r>
              <a:rPr lang="en-US" dirty="0"/>
              <a:t>Let R be a relation schema having n attributes A1, A2, A3,…, An.</a:t>
            </a:r>
          </a:p>
          <a:p>
            <a:r>
              <a:rPr lang="en-US" dirty="0"/>
              <a:t>Let attributes X and Y are two subsets of attributes of relation R.</a:t>
            </a:r>
          </a:p>
          <a:p>
            <a:r>
              <a:rPr lang="en-US" dirty="0"/>
              <a:t>If the </a:t>
            </a:r>
            <a:r>
              <a:rPr lang="en-US" b="1" dirty="0">
                <a:solidFill>
                  <a:srgbClr val="FF0000"/>
                </a:solidFill>
              </a:rPr>
              <a:t>values of the X component of a tuple uniquely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(or functionally) </a:t>
            </a:r>
            <a:r>
              <a:rPr lang="en-US" b="1" dirty="0">
                <a:solidFill>
                  <a:srgbClr val="FF0000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rgbClr val="FF0000"/>
                </a:solidFill>
              </a:rPr>
              <a:t>functional dependency from X to Y</a:t>
            </a:r>
            <a:r>
              <a:rPr lang="en-US" dirty="0"/>
              <a:t>. This is denoted by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r>
              <a:rPr lang="en-US" dirty="0"/>
              <a:t>It is referred as: </a:t>
            </a:r>
            <a:r>
              <a:rPr lang="en-US" b="1" dirty="0">
                <a:solidFill>
                  <a:srgbClr val="FF0000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692F0-A9FE-4286-93CC-0637C630B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ECBA839-AE68-4813-879D-FF8A89C79DB7}"/>
              </a:ext>
            </a:extLst>
          </p:cNvPr>
          <p:cNvGraphicFramePr/>
          <p:nvPr/>
        </p:nvGraphicFramePr>
        <p:xfrm>
          <a:off x="4182525" y="4501366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3BC5D2F-F410-4427-AC8F-71EC5CCAE73D}"/>
              </a:ext>
            </a:extLst>
          </p:cNvPr>
          <p:cNvGraphicFramePr/>
          <p:nvPr/>
        </p:nvGraphicFramePr>
        <p:xfrm>
          <a:off x="4181346" y="4134537"/>
          <a:ext cx="98556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Lossless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6400800" cy="5591175"/>
          </a:xfrm>
        </p:spPr>
        <p:txBody>
          <a:bodyPr/>
          <a:lstStyle/>
          <a:p>
            <a:r>
              <a:rPr lang="en-US"/>
              <a:t>The decomposition of relation R into R1 and R2 is lossless when the </a:t>
            </a:r>
            <a:r>
              <a:rPr lang="en-US">
                <a:solidFill>
                  <a:schemeClr val="accent6"/>
                </a:solidFill>
              </a:rPr>
              <a:t>join of R1 and R2 produces the same relation as in R</a:t>
            </a:r>
            <a:r>
              <a:rPr lang="en-US"/>
              <a:t>.</a:t>
            </a:r>
          </a:p>
          <a:p>
            <a:r>
              <a:rPr lang="en-US"/>
              <a:t>This is also referred as a </a:t>
            </a:r>
            <a:r>
              <a:rPr lang="en-US">
                <a:solidFill>
                  <a:schemeClr val="accent6"/>
                </a:solidFill>
              </a:rPr>
              <a:t>non-additive (non-loss) decomposition</a:t>
            </a:r>
            <a:r>
              <a:rPr lang="en-US"/>
              <a:t>.</a:t>
            </a:r>
          </a:p>
          <a:p>
            <a:r>
              <a:rPr lang="en-US"/>
              <a:t>All </a:t>
            </a:r>
            <a:r>
              <a:rPr lang="en-US">
                <a:solidFill>
                  <a:schemeClr val="accent6"/>
                </a:solidFill>
              </a:rPr>
              <a:t>decompositions must be lossless</a:t>
            </a:r>
            <a:r>
              <a:rPr lang="en-US"/>
              <a:t>.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8013243" y="4496924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0181542" y="2812906"/>
          <a:ext cx="14627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H="1" flipV="1">
            <a:off x="6531979" y="859536"/>
            <a:ext cx="0" cy="5120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0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2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</a:t>
            </a:r>
            <a:endParaRPr lang="en-IN" sz="240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4BD7F-FC83-41D8-AC57-5E0EBE030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8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187704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Normalization and normal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F0E8-347F-48AE-80EA-ED841BBD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269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/>
              <a:t>Normalization is the </a:t>
            </a:r>
            <a:r>
              <a:rPr lang="en-GB" b="1">
                <a:solidFill>
                  <a:schemeClr val="accent6"/>
                </a:solidFill>
              </a:rPr>
              <a:t>process of removing redundant data</a:t>
            </a:r>
            <a:r>
              <a:rPr lang="en-GB"/>
              <a:t> from tables </a:t>
            </a:r>
            <a:r>
              <a:rPr lang="en-GB" b="1">
                <a:solidFill>
                  <a:schemeClr val="accent6"/>
                </a:solidFill>
              </a:rPr>
              <a:t>to improve data integrity, scalability and storage efficiency</a:t>
            </a:r>
            <a:r>
              <a:rPr lang="en-GB"/>
              <a:t>.</a:t>
            </a:r>
          </a:p>
          <a:p>
            <a:pPr lvl="1"/>
            <a:r>
              <a:rPr lang="en-GB"/>
              <a:t>data integrity (completeness, accuracy and consistency of data)</a:t>
            </a:r>
          </a:p>
          <a:p>
            <a:pPr lvl="1"/>
            <a:r>
              <a:rPr lang="en-GB"/>
              <a:t>scalability (ability of a system to continue to function well in a growing amount of work)</a:t>
            </a:r>
          </a:p>
          <a:p>
            <a:pPr lvl="1"/>
            <a:r>
              <a:rPr lang="en-GB"/>
              <a:t>storage efficiency (ability to store and manage data that consumes the least amount of space)</a:t>
            </a:r>
          </a:p>
          <a:p>
            <a:pPr marL="457200" lvl="1" indent="0">
              <a:buNone/>
            </a:pPr>
            <a:endParaRPr lang="en-GB"/>
          </a:p>
          <a:p>
            <a:r>
              <a:rPr lang="en-GB"/>
              <a:t>What we do in normalization?</a:t>
            </a:r>
          </a:p>
          <a:p>
            <a:pPr lvl="1"/>
            <a:r>
              <a:rPr lang="en-GB"/>
              <a:t>Normalization generally involves </a:t>
            </a:r>
            <a:r>
              <a:rPr lang="en-GB" b="1">
                <a:solidFill>
                  <a:schemeClr val="accent6"/>
                </a:solidFill>
              </a:rPr>
              <a:t>splitting an existing table into multiple (more than one) tables</a:t>
            </a:r>
            <a:r>
              <a:rPr lang="en-GB"/>
              <a:t>, which can be </a:t>
            </a:r>
            <a:r>
              <a:rPr lang="en-GB" b="1">
                <a:solidFill>
                  <a:schemeClr val="accent6"/>
                </a:solidFill>
              </a:rPr>
              <a:t>re-joined or linked</a:t>
            </a:r>
            <a:r>
              <a:rPr lang="en-GB"/>
              <a:t> each time a query is issued (executed).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38966-5AF7-4BC5-A2D3-AB9D6CE6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4446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many normal forms are there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/>
              <a:t>Normal forms:</a:t>
            </a:r>
          </a:p>
          <a:p>
            <a:pPr lvl="1"/>
            <a:r>
              <a:rPr lang="en-GB"/>
              <a:t>1NF (First normal form)</a:t>
            </a:r>
          </a:p>
          <a:p>
            <a:pPr lvl="1"/>
            <a:r>
              <a:rPr lang="en-GB"/>
              <a:t>2NF (Second normal form)</a:t>
            </a:r>
          </a:p>
          <a:p>
            <a:pPr lvl="1"/>
            <a:r>
              <a:rPr lang="en-GB"/>
              <a:t>3NF (Third normal form)</a:t>
            </a:r>
          </a:p>
          <a:p>
            <a:pPr lvl="1"/>
            <a:r>
              <a:rPr lang="en-GB"/>
              <a:t>BCNF (Boyce–Codd normal form)</a:t>
            </a:r>
          </a:p>
          <a:p>
            <a:pPr lvl="1"/>
            <a:r>
              <a:rPr lang="en-GB"/>
              <a:t>4NF (Forth normal form)</a:t>
            </a:r>
          </a:p>
          <a:p>
            <a:pPr lvl="1"/>
            <a:r>
              <a:rPr lang="en-GB"/>
              <a:t>5NF (Fifth normal form)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1514" y="3682195"/>
            <a:ext cx="11468973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/>
              <a:t>As we move from 1NF to 5NF </a:t>
            </a:r>
            <a:r>
              <a:rPr lang="en-GB" sz="2600" b="1">
                <a:solidFill>
                  <a:schemeClr val="accent6"/>
                </a:solidFill>
              </a:rPr>
              <a:t>number of tables </a:t>
            </a:r>
            <a:r>
              <a:rPr lang="en-GB" sz="2600"/>
              <a:t>and</a:t>
            </a:r>
            <a:r>
              <a:rPr lang="en-GB" sz="2600" b="1">
                <a:solidFill>
                  <a:schemeClr val="accent6"/>
                </a:solidFill>
              </a:rPr>
              <a:t> complexity increases </a:t>
            </a:r>
            <a:r>
              <a:rPr lang="en-GB" sz="2600"/>
              <a:t>but </a:t>
            </a:r>
            <a:r>
              <a:rPr lang="en-GB" sz="2600" b="1">
                <a:solidFill>
                  <a:schemeClr val="accent6"/>
                </a:solidFill>
              </a:rPr>
              <a:t>redundancy decreases</a:t>
            </a:r>
            <a:r>
              <a:rPr lang="en-GB" sz="26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00FDE-6761-41E2-A448-2A133286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8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>
                <a:solidFill>
                  <a:schemeClr val="tx2"/>
                </a:solidFill>
              </a:rPr>
              <a:t>1NF (First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EF58E-D8D7-4A89-8C91-45C16E34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9888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/>
              <a:t>Conditions for 1NF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A relation R is in first normal form (1NF) if and only if it </a:t>
            </a:r>
            <a:r>
              <a:rPr lang="en-GB" b="1">
                <a:solidFill>
                  <a:schemeClr val="accent6"/>
                </a:solidFill>
              </a:rPr>
              <a:t>does not contain any composite attribute or multi-valued attributes or their combinations</a:t>
            </a:r>
            <a:r>
              <a:rPr lang="en-GB"/>
              <a:t>. </a:t>
            </a:r>
          </a:p>
          <a:p>
            <a:pPr marL="0" indent="0" algn="ctr">
              <a:buNone/>
            </a:pPr>
            <a:r>
              <a:rPr lang="en-GB"/>
              <a:t>OR</a:t>
            </a:r>
          </a:p>
          <a:p>
            <a:r>
              <a:rPr lang="en-GB"/>
              <a:t>A relation R is in first normal form (1NF) if and only if </a:t>
            </a:r>
            <a:r>
              <a:rPr lang="en-GB" b="1">
                <a:solidFill>
                  <a:schemeClr val="accent6"/>
                </a:solidFill>
              </a:rPr>
              <a:t>all underlying domains contain atomic values only</a:t>
            </a:r>
            <a:r>
              <a:rPr lang="en-GB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948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/>
              <a:t>Each </a:t>
            </a:r>
            <a:r>
              <a:rPr lang="en-GB" sz="2600" b="1">
                <a:solidFill>
                  <a:schemeClr val="accent6"/>
                </a:solidFill>
              </a:rPr>
              <a:t>cells of a table should contain a single value</a:t>
            </a:r>
            <a:r>
              <a:rPr lang="en-GB" sz="26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80C7663-111B-40B5-BFC6-DB6A7EF7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6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 fontScale="90000"/>
          </a:bodyPr>
          <a:lstStyle/>
          <a:p>
            <a:r>
              <a:rPr lang="en-US"/>
              <a:t>1NF (First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r>
              <a:rPr lang="en-GB" b="1"/>
              <a:t>Problem</a:t>
            </a:r>
            <a:r>
              <a:rPr lang="en-GB"/>
              <a:t>: It is </a:t>
            </a:r>
            <a:r>
              <a:rPr lang="en-GB" b="1">
                <a:solidFill>
                  <a:schemeClr val="accent6"/>
                </a:solidFill>
              </a:rPr>
              <a:t>difficult to retrieve the list of customers living in ’Jamnagar’ city </a:t>
            </a:r>
            <a:r>
              <a:rPr lang="en-GB"/>
              <a:t>from customer table.</a:t>
            </a:r>
          </a:p>
          <a:p>
            <a:r>
              <a:rPr lang="en-GB"/>
              <a:t>The reason is that </a:t>
            </a:r>
            <a:r>
              <a:rPr lang="en-GB" b="1">
                <a:solidFill>
                  <a:schemeClr val="accent6"/>
                </a:solidFill>
              </a:rPr>
              <a:t>address attribute is composite attribute</a:t>
            </a:r>
            <a:r>
              <a:rPr lang="en-GB"/>
              <a:t> which </a:t>
            </a:r>
            <a:r>
              <a:rPr lang="en-GB" b="1">
                <a:solidFill>
                  <a:schemeClr val="accent6"/>
                </a:solidFill>
              </a:rPr>
              <a:t>contains road name as well as city name in single cell</a:t>
            </a:r>
            <a:r>
              <a:rPr lang="en-GB"/>
              <a:t>.</a:t>
            </a:r>
          </a:p>
          <a:p>
            <a:r>
              <a:rPr lang="en-GB"/>
              <a:t>It is possible that </a:t>
            </a:r>
            <a:r>
              <a:rPr lang="en-GB" b="1">
                <a:solidFill>
                  <a:schemeClr val="accent6"/>
                </a:solidFill>
              </a:rPr>
              <a:t>city name word is also there in road name</a:t>
            </a:r>
            <a:r>
              <a:rPr lang="en-GB"/>
              <a:t>.</a:t>
            </a:r>
          </a:p>
          <a:p>
            <a:r>
              <a:rPr lang="en-GB"/>
              <a:t>In our example, ’Jamnagar’ word occurs in both records, in first record it is a part of road name and in second one it is the name of city.</a:t>
            </a:r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Jamnagar Road, 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C.G Road,</a:t>
                      </a:r>
                      <a:r>
                        <a:rPr lang="en-IN" baseline="0"/>
                        <a:t> Ahmedabad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/>
              <a:t>In customer relation </a:t>
            </a:r>
            <a:r>
              <a:rPr lang="en-GB" sz="2400" b="1">
                <a:solidFill>
                  <a:schemeClr val="accent6"/>
                </a:solidFill>
              </a:rPr>
              <a:t>address is composite attribute </a:t>
            </a:r>
            <a:r>
              <a:rPr lang="en-GB" sz="2400"/>
              <a:t>which is further divided into sub-attributes as “Road” and “City”.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/>
              <a:t>So customer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5E7EBB4-CF66-44D4-B972-A72358127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5921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5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 fontScale="90000"/>
          </a:bodyPr>
          <a:lstStyle/>
          <a:p>
            <a:r>
              <a:rPr lang="en-US"/>
              <a:t>1NF (First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r>
              <a:rPr lang="en-GB" b="1"/>
              <a:t>Solution</a:t>
            </a:r>
            <a:r>
              <a:rPr lang="en-GB"/>
              <a:t>: </a:t>
            </a:r>
            <a:r>
              <a:rPr lang="en-GB" b="1">
                <a:solidFill>
                  <a:schemeClr val="accent6"/>
                </a:solidFill>
              </a:rPr>
              <a:t>Divide composite attributes </a:t>
            </a:r>
            <a:r>
              <a:rPr lang="en-GB"/>
              <a:t>into </a:t>
            </a:r>
            <a:r>
              <a:rPr lang="en-GB" b="1">
                <a:solidFill>
                  <a:schemeClr val="accent6"/>
                </a:solidFill>
              </a:rPr>
              <a:t>number of sub-attributes </a:t>
            </a:r>
            <a:r>
              <a:rPr lang="en-GB"/>
              <a:t>and insert value in proper sub-attribute. </a:t>
            </a:r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Jamnagar Road, 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C.G Road,</a:t>
                      </a:r>
                      <a:r>
                        <a:rPr lang="en-IN" baseline="0"/>
                        <a:t> Ahmedabad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555958" y="1943138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511751" y="1338739"/>
          <a:ext cx="440499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Jamnagar Road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Nehru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aseline="0"/>
                        <a:t>Ahmedabad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510572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43123" y="4943550"/>
            <a:ext cx="6372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4555565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1642052" y="4546677"/>
          <a:ext cx="5429568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1NF (First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31013" y="5546846"/>
          <a:ext cx="3690303" cy="1051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P01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 Maheshbhai Patel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29834" y="5180017"/>
          <a:ext cx="8813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03F7DA9A-2294-4CB9-825A-55152BE3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6302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38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 fontScale="90000"/>
          </a:bodyPr>
          <a:lstStyle/>
          <a:p>
            <a:r>
              <a:rPr lang="en-US"/>
              <a:t>1NF (First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 b="1"/>
          </a:p>
          <a:p>
            <a:endParaRPr lang="en-GB" b="1"/>
          </a:p>
          <a:p>
            <a:r>
              <a:rPr lang="en-GB" b="1"/>
              <a:t>Problem</a:t>
            </a:r>
            <a:r>
              <a:rPr lang="en-GB"/>
              <a:t>: It is difficult to retrieve the </a:t>
            </a:r>
            <a:r>
              <a:rPr lang="en-GB" b="1">
                <a:solidFill>
                  <a:schemeClr val="accent6"/>
                </a:solidFill>
              </a:rPr>
              <a:t>list of students failed in ’DBMS’ as well as ’DS’ but not in other subjects</a:t>
            </a:r>
            <a:r>
              <a:rPr lang="en-GB"/>
              <a:t> from student table.</a:t>
            </a:r>
          </a:p>
          <a:p>
            <a:r>
              <a:rPr lang="en-GB"/>
              <a:t>The reason is that FailedinSubjects attribute is multi-valued attribute so it contains more than one value.</a:t>
            </a:r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DS,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Jeet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</a:t>
                      </a:r>
                      <a:r>
                        <a:rPr lang="en-IN" baseline="0"/>
                        <a:t>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4528375" y="919745"/>
            <a:ext cx="0" cy="34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/>
              <a:t>In student relation </a:t>
            </a:r>
            <a:r>
              <a:rPr lang="en-GB" sz="2400" b="1" err="1">
                <a:solidFill>
                  <a:schemeClr val="accent6"/>
                </a:solidFill>
              </a:rPr>
              <a:t>FailedinSubjects attribute is </a:t>
            </a:r>
            <a:r>
              <a:rPr lang="en-GB" sz="2400" b="1">
                <a:solidFill>
                  <a:schemeClr val="accent6"/>
                </a:solidFill>
              </a:rPr>
              <a:t>a multi-valued attribute</a:t>
            </a:r>
            <a:r>
              <a:rPr lang="en-GB" sz="2400"/>
              <a:t> which can store more than one values.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/>
              <a:t>So above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1B71616-609D-4C15-90C6-84A77F6B7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6969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5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 fontScale="90000"/>
          </a:bodyPr>
          <a:lstStyle/>
          <a:p>
            <a:r>
              <a:rPr lang="en-US"/>
              <a:t>1NF (First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Solution</a:t>
            </a:r>
            <a:r>
              <a:rPr lang="en-GB" dirty="0"/>
              <a:t>: Split the table into two tables in such as way that 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first table contains all attributes except multi-valued attribute </a:t>
            </a:r>
            <a:r>
              <a:rPr lang="en-GB" dirty="0"/>
              <a:t>with same primary key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second table contains multi-valued attribute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place a primary key </a:t>
            </a:r>
            <a:r>
              <a:rPr lang="en-GB" dirty="0"/>
              <a:t>in it.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insert the primary key of first table in the second table as a foreign key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DS,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Jeet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</a:t>
                      </a:r>
                      <a:r>
                        <a:rPr lang="en-IN" baseline="0"/>
                        <a:t>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554598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559852" y="1372370"/>
          <a:ext cx="1448436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Jeet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558673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653094" y="1372370"/>
          <a:ext cx="206629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651915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B8D0620-87BF-47A1-A4AA-977E842F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7254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42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Diagrammatic representation of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11225"/>
            <a:ext cx="11928475" cy="55911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u="sng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/>
              <a:t> can </a:t>
            </a:r>
            <a:r>
              <a:rPr lang="en-US" dirty="0">
                <a:solidFill>
                  <a:schemeClr val="tx2"/>
                </a:solidFill>
              </a:rPr>
              <a:t>determine balance and 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to balance and 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tx2"/>
                </a:solidFill>
              </a:rPr>
              <a:t> {balance, branch}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rgbClr val="FF0000"/>
                </a:solidFill>
              </a:rPr>
              <a:t> 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{X1, X2}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rgbClr val="FF0000"/>
                </a:solidFill>
              </a:rPr>
              <a:t>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rgbClr val="FF0000"/>
                </a:solidFill>
              </a:rPr>
              <a:t>{Y1, Y2}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38425" y="5493510"/>
            <a:ext cx="265176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err="1"/>
              <a:t>account_no</a:t>
            </a:r>
            <a:endParaRPr lang="en-US" sz="3200" u="sng"/>
          </a:p>
        </p:txBody>
      </p:sp>
      <p:sp>
        <p:nvSpPr>
          <p:cNvPr id="35" name="TextBox 34"/>
          <p:cNvSpPr txBox="1"/>
          <p:nvPr/>
        </p:nvSpPr>
        <p:spPr>
          <a:xfrm>
            <a:off x="5290185" y="549351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balance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4185" y="5493510"/>
            <a:ext cx="19202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branch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86225" y="6082665"/>
            <a:ext cx="3483381" cy="374904"/>
            <a:chOff x="2590800" y="5882640"/>
            <a:chExt cx="3483381" cy="374904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ADF51DB-9641-4D0C-AE67-08ABD627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29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4" grpId="0" animBg="1"/>
      <p:bldP spid="27" grpId="0"/>
      <p:bldP spid="28" grpId="0"/>
      <p:bldP spid="29" grpId="0"/>
      <p:bldP spid="34" grpId="0" animBg="1"/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2NF (Second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5A023-AB40-4855-A310-635BAF8E5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600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/>
              <a:t>Conditions for 2NF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A relation R is in second normal form (2NF) </a:t>
            </a:r>
          </a:p>
          <a:p>
            <a:pPr lvl="1"/>
            <a:r>
              <a:rPr lang="en-GB"/>
              <a:t>if and only if it is in </a:t>
            </a:r>
            <a:r>
              <a:rPr lang="en-GB" b="1">
                <a:solidFill>
                  <a:schemeClr val="accent6"/>
                </a:solidFill>
              </a:rPr>
              <a:t>1NF</a:t>
            </a:r>
            <a:r>
              <a:rPr lang="en-GB"/>
              <a:t> and 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every non-primary key attribute is fully dependent on the primary key</a:t>
            </a:r>
          </a:p>
          <a:p>
            <a:pPr marL="0" indent="0" algn="ctr">
              <a:buNone/>
            </a:pPr>
            <a:r>
              <a:rPr lang="en-GB"/>
              <a:t>OR</a:t>
            </a:r>
          </a:p>
          <a:p>
            <a:r>
              <a:rPr lang="en-GB"/>
              <a:t>A relation R is in second normal form (2NF) </a:t>
            </a:r>
          </a:p>
          <a:p>
            <a:pPr lvl="1"/>
            <a:r>
              <a:rPr lang="en-GB"/>
              <a:t>if and only if it is in </a:t>
            </a:r>
            <a:r>
              <a:rPr lang="en-GB" b="1">
                <a:solidFill>
                  <a:schemeClr val="accent6"/>
                </a:solidFill>
              </a:rPr>
              <a:t>1NF</a:t>
            </a:r>
            <a:r>
              <a:rPr lang="en-GB"/>
              <a:t> and 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no any non-primary key attribute is partially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918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/>
              <a:t>It is </a:t>
            </a:r>
            <a:r>
              <a:rPr lang="en-US" sz="2800" b="1">
                <a:solidFill>
                  <a:schemeClr val="accent6"/>
                </a:solidFill>
              </a:rPr>
              <a:t>in 1NF </a:t>
            </a:r>
            <a:r>
              <a:rPr lang="en-US" sz="2800"/>
              <a:t>and each </a:t>
            </a:r>
            <a:r>
              <a:rPr lang="en-US" sz="2800" b="1">
                <a:solidFill>
                  <a:schemeClr val="accent6"/>
                </a:solidFill>
              </a:rPr>
              <a:t>table should contain a single primary key</a:t>
            </a:r>
            <a:r>
              <a:rPr lang="en-GB" sz="26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0A6889-A173-40EB-9102-156D2717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4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2NF (Second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{CID, ANO}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</a:t>
            </a:r>
            <a:r>
              <a:rPr lang="en-GB" dirty="0" err="1"/>
              <a:t>AccesssDate</a:t>
            </a:r>
            <a:r>
              <a:rPr lang="en-GB" dirty="0"/>
              <a:t>, 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are partial dependent on primary key (CID + ANO)</a:t>
            </a:r>
            <a:r>
              <a:rPr lang="en-GB" dirty="0"/>
              <a:t>. So customer relation is not in 2NF.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AccesssDate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BranchName</a:t>
            </a:r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3732A7-5F03-46FE-935A-6B1EEACB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6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19" grpId="0" animBg="1"/>
      <p:bldP spid="4" grpId="0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2NF (Second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 b="1"/>
          </a:p>
          <a:p>
            <a:r>
              <a:rPr lang="en-GB" b="1"/>
              <a:t>Problem: </a:t>
            </a:r>
            <a:r>
              <a:rPr lang="en-GB"/>
              <a:t>For example, in case of a joint account multiple (more than one) customers have common (one) accounts.</a:t>
            </a:r>
          </a:p>
          <a:p>
            <a:r>
              <a:rPr lang="en-GB"/>
              <a:t>If an account </a:t>
            </a:r>
            <a:r>
              <a:rPr lang="en-GB" b="1">
                <a:solidFill>
                  <a:schemeClr val="accent6"/>
                </a:solidFill>
              </a:rPr>
              <a:t>’A01’ is operated jointly by two customers </a:t>
            </a:r>
            <a:r>
              <a:rPr lang="en-GB"/>
              <a:t>says </a:t>
            </a:r>
            <a:r>
              <a:rPr lang="en-GB" b="1">
                <a:solidFill>
                  <a:schemeClr val="accent6"/>
                </a:solidFill>
              </a:rPr>
              <a:t>’C01’ and ’C02’</a:t>
            </a:r>
            <a:r>
              <a:rPr lang="en-GB"/>
              <a:t> then </a:t>
            </a:r>
            <a:r>
              <a:rPr lang="en-GB" b="1">
                <a:solidFill>
                  <a:schemeClr val="accent6"/>
                </a:solidFill>
              </a:rPr>
              <a:t>data</a:t>
            </a:r>
            <a:r>
              <a:rPr lang="en-GB"/>
              <a:t> values for attributes </a:t>
            </a:r>
            <a:r>
              <a:rPr lang="en-GB" b="1">
                <a:solidFill>
                  <a:schemeClr val="accent6"/>
                </a:solidFill>
              </a:rPr>
              <a:t>Balance and BranchName </a:t>
            </a:r>
            <a:r>
              <a:rPr lang="en-GB"/>
              <a:t>will be </a:t>
            </a:r>
            <a:r>
              <a:rPr lang="en-GB" b="1">
                <a:solidFill>
                  <a:schemeClr val="accent6"/>
                </a:solidFill>
              </a:rPr>
              <a:t>duplicated in two different tuples</a:t>
            </a:r>
            <a:r>
              <a:rPr lang="en-GB"/>
              <a:t> of customers ’C01’ and ’C02’.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Surat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AccesssDate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BranchName</a:t>
            </a:r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51F734-CBDA-4328-A0F0-9BE56FD7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18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2NF (Second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 b="1"/>
          </a:p>
          <a:p>
            <a:r>
              <a:rPr lang="en-GB" b="1"/>
              <a:t>Solution: </a:t>
            </a:r>
            <a:r>
              <a:rPr lang="en-GB" b="1">
                <a:solidFill>
                  <a:schemeClr val="accent6"/>
                </a:solidFill>
              </a:rPr>
              <a:t>Decompose relation </a:t>
            </a:r>
            <a:r>
              <a:rPr lang="en-GB"/>
              <a:t>in such a way that </a:t>
            </a:r>
            <a:r>
              <a:rPr lang="en-GB" b="1">
                <a:solidFill>
                  <a:schemeClr val="accent6"/>
                </a:solidFill>
              </a:rPr>
              <a:t>resultant relations do not have any partial FD</a:t>
            </a:r>
            <a:r>
              <a:rPr lang="en-GB"/>
              <a:t>.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Remove partial dependent attributes </a:t>
            </a:r>
            <a:r>
              <a:rPr lang="en-GB"/>
              <a:t>from the relation that violets 2NF. 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Place them in separate relation </a:t>
            </a:r>
            <a:r>
              <a:rPr lang="en-GB"/>
              <a:t>along with the </a:t>
            </a:r>
            <a:r>
              <a:rPr lang="en-GB" b="1">
                <a:solidFill>
                  <a:schemeClr val="accent6"/>
                </a:solidFill>
              </a:rPr>
              <a:t>prime attribute on which they are fully dependent</a:t>
            </a:r>
            <a:r>
              <a:rPr lang="en-GB"/>
              <a:t>.</a:t>
            </a:r>
          </a:p>
          <a:p>
            <a:pPr lvl="1"/>
            <a:r>
              <a:rPr lang="en-GB"/>
              <a:t>The </a:t>
            </a:r>
            <a:r>
              <a:rPr lang="en-GB" b="1">
                <a:solidFill>
                  <a:schemeClr val="accent6"/>
                </a:solidFill>
              </a:rPr>
              <a:t>primary key of new relation </a:t>
            </a:r>
            <a:r>
              <a:rPr lang="en-GB"/>
              <a:t>will be the </a:t>
            </a:r>
            <a:r>
              <a:rPr lang="en-GB" b="1">
                <a:solidFill>
                  <a:schemeClr val="accent6"/>
                </a:solidFill>
              </a:rPr>
              <a:t>attribute on which it is fully dependent</a:t>
            </a:r>
            <a:r>
              <a:rPr lang="en-GB"/>
              <a:t>.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Keep other attributes same </a:t>
            </a:r>
            <a:r>
              <a:rPr lang="en-GB"/>
              <a:t>as in that table with the </a:t>
            </a:r>
            <a:r>
              <a:rPr lang="en-GB" b="1">
                <a:solidFill>
                  <a:schemeClr val="accent6"/>
                </a:solidFill>
              </a:rPr>
              <a:t>same primary key</a:t>
            </a:r>
            <a:r>
              <a:rPr lang="en-GB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855358" y="1343826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02351" y="1341946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301172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198061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35266-443D-48C1-97FA-063959AC5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0636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3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3NF (Third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181D0-DCBF-4B22-AE2E-B9ABD104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6486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3NF (Third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Conditions for 3NF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A relation R is in third normal form (3NF) </a:t>
            </a:r>
          </a:p>
          <a:p>
            <a:pPr lvl="1"/>
            <a:r>
              <a:rPr lang="en-GB"/>
              <a:t>if and only if it is in </a:t>
            </a:r>
            <a:r>
              <a:rPr lang="en-GB" b="1">
                <a:solidFill>
                  <a:schemeClr val="accent6"/>
                </a:solidFill>
              </a:rPr>
              <a:t>2NF </a:t>
            </a:r>
            <a:r>
              <a:rPr lang="en-GB"/>
              <a:t>and 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every non-key attribute is non-transitively dependent on the primary key</a:t>
            </a:r>
          </a:p>
          <a:p>
            <a:pPr marL="0" indent="0" algn="ctr">
              <a:buNone/>
            </a:pPr>
            <a:r>
              <a:rPr lang="en-GB"/>
              <a:t>OR</a:t>
            </a:r>
          </a:p>
          <a:p>
            <a:r>
              <a:rPr lang="en-GB"/>
              <a:t>A relation R is in third normal form (3NF) </a:t>
            </a:r>
          </a:p>
          <a:p>
            <a:pPr lvl="1"/>
            <a:r>
              <a:rPr lang="en-GB"/>
              <a:t>if and only if it is in </a:t>
            </a:r>
            <a:r>
              <a:rPr lang="en-GB" b="1">
                <a:solidFill>
                  <a:schemeClr val="accent6"/>
                </a:solidFill>
              </a:rPr>
              <a:t>2NF</a:t>
            </a:r>
            <a:r>
              <a:rPr lang="en-GB"/>
              <a:t> and 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no any non-key attribute is transitively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20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/>
              <a:t>It is in </a:t>
            </a:r>
            <a:r>
              <a:rPr lang="en-GB" sz="2800">
                <a:solidFill>
                  <a:schemeClr val="accent6"/>
                </a:solidFill>
              </a:rPr>
              <a:t>2NF</a:t>
            </a:r>
            <a:r>
              <a:rPr lang="en-GB" sz="2800"/>
              <a:t> and there is </a:t>
            </a:r>
            <a:r>
              <a:rPr lang="en-GB" sz="2800">
                <a:solidFill>
                  <a:schemeClr val="accent6"/>
                </a:solidFill>
              </a:rPr>
              <a:t>no transitive dependency</a:t>
            </a:r>
            <a:r>
              <a:rPr lang="en-GB" sz="28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092417" y="-257195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2371078"/>
            <a:ext cx="810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/>
              <a:t>(Transitive dependency???) </a:t>
            </a:r>
            <a:r>
              <a:rPr lang="en-GB" sz="2800">
                <a:solidFill>
                  <a:schemeClr val="accent6"/>
                </a:solidFill>
              </a:rPr>
              <a:t>A </a:t>
            </a:r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>
                <a:solidFill>
                  <a:schemeClr val="accent6"/>
                </a:solidFill>
              </a:rPr>
              <a:t> B &amp; B </a:t>
            </a:r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>
                <a:solidFill>
                  <a:schemeClr val="accent6"/>
                </a:solidFill>
              </a:rPr>
              <a:t> C </a:t>
            </a:r>
            <a:r>
              <a:rPr lang="en-GB" sz="2800"/>
              <a:t>then</a:t>
            </a:r>
            <a:r>
              <a:rPr lang="en-GB" sz="2800">
                <a:solidFill>
                  <a:schemeClr val="accent6"/>
                </a:solidFill>
              </a:rPr>
              <a:t> A </a:t>
            </a:r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>
                <a:solidFill>
                  <a:schemeClr val="accent6"/>
                </a:solidFill>
              </a:rPr>
              <a:t> C</a:t>
            </a:r>
            <a:endParaRPr lang="en-US" sz="2600" b="1">
              <a:solidFill>
                <a:schemeClr val="accent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C64DE-B603-444A-8E8E-5E03BC43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17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3NF (Third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 b="1"/>
          </a:p>
          <a:p>
            <a:r>
              <a:rPr lang="en-GB" b="1"/>
              <a:t>FD1</a:t>
            </a:r>
            <a:r>
              <a:rPr lang="en-GB"/>
              <a:t>: ANO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GB"/>
              <a:t> {Balance, </a:t>
            </a:r>
            <a:r>
              <a:rPr lang="en-GB" err="1"/>
              <a:t>BranchName</a:t>
            </a:r>
            <a:r>
              <a:rPr lang="en-GB"/>
              <a:t>, </a:t>
            </a:r>
            <a:r>
              <a:rPr lang="en-GB" err="1"/>
              <a:t>BranchAddress}</a:t>
            </a:r>
          </a:p>
          <a:p>
            <a:r>
              <a:rPr lang="en-GB" b="1"/>
              <a:t>FD2</a:t>
            </a:r>
            <a:r>
              <a:rPr lang="en-GB"/>
              <a:t>: </a:t>
            </a:r>
            <a:r>
              <a:rPr lang="en-GB" err="1"/>
              <a:t>BranchName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GB"/>
              <a:t> </a:t>
            </a:r>
            <a:r>
              <a:rPr lang="en-GB" err="1"/>
              <a:t>BranchAddress</a:t>
            </a:r>
            <a:endParaRPr lang="en-GB"/>
          </a:p>
          <a:p>
            <a:r>
              <a:rPr lang="en-GB"/>
              <a:t>So AccountNO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GB" err="1"/>
              <a:t>BranchAddress </a:t>
            </a:r>
            <a:r>
              <a:rPr lang="en-GB"/>
              <a:t>(Using </a:t>
            </a:r>
            <a:r>
              <a:rPr lang="en-GB">
                <a:solidFill>
                  <a:schemeClr val="tx2"/>
                </a:solidFill>
              </a:rPr>
              <a:t>Transitivity rule</a:t>
            </a:r>
            <a:r>
              <a:rPr lang="en-GB"/>
              <a:t>)</a:t>
            </a:r>
          </a:p>
          <a:p>
            <a:r>
              <a:rPr lang="en-GB" b="1" err="1">
                <a:solidFill>
                  <a:schemeClr val="accent6"/>
                </a:solidFill>
              </a:rPr>
              <a:t>BranchAddress is </a:t>
            </a:r>
            <a:r>
              <a:rPr lang="en-GB" b="1">
                <a:solidFill>
                  <a:schemeClr val="accent6"/>
                </a:solidFill>
              </a:rPr>
              <a:t>transitive depend on primary key (ANO)</a:t>
            </a:r>
            <a:r>
              <a:rPr lang="en-GB"/>
              <a:t>. So customer relation is not in 3NF.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</a:t>
                      </a:r>
                      <a:r>
                        <a:rPr lang="en-GB" baseline="0"/>
                        <a:t>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BranchName</a:t>
            </a:r>
            <a:endParaRPr lang="en-US" sz="240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BranchAddress</a:t>
            </a:r>
            <a:endParaRPr lang="en-US" sz="24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D0105F-50EE-44F4-966A-BB0868D67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70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4" grpId="0"/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3NF (Third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 b="1"/>
          </a:p>
          <a:p>
            <a:r>
              <a:rPr lang="en-GB" b="1"/>
              <a:t>Problem: </a:t>
            </a:r>
            <a:r>
              <a:rPr lang="en-GB"/>
              <a:t>In this relation, </a:t>
            </a:r>
            <a:r>
              <a:rPr lang="en-GB" b="1">
                <a:solidFill>
                  <a:schemeClr val="accent6"/>
                </a:solidFill>
              </a:rPr>
              <a:t>branch address will be stored repeatedly</a:t>
            </a:r>
            <a:r>
              <a:rPr lang="en-GB"/>
              <a:t> for each account of the same branch which </a:t>
            </a:r>
            <a:r>
              <a:rPr lang="en-GB" b="1">
                <a:solidFill>
                  <a:schemeClr val="accent6"/>
                </a:solidFill>
              </a:rPr>
              <a:t>occupies more space</a:t>
            </a:r>
            <a:r>
              <a:rPr lang="en-GB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</a:t>
                      </a:r>
                      <a:r>
                        <a:rPr lang="en-GB" baseline="0"/>
                        <a:t>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BranchName</a:t>
            </a:r>
            <a:endParaRPr lang="en-US" sz="240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BranchAddress</a:t>
            </a:r>
            <a:endParaRPr lang="en-US" sz="24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8D0F43-A93A-4DBE-B1D3-1DBCEDC0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53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3NF (Third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r>
              <a:rPr lang="en-GB" b="1"/>
              <a:t>Solution: </a:t>
            </a:r>
            <a:r>
              <a:rPr lang="en-GB" b="1">
                <a:solidFill>
                  <a:schemeClr val="accent6"/>
                </a:solidFill>
              </a:rPr>
              <a:t>Decompose relation in </a:t>
            </a:r>
            <a:r>
              <a:rPr lang="en-GB"/>
              <a:t>such a way that </a:t>
            </a:r>
            <a:r>
              <a:rPr lang="en-GB" b="1">
                <a:solidFill>
                  <a:schemeClr val="accent6"/>
                </a:solidFill>
              </a:rPr>
              <a:t>resultant relations do not have any transitive FD.</a:t>
            </a:r>
            <a:endParaRPr lang="en-GB"/>
          </a:p>
          <a:p>
            <a:pPr lvl="1"/>
            <a:r>
              <a:rPr lang="en-GB" b="1">
                <a:solidFill>
                  <a:schemeClr val="accent6"/>
                </a:solidFill>
              </a:rPr>
              <a:t>Remove transitive dependent attributes </a:t>
            </a:r>
            <a:r>
              <a:rPr lang="en-GB"/>
              <a:t>from the relation that violets 3NF.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Place them in a new relation along </a:t>
            </a:r>
            <a:r>
              <a:rPr lang="en-GB"/>
              <a:t>with the </a:t>
            </a:r>
            <a:r>
              <a:rPr lang="en-GB" b="1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/>
              <a:t>.</a:t>
            </a:r>
          </a:p>
          <a:p>
            <a:pPr lvl="1"/>
            <a:r>
              <a:rPr lang="en-GB"/>
              <a:t>The </a:t>
            </a:r>
            <a:r>
              <a:rPr lang="en-GB" b="1">
                <a:solidFill>
                  <a:schemeClr val="accent6"/>
                </a:solidFill>
              </a:rPr>
              <a:t>primary key of the new relation</a:t>
            </a:r>
            <a:r>
              <a:rPr lang="en-GB"/>
              <a:t> will be </a:t>
            </a:r>
            <a:r>
              <a:rPr lang="en-GB" b="1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/>
              <a:t>.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Keep other attributes same as in the table </a:t>
            </a:r>
            <a:r>
              <a:rPr lang="en-GB"/>
              <a:t>with </a:t>
            </a:r>
            <a:r>
              <a:rPr lang="en-GB" b="1">
                <a:solidFill>
                  <a:schemeClr val="accent6"/>
                </a:solidFill>
              </a:rPr>
              <a:t>same primary key</a:t>
            </a:r>
            <a:r>
              <a:rPr lang="en-GB"/>
              <a:t> and </a:t>
            </a:r>
            <a:r>
              <a:rPr lang="en-GB" b="1">
                <a:solidFill>
                  <a:schemeClr val="accent6"/>
                </a:solidFill>
              </a:rPr>
              <a:t>add prime attributes of other relation into it as a foreign key</a:t>
            </a:r>
            <a:r>
              <a:rPr lang="en-GB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</a:t>
                      </a:r>
                      <a:r>
                        <a:rPr lang="en-GB" baseline="0"/>
                        <a:t>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6092417" y="-24514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076588" y="2148878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855358" y="1343826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err="1"/>
                        <a:t>Kalawad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013595" y="1341946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012416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BAF0FFA-079A-4341-A3C4-856A43DF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492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b="1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b="1" dirty="0"/>
              <a:t>Full Functional Dependency</a:t>
            </a:r>
          </a:p>
          <a:p>
            <a:pPr lvl="1"/>
            <a:r>
              <a:rPr lang="en-US" sz="2800" dirty="0"/>
              <a:t>In a relation, the attribute B is fully functional dependent on A if </a:t>
            </a:r>
            <a:r>
              <a:rPr lang="en-US" sz="2800" b="1" dirty="0">
                <a:solidFill>
                  <a:srgbClr val="FF0000"/>
                </a:solidFill>
              </a:rPr>
              <a:t>B is functionally dependent on A, but not on any proper subset of A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Eg.</a:t>
            </a:r>
            <a:r>
              <a:rPr lang="en-US" sz="2800" dirty="0"/>
              <a:t> {</a:t>
            </a:r>
            <a:r>
              <a:rPr lang="en-US" sz="2800" dirty="0" err="1"/>
              <a:t>Roll_No</a:t>
            </a:r>
            <a:r>
              <a:rPr lang="en-US" sz="2800" dirty="0"/>
              <a:t>, Semester, </a:t>
            </a:r>
            <a:r>
              <a:rPr lang="en-US" sz="2800" dirty="0" err="1"/>
              <a:t>Department_Name</a:t>
            </a:r>
            <a:r>
              <a:rPr lang="en-US" sz="2800" dirty="0"/>
              <a:t>} </a:t>
            </a:r>
            <a:r>
              <a:rPr lang="en-US" sz="2800" dirty="0">
                <a:latin typeface="Calibri" panose="020F0502020204030204" pitchFamily="34" charset="0"/>
              </a:rPr>
              <a:t>→</a:t>
            </a:r>
            <a:r>
              <a:rPr lang="en-US" sz="2800" dirty="0"/>
              <a:t> SPI</a:t>
            </a:r>
          </a:p>
          <a:p>
            <a:pPr lvl="1"/>
            <a:r>
              <a:rPr lang="en-US" sz="2800" dirty="0"/>
              <a:t>We </a:t>
            </a:r>
            <a:r>
              <a:rPr lang="en-US" sz="2800" b="1" dirty="0">
                <a:solidFill>
                  <a:srgbClr val="FF0000"/>
                </a:solidFill>
              </a:rPr>
              <a:t>need all three {</a:t>
            </a:r>
            <a:r>
              <a:rPr lang="en-US" sz="2800" b="1" dirty="0" err="1">
                <a:solidFill>
                  <a:srgbClr val="FF0000"/>
                </a:solidFill>
              </a:rPr>
              <a:t>Roll_No</a:t>
            </a:r>
            <a:r>
              <a:rPr lang="en-US" sz="2800" b="1" dirty="0">
                <a:solidFill>
                  <a:srgbClr val="FF0000"/>
                </a:solidFill>
              </a:rPr>
              <a:t>, Semester, </a:t>
            </a:r>
            <a:r>
              <a:rPr lang="en-US" sz="2800" b="1" dirty="0" err="1">
                <a:solidFill>
                  <a:srgbClr val="FF0000"/>
                </a:solidFill>
              </a:rPr>
              <a:t>Department_Name</a:t>
            </a:r>
            <a:r>
              <a:rPr lang="en-US" sz="2800" b="1" dirty="0">
                <a:solidFill>
                  <a:srgbClr val="FF0000"/>
                </a:solidFill>
              </a:rPr>
              <a:t>} to find SPI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7E0CB-4D5F-46B3-BA9C-E5A2976E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BCNF (Boyce-</a:t>
            </a:r>
            <a:r>
              <a:rPr lang="en-US" dirty="0" err="1">
                <a:solidFill>
                  <a:schemeClr val="tx2"/>
                </a:solidFill>
              </a:rPr>
              <a:t>Codd</a:t>
            </a:r>
            <a:r>
              <a:rPr lang="en-US" dirty="0">
                <a:solidFill>
                  <a:schemeClr val="tx2"/>
                </a:solidFill>
              </a:rPr>
              <a:t>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290FD-30AE-473C-BE78-18E62AEE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9397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BCNF (Boyce-Codd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Conditions for BCNF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for every functional dependency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Y, X should be the primary key/candidate key of the table.												</a:t>
            </a:r>
            <a:r>
              <a:rPr lang="en-GB" b="1" dirty="0"/>
              <a:t>OR</a:t>
            </a:r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every prime key attribute is non-transitively dependent on the primary key			</a:t>
            </a:r>
            <a:r>
              <a:rPr lang="en-GB" b="1" dirty="0"/>
              <a:t>OR</a:t>
            </a:r>
          </a:p>
          <a:p>
            <a:pPr marL="255588" indent="-342900"/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sz="2000" dirty="0"/>
              <a:t>no any prime key attribute is transitively dependent on the primary key</a:t>
            </a:r>
          </a:p>
          <a:p>
            <a:pPr marL="255588" indent="-342900"/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120000" cy="468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400"/>
              <a:t>BCNF is </a:t>
            </a:r>
            <a:r>
              <a:rPr lang="en-GB" sz="2400" b="1">
                <a:solidFill>
                  <a:schemeClr val="accent6"/>
                </a:solidFill>
              </a:rPr>
              <a:t>based on the concept of a determinant</a:t>
            </a:r>
            <a:r>
              <a:rPr lang="en-GB" sz="2400"/>
              <a:t>.</a:t>
            </a:r>
            <a:endParaRPr lang="en-US" sz="2400" b="1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092417" y="-3032880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2003834"/>
            <a:ext cx="8388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/>
              <a:t>It is in </a:t>
            </a:r>
            <a:r>
              <a:rPr lang="en-GB" sz="2800" b="1">
                <a:solidFill>
                  <a:schemeClr val="accent6"/>
                </a:solidFill>
              </a:rPr>
              <a:t>3NF</a:t>
            </a:r>
            <a:r>
              <a:rPr lang="en-GB" sz="2800"/>
              <a:t> and </a:t>
            </a:r>
            <a:r>
              <a:rPr lang="en-GB" sz="2800" b="1">
                <a:solidFill>
                  <a:schemeClr val="accent6"/>
                </a:solidFill>
              </a:rPr>
              <a:t>every determinant should be primary key</a:t>
            </a:r>
            <a:r>
              <a:rPr lang="en-GB" sz="28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4944" y="1326315"/>
            <a:ext cx="41040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err="1">
                <a:solidFill>
                  <a:schemeClr val="accent6"/>
                </a:solidFill>
              </a:rPr>
              <a:t>AccountNO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2"/>
                </a:solidFill>
              </a:rPr>
              <a:t>{Balance, Branch}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5898" y="799723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</a:rPr>
              <a:t>Determinant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9305" y="816049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Dependent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230" y="816049"/>
            <a:ext cx="1476000" cy="442674"/>
          </a:xfrm>
          <a:prstGeom prst="wedgeRoundRectCallout">
            <a:avLst>
              <a:gd name="adj1" fmla="val 20995"/>
              <a:gd name="adj2" fmla="val 4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6"/>
                </a:solidFill>
              </a:rPr>
              <a:t>Primary Key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7427256" y="1259983"/>
            <a:ext cx="651970" cy="461611"/>
          </a:xfrm>
          <a:prstGeom prst="bentArrow">
            <a:avLst>
              <a:gd name="adj1" fmla="val 13664"/>
              <a:gd name="adj2" fmla="val 25000"/>
              <a:gd name="adj3" fmla="val 26541"/>
              <a:gd name="adj4" fmla="val 414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E87F4-B82C-42AB-A36D-32C12E30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4603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53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BCNF (Boyce-Codd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pPr marL="0" indent="0">
              <a:buNone/>
            </a:pPr>
            <a:endParaRPr lang="en-GB" b="1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2925743" y="919747"/>
            <a:ext cx="0" cy="42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325" y="1688938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RNO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445" y="1688938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712" y="1688938"/>
            <a:ext cx="108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Faculty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492712" y="214973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79445" y="214161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888" y="2507373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42432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0572" y="1324638"/>
            <a:ext cx="208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492712" y="131259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5245" y="252429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6900" y="8641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437944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66765" y="1184299"/>
            <a:ext cx="5794056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 b="1"/>
              <a:t>FD1</a:t>
            </a:r>
            <a:r>
              <a:rPr lang="en-GB" sz="2400"/>
              <a:t>: RNO, Subject</a:t>
            </a:r>
            <a:r>
              <a:rPr lang="en-US" sz="2400">
                <a:latin typeface="Calibri" panose="020F0502020204030204" pitchFamily="34" charset="0"/>
              </a:rPr>
              <a:t> → </a:t>
            </a:r>
            <a:r>
              <a:rPr lang="en-GB" sz="2400"/>
              <a:t>Faculty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b="1"/>
              <a:t>FD2</a:t>
            </a:r>
            <a:r>
              <a:rPr lang="en-GB" sz="2400"/>
              <a:t>: Faculty </a:t>
            </a:r>
            <a:r>
              <a:rPr lang="en-US" sz="2400">
                <a:latin typeface="Calibri" panose="020F0502020204030204" pitchFamily="34" charset="0"/>
              </a:rPr>
              <a:t>→ </a:t>
            </a:r>
            <a:r>
              <a:rPr lang="en-GB" sz="2400"/>
              <a:t>Subject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/>
              <a:t>So {RNO, Subject} </a:t>
            </a:r>
            <a:r>
              <a:rPr lang="en-US" sz="2400">
                <a:latin typeface="Calibri" panose="020F0502020204030204" pitchFamily="34" charset="0"/>
              </a:rPr>
              <a:t>→ </a:t>
            </a:r>
            <a:r>
              <a:rPr lang="en-GB" sz="2400"/>
              <a:t>Subject</a:t>
            </a:r>
            <a:r>
              <a:rPr lang="en-GB" sz="2000"/>
              <a:t>  (Transitivity rule)</a:t>
            </a:r>
            <a:endParaRPr lang="en-GB" sz="2400"/>
          </a:p>
        </p:txBody>
      </p:sp>
      <p:sp>
        <p:nvSpPr>
          <p:cNvPr id="32" name="Rounded Rectangle 31"/>
          <p:cNvSpPr/>
          <p:nvPr/>
        </p:nvSpPr>
        <p:spPr>
          <a:xfrm>
            <a:off x="279348" y="5050856"/>
            <a:ext cx="9120158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>
                <a:solidFill>
                  <a:schemeClr val="dk1"/>
                </a:solidFill>
              </a:rPr>
              <a:t>Here, one faculty teaches only one subject, but a subject may be taught by more than one faculty.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>
                <a:solidFill>
                  <a:schemeClr val="dk1"/>
                </a:solidFill>
              </a:rPr>
              <a:t>A student can learn a subject from only one faculty.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46325" y="2992882"/>
            <a:ext cx="9014496" cy="863144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In FD2, </a:t>
            </a:r>
            <a:r>
              <a:rPr lang="en-IN" sz="2000" b="1">
                <a:solidFill>
                  <a:schemeClr val="accent6"/>
                </a:solidFill>
              </a:rPr>
              <a:t>determinant is Faculty which is not a primary key</a:t>
            </a:r>
            <a:r>
              <a:rPr lang="en-IN" sz="2000">
                <a:solidFill>
                  <a:schemeClr val="tx1"/>
                </a:solidFill>
              </a:rPr>
              <a:t>. So student table is not in BCNF.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1308" y="3979166"/>
            <a:ext cx="9014496" cy="122400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just"/>
            <a:r>
              <a:rPr lang="en-GB" sz="2000" b="1"/>
              <a:t>Problem</a:t>
            </a:r>
            <a:r>
              <a:rPr lang="en-GB" sz="2000"/>
              <a:t>: In this relation </a:t>
            </a:r>
            <a:r>
              <a:rPr lang="en-GB" sz="2000" b="1">
                <a:solidFill>
                  <a:schemeClr val="accent6"/>
                </a:solidFill>
              </a:rPr>
              <a:t>one student can learn more than one subject with different faculty</a:t>
            </a:r>
            <a:r>
              <a:rPr lang="en-GB" sz="2000"/>
              <a:t> then</a:t>
            </a:r>
            <a:r>
              <a:rPr lang="en-GB" sz="2000" b="1">
                <a:solidFill>
                  <a:schemeClr val="accent6"/>
                </a:solidFill>
              </a:rPr>
              <a:t> records will be stored repeatedly for each student, language and faculty combination </a:t>
            </a:r>
            <a:r>
              <a:rPr lang="en-GB" sz="2000"/>
              <a:t>which </a:t>
            </a:r>
            <a:r>
              <a:rPr lang="en-GB" sz="2000" b="1">
                <a:solidFill>
                  <a:schemeClr val="accent6"/>
                </a:solidFill>
              </a:rPr>
              <a:t>occupies more space</a:t>
            </a:r>
            <a:r>
              <a:rPr lang="en-GB" sz="2000"/>
              <a:t>.</a:t>
            </a:r>
            <a:endParaRPr lang="en-IN" sz="20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B46611-A467-4384-AB44-8D26A1A0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1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" grpId="0"/>
      <p:bldP spid="27" grpId="0"/>
      <p:bldP spid="31" grpId="0" animBg="1"/>
      <p:bldP spid="33" grpId="0" animBg="1"/>
      <p:bldP spid="3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BCNF (Boyce-Codd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pPr marL="0" indent="0">
              <a:buNone/>
            </a:pPr>
            <a:endParaRPr lang="en-GB" b="1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26256" y="913313"/>
            <a:ext cx="5006255" cy="554069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1">
                <a:solidFill>
                  <a:schemeClr val="dk1"/>
                </a:solidFill>
              </a:rPr>
              <a:t>Solution</a:t>
            </a:r>
            <a:r>
              <a:rPr lang="en-GB" sz="2400">
                <a:solidFill>
                  <a:schemeClr val="dk1"/>
                </a:solidFill>
              </a:rPr>
              <a:t>: Decompose relation in such a way that resultant relations do not have any transitive FD.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>
                <a:solidFill>
                  <a:schemeClr val="accent6"/>
                </a:solidFill>
              </a:rPr>
              <a:t>Remove transitive dependent prime attribute</a:t>
            </a:r>
            <a:r>
              <a:rPr lang="en-GB" sz="2000">
                <a:solidFill>
                  <a:schemeClr val="dk1"/>
                </a:solidFill>
              </a:rPr>
              <a:t> from relation that </a:t>
            </a:r>
            <a:r>
              <a:rPr lang="en-GB" sz="2000">
                <a:solidFill>
                  <a:schemeClr val="accent6"/>
                </a:solidFill>
              </a:rPr>
              <a:t>violets BCNF</a:t>
            </a:r>
            <a:r>
              <a:rPr lang="en-GB" sz="200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>
                <a:solidFill>
                  <a:schemeClr val="accent6"/>
                </a:solidFill>
              </a:rPr>
              <a:t>Place them in separate new relation along </a:t>
            </a:r>
            <a:r>
              <a:rPr lang="en-GB" sz="2000">
                <a:solidFill>
                  <a:schemeClr val="dk1"/>
                </a:solidFill>
              </a:rPr>
              <a:t>with the </a:t>
            </a:r>
            <a:r>
              <a:rPr lang="en-GB" sz="200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>
                <a:solidFill>
                  <a:schemeClr val="dk1"/>
                </a:solidFill>
              </a:rPr>
              <a:t>The </a:t>
            </a:r>
            <a:r>
              <a:rPr lang="en-GB" sz="2000">
                <a:solidFill>
                  <a:schemeClr val="accent6"/>
                </a:solidFill>
              </a:rPr>
              <a:t>primary key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>
                <a:solidFill>
                  <a:schemeClr val="accent6"/>
                </a:solidFill>
              </a:rPr>
              <a:t>of new relation </a:t>
            </a:r>
            <a:r>
              <a:rPr lang="en-GB" sz="2000">
                <a:solidFill>
                  <a:schemeClr val="dk1"/>
                </a:solidFill>
              </a:rPr>
              <a:t>will be this </a:t>
            </a:r>
            <a:r>
              <a:rPr lang="en-GB" sz="200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>
                <a:solidFill>
                  <a:schemeClr val="accent6"/>
                </a:solidFill>
              </a:rPr>
              <a:t>Keep other attributes same as in that table </a:t>
            </a:r>
            <a:r>
              <a:rPr lang="en-GB" sz="2000">
                <a:solidFill>
                  <a:schemeClr val="dk1"/>
                </a:solidFill>
              </a:rPr>
              <a:t>with</a:t>
            </a:r>
            <a:r>
              <a:rPr lang="en-GB" sz="2000">
                <a:solidFill>
                  <a:schemeClr val="accent6"/>
                </a:solidFill>
              </a:rPr>
              <a:t> same primary key </a:t>
            </a:r>
            <a:r>
              <a:rPr lang="en-GB" sz="2000">
                <a:solidFill>
                  <a:schemeClr val="dk1"/>
                </a:solidFill>
              </a:rPr>
              <a:t>and</a:t>
            </a:r>
            <a:r>
              <a:rPr lang="en-GB" sz="2000">
                <a:solidFill>
                  <a:schemeClr val="accent6"/>
                </a:solidFill>
              </a:rPr>
              <a:t> add a prime attribute of other relation into it as a foreign key</a:t>
            </a:r>
            <a:r>
              <a:rPr lang="en-GB" sz="2000">
                <a:solidFill>
                  <a:schemeClr val="dk1"/>
                </a:solidFill>
              </a:rPr>
              <a:t>.</a:t>
            </a:r>
            <a:endParaRPr lang="en-IN" sz="2000">
              <a:solidFill>
                <a:schemeClr val="dk1"/>
              </a:solidFill>
            </a:endParaRP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545562" y="1338183"/>
          <a:ext cx="182149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3544383" y="97135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99186" y="1336374"/>
          <a:ext cx="154686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98007" y="96954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ight Arrow 36"/>
          <p:cNvSpPr/>
          <p:nvPr/>
        </p:nvSpPr>
        <p:spPr>
          <a:xfrm>
            <a:off x="2858086" y="311070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3A7E5-B499-4AD0-825C-1EE85D59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0" y="492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4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4NF (Forth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06F27-6F79-4DDB-B089-EF4F4AD9E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81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Multivalued dependency (MVD)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19673"/>
            <a:ext cx="11928475" cy="5335102"/>
          </a:xfrm>
        </p:spPr>
        <p:txBody>
          <a:bodyPr/>
          <a:lstStyle/>
          <a:p>
            <a:r>
              <a:rPr lang="en-GB" sz="2400" dirty="0"/>
              <a:t>For a dependency X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Y, if </a:t>
            </a:r>
            <a:r>
              <a:rPr lang="en-GB" sz="2400" b="1" dirty="0">
                <a:solidFill>
                  <a:schemeClr val="accent6"/>
                </a:solidFill>
              </a:rPr>
              <a:t>for a single value of X, multiple values of Y exists</a:t>
            </a:r>
            <a:r>
              <a:rPr lang="en-GB" sz="2400" dirty="0"/>
              <a:t>, then the </a:t>
            </a:r>
            <a:r>
              <a:rPr lang="en-GB" sz="2400" b="1" dirty="0">
                <a:solidFill>
                  <a:schemeClr val="accent6"/>
                </a:solidFill>
              </a:rPr>
              <a:t>table may have multi-valued dependency</a:t>
            </a:r>
            <a:r>
              <a:rPr lang="en-GB" sz="2400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Multivalued dependency (MVD)  is denoted by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endParaRPr lang="en-GB" b="1" dirty="0">
              <a:solidFill>
                <a:schemeClr val="accent6"/>
              </a:solidFill>
            </a:endParaRPr>
          </a:p>
          <a:p>
            <a:r>
              <a:rPr lang="en-GB" dirty="0"/>
              <a:t>Multivalued dependency (MVD)  is represented as </a:t>
            </a:r>
            <a:r>
              <a:rPr lang="en-GB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Y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788934"/>
              </p:ext>
            </p:extLst>
          </p:nvPr>
        </p:nvGraphicFramePr>
        <p:xfrm>
          <a:off x="548538" y="2347418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707907"/>
              </p:ext>
            </p:extLst>
          </p:nvPr>
        </p:nvGraphicFramePr>
        <p:xfrm>
          <a:off x="547359" y="198058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4832C5-947A-472E-8AF7-1E088C51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0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138" y="262917"/>
            <a:ext cx="112651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73239"/>
                </a:solidFill>
                <a:latin typeface="urw-din"/>
              </a:rPr>
              <a:t>Conditions for MVD :</a:t>
            </a:r>
            <a:br>
              <a:rPr lang="en-US" sz="2800" dirty="0"/>
            </a:br>
            <a:r>
              <a:rPr lang="en-US" sz="2800" dirty="0">
                <a:solidFill>
                  <a:srgbClr val="273239"/>
                </a:solidFill>
                <a:latin typeface="urw-din"/>
              </a:rPr>
              <a:t>Any attribute say</a:t>
            </a:r>
            <a:r>
              <a:rPr lang="en-US" sz="2800" b="1" i="1" dirty="0">
                <a:solidFill>
                  <a:srgbClr val="273239"/>
                </a:solidFill>
                <a:latin typeface="urw-din"/>
              </a:rPr>
              <a:t> a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 multiple define another attribute </a:t>
            </a:r>
            <a:r>
              <a:rPr lang="en-US" sz="2800" b="1" i="1" dirty="0">
                <a:solidFill>
                  <a:srgbClr val="273239"/>
                </a:solidFill>
                <a:latin typeface="urw-din"/>
              </a:rPr>
              <a:t>b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; if any legal relation r(R), for all pairs of tuples t1 and t2 in r, such that,</a:t>
            </a:r>
          </a:p>
          <a:p>
            <a:r>
              <a:rPr lang="en-IN" sz="2800" dirty="0"/>
              <a:t>	t1[a] = t2[a] </a:t>
            </a:r>
          </a:p>
          <a:p>
            <a:r>
              <a:rPr lang="en-IN" sz="2800" dirty="0"/>
              <a:t>Then there exists t3 and t4 in r such that.</a:t>
            </a:r>
          </a:p>
          <a:p>
            <a:endParaRPr lang="en-IN" sz="2800" dirty="0"/>
          </a:p>
          <a:p>
            <a:r>
              <a:rPr lang="en-IN" sz="2800" dirty="0"/>
              <a:t>t1[a] = t2[a] = t3[a] = t4[a]</a:t>
            </a:r>
          </a:p>
          <a:p>
            <a:r>
              <a:rPr lang="en-IN" sz="2800" dirty="0"/>
              <a:t>t1[b] = t3[b]; </a:t>
            </a:r>
          </a:p>
          <a:p>
            <a:r>
              <a:rPr lang="en-IN" sz="2800" dirty="0"/>
              <a:t>t2[b] = t4[b];</a:t>
            </a:r>
          </a:p>
          <a:p>
            <a:r>
              <a:rPr lang="en-IN" sz="2800" dirty="0"/>
              <a:t>t1 = t4; t2 = t3 </a:t>
            </a:r>
          </a:p>
          <a:p>
            <a:r>
              <a:rPr lang="en-IN" sz="2800" dirty="0"/>
              <a:t>Then multivalued (MVD) dependency exists.</a:t>
            </a:r>
          </a:p>
        </p:txBody>
      </p:sp>
    </p:spTree>
    <p:extLst>
      <p:ext uri="{BB962C8B-B14F-4D97-AF65-F5344CB8AC3E}">
        <p14:creationId xmlns:p14="http://schemas.microsoft.com/office/powerpoint/2010/main" val="225369150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218" y="151363"/>
            <a:ext cx="118529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-Bold"/>
              </a:rPr>
              <a:t>Multivalued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that we have a relation with attributes </a:t>
            </a:r>
            <a:r>
              <a:rPr lang="en-US" sz="2400" i="1" dirty="0"/>
              <a:t>course</a:t>
            </a:r>
            <a:r>
              <a:rPr lang="en-US" sz="2400" dirty="0"/>
              <a:t>, </a:t>
            </a:r>
            <a:r>
              <a:rPr lang="en-US" sz="2400" i="1" dirty="0"/>
              <a:t>teacher</a:t>
            </a:r>
            <a:r>
              <a:rPr lang="en-US" sz="2400" dirty="0"/>
              <a:t>, and </a:t>
            </a:r>
            <a:r>
              <a:rPr lang="en-US" sz="2400" i="1" dirty="0"/>
              <a:t>book</a:t>
            </a:r>
            <a:r>
              <a:rPr lang="en-US" sz="2400" dirty="0"/>
              <a:t>, which we denote as </a:t>
            </a:r>
            <a:r>
              <a:rPr lang="en-US" sz="2400" b="1" i="1" dirty="0"/>
              <a:t>CTB</a:t>
            </a:r>
            <a:r>
              <a:rPr lang="en-US" sz="2400" dirty="0"/>
              <a:t>.  The meaning of a tuple is that teacher </a:t>
            </a:r>
            <a:r>
              <a:rPr lang="en-US" sz="2400" b="1" i="1" dirty="0"/>
              <a:t>T </a:t>
            </a:r>
            <a:r>
              <a:rPr lang="en-US" sz="2400" dirty="0"/>
              <a:t>can teach course </a:t>
            </a:r>
            <a:r>
              <a:rPr lang="en-US" sz="2400" b="1" i="1" dirty="0"/>
              <a:t>C</a:t>
            </a:r>
            <a:r>
              <a:rPr lang="en-US" sz="2400" dirty="0"/>
              <a:t>, and book </a:t>
            </a:r>
            <a:r>
              <a:rPr lang="en-US" sz="2400" b="1" i="1" dirty="0"/>
              <a:t>B</a:t>
            </a:r>
            <a:r>
              <a:rPr lang="en-US" sz="2400" i="1" dirty="0"/>
              <a:t> </a:t>
            </a:r>
            <a:r>
              <a:rPr lang="en-US" sz="2400" dirty="0"/>
              <a:t>is a recommended text for the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no FDs; the key is </a:t>
            </a:r>
            <a:r>
              <a:rPr lang="en-US" sz="2400" b="1" u="sng" dirty="0"/>
              <a:t>CTB</a:t>
            </a:r>
            <a:r>
              <a:rPr lang="en-US" sz="2400" dirty="0"/>
              <a:t>. However, the recommended texts for a course are independent of the instructor. The instance shown in Table:  </a:t>
            </a:r>
            <a:br>
              <a:rPr lang="en-US" sz="2400" dirty="0"/>
            </a:br>
            <a:br>
              <a:rPr lang="en-US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67" y="2398477"/>
            <a:ext cx="6332364" cy="39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1153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171" y="152178"/>
            <a:ext cx="118529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-Bold"/>
              </a:rPr>
              <a:t>Multivalued Dependencies:</a:t>
            </a:r>
            <a:br>
              <a:rPr lang="en-US" sz="2400" dirty="0"/>
            </a:br>
            <a:br>
              <a:rPr lang="en-US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568" y="907143"/>
            <a:ext cx="4156219" cy="2565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0" y="798509"/>
            <a:ext cx="7430109" cy="23552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444" y="3472809"/>
            <a:ext cx="110318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MR10"/>
              </a:rPr>
              <a:t>The redundancy in this example is due to the constraint that the text books for a course are independent of the instructors, which cannot be expressed in terms of FDs.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MR10"/>
              </a:rPr>
              <a:t>This constraint is an example of a </a:t>
            </a:r>
            <a:r>
              <a:rPr lang="en-US" sz="2400" b="1" i="1" dirty="0">
                <a:solidFill>
                  <a:srgbClr val="000000"/>
                </a:solidFill>
                <a:latin typeface="CMTI10"/>
              </a:rPr>
              <a:t>multivalued dependency</a:t>
            </a:r>
            <a:r>
              <a:rPr lang="en-US" sz="2400" b="1" dirty="0">
                <a:solidFill>
                  <a:srgbClr val="000000"/>
                </a:solidFill>
                <a:latin typeface="CMR10"/>
              </a:rPr>
              <a:t>, or MVD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35" y="5257600"/>
            <a:ext cx="11723723" cy="1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945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171" y="152178"/>
            <a:ext cx="118529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-Bold"/>
                <a:hlinkClick r:id="rId2"/>
              </a:rPr>
              <a:t>Multivalued Dependencies:</a:t>
            </a:r>
            <a:br>
              <a:rPr lang="en-US" sz="2400" dirty="0">
                <a:hlinkClick r:id="rId2"/>
              </a:rPr>
            </a:br>
            <a:br>
              <a:rPr lang="en-US" dirty="0">
                <a:hlinkClick r:id="rId2"/>
              </a:rPr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024"/>
            <a:ext cx="12101804" cy="57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48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b="1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b="1" dirty="0"/>
              <a:t>Partial Functional Dependency</a:t>
            </a:r>
          </a:p>
          <a:p>
            <a:pPr lvl="1"/>
            <a:r>
              <a:rPr lang="en-US" dirty="0"/>
              <a:t>In a relation, the attribute B is partial functional dependent on A if </a:t>
            </a:r>
            <a:r>
              <a:rPr lang="en-US" b="1" dirty="0">
                <a:solidFill>
                  <a:srgbClr val="FF0000"/>
                </a:solidFill>
              </a:rPr>
              <a:t>B is functionally dependent on A as well as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there is some attribute that can be removed from A and the still dependency holds then it is partial functional dependency.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{</a:t>
            </a:r>
            <a:r>
              <a:rPr lang="en-US" dirty="0" err="1"/>
              <a:t>Enrollment_No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SPI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Enrollment_No</a:t>
            </a:r>
            <a:r>
              <a:rPr lang="en-US" b="1" dirty="0">
                <a:solidFill>
                  <a:srgbClr val="FF0000"/>
                </a:solidFill>
              </a:rPr>
              <a:t> is sufficient to find SPI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 is not required to find SPI.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7E0CB-4D5F-46B3-BA9C-E5A2976E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78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171" y="161509"/>
            <a:ext cx="118529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-Bold"/>
              </a:rPr>
              <a:t>Multivalued Dependencies:</a:t>
            </a:r>
            <a:br>
              <a:rPr lang="en-US" sz="2400" dirty="0"/>
            </a:br>
            <a:br>
              <a:rPr lang="en-US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2" y="588467"/>
            <a:ext cx="11579131" cy="5920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7" y="588467"/>
            <a:ext cx="11579131" cy="59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5019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518" y="86863"/>
            <a:ext cx="118529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-Bold"/>
              </a:rPr>
              <a:t>Multivalued Dependencies:</a:t>
            </a:r>
            <a:br>
              <a:rPr lang="en-US" sz="2400" dirty="0"/>
            </a:br>
            <a:br>
              <a:rPr lang="en-US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4497" y="733195"/>
            <a:ext cx="8758205" cy="4781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90713" algn="l"/>
                <a:tab pos="2798763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be a relation schema and let </a:t>
            </a:r>
            <a:r>
              <a:rPr lang="en-US" altLang="en-US" sz="2000" dirty="0">
                <a:sym typeface="Symbol" panose="05050102010706020507" pitchFamily="18" charset="2"/>
              </a:rPr>
              <a:t> 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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 </a:t>
            </a:r>
            <a:r>
              <a:rPr lang="en-US" altLang="en-US" sz="2000" i="1" dirty="0">
                <a:sym typeface="Symbol" panose="05050102010706020507" pitchFamily="18" charset="2"/>
              </a:rPr>
              <a:t>R. </a:t>
            </a:r>
            <a:r>
              <a:rPr lang="en-US" altLang="en-US" sz="2000" dirty="0">
                <a:sym typeface="Symbol" panose="05050102010706020507" pitchFamily="18" charset="2"/>
              </a:rPr>
              <a:t>  The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dirty="0">
                <a:sym typeface="Greek Symbols"/>
              </a:rPr>
              <a:t>			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84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endParaRPr lang="en-US" altLang="en-US" sz="2000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i="1" dirty="0">
                <a:sym typeface="Greek Symbols"/>
              </a:rPr>
              <a:t>	</a:t>
            </a:r>
            <a:r>
              <a:rPr lang="en-US" altLang="en-US" sz="2000" dirty="0">
                <a:sym typeface="Greek Symbols"/>
              </a:rPr>
              <a:t>holds on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if in any legal relation </a:t>
            </a:r>
            <a:r>
              <a:rPr lang="en-US" altLang="en-US" sz="2000" i="1" dirty="0">
                <a:sym typeface="Greek Symbols"/>
              </a:rPr>
              <a:t>r(R),</a:t>
            </a:r>
            <a:r>
              <a:rPr lang="en-US" altLang="en-US" sz="2000" dirty="0">
                <a:sym typeface="Greek Symbols"/>
              </a:rPr>
              <a:t> for all pairs for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such that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], there exist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 </a:t>
            </a:r>
            <a:r>
              <a:rPr lang="en-US" altLang="en-US" sz="2000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i="1" baseline="-25000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7" y="4500845"/>
            <a:ext cx="5997460" cy="2027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60" y="2813550"/>
            <a:ext cx="5358445" cy="40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3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Conditions for 4NF</a:t>
            </a:r>
          </a:p>
          <a:p>
            <a:r>
              <a:rPr lang="en-GB" dirty="0"/>
              <a:t>A relation R is in fourth normal form (4NF)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BCNF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has no multivalued dependencies</a:t>
            </a: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lvl="1"/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Above student table </a:t>
            </a:r>
            <a:r>
              <a:rPr lang="en-GB" b="1" dirty="0">
                <a:solidFill>
                  <a:schemeClr val="accent6"/>
                </a:solidFill>
              </a:rPr>
              <a:t>has multivalued dependency</a:t>
            </a:r>
            <a:r>
              <a:rPr lang="en-GB" dirty="0"/>
              <a:t>. So student table is </a:t>
            </a:r>
            <a:r>
              <a:rPr lang="en-GB" b="1" dirty="0">
                <a:solidFill>
                  <a:schemeClr val="accent6"/>
                </a:solidFill>
              </a:rPr>
              <a:t>not in 4NF</a:t>
            </a:r>
            <a:r>
              <a:rPr lang="en-GB" dirty="0"/>
              <a:t>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06198" y="300989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05019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46374" y="3836586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4688939" y="3009899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687760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685862" y="3037140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6684683" y="2670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C7026DB-414C-4C2E-B2A1-E2EF28B1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82" y="1192212"/>
            <a:ext cx="5483015" cy="10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54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sz="3600" b="1" dirty="0"/>
              <a:t>Functional dependency &amp; Multivalued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 dirty="0"/>
              <a:t>A table can have both functional dependency as well as multi-valued dependency together.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Address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Subject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Faculty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458986"/>
              </p:ext>
            </p:extLst>
          </p:nvPr>
        </p:nvGraphicFramePr>
        <p:xfrm>
          <a:off x="501244" y="3562652"/>
          <a:ext cx="426243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378953"/>
              </p:ext>
            </p:extLst>
          </p:nvPr>
        </p:nvGraphicFramePr>
        <p:xfrm>
          <a:off x="500065" y="319582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4912" y="3773517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760988" y="2946830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759808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679080" y="2942539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677901" y="25757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530856" y="2945761"/>
          <a:ext cx="245046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529677" y="257893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4F1FEC4-3E45-4D02-8DBC-66B66C30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539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43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>
                <a:solidFill>
                  <a:schemeClr val="tx2"/>
                </a:solidFill>
              </a:rPr>
              <a:t>5NF (Fifth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1DBCE-1368-430C-98FB-B7F920DB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802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Join Dependency- 5NF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16775-7D41-48E3-88F7-A088FBC55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3" y="1429138"/>
            <a:ext cx="11422030" cy="36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8200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05412"/>
              </p:ext>
            </p:extLst>
          </p:nvPr>
        </p:nvGraphicFramePr>
        <p:xfrm>
          <a:off x="706198" y="3028880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DBMS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DS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3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DF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4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DBMS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5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DS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347608"/>
              </p:ext>
            </p:extLst>
          </p:nvPr>
        </p:nvGraphicFramePr>
        <p:xfrm>
          <a:off x="705019" y="2662051"/>
          <a:ext cx="181910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761187" y="2923456"/>
            <a:ext cx="7031420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400" dirty="0" err="1"/>
              <a:t>Student_Result</a:t>
            </a:r>
            <a:r>
              <a:rPr lang="en-GB" sz="2400" dirty="0"/>
              <a:t> relation is </a:t>
            </a:r>
            <a:r>
              <a:rPr lang="en-GB" sz="2400" b="1" dirty="0">
                <a:solidFill>
                  <a:schemeClr val="accent6"/>
                </a:solidFill>
              </a:rPr>
              <a:t>further decomposed </a:t>
            </a:r>
            <a:r>
              <a:rPr lang="en-GB" sz="2400" dirty="0"/>
              <a:t>into sub-relations. So the above relation is </a:t>
            </a:r>
            <a:r>
              <a:rPr lang="en-GB" sz="2400" b="1" dirty="0">
                <a:solidFill>
                  <a:schemeClr val="accent6"/>
                </a:solidFill>
              </a:rPr>
              <a:t>not in 5NF</a:t>
            </a:r>
            <a:r>
              <a:rPr lang="en-GB" sz="2400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16775-7D41-48E3-88F7-A088FBC55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17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sz="2400" dirty="0"/>
              <a:t>A relation R is in fifth normal form (5NF) </a:t>
            </a:r>
          </a:p>
          <a:p>
            <a:pPr lvl="1"/>
            <a:r>
              <a:rPr lang="en-GB" sz="2000" dirty="0"/>
              <a:t>if and only if it is in </a:t>
            </a:r>
            <a:r>
              <a:rPr lang="en-GB" sz="2000" b="1" dirty="0">
                <a:solidFill>
                  <a:schemeClr val="accent6"/>
                </a:solidFill>
              </a:rPr>
              <a:t>4NF</a:t>
            </a:r>
            <a:r>
              <a:rPr lang="en-GB" sz="2000" dirty="0"/>
              <a:t> and </a:t>
            </a:r>
          </a:p>
          <a:p>
            <a:pPr lvl="1"/>
            <a:r>
              <a:rPr lang="en-GB" sz="2000" dirty="0"/>
              <a:t>it </a:t>
            </a:r>
            <a:r>
              <a:rPr lang="en-GB" sz="2000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sz="2000" dirty="0"/>
              <a:t>(relations).</a:t>
            </a:r>
            <a:endParaRPr lang="en-GB" sz="2000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DBMS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DS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3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DF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4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DBMS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5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DS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05019" y="2438113"/>
          <a:ext cx="176195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624497" y="479664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382629" y="2820707"/>
          <a:ext cx="161353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Suresh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381450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379552" y="2847948"/>
          <a:ext cx="15468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378373" y="248111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09800" y="2820707"/>
          <a:ext cx="2654301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308621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624497" y="5342028"/>
            <a:ext cx="4588583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000"/>
              <a:t>None of the above relations can be further decomposed into sub-relations. So the above database is in 5NF.</a:t>
            </a:r>
            <a:endParaRPr lang="en-IN" sz="200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7D6FD9-0012-442E-89E5-92D0226B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34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Employee Number, Employee Name, Date of Birth, Department Code, Department Name, Project Code, Project Description, Project Supervisor.</a:t>
            </a:r>
          </a:p>
          <a:p>
            <a:r>
              <a:rPr lang="en-GB" dirty="0"/>
              <a:t>Assume the following:</a:t>
            </a:r>
          </a:p>
          <a:p>
            <a:pPr lvl="1"/>
            <a:r>
              <a:rPr lang="en-GB" dirty="0"/>
              <a:t>Each employee number is unique.</a:t>
            </a:r>
          </a:p>
          <a:p>
            <a:pPr lvl="1"/>
            <a:r>
              <a:rPr lang="en-GB" dirty="0"/>
              <a:t>Each department has a single department code.</a:t>
            </a:r>
          </a:p>
          <a:p>
            <a:pPr lvl="1"/>
            <a:r>
              <a:rPr lang="en-GB" dirty="0"/>
              <a:t>Each project has a single code and supervisor.</a:t>
            </a:r>
          </a:p>
          <a:p>
            <a:pPr lvl="1"/>
            <a:r>
              <a:rPr lang="en-GB" dirty="0"/>
              <a:t>Each employee may work on one or more projects.</a:t>
            </a:r>
          </a:p>
          <a:p>
            <a:pPr lvl="1"/>
            <a:r>
              <a:rPr lang="en-GB" dirty="0"/>
              <a:t>Employee names need not necessarily be unique.</a:t>
            </a:r>
          </a:p>
          <a:p>
            <a:pPr lvl="1"/>
            <a:r>
              <a:rPr lang="en-GB" dirty="0"/>
              <a:t>Project Code, Project Description and Project Supervisor are repeating fields.</a:t>
            </a:r>
          </a:p>
          <a:p>
            <a:pPr lvl="1"/>
            <a:r>
              <a:rPr lang="en-GB" dirty="0"/>
              <a:t>Normalize this data to Third Normal Form.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AFA99-727F-4ED2-99C7-AFDF22F37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6826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11200"/>
            <a:ext cx="11928475" cy="574357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</a:t>
            </a:r>
            <a:r>
              <a:rPr lang="en-GB" dirty="0">
                <a:solidFill>
                  <a:schemeClr val="tx2"/>
                </a:solidFill>
              </a:rPr>
              <a:t>Employee Number, Employee Name, Date of Birth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Department Code, Department Name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</a:rPr>
              <a:t>Project Code, Project Description, Project Supervisor</a:t>
            </a:r>
            <a:r>
              <a:rPr lang="en-GB" dirty="0"/>
              <a:t>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493395" y="2680910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661694" y="22983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CDA9ED-073C-4BA3-BE60-B177B3C97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63" y="25400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19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b="1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b="1" dirty="0"/>
              <a:t>Transitive Functional Dependency</a:t>
            </a:r>
          </a:p>
          <a:p>
            <a:pPr lvl="1"/>
            <a:r>
              <a:rPr lang="en-US" dirty="0"/>
              <a:t>In a relation, if attribute(s)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B and B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C, then A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C (means C is transitively depends on 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via B).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Eg.</a:t>
            </a:r>
            <a:r>
              <a:rPr lang="en-US" dirty="0"/>
              <a:t>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Faculty   &amp;   Faculty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    then    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</a:t>
            </a:r>
          </a:p>
          <a:p>
            <a:pPr lvl="1"/>
            <a:r>
              <a:rPr lang="en-US" dirty="0"/>
              <a:t>Therefore as per the rule of transitive dependency: </a:t>
            </a:r>
            <a:r>
              <a:rPr lang="en-US" b="1" dirty="0"/>
              <a:t>Subject </a:t>
            </a:r>
            <a:r>
              <a:rPr lang="en-US" b="1" dirty="0">
                <a:latin typeface="Calibri" panose="020F0502020204030204" pitchFamily="34" charset="0"/>
              </a:rPr>
              <a:t>→</a:t>
            </a:r>
            <a:r>
              <a:rPr lang="en-US" b="1" dirty="0"/>
              <a:t> Age </a:t>
            </a:r>
            <a:r>
              <a:rPr lang="en-US" dirty="0"/>
              <a:t>should hold, that makes sense because 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398752" y="2634917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DS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Patel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3397573" y="2268088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23A4825-367D-4456-8F6D-15B67D9E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25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normalize database?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68275" y="1321574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36574" y="8759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78435" y="418985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46734" y="374419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449907" y="417301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4E6DA29-E381-4108-A91E-1EA5F4F57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08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normalize database?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78435" y="152793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46734" y="108227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449907" y="151109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78435" y="4151528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46734" y="370586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2NF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356774" y="4151528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984953" y="416800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8BA6B27-0FCC-4675-99C9-278C2C33E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5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normalize database?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26414" y="112522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3NF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68275" y="1601368"/>
          <a:ext cx="4649471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68275" y="3929319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364586" y="392931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364586" y="1601368"/>
          <a:ext cx="2708910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F4014AA-59A2-4BD4-ACC1-17D89473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1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DB54-A46E-4ED5-9F06-2FD0BAC98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2ADC-0D0C-46C1-90C0-BD70C334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1E6F9-7E08-4D6C-B8AE-9FC4FCF3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b="1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280" y="843280"/>
            <a:ext cx="11847195" cy="5611495"/>
          </a:xfrm>
        </p:spPr>
        <p:txBody>
          <a:bodyPr/>
          <a:lstStyle/>
          <a:p>
            <a:r>
              <a:rPr lang="en-US" b="1" dirty="0"/>
              <a:t>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 is trivial FD if </a:t>
            </a:r>
            <a:r>
              <a:rPr lang="en-US" b="1" dirty="0">
                <a:solidFill>
                  <a:srgbClr val="FF0000"/>
                </a:solidFill>
              </a:rPr>
              <a:t>Y is a subset of X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Roll_No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Nontrivial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Y is nontrivial FD if </a:t>
            </a:r>
            <a:r>
              <a:rPr lang="en-US" b="1" dirty="0">
                <a:solidFill>
                  <a:srgbClr val="FF0000"/>
                </a:solidFill>
              </a:rPr>
              <a:t>Y is not a subset of X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Student_Name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70635-849E-4B51-B2D2-8C9A6C32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6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6966</Words>
  <Application>Microsoft Office PowerPoint</Application>
  <PresentationFormat>Widescreen</PresentationFormat>
  <Paragraphs>1889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Calibri Light</vt:lpstr>
      <vt:lpstr>CMR10</vt:lpstr>
      <vt:lpstr>CMTI10</vt:lpstr>
      <vt:lpstr>Monotype Sorts</vt:lpstr>
      <vt:lpstr>MS LineDraw</vt:lpstr>
      <vt:lpstr>Times-Bold</vt:lpstr>
      <vt:lpstr>urw-din</vt:lpstr>
      <vt:lpstr>Wingdings</vt:lpstr>
      <vt:lpstr>Wingdings 3</vt:lpstr>
      <vt:lpstr>Office Theme</vt:lpstr>
      <vt:lpstr>Normalization  </vt:lpstr>
      <vt:lpstr>Topics to be Covered</vt:lpstr>
      <vt:lpstr>Functional Dependency (FD) and its types</vt:lpstr>
      <vt:lpstr>What is Functional Dependency (FD)?</vt:lpstr>
      <vt:lpstr>Diagrammatic representation of (FD)</vt:lpstr>
      <vt:lpstr>Types of Functional Dependency (FD)</vt:lpstr>
      <vt:lpstr>Types of Functional Dependency (FD)</vt:lpstr>
      <vt:lpstr>Types of Functional Dependency (FD)</vt:lpstr>
      <vt:lpstr>Types of Functional Dependency (FD)</vt:lpstr>
      <vt:lpstr>Armstrong's axioms OR Inference rules</vt:lpstr>
      <vt:lpstr>Closure of a set of FDs</vt:lpstr>
      <vt:lpstr>What is closure of a set of FDs?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PowerPoint Presentation</vt:lpstr>
      <vt:lpstr>What is a closure of attribute sets?</vt:lpstr>
      <vt:lpstr>What is a closure of attribute sets?</vt:lpstr>
      <vt:lpstr>Closure of attribute sets [Example]</vt:lpstr>
      <vt:lpstr>Closure of attribute sets [Exercise]</vt:lpstr>
      <vt:lpstr>PowerPoint Presentation</vt:lpstr>
      <vt:lpstr>PowerPoint Presentation</vt:lpstr>
      <vt:lpstr>What is extraneous attributes?</vt:lpstr>
      <vt:lpstr>What is canonical cover?</vt:lpstr>
      <vt:lpstr>Algorithm to find canonical cover</vt:lpstr>
      <vt:lpstr>Canonical cover [Example]</vt:lpstr>
      <vt:lpstr>Canonical cover [Example]</vt:lpstr>
      <vt:lpstr>What is an anomaly in database design?</vt:lpstr>
      <vt:lpstr>Insert anomaly</vt:lpstr>
      <vt:lpstr>Delete anomaly</vt:lpstr>
      <vt:lpstr>Update anomaly</vt:lpstr>
      <vt:lpstr>How to deal with insert, delete and update anomaly</vt:lpstr>
      <vt:lpstr>PowerPoint Presentation</vt:lpstr>
      <vt:lpstr>What is decomposition?</vt:lpstr>
      <vt:lpstr>Lossy decomposition</vt:lpstr>
      <vt:lpstr>Lossless decomposition</vt:lpstr>
      <vt:lpstr>Normalization and normal forms</vt:lpstr>
      <vt:lpstr>What is normalization?</vt:lpstr>
      <vt:lpstr>How many normal forms are there?</vt:lpstr>
      <vt:lpstr>Normal forms  1NF (First Normal Form)</vt:lpstr>
      <vt:lpstr>1NF (First Normal Form)</vt:lpstr>
      <vt:lpstr>1NF (First Normal Form) [Example - Composite attribute]</vt:lpstr>
      <vt:lpstr>1NF (First Normal Form) [Example - Composite attribute]</vt:lpstr>
      <vt:lpstr>1NF (First Normal Form) [Example - Multivalued attribute]</vt:lpstr>
      <vt:lpstr>1NF (First Normal Form) [Example - Multivalued attribute]</vt:lpstr>
      <vt:lpstr>Normal forms  2NF (Second Normal Form)</vt:lpstr>
      <vt:lpstr>2NF (Second Normal Form)</vt:lpstr>
      <vt:lpstr>2NF (Second Normal Form) [Example]</vt:lpstr>
      <vt:lpstr>2NF (Second Normal Form) [Example]</vt:lpstr>
      <vt:lpstr>2NF (Second Normal Form) [Example]</vt:lpstr>
      <vt:lpstr>Normal forms  3NF (Third Normal Form)</vt:lpstr>
      <vt:lpstr>3NF (Third Normal Form)</vt:lpstr>
      <vt:lpstr>3NF (Third Normal Form) [Example]</vt:lpstr>
      <vt:lpstr>3NF (Third Normal Form) [Example]</vt:lpstr>
      <vt:lpstr>3NF (Third Normal Form) [Example]</vt:lpstr>
      <vt:lpstr>Normal forms  BCNF (Boyce-Codd Normal Form)</vt:lpstr>
      <vt:lpstr>BCNF (Boyce-Codd Normal Form)</vt:lpstr>
      <vt:lpstr>BCNF (Boyce-Codd Normal Form) [Example]</vt:lpstr>
      <vt:lpstr>BCNF (Boyce-Codd Normal Form) [Example]</vt:lpstr>
      <vt:lpstr>Normal forms  4NF (Forth Normal Form)</vt:lpstr>
      <vt:lpstr>Multivalued dependency (MVD)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4NF (Forth Normal Form)</vt:lpstr>
      <vt:lpstr>Functional dependency &amp; Multivalued dependency</vt:lpstr>
      <vt:lpstr>Normal forms  5NF (Fifth Normal Form)</vt:lpstr>
      <vt:lpstr>Join Dependency- 5NF </vt:lpstr>
      <vt:lpstr>5NF (Fifth Normal Form)</vt:lpstr>
      <vt:lpstr>5NF (Fifth Normal Form)</vt:lpstr>
      <vt:lpstr>How to normalize database?</vt:lpstr>
      <vt:lpstr>How to normalize database?</vt:lpstr>
      <vt:lpstr>How to normalize database?</vt:lpstr>
      <vt:lpstr>How to normalize database?</vt:lpstr>
      <vt:lpstr>How to normalize database?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find key?</dc:title>
  <dc:creator>Ram Kishan Dewangan</dc:creator>
  <cp:lastModifiedBy>Rajendra Kumar</cp:lastModifiedBy>
  <cp:revision>46</cp:revision>
  <dcterms:created xsi:type="dcterms:W3CDTF">2021-02-04T12:34:29Z</dcterms:created>
  <dcterms:modified xsi:type="dcterms:W3CDTF">2024-03-03T17:42:04Z</dcterms:modified>
</cp:coreProperties>
</file>