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FEBC181-AE50-45D1-81BE-622186B2D8DD}">
  <a:tblStyle styleId="{3FEBC181-AE50-45D1-81BE-622186B2D8DD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17.png"/><Relationship Id="rId6" Type="http://schemas.openxmlformats.org/officeDocument/2006/relationships/image" Target="../media/image08.png"/><Relationship Id="rId7" Type="http://schemas.openxmlformats.org/officeDocument/2006/relationships/image" Target="../media/image15.png"/><Relationship Id="rId8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2329800" y="335175"/>
            <a:ext cx="65025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/>
              <a:t>Tweeting for Hillary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87475"/>
            <a:ext cx="4910100" cy="540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Li Meng, Matt Beaulieu, ML Tlachac, Yousef Fadila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335174"/>
            <a:ext cx="2690399" cy="269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075" y="3307624"/>
            <a:ext cx="2824425" cy="18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2685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Hillary’s Friends 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5278725" y="29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{3FEBC181-AE50-45D1-81BE-622186B2D8DD}</a:tableStyleId>
              </a:tblPr>
              <a:tblGrid>
                <a:gridCol w="1462925"/>
                <a:gridCol w="1818175"/>
              </a:tblGrid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ID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Screen 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571202103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Medium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21337440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ChildDefender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23449384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amberdiscko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128790234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Samynemir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1656913327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sarajacobs89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325886383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SammyKoppelman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802430450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Natasha_S_Law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</a:t>
                      </a: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29761993461248000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ktvibbs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115740215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SarahAudelo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34782406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Lincoln_Ross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3044781131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HillaryforAR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113298560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GunaRockYa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15972271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CdotDukes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582037089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MiguelAyala312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53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734768872625188864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AndrewBatesNC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41021335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TroyClair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4736170399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BrianZuzenak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150885854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SarahPeckVA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231673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yianni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125083946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GillDrummond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00" y="3808875"/>
            <a:ext cx="1035124" cy="1035124"/>
          </a:xfrm>
          <a:prstGeom prst="rect">
            <a:avLst/>
          </a:prstGeom>
          <a:noFill/>
          <a:ln cap="flat" cmpd="sng" w="19050">
            <a:solidFill>
              <a:srgbClr val="5BB8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700" y="3808875"/>
            <a:ext cx="1035124" cy="1035124"/>
          </a:xfrm>
          <a:prstGeom prst="rect">
            <a:avLst/>
          </a:prstGeom>
          <a:noFill/>
          <a:ln cap="flat" cmpd="sng" w="19050">
            <a:solidFill>
              <a:srgbClr val="5BB8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8237" y="3808873"/>
            <a:ext cx="1035124" cy="1035124"/>
          </a:xfrm>
          <a:prstGeom prst="rect">
            <a:avLst/>
          </a:prstGeom>
          <a:noFill/>
          <a:ln cap="flat" cmpd="sng" w="19050">
            <a:solidFill>
              <a:srgbClr val="5BB8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8112" y="3808875"/>
            <a:ext cx="1035125" cy="1035125"/>
          </a:xfrm>
          <a:prstGeom prst="rect">
            <a:avLst/>
          </a:prstGeom>
          <a:noFill/>
          <a:ln cap="flat" cmpd="sng" w="19050">
            <a:solidFill>
              <a:srgbClr val="5BB8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8" name="Shape 128"/>
          <p:cNvSpPr txBox="1"/>
          <p:nvPr/>
        </p:nvSpPr>
        <p:spPr>
          <a:xfrm>
            <a:off x="311700" y="1220425"/>
            <a:ext cx="41661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Communication Directors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Charities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Media Websites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United States Senators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 Analysis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Using Python’s NLTK text classifier, classified each tweet as “Positive”, “Negative”, or “Neutral”.  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Could give an idea of how “twitter” felt about Hillary Clinton</a:t>
            </a:r>
          </a:p>
        </p:txBody>
      </p:sp>
      <p:sp>
        <p:nvSpPr>
          <p:cNvPr id="135" name="Shape 135"/>
          <p:cNvSpPr/>
          <p:nvPr/>
        </p:nvSpPr>
        <p:spPr>
          <a:xfrm>
            <a:off x="1080575" y="2833900"/>
            <a:ext cx="2010000" cy="1642500"/>
          </a:xfrm>
          <a:prstGeom prst="flowChartConnector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Positive</a:t>
            </a:r>
          </a:p>
        </p:txBody>
      </p:sp>
      <p:sp>
        <p:nvSpPr>
          <p:cNvPr id="136" name="Shape 136"/>
          <p:cNvSpPr/>
          <p:nvPr/>
        </p:nvSpPr>
        <p:spPr>
          <a:xfrm>
            <a:off x="3567000" y="2833900"/>
            <a:ext cx="2010000" cy="164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Neutral</a:t>
            </a:r>
          </a:p>
        </p:txBody>
      </p:sp>
      <p:sp>
        <p:nvSpPr>
          <p:cNvPr id="137" name="Shape 137"/>
          <p:cNvSpPr/>
          <p:nvPr/>
        </p:nvSpPr>
        <p:spPr>
          <a:xfrm>
            <a:off x="6053425" y="2833900"/>
            <a:ext cx="2010000" cy="16425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Negative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Geographic Analysis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15167" l="24278" r="9403" t="21557"/>
          <a:stretch/>
        </p:blipFill>
        <p:spPr>
          <a:xfrm>
            <a:off x="166874" y="2023825"/>
            <a:ext cx="3834474" cy="20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625" y="1628624"/>
            <a:ext cx="3674974" cy="257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925" y="2486200"/>
            <a:ext cx="1424025" cy="14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11700" y="1087900"/>
            <a:ext cx="557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the “positivity” of each tweet, we formed a ratio of positive and negative tweets, and compared it national polling data, to see how tweet hashtags related to polling data, if at all.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 Analysis on Text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676125" y="274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{3FEBC181-AE50-45D1-81BE-622186B2D8DD}</a:tableStyleId>
              </a:tblPr>
              <a:tblGrid>
                <a:gridCol w="2276475"/>
                <a:gridCol w="108585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Hashtags in Positive Tweets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Count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#HispanicHeritageMonth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118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#ImWithHer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#MAGA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0000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#tcot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#Democrats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#RedNationRising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#WakeUpAmerica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#NeverHillary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0000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#HillaryClinton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4510250" y="296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{3FEBC181-AE50-45D1-81BE-622186B2D8DD}</a:tableStyleId>
              </a:tblPr>
              <a:tblGrid>
                <a:gridCol w="2372625"/>
                <a:gridCol w="990550"/>
              </a:tblGrid>
              <a:tr h="23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Hashtags in Negative Tweets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Count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</a:tr>
              <a:tr h="23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#ImWithHer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0000"/>
                    </a:solidFill>
                  </a:tcPr>
                </a:tc>
              </a:tr>
              <a:tr h="23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#LatinosWithTrump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3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#AmericansUnitedForTrump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#MAGA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#NeverHillary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3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#CrookedHillary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371900" y="1170725"/>
            <a:ext cx="42489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Broke down the most popular hashtags in positive and negative tweets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Some hashtags, in either table, seemed out of place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could be part of the source of error in the </a:t>
            </a:r>
            <a:r>
              <a:rPr lang="en"/>
              <a:t>sentiment</a:t>
            </a:r>
            <a:r>
              <a:rPr lang="en"/>
              <a:t> classifi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Sentiment analysis on Hashtags 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34075"/>
            <a:ext cx="7340700" cy="10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Manually identify positive and negative hashtags, and use this to determine popular words in tweets containing those hashtags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55350" y="2239075"/>
            <a:ext cx="33129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Positive Hashtags include...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Never Trump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Hillary2016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StrongerTogether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Vote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UnitedBlue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599375" y="2239075"/>
            <a:ext cx="33129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Negative</a:t>
            </a:r>
            <a:r>
              <a:rPr b="1" lang="en"/>
              <a:t> Hashtags include...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MAGA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NeverHillary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CrookedHillary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LatinoswithTrump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AmericansUnitedwithTrump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2899" r="2331" t="1302"/>
          <a:stretch/>
        </p:blipFill>
        <p:spPr>
          <a:xfrm>
            <a:off x="508449" y="768575"/>
            <a:ext cx="3700950" cy="38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175" y="616674"/>
            <a:ext cx="3905249" cy="413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Word frequency analysis revealed relevant tweets to Clinton, and issues that she could consider addressing, or at least know what’s being talked about.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Judging tweets by positive or negative sentiment gave mixed results.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Training the positive and negative classifier on positive or negative hashtags proved more insightful.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Ultimately, 15.5K tweets is not enough data, especially when separating it by state. 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Twitter has great potential to be useful to campaigns.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617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420875" y="3795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800" y="1226549"/>
            <a:ext cx="2690399" cy="269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9678" y="-1310"/>
            <a:ext cx="2532775" cy="164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34075"/>
            <a:ext cx="8520600" cy="23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Arial"/>
                <a:ea typeface="Arial"/>
                <a:cs typeface="Arial"/>
                <a:sym typeface="Arial"/>
              </a:rPr>
              <a:t>“The more compelling campaign 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Arial"/>
                <a:ea typeface="Arial"/>
                <a:cs typeface="Arial"/>
                <a:sym typeface="Arial"/>
              </a:rPr>
              <a:t>is a direct result of better data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Arial"/>
                <a:ea typeface="Arial"/>
                <a:cs typeface="Arial"/>
                <a:sym typeface="Arial"/>
              </a:rPr>
              <a:t>collection, analysis and smart 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i="1" lang="en" sz="3000">
                <a:latin typeface="Arial"/>
                <a:ea typeface="Arial"/>
                <a:cs typeface="Arial"/>
                <a:sym typeface="Arial"/>
              </a:rPr>
              <a:t>decision making”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PromptCloud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34075"/>
            <a:ext cx="68601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Social media is a means for getting political news, and initiating political discussion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Being able to interpret data with regards to the election would give a campaign manager live feedback on how their candidates actions likely impact polling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allows them to gain an advantage by reacting accordingly to changing political climates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Data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34075"/>
            <a:ext cx="42807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Pulled about 15.5K Tweets from the twitter streaming API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Filter based on: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Language: en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Tweets mentioning @Hillary Clinton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 then process hashtags, mentions, and relevant words, to gain insights about the election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000" y="1372224"/>
            <a:ext cx="4280699" cy="292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Frequent Words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425725" y="133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{3FEBC181-AE50-45D1-81BE-622186B2D8DD}</a:tableStyleId>
              </a:tblPr>
              <a:tblGrid>
                <a:gridCol w="1557125"/>
                <a:gridCol w="154887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Appearances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DCA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Word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DCA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trump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hillary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113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benghazi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346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cant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142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didnt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252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doesnt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146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poorest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117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trumps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wont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259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pneumonia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footing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192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liar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donors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541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dont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dnc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4070075" y="133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{3FEBC181-AE50-45D1-81BE-622186B2D8DD}</a:tableStyleId>
              </a:tblPr>
              <a:tblGrid>
                <a:gridCol w="1863575"/>
                <a:gridCol w="177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Appearances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DCA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Word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DCAF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245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thats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isnt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tweet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ive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85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nypd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142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systematically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whats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cough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hypocrisy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dishonesty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crooked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theres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stamina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unfit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scum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Frequent Words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08875" y="1293300"/>
            <a:ext cx="7551900" cy="282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Opponent: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trump, trumps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Criticism: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unfit, liar, hypocrisy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Topics: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bodyguards, benghazi, poorest, blackmail, pneumonia, audiobooks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Arial"/>
              <a:buAutoNum type="arabicPeriod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Patterns: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cant, doesnt, didnt, wont, dont, isnt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Popular Tweets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985" y="537450"/>
            <a:ext cx="3534413" cy="1470349"/>
          </a:xfrm>
          <a:prstGeom prst="rect">
            <a:avLst/>
          </a:prstGeom>
          <a:noFill/>
          <a:ln cap="flat" cmpd="sng" w="19050">
            <a:solidFill>
              <a:srgbClr val="5BB8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49" y="2206862"/>
            <a:ext cx="3591080" cy="1470362"/>
          </a:xfrm>
          <a:prstGeom prst="rect">
            <a:avLst/>
          </a:prstGeom>
          <a:noFill/>
          <a:ln cap="flat" cmpd="sng" w="19050">
            <a:solidFill>
              <a:srgbClr val="5BB8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999" y="3811012"/>
            <a:ext cx="4066950" cy="1247875"/>
          </a:xfrm>
          <a:prstGeom prst="rect">
            <a:avLst/>
          </a:prstGeom>
          <a:noFill/>
          <a:ln cap="flat" cmpd="sng" w="19050">
            <a:solidFill>
              <a:srgbClr val="5BB8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11" y="1101488"/>
            <a:ext cx="3591074" cy="1129586"/>
          </a:xfrm>
          <a:prstGeom prst="rect">
            <a:avLst/>
          </a:prstGeom>
          <a:noFill/>
          <a:ln cap="flat" cmpd="sng" w="19050">
            <a:solidFill>
              <a:srgbClr val="5BB8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225" y="3448625"/>
            <a:ext cx="3267353" cy="1534075"/>
          </a:xfrm>
          <a:prstGeom prst="rect">
            <a:avLst/>
          </a:prstGeom>
          <a:noFill/>
          <a:ln cap="flat" cmpd="sng" w="19050">
            <a:solidFill>
              <a:srgbClr val="5BB8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8352" y="1891850"/>
            <a:ext cx="2003948" cy="2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Entity Popularity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357775" y="162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{3FEBC181-AE50-45D1-81BE-622186B2D8DD}</a:tableStyleId>
              </a:tblPr>
              <a:tblGrid>
                <a:gridCol w="2122650"/>
                <a:gridCol w="1527100"/>
              </a:tblGrid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Screen Name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Mentions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HillaryClinton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15421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RealDonaldTrump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2718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FoxNews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1532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POTUS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503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CNN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481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politico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283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timkaine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263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FLOTUS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245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MSNBC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244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USAneedsTRUMP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0" name="Shape 110"/>
          <p:cNvSpPr txBox="1"/>
          <p:nvPr/>
        </p:nvSpPr>
        <p:spPr>
          <a:xfrm>
            <a:off x="347075" y="1162450"/>
            <a:ext cx="40005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Popular Mentions with @HillaryClinton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707025" y="1162450"/>
            <a:ext cx="40005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Popular #hashtags with @HillaryClinton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4663950" y="162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{3FEBC181-AE50-45D1-81BE-622186B2D8DD}</a:tableStyleId>
              </a:tblPr>
              <a:tblGrid>
                <a:gridCol w="2627125"/>
                <a:gridCol w="1459525"/>
              </a:tblGrid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Hashtag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Count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8FF"/>
                    </a:solidFill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#MAGA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385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#ImWithHer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351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#SpecialReport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#NeverHillary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178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#DNCLeak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177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#HispanicHeritageMonth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163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#tcot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#Trump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#TrumpPence16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276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#HillaryHealth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102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3038" l="1200" r="2013" t="1994"/>
          <a:stretch/>
        </p:blipFill>
        <p:spPr>
          <a:xfrm>
            <a:off x="1014625" y="790987"/>
            <a:ext cx="7114750" cy="3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