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80" r:id="rId5"/>
    <p:sldId id="282" r:id="rId6"/>
    <p:sldId id="283" r:id="rId7"/>
    <p:sldId id="288" r:id="rId8"/>
    <p:sldId id="289" r:id="rId9"/>
    <p:sldId id="290" r:id="rId10"/>
    <p:sldId id="291" r:id="rId11"/>
    <p:sldId id="284" r:id="rId12"/>
    <p:sldId id="285" r:id="rId13"/>
    <p:sldId id="286" r:id="rId14"/>
    <p:sldId id="28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113" d="100"/>
          <a:sy n="113" d="100"/>
        </p:scale>
        <p:origin x="510"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jat Gore" userId="684049476dc79755" providerId="LiveId" clId="{42158732-0E04-49A2-83AE-FB8301BA2559}"/>
    <pc:docChg chg="modSld">
      <pc:chgData name="Rajat Gore" userId="684049476dc79755" providerId="LiveId" clId="{42158732-0E04-49A2-83AE-FB8301BA2559}" dt="2022-04-21T17:52:30.683" v="17" actId="20577"/>
      <pc:docMkLst>
        <pc:docMk/>
      </pc:docMkLst>
      <pc:sldChg chg="modSp mod">
        <pc:chgData name="Rajat Gore" userId="684049476dc79755" providerId="LiveId" clId="{42158732-0E04-49A2-83AE-FB8301BA2559}" dt="2022-04-21T17:52:30.683" v="17" actId="20577"/>
        <pc:sldMkLst>
          <pc:docMk/>
          <pc:sldMk cId="1992434673" sldId="285"/>
        </pc:sldMkLst>
        <pc:spChg chg="mod">
          <ac:chgData name="Rajat Gore" userId="684049476dc79755" providerId="LiveId" clId="{42158732-0E04-49A2-83AE-FB8301BA2559}" dt="2022-04-21T17:52:30.683" v="17" actId="20577"/>
          <ac:spMkLst>
            <pc:docMk/>
            <pc:sldMk cId="1992434673" sldId="285"/>
            <ac:spMk id="3" creationId="{1D2C29F1-B7FE-4C5A-B25A-E1C5DD41339B}"/>
          </ac:spMkLst>
        </pc:spChg>
      </pc:sldChg>
      <pc:sldChg chg="modSp mod">
        <pc:chgData name="Rajat Gore" userId="684049476dc79755" providerId="LiveId" clId="{42158732-0E04-49A2-83AE-FB8301BA2559}" dt="2022-04-21T17:52:04.990" v="0" actId="20577"/>
        <pc:sldMkLst>
          <pc:docMk/>
          <pc:sldMk cId="1018234950" sldId="289"/>
        </pc:sldMkLst>
        <pc:spChg chg="mod">
          <ac:chgData name="Rajat Gore" userId="684049476dc79755" providerId="LiveId" clId="{42158732-0E04-49A2-83AE-FB8301BA2559}" dt="2022-04-21T17:52:04.990" v="0" actId="20577"/>
          <ac:spMkLst>
            <pc:docMk/>
            <pc:sldMk cId="1018234950" sldId="289"/>
            <ac:spMk id="2" creationId="{6BFAAB89-9227-4CDD-B610-C05A99271597}"/>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4/21/2022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9029819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4/21/2022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198098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4/21/2022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681927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4/21/2022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8520980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4/21/2022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063243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4/21/2022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797586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4/21/2022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254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4/21/2022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062771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4/21/2022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6642051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4/21/2022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157741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4/21/2022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203152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4/21/2022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343349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4/21/2022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515851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4/21/2022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0581491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4/21/2022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25126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4/21/2022</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401274407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6" name="Picture 5" descr="A picture containing large, sitting, white, numbers">
            <a:extLst>
              <a:ext uri="{FF2B5EF4-FFF2-40B4-BE49-F238E27FC236}">
                <a16:creationId xmlns:a16="http://schemas.microsoft.com/office/drawing/2014/main" id="{9A5D9ED1-DFCC-4799-89E2-D118451B98DF}"/>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644" y="7191"/>
            <a:ext cx="12191356" cy="6858000"/>
          </a:xfrm>
          <a:prstGeom prst="rect">
            <a:avLst/>
          </a:prstGeom>
        </p:spPr>
      </p:pic>
      <p:sp useBgFill="1">
        <p:nvSpPr>
          <p:cNvPr id="96"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Nova"/>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402532" y="899800"/>
            <a:ext cx="3485073" cy="2420504"/>
          </a:xfrm>
        </p:spPr>
        <p:txBody>
          <a:bodyPr>
            <a:normAutofit/>
          </a:bodyPr>
          <a:lstStyle/>
          <a:p>
            <a:pPr algn="l"/>
            <a:r>
              <a:rPr lang="en-US" sz="4000" b="1" u="sng" dirty="0"/>
              <a:t>Parkinson’s Disease Detection</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7461530" y="3320305"/>
            <a:ext cx="3485072" cy="1550633"/>
          </a:xfrm>
        </p:spPr>
        <p:txBody>
          <a:bodyPr>
            <a:normAutofit fontScale="62500" lnSpcReduction="20000"/>
          </a:bodyPr>
          <a:lstStyle/>
          <a:p>
            <a:pPr algn="l"/>
            <a:r>
              <a:rPr lang="en-US" sz="2300" dirty="0">
                <a:solidFill>
                  <a:srgbClr val="5792BA"/>
                </a:solidFill>
              </a:rPr>
              <a:t>Group Members:</a:t>
            </a:r>
          </a:p>
          <a:p>
            <a:pPr algn="l"/>
            <a:r>
              <a:rPr lang="en-US" dirty="0">
                <a:solidFill>
                  <a:srgbClr val="5792BA"/>
                </a:solidFill>
              </a:rPr>
              <a:t>	Rajat Gore (20BAI10184)</a:t>
            </a:r>
          </a:p>
          <a:p>
            <a:pPr algn="l"/>
            <a:r>
              <a:rPr lang="en-US" sz="2300" dirty="0">
                <a:solidFill>
                  <a:srgbClr val="5792BA"/>
                </a:solidFill>
              </a:rPr>
              <a:t>	Shivam Kabra (20BAI10298)</a:t>
            </a:r>
          </a:p>
          <a:p>
            <a:pPr algn="l"/>
            <a:r>
              <a:rPr lang="en-US" sz="2300" dirty="0">
                <a:solidFill>
                  <a:srgbClr val="5792BA"/>
                </a:solidFill>
              </a:rPr>
              <a:t>	 Sahu </a:t>
            </a:r>
            <a:r>
              <a:rPr lang="en-US" dirty="0">
                <a:solidFill>
                  <a:srgbClr val="5792BA"/>
                </a:solidFill>
              </a:rPr>
              <a:t>(20BDivyanshAI10363</a:t>
            </a:r>
            <a:r>
              <a:rPr lang="en-US" sz="2300" dirty="0">
                <a:solidFill>
                  <a:srgbClr val="5792BA"/>
                </a:solidFill>
              </a:rPr>
              <a:t>)</a:t>
            </a:r>
          </a:p>
          <a:p>
            <a:pPr algn="l"/>
            <a:r>
              <a:rPr lang="en-US" sz="2300" dirty="0">
                <a:solidFill>
                  <a:srgbClr val="5792BA"/>
                </a:solidFill>
              </a:rPr>
              <a:t>	Divyanshu Chetan (20BAI10129)</a:t>
            </a:r>
          </a:p>
        </p:txBody>
      </p:sp>
      <p:sp>
        <p:nvSpPr>
          <p:cNvPr id="4" name="TextBox 3">
            <a:extLst>
              <a:ext uri="{FF2B5EF4-FFF2-40B4-BE49-F238E27FC236}">
                <a16:creationId xmlns:a16="http://schemas.microsoft.com/office/drawing/2014/main" id="{EEBC5232-D9DA-49A8-B2E3-9571BE537B81}"/>
              </a:ext>
            </a:extLst>
          </p:cNvPr>
          <p:cNvSpPr txBox="1"/>
          <p:nvPr/>
        </p:nvSpPr>
        <p:spPr>
          <a:xfrm>
            <a:off x="7402532" y="4950689"/>
            <a:ext cx="3121269" cy="307777"/>
          </a:xfrm>
          <a:prstGeom prst="rect">
            <a:avLst/>
          </a:prstGeom>
          <a:noFill/>
        </p:spPr>
        <p:txBody>
          <a:bodyPr wrap="square" rtlCol="0">
            <a:spAutoFit/>
          </a:bodyPr>
          <a:lstStyle/>
          <a:p>
            <a:r>
              <a:rPr lang="en-US" sz="1400" dirty="0">
                <a:solidFill>
                  <a:schemeClr val="accent6">
                    <a:lumMod val="60000"/>
                    <a:lumOff val="40000"/>
                  </a:schemeClr>
                </a:solidFill>
                <a:effectLst>
                  <a:outerShdw blurRad="38100" dist="38100" dir="2700000" algn="tl">
                    <a:srgbClr val="000000">
                      <a:alpha val="43137"/>
                    </a:srgbClr>
                  </a:outerShdw>
                </a:effectLst>
              </a:rPr>
              <a:t>Guide: Dr Rajeev Goyal</a:t>
            </a:r>
          </a:p>
        </p:txBody>
      </p:sp>
    </p:spTree>
    <p:extLst>
      <p:ext uri="{BB962C8B-B14F-4D97-AF65-F5344CB8AC3E}">
        <p14:creationId xmlns:p14="http://schemas.microsoft.com/office/powerpoint/2010/main" val="15831201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5996D-52DB-4B52-A509-D480EF0E9B11}"/>
              </a:ext>
            </a:extLst>
          </p:cNvPr>
          <p:cNvSpPr>
            <a:spLocks noGrp="1"/>
          </p:cNvSpPr>
          <p:nvPr>
            <p:ph type="title"/>
          </p:nvPr>
        </p:nvSpPr>
        <p:spPr/>
        <p:txBody>
          <a:bodyPr/>
          <a:lstStyle/>
          <a:p>
            <a:r>
              <a:rPr lang="en-US" dirty="0"/>
              <a:t>Hardware &amp; Software Requirements</a:t>
            </a:r>
          </a:p>
        </p:txBody>
      </p:sp>
      <p:sp>
        <p:nvSpPr>
          <p:cNvPr id="3" name="Content Placeholder 2">
            <a:extLst>
              <a:ext uri="{FF2B5EF4-FFF2-40B4-BE49-F238E27FC236}">
                <a16:creationId xmlns:a16="http://schemas.microsoft.com/office/drawing/2014/main" id="{E31CD70D-8111-4205-810A-D51A00F278C1}"/>
              </a:ext>
            </a:extLst>
          </p:cNvPr>
          <p:cNvSpPr>
            <a:spLocks noGrp="1"/>
          </p:cNvSpPr>
          <p:nvPr>
            <p:ph idx="1"/>
          </p:nvPr>
        </p:nvSpPr>
        <p:spPr/>
        <p:txBody>
          <a:bodyPr/>
          <a:lstStyle/>
          <a:p>
            <a:r>
              <a:rPr lang="en-US" dirty="0"/>
              <a:t>Computer ( latest gen processor, min 8gb ram and a </a:t>
            </a:r>
            <a:r>
              <a:rPr lang="en-US" dirty="0" err="1"/>
              <a:t>gpu</a:t>
            </a:r>
            <a:r>
              <a:rPr lang="en-US" dirty="0"/>
              <a:t>)</a:t>
            </a:r>
          </a:p>
          <a:p>
            <a:r>
              <a:rPr lang="en-US" dirty="0" err="1"/>
              <a:t>Jupyter</a:t>
            </a:r>
            <a:r>
              <a:rPr lang="en-US" dirty="0"/>
              <a:t> Notebook</a:t>
            </a:r>
          </a:p>
          <a:p>
            <a:r>
              <a:rPr lang="en-US" dirty="0"/>
              <a:t>Libraries </a:t>
            </a:r>
          </a:p>
          <a:p>
            <a:pPr lvl="1"/>
            <a:r>
              <a:rPr lang="en-US" dirty="0"/>
              <a:t>scikit-learn, </a:t>
            </a:r>
            <a:r>
              <a:rPr lang="en-US" dirty="0" err="1"/>
              <a:t>numpy</a:t>
            </a:r>
            <a:r>
              <a:rPr lang="en-US" dirty="0"/>
              <a:t>, pandas, and </a:t>
            </a:r>
            <a:r>
              <a:rPr lang="en-US" dirty="0" err="1"/>
              <a:t>xgboost</a:t>
            </a:r>
            <a:r>
              <a:rPr lang="en-US" dirty="0"/>
              <a:t>,</a:t>
            </a:r>
          </a:p>
        </p:txBody>
      </p:sp>
    </p:spTree>
    <p:extLst>
      <p:ext uri="{BB962C8B-B14F-4D97-AF65-F5344CB8AC3E}">
        <p14:creationId xmlns:p14="http://schemas.microsoft.com/office/powerpoint/2010/main" val="28456728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3BA4B-B09C-438C-99DE-8575B4B44B10}"/>
              </a:ext>
            </a:extLst>
          </p:cNvPr>
          <p:cNvSpPr>
            <a:spLocks noGrp="1"/>
          </p:cNvSpPr>
          <p:nvPr>
            <p:ph type="title"/>
          </p:nvPr>
        </p:nvSpPr>
        <p:spPr>
          <a:xfrm>
            <a:off x="1300725" y="1731570"/>
            <a:ext cx="9590550" cy="1828813"/>
          </a:xfrm>
        </p:spPr>
        <p:txBody>
          <a:bodyPr/>
          <a:lstStyle/>
          <a:p>
            <a:r>
              <a:rPr lang="en-US" dirty="0"/>
              <a:t>THANK YOU</a:t>
            </a:r>
          </a:p>
        </p:txBody>
      </p:sp>
      <p:sp>
        <p:nvSpPr>
          <p:cNvPr id="3" name="Text Placeholder 2">
            <a:extLst>
              <a:ext uri="{FF2B5EF4-FFF2-40B4-BE49-F238E27FC236}">
                <a16:creationId xmlns:a16="http://schemas.microsoft.com/office/drawing/2014/main" id="{F681385A-7526-4998-A7E0-60ED88C87D4A}"/>
              </a:ext>
            </a:extLst>
          </p:cNvPr>
          <p:cNvSpPr>
            <a:spLocks noGrp="1"/>
          </p:cNvSpPr>
          <p:nvPr>
            <p:ph type="body" idx="1"/>
          </p:nvPr>
        </p:nvSpPr>
        <p:spPr/>
        <p:txBody>
          <a:bodyPr/>
          <a:lstStyle/>
          <a:p>
            <a:r>
              <a:rPr lang="en-US" dirty="0"/>
              <a:t>  </a:t>
            </a:r>
          </a:p>
        </p:txBody>
      </p:sp>
    </p:spTree>
    <p:extLst>
      <p:ext uri="{BB962C8B-B14F-4D97-AF65-F5344CB8AC3E}">
        <p14:creationId xmlns:p14="http://schemas.microsoft.com/office/powerpoint/2010/main" val="12134251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B842B-EA5D-4BA8-B6FA-316FD172BE69}"/>
              </a:ext>
            </a:extLst>
          </p:cNvPr>
          <p:cNvSpPr>
            <a:spLocks noGrp="1"/>
          </p:cNvSpPr>
          <p:nvPr>
            <p:ph type="title"/>
          </p:nvPr>
        </p:nvSpPr>
        <p:spPr/>
        <p:txBody>
          <a:bodyPr/>
          <a:lstStyle/>
          <a:p>
            <a:r>
              <a:rPr lang="en-US" dirty="0"/>
              <a:t>What is Parkinson’s Disease?</a:t>
            </a:r>
          </a:p>
        </p:txBody>
      </p:sp>
      <p:sp>
        <p:nvSpPr>
          <p:cNvPr id="3" name="Content Placeholder 2">
            <a:extLst>
              <a:ext uri="{FF2B5EF4-FFF2-40B4-BE49-F238E27FC236}">
                <a16:creationId xmlns:a16="http://schemas.microsoft.com/office/drawing/2014/main" id="{8F4F148F-533E-4D4E-A996-CBD5C89BD19F}"/>
              </a:ext>
            </a:extLst>
          </p:cNvPr>
          <p:cNvSpPr>
            <a:spLocks noGrp="1"/>
          </p:cNvSpPr>
          <p:nvPr>
            <p:ph idx="1"/>
          </p:nvPr>
        </p:nvSpPr>
        <p:spPr/>
        <p:txBody>
          <a:bodyPr/>
          <a:lstStyle/>
          <a:p>
            <a:r>
              <a:rPr lang="en-US" dirty="0"/>
              <a:t>Parkinson Disease is a brain neurological disorder. It leads to shaking of the body, hands and provides stiffness to the body. No proper cure or treatment is available yet at the advanced stage. Treatment is possible only when done at the early or onset of the disease. These will not only reduce the cost of the disease but will also possibly save a life.</a:t>
            </a:r>
          </a:p>
        </p:txBody>
      </p:sp>
    </p:spTree>
    <p:extLst>
      <p:ext uri="{BB962C8B-B14F-4D97-AF65-F5344CB8AC3E}">
        <p14:creationId xmlns:p14="http://schemas.microsoft.com/office/powerpoint/2010/main" val="25732864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DED58-7A46-4092-88CC-D78620047D14}"/>
              </a:ext>
            </a:extLst>
          </p:cNvPr>
          <p:cNvSpPr>
            <a:spLocks noGrp="1"/>
          </p:cNvSpPr>
          <p:nvPr>
            <p:ph type="title"/>
          </p:nvPr>
        </p:nvSpPr>
        <p:spPr/>
        <p:txBody>
          <a:bodyPr/>
          <a:lstStyle/>
          <a:p>
            <a:r>
              <a:rPr lang="en-US" dirty="0"/>
              <a:t>Proposed Work &amp; Methodology</a:t>
            </a:r>
          </a:p>
        </p:txBody>
      </p:sp>
      <p:sp>
        <p:nvSpPr>
          <p:cNvPr id="3" name="Content Placeholder 2">
            <a:extLst>
              <a:ext uri="{FF2B5EF4-FFF2-40B4-BE49-F238E27FC236}">
                <a16:creationId xmlns:a16="http://schemas.microsoft.com/office/drawing/2014/main" id="{731B556B-8EDA-42DC-8647-C2B116402664}"/>
              </a:ext>
            </a:extLst>
          </p:cNvPr>
          <p:cNvSpPr>
            <a:spLocks noGrp="1"/>
          </p:cNvSpPr>
          <p:nvPr>
            <p:ph idx="1"/>
          </p:nvPr>
        </p:nvSpPr>
        <p:spPr/>
        <p:txBody>
          <a:bodyPr/>
          <a:lstStyle/>
          <a:p>
            <a:r>
              <a:rPr lang="en-US" dirty="0"/>
              <a:t>We will use some machine learning algorithms like </a:t>
            </a:r>
            <a:r>
              <a:rPr lang="en-US" dirty="0" err="1"/>
              <a:t>XGBoost</a:t>
            </a:r>
            <a:r>
              <a:rPr lang="en-US" dirty="0"/>
              <a:t>, KNN, SVMs, and Random Forest Algorithm to check which is the best algorithm for detection of the onset of disease.</a:t>
            </a:r>
          </a:p>
        </p:txBody>
      </p:sp>
    </p:spTree>
    <p:extLst>
      <p:ext uri="{BB962C8B-B14F-4D97-AF65-F5344CB8AC3E}">
        <p14:creationId xmlns:p14="http://schemas.microsoft.com/office/powerpoint/2010/main" val="32606100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AD22E-1678-4A4C-B050-58D8C7261339}"/>
              </a:ext>
            </a:extLst>
          </p:cNvPr>
          <p:cNvSpPr>
            <a:spLocks noGrp="1"/>
          </p:cNvSpPr>
          <p:nvPr>
            <p:ph type="title"/>
          </p:nvPr>
        </p:nvSpPr>
        <p:spPr/>
        <p:txBody>
          <a:bodyPr/>
          <a:lstStyle/>
          <a:p>
            <a:r>
              <a:rPr lang="en-US" dirty="0"/>
              <a:t>XG Boost Algorithm</a:t>
            </a:r>
          </a:p>
        </p:txBody>
      </p:sp>
      <p:sp>
        <p:nvSpPr>
          <p:cNvPr id="3" name="Content Placeholder 2">
            <a:extLst>
              <a:ext uri="{FF2B5EF4-FFF2-40B4-BE49-F238E27FC236}">
                <a16:creationId xmlns:a16="http://schemas.microsoft.com/office/drawing/2014/main" id="{8A988703-C81E-4EE5-8F6E-EF11376632CD}"/>
              </a:ext>
            </a:extLst>
          </p:cNvPr>
          <p:cNvSpPr>
            <a:spLocks noGrp="1"/>
          </p:cNvSpPr>
          <p:nvPr>
            <p:ph idx="1"/>
          </p:nvPr>
        </p:nvSpPr>
        <p:spPr/>
        <p:txBody>
          <a:bodyPr/>
          <a:lstStyle/>
          <a:p>
            <a:r>
              <a:rPr lang="en-US" dirty="0" err="1"/>
              <a:t>XGBoost</a:t>
            </a:r>
            <a:r>
              <a:rPr lang="en-US" dirty="0"/>
              <a:t> is a new Machine Learning algorithm designed with speed and performance in mind. </a:t>
            </a:r>
            <a:r>
              <a:rPr lang="en-US" dirty="0" err="1"/>
              <a:t>XGBoost</a:t>
            </a:r>
            <a:r>
              <a:rPr lang="en-US" dirty="0"/>
              <a:t> stands for </a:t>
            </a:r>
            <a:r>
              <a:rPr lang="en-US" dirty="0" err="1"/>
              <a:t>eXtreme</a:t>
            </a:r>
            <a:r>
              <a:rPr lang="en-US" dirty="0"/>
              <a:t> Gradient Boosting and is based on decision trees.</a:t>
            </a:r>
          </a:p>
          <a:p>
            <a:r>
              <a:rPr lang="en-US" dirty="0" err="1"/>
              <a:t>XGBoost</a:t>
            </a:r>
            <a:r>
              <a:rPr lang="en-US" dirty="0"/>
              <a:t> set of rules is an implementation of gradient boosted choice timber. </a:t>
            </a:r>
          </a:p>
        </p:txBody>
      </p:sp>
    </p:spTree>
    <p:extLst>
      <p:ext uri="{BB962C8B-B14F-4D97-AF65-F5344CB8AC3E}">
        <p14:creationId xmlns:p14="http://schemas.microsoft.com/office/powerpoint/2010/main" val="16849398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AAB89-9227-4CDD-B610-C05A99271597}"/>
              </a:ext>
            </a:extLst>
          </p:cNvPr>
          <p:cNvSpPr>
            <a:spLocks noGrp="1"/>
          </p:cNvSpPr>
          <p:nvPr>
            <p:ph type="title"/>
          </p:nvPr>
        </p:nvSpPr>
        <p:spPr/>
        <p:txBody>
          <a:bodyPr/>
          <a:lstStyle/>
          <a:p>
            <a:r>
              <a:rPr lang="en-US" dirty="0"/>
              <a:t>KNN Algorithm</a:t>
            </a:r>
          </a:p>
        </p:txBody>
      </p:sp>
      <p:sp>
        <p:nvSpPr>
          <p:cNvPr id="3" name="Content Placeholder 2">
            <a:extLst>
              <a:ext uri="{FF2B5EF4-FFF2-40B4-BE49-F238E27FC236}">
                <a16:creationId xmlns:a16="http://schemas.microsoft.com/office/drawing/2014/main" id="{FF17ADFE-784F-4B14-8287-BA2AA354D645}"/>
              </a:ext>
            </a:extLst>
          </p:cNvPr>
          <p:cNvSpPr>
            <a:spLocks noGrp="1"/>
          </p:cNvSpPr>
          <p:nvPr>
            <p:ph idx="1"/>
          </p:nvPr>
        </p:nvSpPr>
        <p:spPr/>
        <p:txBody>
          <a:bodyPr/>
          <a:lstStyle/>
          <a:p>
            <a:r>
              <a:rPr lang="en-US" dirty="0"/>
              <a:t>K-Nearest Neighbors (KNN ) algorithm, is one of the most powerful utilized algorithms of machine learning that is widely used both for regression as well as classification tasks. In order to predict and examine the class in which data points fall, it examines the label of chosen data points surrounded by the target point.</a:t>
            </a:r>
          </a:p>
        </p:txBody>
      </p:sp>
    </p:spTree>
    <p:extLst>
      <p:ext uri="{BB962C8B-B14F-4D97-AF65-F5344CB8AC3E}">
        <p14:creationId xmlns:p14="http://schemas.microsoft.com/office/powerpoint/2010/main" val="10182349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86A70-C33D-4864-B006-0EF6283DB955}"/>
              </a:ext>
            </a:extLst>
          </p:cNvPr>
          <p:cNvSpPr>
            <a:spLocks noGrp="1"/>
          </p:cNvSpPr>
          <p:nvPr>
            <p:ph type="title"/>
          </p:nvPr>
        </p:nvSpPr>
        <p:spPr/>
        <p:txBody>
          <a:bodyPr/>
          <a:lstStyle/>
          <a:p>
            <a:r>
              <a:rPr lang="en-US" dirty="0"/>
              <a:t>Support Vector Machines (SVMs)</a:t>
            </a:r>
          </a:p>
        </p:txBody>
      </p:sp>
      <p:sp>
        <p:nvSpPr>
          <p:cNvPr id="3" name="Content Placeholder 2">
            <a:extLst>
              <a:ext uri="{FF2B5EF4-FFF2-40B4-BE49-F238E27FC236}">
                <a16:creationId xmlns:a16="http://schemas.microsoft.com/office/drawing/2014/main" id="{D4FB86A4-A435-4DB7-B866-015BAF264BC9}"/>
              </a:ext>
            </a:extLst>
          </p:cNvPr>
          <p:cNvSpPr>
            <a:spLocks noGrp="1"/>
          </p:cNvSpPr>
          <p:nvPr>
            <p:ph idx="1"/>
          </p:nvPr>
        </p:nvSpPr>
        <p:spPr/>
        <p:txBody>
          <a:bodyPr/>
          <a:lstStyle/>
          <a:p>
            <a:r>
              <a:rPr lang="en-US" dirty="0"/>
              <a:t>It is a supervised machine algorithm used. Image classification and hand-written recognition are where the support vector machine comes to hand used. It sorts the data in one out of two categories and displays the output with the margin between the two as far as possible.</a:t>
            </a:r>
          </a:p>
        </p:txBody>
      </p:sp>
    </p:spTree>
    <p:extLst>
      <p:ext uri="{BB962C8B-B14F-4D97-AF65-F5344CB8AC3E}">
        <p14:creationId xmlns:p14="http://schemas.microsoft.com/office/powerpoint/2010/main" val="36220323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752D2-C35B-43B4-8083-59DD9D5DF6CF}"/>
              </a:ext>
            </a:extLst>
          </p:cNvPr>
          <p:cNvSpPr>
            <a:spLocks noGrp="1"/>
          </p:cNvSpPr>
          <p:nvPr>
            <p:ph type="title"/>
          </p:nvPr>
        </p:nvSpPr>
        <p:spPr/>
        <p:txBody>
          <a:bodyPr/>
          <a:lstStyle/>
          <a:p>
            <a:r>
              <a:rPr lang="en-US" dirty="0"/>
              <a:t>Random Forest Algorithm</a:t>
            </a:r>
          </a:p>
        </p:txBody>
      </p:sp>
      <p:sp>
        <p:nvSpPr>
          <p:cNvPr id="3" name="Content Placeholder 2">
            <a:extLst>
              <a:ext uri="{FF2B5EF4-FFF2-40B4-BE49-F238E27FC236}">
                <a16:creationId xmlns:a16="http://schemas.microsoft.com/office/drawing/2014/main" id="{5D3E5274-E0BE-440F-9D9E-75FFDE9D4B8A}"/>
              </a:ext>
            </a:extLst>
          </p:cNvPr>
          <p:cNvSpPr>
            <a:spLocks noGrp="1"/>
          </p:cNvSpPr>
          <p:nvPr>
            <p:ph idx="1"/>
          </p:nvPr>
        </p:nvSpPr>
        <p:spPr>
          <a:xfrm>
            <a:off x="913795" y="2076450"/>
            <a:ext cx="10353762" cy="4171950"/>
          </a:xfrm>
        </p:spPr>
        <p:txBody>
          <a:bodyPr>
            <a:normAutofit fontScale="92500"/>
          </a:bodyPr>
          <a:lstStyle/>
          <a:p>
            <a:r>
              <a:rPr lang="en-US" dirty="0"/>
              <a:t>Random forests are an ensemble version of many choice bushes, wherein each tree will specialize its focus on a specific feature while maintaining a top-level view of all capabilities.</a:t>
            </a:r>
          </a:p>
          <a:p>
            <a:r>
              <a:rPr lang="en-US" dirty="0"/>
              <a:t>Each tree within the random wooded area will do its own random train/check break up of the information, referred to as bootstrap aggregation and the samples no longer covered are called the ‘out-of-bag samples. Moreover, every tree will do characteristic bagging at every node-branch split to lessen the results of a characteristic mostly correlated with the response.</a:t>
            </a:r>
          </a:p>
          <a:p>
            <a:r>
              <a:rPr lang="en-US" dirty="0"/>
              <a:t>While an individual tree is probably touchy to outliers, the ensemble version will no longer be the same.</a:t>
            </a:r>
          </a:p>
        </p:txBody>
      </p:sp>
    </p:spTree>
    <p:extLst>
      <p:ext uri="{BB962C8B-B14F-4D97-AF65-F5344CB8AC3E}">
        <p14:creationId xmlns:p14="http://schemas.microsoft.com/office/powerpoint/2010/main" val="30261567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79E83-13C5-4F88-A7FD-17709AF755B0}"/>
              </a:ext>
            </a:extLst>
          </p:cNvPr>
          <p:cNvSpPr>
            <a:spLocks noGrp="1"/>
          </p:cNvSpPr>
          <p:nvPr>
            <p:ph type="title"/>
          </p:nvPr>
        </p:nvSpPr>
        <p:spPr/>
        <p:txBody>
          <a:bodyPr/>
          <a:lstStyle/>
          <a:p>
            <a:r>
              <a:rPr lang="en-US" dirty="0"/>
              <a:t>Novelty</a:t>
            </a:r>
          </a:p>
        </p:txBody>
      </p:sp>
      <p:sp>
        <p:nvSpPr>
          <p:cNvPr id="3" name="Content Placeholder 2">
            <a:extLst>
              <a:ext uri="{FF2B5EF4-FFF2-40B4-BE49-F238E27FC236}">
                <a16:creationId xmlns:a16="http://schemas.microsoft.com/office/drawing/2014/main" id="{AC120CDB-0534-4707-B30E-A37142C8520C}"/>
              </a:ext>
            </a:extLst>
          </p:cNvPr>
          <p:cNvSpPr>
            <a:spLocks noGrp="1"/>
          </p:cNvSpPr>
          <p:nvPr>
            <p:ph idx="1"/>
          </p:nvPr>
        </p:nvSpPr>
        <p:spPr/>
        <p:txBody>
          <a:bodyPr/>
          <a:lstStyle/>
          <a:p>
            <a:r>
              <a:rPr lang="en-US" dirty="0"/>
              <a:t>Most methods available can detect Parkinson in an advanced stage; which means loss of approx.. 60% dopamine in basal ganglia and is responsible for controlling the movement of the body with a small amount of dopamine. More than 145,000 people have been found alone suffering in the U.K and in India, almost one million population suffers from this disease and it’s spreading fast in the entire world.</a:t>
            </a:r>
          </a:p>
        </p:txBody>
      </p:sp>
    </p:spTree>
    <p:extLst>
      <p:ext uri="{BB962C8B-B14F-4D97-AF65-F5344CB8AC3E}">
        <p14:creationId xmlns:p14="http://schemas.microsoft.com/office/powerpoint/2010/main" val="5828765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DB17A-864D-42C2-92FF-1876DA9B2C7C}"/>
              </a:ext>
            </a:extLst>
          </p:cNvPr>
          <p:cNvSpPr>
            <a:spLocks noGrp="1"/>
          </p:cNvSpPr>
          <p:nvPr>
            <p:ph type="title"/>
          </p:nvPr>
        </p:nvSpPr>
        <p:spPr/>
        <p:txBody>
          <a:bodyPr/>
          <a:lstStyle/>
          <a:p>
            <a:r>
              <a:rPr lang="en-US" dirty="0"/>
              <a:t>Real-time Usage</a:t>
            </a:r>
          </a:p>
        </p:txBody>
      </p:sp>
      <p:sp>
        <p:nvSpPr>
          <p:cNvPr id="3" name="Content Placeholder 2">
            <a:extLst>
              <a:ext uri="{FF2B5EF4-FFF2-40B4-BE49-F238E27FC236}">
                <a16:creationId xmlns:a16="http://schemas.microsoft.com/office/drawing/2014/main" id="{1D2C29F1-B7FE-4C5A-B25A-E1C5DD41339B}"/>
              </a:ext>
            </a:extLst>
          </p:cNvPr>
          <p:cNvSpPr>
            <a:spLocks noGrp="1"/>
          </p:cNvSpPr>
          <p:nvPr>
            <p:ph idx="1"/>
          </p:nvPr>
        </p:nvSpPr>
        <p:spPr/>
        <p:txBody>
          <a:bodyPr/>
          <a:lstStyle/>
          <a:p>
            <a:r>
              <a:rPr lang="en-US" dirty="0"/>
              <a:t>Parkinson’s disease affects the CNS of the brain and has yet no treatment unless it’s detected early. Late detection leads to no treatment and loss of life. Thus its early detection is significant. For early detection of the disease, we can utilize machine learning algorithms such as KNN, SVM and Random Forest.</a:t>
            </a:r>
          </a:p>
          <a:p>
            <a:r>
              <a:rPr lang="en-US" dirty="0"/>
              <a:t>These algorithms will predict the onset of the disease which will enable early treatment and save a life.</a:t>
            </a:r>
          </a:p>
        </p:txBody>
      </p:sp>
    </p:spTree>
    <p:extLst>
      <p:ext uri="{BB962C8B-B14F-4D97-AF65-F5344CB8AC3E}">
        <p14:creationId xmlns:p14="http://schemas.microsoft.com/office/powerpoint/2010/main" val="199243467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Arial Nova">
      <a:majorFont>
        <a:latin typeface="Arial Nova Light"/>
        <a:ea typeface=""/>
        <a:cs typeface=""/>
      </a:majorFont>
      <a:minorFont>
        <a:latin typeface="Arial Nova"/>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7E70FC5-1855-47AB-8CE1-CB3C873A8988}">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30CB38EC-895A-4F8F-8F75-E263501ABB5A}">
  <ds:schemaRefs>
    <ds:schemaRef ds:uri="http://schemas.microsoft.com/sharepoint/v3/contenttype/forms"/>
  </ds:schemaRefs>
</ds:datastoreItem>
</file>

<file path=customXml/itemProps3.xml><?xml version="1.0" encoding="utf-8"?>
<ds:datastoreItem xmlns:ds="http://schemas.openxmlformats.org/officeDocument/2006/customXml" ds:itemID="{5560E646-30AD-4BA0-97EA-A7A07DF5499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{0CC98E2B-B098-411C-9408-ABF121B04E7A}tf11665031_win32</Template>
  <TotalTime>29</TotalTime>
  <Words>612</Words>
  <Application>Microsoft Office PowerPoint</Application>
  <PresentationFormat>Widescreen</PresentationFormat>
  <Paragraphs>34</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 Nova</vt:lpstr>
      <vt:lpstr>Arial Nova Light</vt:lpstr>
      <vt:lpstr>Wingdings 2</vt:lpstr>
      <vt:lpstr>SlateVTI</vt:lpstr>
      <vt:lpstr>Parkinson’s Disease Detection</vt:lpstr>
      <vt:lpstr>What is Parkinson’s Disease?</vt:lpstr>
      <vt:lpstr>Proposed Work &amp; Methodology</vt:lpstr>
      <vt:lpstr>XG Boost Algorithm</vt:lpstr>
      <vt:lpstr>KNN Algorithm</vt:lpstr>
      <vt:lpstr>Support Vector Machines (SVMs)</vt:lpstr>
      <vt:lpstr>Random Forest Algorithm</vt:lpstr>
      <vt:lpstr>Novelty</vt:lpstr>
      <vt:lpstr>Real-time Usage</vt:lpstr>
      <vt:lpstr>Hardware &amp; Software Requirements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Parkinson’s Disease Detection</dc:title>
  <dc:creator>Rajat Gore</dc:creator>
  <cp:lastModifiedBy>Rajat Gore</cp:lastModifiedBy>
  <cp:revision>2</cp:revision>
  <dcterms:created xsi:type="dcterms:W3CDTF">2022-02-14T04:54:41Z</dcterms:created>
  <dcterms:modified xsi:type="dcterms:W3CDTF">2022-04-21T17:52:44Z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