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3"/>
  </p:notesMasterIdLst>
  <p:sldIdLst>
    <p:sldId id="256" r:id="rId2"/>
    <p:sldId id="257" r:id="rId3"/>
    <p:sldId id="261" r:id="rId4"/>
    <p:sldId id="263" r:id="rId5"/>
    <p:sldId id="259" r:id="rId6"/>
    <p:sldId id="260"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2132-B83A-49E9-B719-31798DC37D38}"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25A3-08E7-4F5F-B72E-946B1958DF87}" type="slidenum">
              <a:rPr lang="en-US" smtClean="0"/>
              <a:t>‹#›</a:t>
            </a:fld>
            <a:endParaRPr lang="en-US"/>
          </a:p>
        </p:txBody>
      </p:sp>
    </p:spTree>
    <p:extLst>
      <p:ext uri="{BB962C8B-B14F-4D97-AF65-F5344CB8AC3E}">
        <p14:creationId xmlns:p14="http://schemas.microsoft.com/office/powerpoint/2010/main" val="363949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360833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209456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98981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9015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53067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7854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727191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2442987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34119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42745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374425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96C060-F691-4BBE-A15C-13CC4DB55053}"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46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96C060-F691-4BBE-A15C-13CC4DB55053}"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260658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96C060-F691-4BBE-A15C-13CC4DB55053}"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84681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6C060-F691-4BBE-A15C-13CC4DB55053}"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30769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6C060-F691-4BBE-A15C-13CC4DB55053}"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16595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6C060-F691-4BBE-A15C-13CC4DB55053}"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90576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96C060-F691-4BBE-A15C-13CC4DB55053}" type="datetimeFigureOut">
              <a:rPr lang="en-US" smtClean="0"/>
              <a:t>1/29/2020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37053F-3773-4E2B-97B9-A649555D5C76}" type="slidenum">
              <a:rPr lang="en-US" smtClean="0"/>
              <a:t>‹#›</a:t>
            </a:fld>
            <a:endParaRPr lang="en-US"/>
          </a:p>
        </p:txBody>
      </p:sp>
    </p:spTree>
    <p:extLst>
      <p:ext uri="{BB962C8B-B14F-4D97-AF65-F5344CB8AC3E}">
        <p14:creationId xmlns:p14="http://schemas.microsoft.com/office/powerpoint/2010/main" val="213737602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fakespo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vemint.com/companies/news/amazon-sellers-are-buying-fake-reviews-for-rs-1-200-each-reveals-report-11577164422910.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hebuti.com/wp-content/uploads/2016/06/15-kdd-collectiveopinionspam.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dfs.semanticscholar.org/4c52/1025566e6afceb9adcf27105cd33e4022fb6.pdf"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downloads.hindawi.com/journals/mpe/2016/4935792.pdf" TargetMode="External"/><Relationship Id="rId4" Type="http://schemas.openxmlformats.org/officeDocument/2006/relationships/hyperlink" Target="https://www.aaai.org/ocs/index.php/ICWSM/ICWSM13/paper/viewFile/6006/638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a:t>
            </a:r>
            <a:r>
              <a:rPr lang="en-US" sz="1400" dirty="0" smtClean="0"/>
              <a:t>KEFI</a:t>
            </a:r>
            <a:r>
              <a:rPr lang="en-US" dirty="0" smtClean="0"/>
              <a:t>LTER</a:t>
            </a:r>
            <a:endParaRPr lang="en-US" dirty="0"/>
          </a:p>
        </p:txBody>
      </p:sp>
      <p:sp>
        <p:nvSpPr>
          <p:cNvPr id="3" name="Subtitle 2"/>
          <p:cNvSpPr>
            <a:spLocks noGrp="1"/>
          </p:cNvSpPr>
          <p:nvPr>
            <p:ph type="subTitle" idx="1"/>
          </p:nvPr>
        </p:nvSpPr>
        <p:spPr/>
        <p:txBody>
          <a:bodyPr/>
          <a:lstStyle/>
          <a:p>
            <a:r>
              <a:rPr lang="en-US" dirty="0" smtClean="0"/>
              <a:t>A Fake Reviews Detector </a:t>
            </a:r>
            <a:endParaRPr lang="en-US" dirty="0"/>
          </a:p>
        </p:txBody>
      </p:sp>
    </p:spTree>
    <p:extLst>
      <p:ext uri="{BB962C8B-B14F-4D97-AF65-F5344CB8AC3E}">
        <p14:creationId xmlns:p14="http://schemas.microsoft.com/office/powerpoint/2010/main" val="423396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a:t>
            </a:r>
            <a:endParaRPr lang="en-US" dirty="0"/>
          </a:p>
        </p:txBody>
      </p:sp>
      <p:sp>
        <p:nvSpPr>
          <p:cNvPr id="3" name="Content Placeholder 2"/>
          <p:cNvSpPr>
            <a:spLocks noGrp="1"/>
          </p:cNvSpPr>
          <p:nvPr>
            <p:ph idx="1"/>
          </p:nvPr>
        </p:nvSpPr>
        <p:spPr/>
        <p:txBody>
          <a:bodyPr/>
          <a:lstStyle/>
          <a:p>
            <a:r>
              <a:rPr lang="en-US" dirty="0" smtClean="0"/>
              <a:t>Now after completing up with the whole analysis and segmentation part I’ll build a website where a user comes, enters the link to the product he/she is planning to buy and then will get the complete analytics of the filtered reviews and the original rating of the product.</a:t>
            </a:r>
          </a:p>
          <a:p>
            <a:r>
              <a:rPr lang="en-US" dirty="0" smtClean="0"/>
              <a:t>For the Front-End part HTML and CSS will be used.</a:t>
            </a:r>
          </a:p>
          <a:p>
            <a:r>
              <a:rPr lang="en-US" dirty="0" smtClean="0"/>
              <a:t>For the Back-End part I’ll be using the FLASK which is Python Based Framework used for website development and helps in connecting the Back-End codes to the Front-End part.</a:t>
            </a:r>
          </a:p>
        </p:txBody>
      </p:sp>
    </p:spTree>
    <p:extLst>
      <p:ext uri="{BB962C8B-B14F-4D97-AF65-F5344CB8AC3E}">
        <p14:creationId xmlns:p14="http://schemas.microsoft.com/office/powerpoint/2010/main" val="360036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FAKESPOT.COM</a:t>
            </a:r>
            <a:endParaRPr lang="en-US" dirty="0"/>
          </a:p>
        </p:txBody>
      </p:sp>
      <p:sp>
        <p:nvSpPr>
          <p:cNvPr id="3" name="Content Placeholder 2"/>
          <p:cNvSpPr>
            <a:spLocks noGrp="1"/>
          </p:cNvSpPr>
          <p:nvPr>
            <p:ph idx="1"/>
          </p:nvPr>
        </p:nvSpPr>
        <p:spPr/>
        <p:txBody>
          <a:bodyPr/>
          <a:lstStyle/>
          <a:p>
            <a:r>
              <a:rPr lang="en-US" dirty="0" smtClean="0"/>
              <a:t>This will be somewhat the final product that I’ll try to build with better features.</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6219" y="2863326"/>
            <a:ext cx="6159260" cy="3178036"/>
          </a:xfrm>
          <a:prstGeom prst="rect">
            <a:avLst/>
          </a:prstGeom>
        </p:spPr>
      </p:pic>
    </p:spTree>
    <p:extLst>
      <p:ext uri="{BB962C8B-B14F-4D97-AF65-F5344CB8AC3E}">
        <p14:creationId xmlns:p14="http://schemas.microsoft.com/office/powerpoint/2010/main" val="60440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According to a report, in August 2017 Amazon has sold around 2.7 Billion Products in a year with a revenue of over 200 Billion Dollars.</a:t>
            </a:r>
          </a:p>
          <a:p>
            <a:r>
              <a:rPr lang="en-US" dirty="0" smtClean="0"/>
              <a:t>With this huge amount of sales they also get a huge amount of data like customers reviews</a:t>
            </a:r>
            <a:r>
              <a:rPr lang="en-US" dirty="0"/>
              <a:t> </a:t>
            </a:r>
            <a:r>
              <a:rPr lang="en-US" dirty="0" smtClean="0"/>
              <a:t>where a customer buys a product and then reviews it after using 2-3 months as how its been working.</a:t>
            </a:r>
          </a:p>
          <a:p>
            <a:r>
              <a:rPr lang="en-US" dirty="0" smtClean="0"/>
              <a:t>But among these thousands of reviews for a single product many of them are </a:t>
            </a:r>
            <a:r>
              <a:rPr lang="en-US" dirty="0"/>
              <a:t>F</a:t>
            </a:r>
            <a:r>
              <a:rPr lang="en-US" dirty="0" smtClean="0"/>
              <a:t>ake Reviews. As mentioned in the report by </a:t>
            </a:r>
            <a:r>
              <a:rPr lang="en-US" dirty="0">
                <a:hlinkClick r:id="rId2"/>
              </a:rPr>
              <a:t>Livemint</a:t>
            </a:r>
            <a:r>
              <a:rPr lang="en-US" dirty="0" smtClean="0"/>
              <a:t>, sellers are buying fake reviews by paying thousand of rupees just to make their product looks good.</a:t>
            </a:r>
          </a:p>
          <a:p>
            <a:r>
              <a:rPr lang="en-US" dirty="0" smtClean="0"/>
              <a:t>So there’s a need to filter out all these Fake reviews and get the most authentic reviews which will better explain the product and will further help the customers to find the best product value of their money.</a:t>
            </a:r>
          </a:p>
        </p:txBody>
      </p:sp>
    </p:spTree>
    <p:extLst>
      <p:ext uri="{BB962C8B-B14F-4D97-AF65-F5344CB8AC3E}">
        <p14:creationId xmlns:p14="http://schemas.microsoft.com/office/powerpoint/2010/main" val="268923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marL="0" indent="0">
              <a:buNone/>
            </a:pPr>
            <a:r>
              <a:rPr lang="en-US" dirty="0" smtClean="0"/>
              <a:t>To tackle the previously mentioned problem, I will be building a Fake Reviews Filtration software in which a user comes and enters the link to the product they are planning to buy and then my software will automatically extract all the reviews for that product and then using various NLP and ML techniques, it will filter out all the fake reviews and then performs some Data Modelling and Analytics like Topic Modelling and Sentiment Analysis on the Real reviews to provide better and authentic </a:t>
            </a:r>
            <a:r>
              <a:rPr lang="en-US" dirty="0"/>
              <a:t>i</a:t>
            </a:r>
            <a:r>
              <a:rPr lang="en-US" dirty="0" smtClean="0"/>
              <a:t>nsights to the customer about the product.</a:t>
            </a:r>
            <a:endParaRPr lang="en-US" dirty="0"/>
          </a:p>
        </p:txBody>
      </p:sp>
    </p:spTree>
    <p:extLst>
      <p:ext uri="{BB962C8B-B14F-4D97-AF65-F5344CB8AC3E}">
        <p14:creationId xmlns:p14="http://schemas.microsoft.com/office/powerpoint/2010/main" val="1969498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EEBC221F-8233-45BA-9B29-5F3F38518C99}"/>
              </a:ext>
            </a:extLst>
          </p:cNvPr>
          <p:cNvSpPr/>
          <p:nvPr/>
        </p:nvSpPr>
        <p:spPr>
          <a:xfrm>
            <a:off x="0" y="3537611"/>
            <a:ext cx="4063998" cy="3320389"/>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xmlns="" id="{D31D9B52-09A0-4AFB-A383-B5854B1F8FA2}"/>
              </a:ext>
            </a:extLst>
          </p:cNvPr>
          <p:cNvGrpSpPr/>
          <p:nvPr/>
        </p:nvGrpSpPr>
        <p:grpSpPr>
          <a:xfrm>
            <a:off x="3506216" y="3533412"/>
            <a:ext cx="4631340" cy="3324588"/>
            <a:chOff x="3506218" y="3604224"/>
            <a:chExt cx="4621782" cy="2701687"/>
          </a:xfrm>
          <a:solidFill>
            <a:schemeClr val="accent6">
              <a:lumMod val="75000"/>
            </a:schemeClr>
          </a:solidFill>
          <a:effectLst/>
        </p:grpSpPr>
        <p:sp>
          <p:nvSpPr>
            <p:cNvPr id="35" name="Rectangle 34">
              <a:extLst>
                <a:ext uri="{FF2B5EF4-FFF2-40B4-BE49-F238E27FC236}">
                  <a16:creationId xmlns:a16="http://schemas.microsoft.com/office/drawing/2014/main" xmlns="" id="{5B361A6F-C5DF-4C44-B1B2-0C1335F7FB67}"/>
                </a:ext>
              </a:extLst>
            </p:cNvPr>
            <p:cNvSpPr/>
            <p:nvPr userDrawn="1"/>
          </p:nvSpPr>
          <p:spPr>
            <a:xfrm>
              <a:off x="4064000" y="3604224"/>
              <a:ext cx="4064000" cy="2701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xmlns="" id="{0502FB28-2521-4EC1-A284-83F39DA5D7D4}"/>
                </a:ext>
              </a:extLst>
            </p:cNvPr>
            <p:cNvSpPr/>
            <p:nvPr/>
          </p:nvSpPr>
          <p:spPr>
            <a:xfrm rot="16200000">
              <a:off x="3275529" y="4503874"/>
              <a:ext cx="1032744" cy="5713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7" name="Group 36">
            <a:extLst>
              <a:ext uri="{FF2B5EF4-FFF2-40B4-BE49-F238E27FC236}">
                <a16:creationId xmlns:a16="http://schemas.microsoft.com/office/drawing/2014/main" xmlns="" id="{B6C245EF-0857-4A29-AA45-31E48D3D52FA}"/>
              </a:ext>
            </a:extLst>
          </p:cNvPr>
          <p:cNvGrpSpPr/>
          <p:nvPr/>
        </p:nvGrpSpPr>
        <p:grpSpPr>
          <a:xfrm>
            <a:off x="7570214" y="3527605"/>
            <a:ext cx="4621785" cy="3330395"/>
            <a:chOff x="7570214" y="3604224"/>
            <a:chExt cx="4621785" cy="3223921"/>
          </a:xfrm>
          <a:solidFill>
            <a:schemeClr val="bg2">
              <a:lumMod val="60000"/>
              <a:lumOff val="40000"/>
            </a:schemeClr>
          </a:solidFill>
          <a:effectLst/>
        </p:grpSpPr>
        <p:sp>
          <p:nvSpPr>
            <p:cNvPr id="38" name="Rectangle 37">
              <a:extLst>
                <a:ext uri="{FF2B5EF4-FFF2-40B4-BE49-F238E27FC236}">
                  <a16:creationId xmlns:a16="http://schemas.microsoft.com/office/drawing/2014/main" xmlns="" id="{3E868C8A-1CFE-4A83-B9DD-8B9099D88587}"/>
                </a:ext>
              </a:extLst>
            </p:cNvPr>
            <p:cNvSpPr/>
            <p:nvPr userDrawn="1"/>
          </p:nvSpPr>
          <p:spPr>
            <a:xfrm>
              <a:off x="8127999" y="3604224"/>
              <a:ext cx="4064000" cy="32239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6E2CD9F1-9B0E-4200-A507-D4C63A1C40DD}"/>
                </a:ext>
              </a:extLst>
            </p:cNvPr>
            <p:cNvSpPr/>
            <p:nvPr/>
          </p:nvSpPr>
          <p:spPr>
            <a:xfrm rot="16200000">
              <a:off x="7167225" y="4676175"/>
              <a:ext cx="1363762" cy="5577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0" name="Group 39">
            <a:extLst>
              <a:ext uri="{FF2B5EF4-FFF2-40B4-BE49-F238E27FC236}">
                <a16:creationId xmlns:a16="http://schemas.microsoft.com/office/drawing/2014/main" xmlns="" id="{D16D138A-977D-4627-A59F-77A3A8065CD6}"/>
              </a:ext>
            </a:extLst>
          </p:cNvPr>
          <p:cNvGrpSpPr/>
          <p:nvPr/>
        </p:nvGrpSpPr>
        <p:grpSpPr>
          <a:xfrm>
            <a:off x="8128000" y="0"/>
            <a:ext cx="4064000" cy="4167400"/>
            <a:chOff x="8128000" y="902537"/>
            <a:chExt cx="4064000" cy="3191685"/>
          </a:xfrm>
          <a:effectLst/>
        </p:grpSpPr>
        <p:sp>
          <p:nvSpPr>
            <p:cNvPr id="42" name="Rectangle 41">
              <a:extLst>
                <a:ext uri="{FF2B5EF4-FFF2-40B4-BE49-F238E27FC236}">
                  <a16:creationId xmlns:a16="http://schemas.microsoft.com/office/drawing/2014/main" xmlns="" id="{901E75E4-2CF6-49F8-A428-85F1E1E41B51}"/>
                </a:ext>
              </a:extLst>
            </p:cNvPr>
            <p:cNvSpPr/>
            <p:nvPr userDrawn="1"/>
          </p:nvSpPr>
          <p:spPr>
            <a:xfrm>
              <a:off x="8128000" y="902537"/>
              <a:ext cx="4064000" cy="2701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xmlns="" id="{71A2B959-660E-4660-B151-89FE37FB3EF4}"/>
                </a:ext>
              </a:extLst>
            </p:cNvPr>
            <p:cNvSpPr/>
            <p:nvPr/>
          </p:nvSpPr>
          <p:spPr>
            <a:xfrm rot="10800000">
              <a:off x="9478118" y="3604224"/>
              <a:ext cx="1348033" cy="48999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4" name="Group 73">
            <a:extLst>
              <a:ext uri="{FF2B5EF4-FFF2-40B4-BE49-F238E27FC236}">
                <a16:creationId xmlns:a16="http://schemas.microsoft.com/office/drawing/2014/main" xmlns="" id="{CDACF647-A05A-449F-97B5-C19F4166228E}"/>
              </a:ext>
            </a:extLst>
          </p:cNvPr>
          <p:cNvGrpSpPr/>
          <p:nvPr/>
        </p:nvGrpSpPr>
        <p:grpSpPr>
          <a:xfrm>
            <a:off x="4064000" y="0"/>
            <a:ext cx="4621782" cy="3533414"/>
            <a:chOff x="4064001" y="902537"/>
            <a:chExt cx="4621782" cy="2701687"/>
          </a:xfrm>
          <a:effectLst/>
        </p:grpSpPr>
        <p:sp>
          <p:nvSpPr>
            <p:cNvPr id="76" name="Rectangle 75">
              <a:extLst>
                <a:ext uri="{FF2B5EF4-FFF2-40B4-BE49-F238E27FC236}">
                  <a16:creationId xmlns:a16="http://schemas.microsoft.com/office/drawing/2014/main" xmlns="" id="{1E2C310F-E223-4D21-906C-BD247BB82EE8}"/>
                </a:ext>
              </a:extLst>
            </p:cNvPr>
            <p:cNvSpPr/>
            <p:nvPr userDrawn="1"/>
          </p:nvSpPr>
          <p:spPr>
            <a:xfrm>
              <a:off x="4064001" y="902537"/>
              <a:ext cx="4064000" cy="27016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xmlns="" id="{7B9E4ECB-411A-450E-9EFE-5BAA3623BD6A}"/>
                </a:ext>
              </a:extLst>
            </p:cNvPr>
            <p:cNvSpPr/>
            <p:nvPr/>
          </p:nvSpPr>
          <p:spPr>
            <a:xfrm rot="5400000">
              <a:off x="7725010" y="1974488"/>
              <a:ext cx="1363762" cy="5577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8" name="Group 77">
            <a:extLst>
              <a:ext uri="{FF2B5EF4-FFF2-40B4-BE49-F238E27FC236}">
                <a16:creationId xmlns:a16="http://schemas.microsoft.com/office/drawing/2014/main" xmlns="" id="{16B84A45-F0E3-4158-B287-3D2128CB442F}"/>
              </a:ext>
            </a:extLst>
          </p:cNvPr>
          <p:cNvGrpSpPr/>
          <p:nvPr/>
        </p:nvGrpSpPr>
        <p:grpSpPr>
          <a:xfrm>
            <a:off x="1" y="1"/>
            <a:ext cx="4621783" cy="3537612"/>
            <a:chOff x="1" y="902537"/>
            <a:chExt cx="4621783" cy="2701687"/>
          </a:xfrm>
          <a:effectLst/>
        </p:grpSpPr>
        <p:sp>
          <p:nvSpPr>
            <p:cNvPr id="80" name="Rectangle 79">
              <a:extLst>
                <a:ext uri="{FF2B5EF4-FFF2-40B4-BE49-F238E27FC236}">
                  <a16:creationId xmlns:a16="http://schemas.microsoft.com/office/drawing/2014/main" xmlns="" id="{D9B80F7B-BCCE-4C7F-B51C-B00C266E838A}"/>
                </a:ext>
              </a:extLst>
            </p:cNvPr>
            <p:cNvSpPr/>
            <p:nvPr userDrawn="1"/>
          </p:nvSpPr>
          <p:spPr>
            <a:xfrm>
              <a:off x="1" y="902537"/>
              <a:ext cx="4064000" cy="27016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1" name="Isosceles Triangle 80">
              <a:extLst>
                <a:ext uri="{FF2B5EF4-FFF2-40B4-BE49-F238E27FC236}">
                  <a16:creationId xmlns:a16="http://schemas.microsoft.com/office/drawing/2014/main" xmlns="" id="{5C7E1E14-0811-4584-BB22-8ABE5487FB43}"/>
                </a:ext>
              </a:extLst>
            </p:cNvPr>
            <p:cNvSpPr/>
            <p:nvPr/>
          </p:nvSpPr>
          <p:spPr>
            <a:xfrm rot="5400000">
              <a:off x="3661011" y="1974488"/>
              <a:ext cx="1363762" cy="55778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2" name="Isosceles Triangle 81">
            <a:extLst>
              <a:ext uri="{FF2B5EF4-FFF2-40B4-BE49-F238E27FC236}">
                <a16:creationId xmlns:a16="http://schemas.microsoft.com/office/drawing/2014/main" xmlns="" id="{8E070496-FB72-46B4-A2B9-69DEA601EDC4}"/>
              </a:ext>
            </a:extLst>
          </p:cNvPr>
          <p:cNvSpPr/>
          <p:nvPr/>
        </p:nvSpPr>
        <p:spPr>
          <a:xfrm>
            <a:off x="1350119" y="3046439"/>
            <a:ext cx="1363762" cy="55778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xmlns="" id="{7B6C6059-BED8-4E7A-ACAA-09147D545CF2}"/>
              </a:ext>
            </a:extLst>
          </p:cNvPr>
          <p:cNvSpPr/>
          <p:nvPr/>
        </p:nvSpPr>
        <p:spPr>
          <a:xfrm>
            <a:off x="3506216" y="1524805"/>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1</a:t>
            </a:r>
          </a:p>
        </p:txBody>
      </p:sp>
      <p:sp>
        <p:nvSpPr>
          <p:cNvPr id="84" name="Oval 83">
            <a:extLst>
              <a:ext uri="{FF2B5EF4-FFF2-40B4-BE49-F238E27FC236}">
                <a16:creationId xmlns:a16="http://schemas.microsoft.com/office/drawing/2014/main" xmlns="" id="{BAE07830-7C11-475B-A9FB-19D172DAAD8F}"/>
              </a:ext>
            </a:extLst>
          </p:cNvPr>
          <p:cNvSpPr/>
          <p:nvPr/>
        </p:nvSpPr>
        <p:spPr>
          <a:xfrm>
            <a:off x="7537578" y="1529853"/>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2</a:t>
            </a:r>
          </a:p>
        </p:txBody>
      </p:sp>
      <p:sp>
        <p:nvSpPr>
          <p:cNvPr id="85" name="Oval 84">
            <a:extLst>
              <a:ext uri="{FF2B5EF4-FFF2-40B4-BE49-F238E27FC236}">
                <a16:creationId xmlns:a16="http://schemas.microsoft.com/office/drawing/2014/main" xmlns="" id="{5FAEF6E3-FA80-4032-965B-6F6EED9660E1}"/>
              </a:ext>
            </a:extLst>
          </p:cNvPr>
          <p:cNvSpPr/>
          <p:nvPr/>
        </p:nvSpPr>
        <p:spPr>
          <a:xfrm>
            <a:off x="9799156" y="2925280"/>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3</a:t>
            </a:r>
          </a:p>
        </p:txBody>
      </p:sp>
      <p:sp>
        <p:nvSpPr>
          <p:cNvPr id="86" name="Oval 85">
            <a:extLst>
              <a:ext uri="{FF2B5EF4-FFF2-40B4-BE49-F238E27FC236}">
                <a16:creationId xmlns:a16="http://schemas.microsoft.com/office/drawing/2014/main" xmlns="" id="{7946EE69-5D01-493B-BEED-8E22EC3B8441}"/>
              </a:ext>
            </a:extLst>
          </p:cNvPr>
          <p:cNvSpPr/>
          <p:nvPr/>
        </p:nvSpPr>
        <p:spPr>
          <a:xfrm>
            <a:off x="8113918" y="4594222"/>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4</a:t>
            </a:r>
          </a:p>
        </p:txBody>
      </p:sp>
      <p:sp>
        <p:nvSpPr>
          <p:cNvPr id="87" name="Oval 86">
            <a:extLst>
              <a:ext uri="{FF2B5EF4-FFF2-40B4-BE49-F238E27FC236}">
                <a16:creationId xmlns:a16="http://schemas.microsoft.com/office/drawing/2014/main" xmlns="" id="{8244D0D6-D25E-45F9-8E21-8004614F5FB7}"/>
              </a:ext>
            </a:extLst>
          </p:cNvPr>
          <p:cNvSpPr/>
          <p:nvPr/>
        </p:nvSpPr>
        <p:spPr>
          <a:xfrm>
            <a:off x="4063999" y="4594222"/>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5</a:t>
            </a:r>
          </a:p>
        </p:txBody>
      </p:sp>
      <p:sp>
        <p:nvSpPr>
          <p:cNvPr id="88" name="Oval 87">
            <a:extLst>
              <a:ext uri="{FF2B5EF4-FFF2-40B4-BE49-F238E27FC236}">
                <a16:creationId xmlns:a16="http://schemas.microsoft.com/office/drawing/2014/main" xmlns="" id="{CBAF4F0B-E890-44E0-899F-C7DA8DFC0673}"/>
              </a:ext>
            </a:extLst>
          </p:cNvPr>
          <p:cNvSpPr/>
          <p:nvPr/>
        </p:nvSpPr>
        <p:spPr>
          <a:xfrm>
            <a:off x="1671157" y="3577861"/>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6</a:t>
            </a:r>
          </a:p>
        </p:txBody>
      </p:sp>
      <p:grpSp>
        <p:nvGrpSpPr>
          <p:cNvPr id="124" name="Group 123">
            <a:extLst>
              <a:ext uri="{FF2B5EF4-FFF2-40B4-BE49-F238E27FC236}">
                <a16:creationId xmlns:a16="http://schemas.microsoft.com/office/drawing/2014/main" xmlns="" id="{BEE4D402-6300-4AFE-9229-E794F342D112}"/>
              </a:ext>
            </a:extLst>
          </p:cNvPr>
          <p:cNvGrpSpPr/>
          <p:nvPr/>
        </p:nvGrpSpPr>
        <p:grpSpPr>
          <a:xfrm>
            <a:off x="4424842" y="1063140"/>
            <a:ext cx="3195785" cy="1865929"/>
            <a:chOff x="-142642" y="2174936"/>
            <a:chExt cx="3909496" cy="1865929"/>
          </a:xfrm>
        </p:grpSpPr>
        <p:sp>
          <p:nvSpPr>
            <p:cNvPr id="125" name="TextBox 124">
              <a:extLst>
                <a:ext uri="{FF2B5EF4-FFF2-40B4-BE49-F238E27FC236}">
                  <a16:creationId xmlns:a16="http://schemas.microsoft.com/office/drawing/2014/main" xmlns="" id="{199C18EE-DF06-41D4-8808-68C719FBB728}"/>
                </a:ext>
              </a:extLst>
            </p:cNvPr>
            <p:cNvSpPr txBox="1"/>
            <p:nvPr/>
          </p:nvSpPr>
          <p:spPr>
            <a:xfrm>
              <a:off x="-142642" y="2174936"/>
              <a:ext cx="3909496" cy="461665"/>
            </a:xfrm>
            <a:prstGeom prst="rect">
              <a:avLst/>
            </a:prstGeom>
            <a:noFill/>
          </p:spPr>
          <p:txBody>
            <a:bodyPr wrap="square" lIns="0" rIns="0" rtlCol="0" anchor="b">
              <a:spAutoFit/>
            </a:bodyPr>
            <a:lstStyle/>
            <a:p>
              <a:pPr algn="r"/>
              <a:r>
                <a:rPr lang="en-US" sz="2400" b="1" noProof="1" smtClean="0"/>
                <a:t>DATA PREPROCESSING</a:t>
              </a:r>
              <a:endParaRPr lang="en-US" sz="2400" b="1" noProof="1"/>
            </a:p>
          </p:txBody>
        </p:sp>
        <p:sp>
          <p:nvSpPr>
            <p:cNvPr id="126" name="TextBox 125">
              <a:extLst>
                <a:ext uri="{FF2B5EF4-FFF2-40B4-BE49-F238E27FC236}">
                  <a16:creationId xmlns:a16="http://schemas.microsoft.com/office/drawing/2014/main" xmlns="" id="{41BDEA25-C8B2-40C6-9B50-73F2CF1532ED}"/>
                </a:ext>
              </a:extLst>
            </p:cNvPr>
            <p:cNvSpPr txBox="1"/>
            <p:nvPr/>
          </p:nvSpPr>
          <p:spPr>
            <a:xfrm>
              <a:off x="21871" y="3025202"/>
              <a:ext cx="3335684" cy="1015663"/>
            </a:xfrm>
            <a:prstGeom prst="rect">
              <a:avLst/>
            </a:prstGeom>
            <a:noFill/>
          </p:spPr>
          <p:txBody>
            <a:bodyPr wrap="square" lIns="0" rIns="0" rtlCol="0" anchor="t">
              <a:spAutoFit/>
            </a:bodyPr>
            <a:lstStyle/>
            <a:p>
              <a:pPr marL="228600" indent="-228600" algn="just">
                <a:buFont typeface="+mj-lt"/>
                <a:buAutoNum type="arabicPeriod"/>
              </a:pPr>
              <a:r>
                <a:rPr lang="en-US" sz="1200" noProof="1" smtClean="0"/>
                <a:t>Using Python and NLTK for Data cleaning.</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Removing StopWords, Lemmatizing, Stemming, POS Tagging etc.</a:t>
              </a:r>
              <a:endParaRPr lang="en-US" sz="1200" noProof="1"/>
            </a:p>
          </p:txBody>
        </p:sp>
      </p:grpSp>
      <p:grpSp>
        <p:nvGrpSpPr>
          <p:cNvPr id="127" name="Group 126">
            <a:extLst>
              <a:ext uri="{FF2B5EF4-FFF2-40B4-BE49-F238E27FC236}">
                <a16:creationId xmlns:a16="http://schemas.microsoft.com/office/drawing/2014/main" xmlns="" id="{3984BC2D-0544-4BFE-8DF2-7192D66C8774}"/>
              </a:ext>
            </a:extLst>
          </p:cNvPr>
          <p:cNvGrpSpPr/>
          <p:nvPr/>
        </p:nvGrpSpPr>
        <p:grpSpPr>
          <a:xfrm>
            <a:off x="551410" y="1063141"/>
            <a:ext cx="2677013" cy="1876910"/>
            <a:chOff x="-4843" y="2225675"/>
            <a:chExt cx="3274867" cy="1876910"/>
          </a:xfrm>
        </p:grpSpPr>
        <p:sp>
          <p:nvSpPr>
            <p:cNvPr id="128" name="TextBox 127">
              <a:extLst>
                <a:ext uri="{FF2B5EF4-FFF2-40B4-BE49-F238E27FC236}">
                  <a16:creationId xmlns:a16="http://schemas.microsoft.com/office/drawing/2014/main" xmlns="" id="{73CEE11E-90BA-4B67-AF25-1E901089A870}"/>
                </a:ext>
              </a:extLst>
            </p:cNvPr>
            <p:cNvSpPr txBox="1"/>
            <p:nvPr/>
          </p:nvSpPr>
          <p:spPr>
            <a:xfrm>
              <a:off x="-4843" y="2225675"/>
              <a:ext cx="3267072" cy="461665"/>
            </a:xfrm>
            <a:prstGeom prst="rect">
              <a:avLst/>
            </a:prstGeom>
            <a:noFill/>
          </p:spPr>
          <p:txBody>
            <a:bodyPr wrap="square" lIns="0" rIns="0" rtlCol="0" anchor="b">
              <a:spAutoFit/>
            </a:bodyPr>
            <a:lstStyle/>
            <a:p>
              <a:pPr algn="r"/>
              <a:r>
                <a:rPr lang="en-US" sz="2400" b="1" noProof="1" smtClean="0">
                  <a:solidFill>
                    <a:schemeClr val="bg1"/>
                  </a:solidFill>
                </a:rPr>
                <a:t>DATA COLLECTION</a:t>
              </a:r>
              <a:endParaRPr lang="en-US" sz="2400" b="1" noProof="1">
                <a:solidFill>
                  <a:schemeClr val="bg1"/>
                </a:solidFill>
              </a:endParaRPr>
            </a:p>
          </p:txBody>
        </p:sp>
        <p:sp>
          <p:nvSpPr>
            <p:cNvPr id="129" name="TextBox 128">
              <a:extLst>
                <a:ext uri="{FF2B5EF4-FFF2-40B4-BE49-F238E27FC236}">
                  <a16:creationId xmlns:a16="http://schemas.microsoft.com/office/drawing/2014/main" xmlns="" id="{C96AC2F0-83A2-472C-B241-A02D8BCBA194}"/>
                </a:ext>
              </a:extLst>
            </p:cNvPr>
            <p:cNvSpPr txBox="1"/>
            <p:nvPr/>
          </p:nvSpPr>
          <p:spPr>
            <a:xfrm>
              <a:off x="2952" y="3086922"/>
              <a:ext cx="3267072" cy="1015663"/>
            </a:xfrm>
            <a:prstGeom prst="rect">
              <a:avLst/>
            </a:prstGeom>
            <a:noFill/>
          </p:spPr>
          <p:txBody>
            <a:bodyPr wrap="square" lIns="0" rIns="0" rtlCol="0" anchor="t">
              <a:spAutoFit/>
            </a:bodyPr>
            <a:lstStyle/>
            <a:p>
              <a:pPr marL="228600" indent="-228600" algn="just">
                <a:buAutoNum type="arabicPeriod"/>
              </a:pPr>
              <a:r>
                <a:rPr lang="en-US" sz="1200" noProof="1" smtClean="0">
                  <a:solidFill>
                    <a:schemeClr val="bg1">
                      <a:lumMod val="75000"/>
                    </a:schemeClr>
                  </a:solidFill>
                </a:rPr>
                <a:t>For Fake Review and Sentiment Analysis Amazon Reviews Dataset</a:t>
              </a:r>
            </a:p>
            <a:p>
              <a:pPr marL="228600" indent="-228600" algn="just">
                <a:buAutoNum type="arabicPeriod"/>
              </a:pPr>
              <a:endParaRPr lang="en-US" sz="1200" noProof="1" smtClean="0">
                <a:solidFill>
                  <a:schemeClr val="bg1">
                    <a:lumMod val="75000"/>
                  </a:schemeClr>
                </a:solidFill>
              </a:endParaRPr>
            </a:p>
            <a:p>
              <a:pPr marL="228600" indent="-228600" algn="just">
                <a:buAutoNum type="arabicPeriod"/>
              </a:pPr>
              <a:r>
                <a:rPr lang="en-US" sz="1200" noProof="1" smtClean="0">
                  <a:solidFill>
                    <a:schemeClr val="bg1">
                      <a:lumMod val="75000"/>
                    </a:schemeClr>
                  </a:solidFill>
                </a:rPr>
                <a:t>Beautiful Soup for the Text Mining using the Product link</a:t>
              </a:r>
              <a:endParaRPr lang="en-US" sz="1200" noProof="1">
                <a:solidFill>
                  <a:schemeClr val="bg1">
                    <a:lumMod val="75000"/>
                  </a:schemeClr>
                </a:solidFill>
              </a:endParaRPr>
            </a:p>
          </p:txBody>
        </p:sp>
      </p:grpSp>
      <p:grpSp>
        <p:nvGrpSpPr>
          <p:cNvPr id="130" name="Group 129">
            <a:extLst>
              <a:ext uri="{FF2B5EF4-FFF2-40B4-BE49-F238E27FC236}">
                <a16:creationId xmlns:a16="http://schemas.microsoft.com/office/drawing/2014/main" xmlns="" id="{4F63F344-F3FD-4B08-90B1-6B1D561DB5F8}"/>
              </a:ext>
            </a:extLst>
          </p:cNvPr>
          <p:cNvGrpSpPr/>
          <p:nvPr/>
        </p:nvGrpSpPr>
        <p:grpSpPr>
          <a:xfrm>
            <a:off x="8963577" y="898082"/>
            <a:ext cx="2759721" cy="2028817"/>
            <a:chOff x="332936" y="2258434"/>
            <a:chExt cx="3376046" cy="2028817"/>
          </a:xfrm>
        </p:grpSpPr>
        <p:sp>
          <p:nvSpPr>
            <p:cNvPr id="131" name="TextBox 130">
              <a:extLst>
                <a:ext uri="{FF2B5EF4-FFF2-40B4-BE49-F238E27FC236}">
                  <a16:creationId xmlns:a16="http://schemas.microsoft.com/office/drawing/2014/main" xmlns="" id="{5AA084D9-FE5C-4EDF-8620-887C39C1D6DB}"/>
                </a:ext>
              </a:extLst>
            </p:cNvPr>
            <p:cNvSpPr txBox="1"/>
            <p:nvPr/>
          </p:nvSpPr>
          <p:spPr>
            <a:xfrm>
              <a:off x="332936" y="2258434"/>
              <a:ext cx="2937088" cy="830997"/>
            </a:xfrm>
            <a:prstGeom prst="rect">
              <a:avLst/>
            </a:prstGeom>
            <a:noFill/>
          </p:spPr>
          <p:txBody>
            <a:bodyPr wrap="square" lIns="0" rIns="0" rtlCol="0" anchor="b">
              <a:spAutoFit/>
            </a:bodyPr>
            <a:lstStyle/>
            <a:p>
              <a:pPr algn="ctr"/>
              <a:r>
                <a:rPr lang="en-US" sz="2400" b="1" noProof="1" smtClean="0"/>
                <a:t>FAKE REVIEWS FILTRATION</a:t>
              </a:r>
            </a:p>
          </p:txBody>
        </p:sp>
        <p:sp>
          <p:nvSpPr>
            <p:cNvPr id="132" name="TextBox 131">
              <a:extLst>
                <a:ext uri="{FF2B5EF4-FFF2-40B4-BE49-F238E27FC236}">
                  <a16:creationId xmlns:a16="http://schemas.microsoft.com/office/drawing/2014/main" xmlns="" id="{0FF76559-3625-4FE0-8B23-BDB758E1FB64}"/>
                </a:ext>
              </a:extLst>
            </p:cNvPr>
            <p:cNvSpPr txBox="1"/>
            <p:nvPr/>
          </p:nvSpPr>
          <p:spPr>
            <a:xfrm>
              <a:off x="340730" y="3086922"/>
              <a:ext cx="3368252" cy="1200329"/>
            </a:xfrm>
            <a:prstGeom prst="rect">
              <a:avLst/>
            </a:prstGeom>
            <a:noFill/>
          </p:spPr>
          <p:txBody>
            <a:bodyPr wrap="square" lIns="0" rIns="0" rtlCol="0" anchor="t">
              <a:spAutoFit/>
            </a:bodyPr>
            <a:lstStyle/>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Filter out all the Fake reviews using Machine Learning or Deep Learning.</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Will be using Research Papers available on the Topic as reference.</a:t>
              </a:r>
              <a:endParaRPr lang="en-US" sz="1200" noProof="1"/>
            </a:p>
          </p:txBody>
        </p:sp>
      </p:grpSp>
      <p:grpSp>
        <p:nvGrpSpPr>
          <p:cNvPr id="133" name="Group 132">
            <a:extLst>
              <a:ext uri="{FF2B5EF4-FFF2-40B4-BE49-F238E27FC236}">
                <a16:creationId xmlns:a16="http://schemas.microsoft.com/office/drawing/2014/main" xmlns="" id="{C6422BF3-055C-458A-B467-64D6D9E501A4}"/>
              </a:ext>
            </a:extLst>
          </p:cNvPr>
          <p:cNvGrpSpPr/>
          <p:nvPr/>
        </p:nvGrpSpPr>
        <p:grpSpPr>
          <a:xfrm>
            <a:off x="8963576" y="4217655"/>
            <a:ext cx="2670633" cy="1844151"/>
            <a:chOff x="329037" y="2627766"/>
            <a:chExt cx="3267063" cy="1844151"/>
          </a:xfrm>
        </p:grpSpPr>
        <p:sp>
          <p:nvSpPr>
            <p:cNvPr id="134" name="TextBox 133">
              <a:extLst>
                <a:ext uri="{FF2B5EF4-FFF2-40B4-BE49-F238E27FC236}">
                  <a16:creationId xmlns:a16="http://schemas.microsoft.com/office/drawing/2014/main" xmlns="" id="{E2FDAE1A-9A50-43E9-81F6-508C984DB872}"/>
                </a:ext>
              </a:extLst>
            </p:cNvPr>
            <p:cNvSpPr txBox="1"/>
            <p:nvPr/>
          </p:nvSpPr>
          <p:spPr>
            <a:xfrm>
              <a:off x="329037" y="2627766"/>
              <a:ext cx="3205704" cy="461665"/>
            </a:xfrm>
            <a:prstGeom prst="rect">
              <a:avLst/>
            </a:prstGeom>
            <a:noFill/>
          </p:spPr>
          <p:txBody>
            <a:bodyPr wrap="square" lIns="0" rIns="0" rtlCol="0" anchor="b">
              <a:spAutoFit/>
            </a:bodyPr>
            <a:lstStyle/>
            <a:p>
              <a:pPr algn="ctr"/>
              <a:r>
                <a:rPr lang="en-US" sz="2400" b="1" noProof="1" smtClean="0"/>
                <a:t>TOPIC MODELLING</a:t>
              </a:r>
              <a:endParaRPr lang="en-US" sz="2400" b="1" noProof="1"/>
            </a:p>
          </p:txBody>
        </p:sp>
        <p:sp>
          <p:nvSpPr>
            <p:cNvPr id="135" name="TextBox 134">
              <a:extLst>
                <a:ext uri="{FF2B5EF4-FFF2-40B4-BE49-F238E27FC236}">
                  <a16:creationId xmlns:a16="http://schemas.microsoft.com/office/drawing/2014/main" xmlns="" id="{58C94F09-9679-4035-9140-834B7EE02198}"/>
                </a:ext>
              </a:extLst>
            </p:cNvPr>
            <p:cNvSpPr txBox="1"/>
            <p:nvPr/>
          </p:nvSpPr>
          <p:spPr>
            <a:xfrm>
              <a:off x="340730" y="3086922"/>
              <a:ext cx="3255370" cy="1384995"/>
            </a:xfrm>
            <a:prstGeom prst="rect">
              <a:avLst/>
            </a:prstGeom>
            <a:noFill/>
          </p:spPr>
          <p:txBody>
            <a:bodyPr wrap="square" lIns="0" rIns="0" rtlCol="0" anchor="t">
              <a:spAutoFit/>
            </a:bodyPr>
            <a:lstStyle/>
            <a:p>
              <a:pPr marL="228600" indent="-228600" algn="just">
                <a:buFont typeface="+mj-lt"/>
                <a:buAutoNum type="arabicPeriod"/>
              </a:pPr>
              <a:endParaRPr lang="en-US" sz="1200" noProof="1" smtClean="0">
                <a:solidFill>
                  <a:schemeClr val="bg1"/>
                </a:solidFill>
              </a:endParaRPr>
            </a:p>
            <a:p>
              <a:pPr marL="228600" indent="-228600" algn="just">
                <a:buFont typeface="+mj-lt"/>
                <a:buAutoNum type="arabicPeriod"/>
              </a:pPr>
              <a:r>
                <a:rPr lang="en-US" sz="1200" noProof="1" smtClean="0"/>
                <a:t>Extract all the Important topics from the filtered reviews that people have been taking about.</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Will be using core NLP Techniques to extract the topics from reviews</a:t>
              </a:r>
              <a:endParaRPr lang="en-US" sz="1200" noProof="1"/>
            </a:p>
          </p:txBody>
        </p:sp>
      </p:grpSp>
      <p:grpSp>
        <p:nvGrpSpPr>
          <p:cNvPr id="136" name="Group 135">
            <a:extLst>
              <a:ext uri="{FF2B5EF4-FFF2-40B4-BE49-F238E27FC236}">
                <a16:creationId xmlns:a16="http://schemas.microsoft.com/office/drawing/2014/main" xmlns="" id="{46F2C9B7-8F2D-4F81-AD51-FB41A00D208F}"/>
              </a:ext>
            </a:extLst>
          </p:cNvPr>
          <p:cNvGrpSpPr/>
          <p:nvPr/>
        </p:nvGrpSpPr>
        <p:grpSpPr>
          <a:xfrm>
            <a:off x="4723960" y="4217655"/>
            <a:ext cx="2981471" cy="2028816"/>
            <a:chOff x="-11376" y="2627766"/>
            <a:chExt cx="3647320" cy="2028816"/>
          </a:xfrm>
        </p:grpSpPr>
        <p:sp>
          <p:nvSpPr>
            <p:cNvPr id="137" name="TextBox 136">
              <a:extLst>
                <a:ext uri="{FF2B5EF4-FFF2-40B4-BE49-F238E27FC236}">
                  <a16:creationId xmlns:a16="http://schemas.microsoft.com/office/drawing/2014/main" xmlns="" id="{95D78D1B-86B1-48A6-BDC8-1CA8432619DC}"/>
                </a:ext>
              </a:extLst>
            </p:cNvPr>
            <p:cNvSpPr txBox="1"/>
            <p:nvPr/>
          </p:nvSpPr>
          <p:spPr>
            <a:xfrm>
              <a:off x="-11376" y="2627766"/>
              <a:ext cx="3647320" cy="461665"/>
            </a:xfrm>
            <a:prstGeom prst="rect">
              <a:avLst/>
            </a:prstGeom>
            <a:noFill/>
          </p:spPr>
          <p:txBody>
            <a:bodyPr wrap="square" lIns="0" rIns="0" rtlCol="0" anchor="b">
              <a:spAutoFit/>
            </a:bodyPr>
            <a:lstStyle/>
            <a:p>
              <a:r>
                <a:rPr lang="en-US" sz="2400" b="1" noProof="1" smtClean="0"/>
                <a:t>SENTIMENT ANALYSIS</a:t>
              </a:r>
              <a:endParaRPr lang="en-US" sz="2400" b="1" noProof="1"/>
            </a:p>
          </p:txBody>
        </p:sp>
        <p:sp>
          <p:nvSpPr>
            <p:cNvPr id="138" name="TextBox 137">
              <a:extLst>
                <a:ext uri="{FF2B5EF4-FFF2-40B4-BE49-F238E27FC236}">
                  <a16:creationId xmlns:a16="http://schemas.microsoft.com/office/drawing/2014/main" xmlns="" id="{6A7B67F6-FA60-48CC-980A-683CA1C33CBB}"/>
                </a:ext>
              </a:extLst>
            </p:cNvPr>
            <p:cNvSpPr txBox="1"/>
            <p:nvPr/>
          </p:nvSpPr>
          <p:spPr>
            <a:xfrm>
              <a:off x="203460" y="3086922"/>
              <a:ext cx="3066564" cy="1569660"/>
            </a:xfrm>
            <a:prstGeom prst="rect">
              <a:avLst/>
            </a:prstGeom>
            <a:noFill/>
          </p:spPr>
          <p:txBody>
            <a:bodyPr wrap="square" lIns="0" rIns="0" rtlCol="0" anchor="t">
              <a:spAutoFit/>
            </a:bodyPr>
            <a:lstStyle/>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Based on the indivisual topic extracted,perform the sentiment analysis.</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Determine which features of the product people are finding good or bad.</a:t>
              </a:r>
              <a:endParaRPr lang="en-US" sz="1200" noProof="1"/>
            </a:p>
          </p:txBody>
        </p:sp>
      </p:grpSp>
      <p:grpSp>
        <p:nvGrpSpPr>
          <p:cNvPr id="139" name="Group 138">
            <a:extLst>
              <a:ext uri="{FF2B5EF4-FFF2-40B4-BE49-F238E27FC236}">
                <a16:creationId xmlns:a16="http://schemas.microsoft.com/office/drawing/2014/main" xmlns="" id="{29DA245A-E5E3-4B0C-8455-DE920FFF09FD}"/>
              </a:ext>
            </a:extLst>
          </p:cNvPr>
          <p:cNvGrpSpPr/>
          <p:nvPr/>
        </p:nvGrpSpPr>
        <p:grpSpPr>
          <a:xfrm>
            <a:off x="353683" y="4343280"/>
            <a:ext cx="2878765" cy="2028816"/>
            <a:chOff x="-251653" y="2627766"/>
            <a:chExt cx="3521677" cy="2028816"/>
          </a:xfrm>
        </p:grpSpPr>
        <p:sp>
          <p:nvSpPr>
            <p:cNvPr id="140" name="TextBox 139">
              <a:extLst>
                <a:ext uri="{FF2B5EF4-FFF2-40B4-BE49-F238E27FC236}">
                  <a16:creationId xmlns:a16="http://schemas.microsoft.com/office/drawing/2014/main" xmlns="" id="{131FC981-53C7-4A36-BB2E-3FBAF3183212}"/>
                </a:ext>
              </a:extLst>
            </p:cNvPr>
            <p:cNvSpPr txBox="1"/>
            <p:nvPr/>
          </p:nvSpPr>
          <p:spPr>
            <a:xfrm>
              <a:off x="-251653" y="2627766"/>
              <a:ext cx="3521677" cy="461665"/>
            </a:xfrm>
            <a:prstGeom prst="rect">
              <a:avLst/>
            </a:prstGeom>
            <a:noFill/>
          </p:spPr>
          <p:txBody>
            <a:bodyPr wrap="square" lIns="0" rIns="0" rtlCol="0" anchor="b">
              <a:spAutoFit/>
            </a:bodyPr>
            <a:lstStyle/>
            <a:p>
              <a:pPr algn="ctr"/>
              <a:r>
                <a:rPr lang="en-US" sz="2400" b="1" noProof="1" smtClean="0"/>
                <a:t>WEB DEVELOPMENT</a:t>
              </a:r>
              <a:endParaRPr lang="en-US" sz="2400" b="1" noProof="1"/>
            </a:p>
          </p:txBody>
        </p:sp>
        <p:sp>
          <p:nvSpPr>
            <p:cNvPr id="141" name="TextBox 140">
              <a:extLst>
                <a:ext uri="{FF2B5EF4-FFF2-40B4-BE49-F238E27FC236}">
                  <a16:creationId xmlns:a16="http://schemas.microsoft.com/office/drawing/2014/main" xmlns="" id="{BE4CE225-FF85-42AB-B57B-5620D02D8A96}"/>
                </a:ext>
              </a:extLst>
            </p:cNvPr>
            <p:cNvSpPr txBox="1"/>
            <p:nvPr/>
          </p:nvSpPr>
          <p:spPr>
            <a:xfrm>
              <a:off x="340731" y="3086922"/>
              <a:ext cx="2929293" cy="1569660"/>
            </a:xfrm>
            <a:prstGeom prst="rect">
              <a:avLst/>
            </a:prstGeom>
            <a:noFill/>
          </p:spPr>
          <p:txBody>
            <a:bodyPr wrap="square" lIns="0" rIns="0" rtlCol="0" anchor="t">
              <a:spAutoFit/>
            </a:bodyPr>
            <a:lstStyle/>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A Website to integrate all the previously mentioned processes and visualize it.</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Using HTML, CSS for Front-End</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FLASK for Back-End </a:t>
              </a:r>
              <a:endParaRPr lang="en-US" sz="1200" noProof="1"/>
            </a:p>
          </p:txBody>
        </p:sp>
      </p:grpSp>
      <p:sp>
        <p:nvSpPr>
          <p:cNvPr id="4" name="Title 3">
            <a:extLst>
              <a:ext uri="{FF2B5EF4-FFF2-40B4-BE49-F238E27FC236}">
                <a16:creationId xmlns:a16="http://schemas.microsoft.com/office/drawing/2014/main" xmlns="" id="{09C50D4B-969D-4288-BDB6-F25C8F8789BE}"/>
              </a:ext>
            </a:extLst>
          </p:cNvPr>
          <p:cNvSpPr>
            <a:spLocks noGrp="1"/>
          </p:cNvSpPr>
          <p:nvPr>
            <p:ph type="title"/>
          </p:nvPr>
        </p:nvSpPr>
        <p:spPr>
          <a:xfrm>
            <a:off x="12299236" y="0"/>
            <a:ext cx="570765" cy="486918"/>
          </a:xfrm>
        </p:spPr>
        <p:txBody>
          <a:bodyPr>
            <a:noAutofit/>
          </a:bodyPr>
          <a:lstStyle/>
          <a:p>
            <a:endParaRPr lang="en-US" dirty="0"/>
          </a:p>
        </p:txBody>
      </p:sp>
    </p:spTree>
    <p:extLst>
      <p:ext uri="{BB962C8B-B14F-4D97-AF65-F5344CB8AC3E}">
        <p14:creationId xmlns:p14="http://schemas.microsoft.com/office/powerpoint/2010/main" val="491178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For the Sentiment Analysis, I’ll be using the publicly available Amazon Reviews Dataset with over 130M+ reviews dated from 1995 to 2015.</a:t>
            </a:r>
          </a:p>
          <a:p>
            <a:r>
              <a:rPr lang="en-US" dirty="0" smtClean="0"/>
              <a:t>For the Fake Review Detection, I’ll be using the Yelp Restaurant Dataset which consist of around 6M</a:t>
            </a:r>
            <a:r>
              <a:rPr lang="en-US" dirty="0"/>
              <a:t>+ reviews labelled as Fake and Not </a:t>
            </a:r>
            <a:r>
              <a:rPr lang="en-US" dirty="0" smtClean="0"/>
              <a:t>Fake.</a:t>
            </a:r>
            <a:r>
              <a:rPr lang="en-US" dirty="0"/>
              <a:t> </a:t>
            </a:r>
            <a:r>
              <a:rPr lang="en-US" dirty="0" smtClean="0"/>
              <a:t>It has around 13.22% fake reviews and 23.91% spammers.</a:t>
            </a:r>
          </a:p>
          <a:p>
            <a:r>
              <a:rPr lang="en-US" dirty="0" smtClean="0"/>
              <a:t>The use of the Yelp Dataset is mentioned in this </a:t>
            </a:r>
            <a:r>
              <a:rPr lang="en-US" dirty="0" smtClean="0">
                <a:hlinkClick r:id="rId2"/>
              </a:rPr>
              <a:t>paper</a:t>
            </a:r>
            <a:endParaRPr lang="en-US" dirty="0" smtClean="0"/>
          </a:p>
          <a:p>
            <a:r>
              <a:rPr lang="en-US" dirty="0" smtClean="0"/>
              <a:t>For the Topic Modelling task the same Amazon Reviews Dataset can be used.</a:t>
            </a:r>
          </a:p>
          <a:p>
            <a:r>
              <a:rPr lang="en-US" dirty="0" smtClean="0"/>
              <a:t>For the scraping of the data from the website when a user inputs a product link I’ll be using the </a:t>
            </a:r>
            <a:r>
              <a:rPr lang="en-US" dirty="0" err="1" smtClean="0"/>
              <a:t>Scrapy</a:t>
            </a:r>
            <a:r>
              <a:rPr lang="en-US" dirty="0" smtClean="0"/>
              <a:t> or Beautiful Soup.</a:t>
            </a:r>
          </a:p>
          <a:p>
            <a:endParaRPr lang="en-US" dirty="0" smtClean="0"/>
          </a:p>
        </p:txBody>
      </p:sp>
    </p:spTree>
    <p:extLst>
      <p:ext uri="{BB962C8B-B14F-4D97-AF65-F5344CB8AC3E}">
        <p14:creationId xmlns:p14="http://schemas.microsoft.com/office/powerpoint/2010/main" val="1708821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Before doing any classification on the dataset, it has to be cleaned first.</a:t>
            </a:r>
          </a:p>
          <a:p>
            <a:r>
              <a:rPr lang="en-US" dirty="0" smtClean="0"/>
              <a:t>For the Sentiment Analysis task, Data Cleaning steps involve Tokenization, Stemming, Stop Words removal, Part of Speech tagging etc.</a:t>
            </a:r>
          </a:p>
          <a:p>
            <a:r>
              <a:rPr lang="en-US" dirty="0" smtClean="0"/>
              <a:t>Similarly for Topic Modelling and Fake review detection important words has to be filtered out which will help in optimizing the Model.</a:t>
            </a:r>
          </a:p>
          <a:p>
            <a:r>
              <a:rPr lang="en-US" dirty="0" smtClean="0"/>
              <a:t>Tools that will be used for Data Cleaning are NLTK for the basic NLP preprocessing steps, </a:t>
            </a:r>
            <a:r>
              <a:rPr lang="en-US" dirty="0" err="1" smtClean="0"/>
              <a:t>Matplotlib</a:t>
            </a:r>
            <a:r>
              <a:rPr lang="en-US" dirty="0" smtClean="0"/>
              <a:t> or </a:t>
            </a:r>
            <a:r>
              <a:rPr lang="en-US" dirty="0" err="1" smtClean="0"/>
              <a:t>Seaborn</a:t>
            </a:r>
            <a:r>
              <a:rPr lang="en-US" dirty="0" smtClean="0"/>
              <a:t> for Data Visualization. </a:t>
            </a:r>
            <a:endParaRPr lang="en-US" dirty="0"/>
          </a:p>
        </p:txBody>
      </p:sp>
    </p:spTree>
    <p:extLst>
      <p:ext uri="{BB962C8B-B14F-4D97-AF65-F5344CB8AC3E}">
        <p14:creationId xmlns:p14="http://schemas.microsoft.com/office/powerpoint/2010/main" val="1445585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REVIEW FILTRATION</a:t>
            </a:r>
            <a:endParaRPr lang="en-US" dirty="0"/>
          </a:p>
        </p:txBody>
      </p:sp>
      <p:sp>
        <p:nvSpPr>
          <p:cNvPr id="3" name="Content Placeholder 2"/>
          <p:cNvSpPr>
            <a:spLocks noGrp="1"/>
          </p:cNvSpPr>
          <p:nvPr>
            <p:ph idx="1"/>
          </p:nvPr>
        </p:nvSpPr>
        <p:spPr/>
        <p:txBody>
          <a:bodyPr/>
          <a:lstStyle/>
          <a:p>
            <a:r>
              <a:rPr lang="en-US" dirty="0" smtClean="0"/>
              <a:t>The Yelp Dataset consist on many parameters like User Id, Date of Review, Location, Count of Review from the User, Review Text etc.</a:t>
            </a:r>
          </a:p>
          <a:p>
            <a:r>
              <a:rPr lang="en-US" dirty="0" smtClean="0"/>
              <a:t>I’ll be using various Machine Learning classification algorithms like SVM, Multinomial Naïve Bayes, Logistic Regression etc. to train and classify all the product reviews into Fake or Not Fake reviews.</a:t>
            </a:r>
          </a:p>
          <a:p>
            <a:r>
              <a:rPr lang="en-US" dirty="0" smtClean="0"/>
              <a:t>Some of the Papers that I will be referencing are:</a:t>
            </a:r>
          </a:p>
          <a:p>
            <a:pPr>
              <a:buFont typeface="+mj-lt"/>
              <a:buAutoNum type="arabicPeriod"/>
            </a:pPr>
            <a:r>
              <a:rPr lang="en-US" dirty="0">
                <a:blipFill>
                  <a:blip r:embed="rId2"/>
                  <a:tile tx="0" ty="0" sx="100000" sy="100000" flip="none" algn="tl"/>
                </a:blipFill>
                <a:hlinkClick r:id="rId3"/>
              </a:rPr>
              <a:t>https://</a:t>
            </a:r>
            <a:r>
              <a:rPr lang="en-US" dirty="0" smtClean="0">
                <a:blipFill>
                  <a:blip r:embed="rId2"/>
                  <a:tile tx="0" ty="0" sx="100000" sy="100000" flip="none" algn="tl"/>
                </a:blipFill>
                <a:hlinkClick r:id="rId3"/>
              </a:rPr>
              <a:t>pdfs.semanticscholar.org/4c52/1025566e6afceb9adcf27105cd33e4022fb6.pdf</a:t>
            </a:r>
            <a:endParaRPr lang="en-US" dirty="0" smtClean="0">
              <a:blipFill>
                <a:blip r:embed="rId2"/>
                <a:tile tx="0" ty="0" sx="100000" sy="100000" flip="none" algn="tl"/>
              </a:blipFill>
            </a:endParaRPr>
          </a:p>
          <a:p>
            <a:pPr>
              <a:buFont typeface="+mj-lt"/>
              <a:buAutoNum type="arabicPeriod"/>
            </a:pPr>
            <a:r>
              <a:rPr lang="en-US" dirty="0">
                <a:hlinkClick r:id="rId4"/>
              </a:rPr>
              <a:t>https://</a:t>
            </a:r>
            <a:r>
              <a:rPr lang="en-US" dirty="0" smtClean="0">
                <a:hlinkClick r:id="rId4"/>
              </a:rPr>
              <a:t>www.aaai.org/ocs/index.php/ICWSM/ICWSM13/paper/viewFile/6006/6380</a:t>
            </a:r>
            <a:endParaRPr lang="en-US" dirty="0" smtClean="0"/>
          </a:p>
          <a:p>
            <a:pPr>
              <a:buFont typeface="+mj-lt"/>
              <a:buAutoNum type="arabicPeriod"/>
            </a:pPr>
            <a:r>
              <a:rPr lang="en-US" dirty="0">
                <a:hlinkClick r:id="rId5"/>
              </a:rPr>
              <a:t>http://downloads.hindawi.com/journals/mpe/2016/4935792.pdf</a:t>
            </a:r>
            <a:endParaRPr lang="en-US" dirty="0"/>
          </a:p>
        </p:txBody>
      </p:sp>
    </p:spTree>
    <p:extLst>
      <p:ext uri="{BB962C8B-B14F-4D97-AF65-F5344CB8AC3E}">
        <p14:creationId xmlns:p14="http://schemas.microsoft.com/office/powerpoint/2010/main" val="170965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MODELLING</a:t>
            </a:r>
            <a:endParaRPr lang="en-US" dirty="0"/>
          </a:p>
        </p:txBody>
      </p:sp>
      <p:sp>
        <p:nvSpPr>
          <p:cNvPr id="3" name="Content Placeholder 2"/>
          <p:cNvSpPr>
            <a:spLocks noGrp="1"/>
          </p:cNvSpPr>
          <p:nvPr>
            <p:ph idx="1"/>
          </p:nvPr>
        </p:nvSpPr>
        <p:spPr/>
        <p:txBody>
          <a:bodyPr/>
          <a:lstStyle/>
          <a:p>
            <a:r>
              <a:rPr lang="en-US" dirty="0" smtClean="0"/>
              <a:t>This is the method of categorizing the individual review into its topic that it’s been addressing.</a:t>
            </a:r>
          </a:p>
          <a:p>
            <a:r>
              <a:rPr lang="en-US" dirty="0" smtClean="0"/>
              <a:t>It Enable </a:t>
            </a:r>
            <a:r>
              <a:rPr lang="en-US" dirty="0"/>
              <a:t>consumers to quickly extract the key topics covered by the reviews without having to go through all of </a:t>
            </a:r>
            <a:r>
              <a:rPr lang="en-US" dirty="0" smtClean="0"/>
              <a:t>them.</a:t>
            </a:r>
          </a:p>
          <a:p>
            <a:r>
              <a:rPr lang="en-US" dirty="0" smtClean="0"/>
              <a:t>For this process I’ll be using the </a:t>
            </a:r>
            <a:r>
              <a:rPr lang="en-US" dirty="0"/>
              <a:t>Latent </a:t>
            </a:r>
            <a:r>
              <a:rPr lang="en-US" dirty="0" err="1"/>
              <a:t>Dirichlet</a:t>
            </a:r>
            <a:r>
              <a:rPr lang="en-US" dirty="0"/>
              <a:t> Allocation (LDA</a:t>
            </a:r>
            <a:r>
              <a:rPr lang="en-US" dirty="0" smtClean="0"/>
              <a:t>) model available in the genism library to automatically categorize each review with respect to its topic.</a:t>
            </a:r>
            <a:endParaRPr lang="en-US" dirty="0"/>
          </a:p>
        </p:txBody>
      </p:sp>
    </p:spTree>
    <p:extLst>
      <p:ext uri="{BB962C8B-B14F-4D97-AF65-F5344CB8AC3E}">
        <p14:creationId xmlns:p14="http://schemas.microsoft.com/office/powerpoint/2010/main" val="413001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lstStyle/>
          <a:p>
            <a:r>
              <a:rPr lang="en-US" dirty="0" smtClean="0"/>
              <a:t>After we have got all the reviews categorized with respect to their topic it will analyze how much positive, negative or neutral reviews that particular category or topic has got.</a:t>
            </a:r>
          </a:p>
          <a:p>
            <a:r>
              <a:rPr lang="en-US" dirty="0" smtClean="0"/>
              <a:t>This will help the consumer to better understand the product as like which are the strong features of the product and how many people has appraised that feature.</a:t>
            </a:r>
          </a:p>
          <a:p>
            <a:r>
              <a:rPr lang="en-US" dirty="0" smtClean="0"/>
              <a:t>Or what are the lack points of the product where the other users have found it unpleasing and not up to their expectations.</a:t>
            </a:r>
          </a:p>
          <a:p>
            <a:r>
              <a:rPr lang="en-US" dirty="0" smtClean="0"/>
              <a:t>This whole thing will help the consumer to make a better decision before buying any product.</a:t>
            </a:r>
            <a:endParaRPr lang="en-US" dirty="0"/>
          </a:p>
        </p:txBody>
      </p:sp>
    </p:spTree>
    <p:extLst>
      <p:ext uri="{BB962C8B-B14F-4D97-AF65-F5344CB8AC3E}">
        <p14:creationId xmlns:p14="http://schemas.microsoft.com/office/powerpoint/2010/main" val="3557581179"/>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483</TotalTime>
  <Words>989</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FAKEFILTER</vt:lpstr>
      <vt:lpstr>PROBLEM</vt:lpstr>
      <vt:lpstr>ABSTRACT</vt:lpstr>
      <vt:lpstr>PowerPoint Presentation</vt:lpstr>
      <vt:lpstr>DATA COLLECTION</vt:lpstr>
      <vt:lpstr>DATA PREPROCESSING</vt:lpstr>
      <vt:lpstr>FAKE REVIEW FILTRATION</vt:lpstr>
      <vt:lpstr>TOPIC MODELLING</vt:lpstr>
      <vt:lpstr>SENTIMENT ANALYSIS</vt:lpstr>
      <vt:lpstr>WEB DEVELOPMENT</vt:lpstr>
      <vt:lpstr>FAKESPOT.COM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HUMANIZER</dc:title>
  <dc:creator>Rohan Goel</dc:creator>
  <cp:lastModifiedBy>Rohan Goel</cp:lastModifiedBy>
  <cp:revision>37</cp:revision>
  <dcterms:created xsi:type="dcterms:W3CDTF">2020-01-25T13:45:09Z</dcterms:created>
  <dcterms:modified xsi:type="dcterms:W3CDTF">2020-01-29T05:28:01Z</dcterms:modified>
</cp:coreProperties>
</file>