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78" r:id="rId7"/>
    <p:sldId id="283" r:id="rId8"/>
    <p:sldId id="284" r:id="rId9"/>
    <p:sldId id="285" r:id="rId10"/>
    <p:sldId id="279" r:id="rId11"/>
    <p:sldId id="282" r:id="rId12"/>
    <p:sldId id="287" r:id="rId13"/>
    <p:sldId id="286" r:id="rId14"/>
    <p:sldId id="289" r:id="rId15"/>
    <p:sldId id="280" r:id="rId16"/>
    <p:sldId id="288" r:id="rId17"/>
    <p:sldId id="290" r:id="rId18"/>
    <p:sldId id="29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C1"/>
    <a:srgbClr val="FAA0A0"/>
    <a:srgbClr val="FF033E"/>
    <a:srgbClr val="FA8072"/>
    <a:srgbClr val="FF6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>
        <p:scale>
          <a:sx n="75" d="100"/>
          <a:sy n="75" d="100"/>
        </p:scale>
        <p:origin x="1950" y="69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Geometric Graphs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ED371-A4F8-3F22-421B-BD5D159B5253}"/>
              </a:ext>
            </a:extLst>
          </p:cNvPr>
          <p:cNvSpPr txBox="1"/>
          <p:nvPr/>
        </p:nvSpPr>
        <p:spPr>
          <a:xfrm>
            <a:off x="5495731" y="4012163"/>
            <a:ext cx="60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By: Robert ‘Eddie’ Bull,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84B86-63F2-56BA-CCFE-1F162076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7" y="2321067"/>
            <a:ext cx="8125905" cy="4217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B6025-A29F-8A7D-823D-22114D48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2" y="2321067"/>
            <a:ext cx="8125905" cy="4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Transformations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BEF59-F6A4-5A3A-E8FB-33CA1D83A627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771737" y="1744824"/>
                <a:ext cx="9389288" cy="282717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Used the Full Alignment/Parameter Space algorithm.</a:t>
                </a:r>
              </a:p>
              <a:p>
                <a:pPr marL="800100" lvl="1" indent="-342900"/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in the lecture slides.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measured against the actual target data given to us.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Results are obvious from estimations.</a:t>
                </a:r>
              </a:p>
              <a:p>
                <a:pPr marL="800100" lvl="1" indent="-342900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6BEF59-F6A4-5A3A-E8FB-33CA1D83A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771737" y="1744824"/>
                <a:ext cx="9389288" cy="2827176"/>
              </a:xfrm>
              <a:blipFill>
                <a:blip r:embed="rId2"/>
                <a:stretch>
                  <a:fillRect l="-909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28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4747C-16E9-25A3-FFB8-E59DC6955343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852048906"/>
              </p:ext>
            </p:extLst>
          </p:nvPr>
        </p:nvGraphicFramePr>
        <p:xfrm>
          <a:off x="3838575" y="3429000"/>
          <a:ext cx="4514850" cy="2485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3415247289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00373400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1120899688"/>
                    </a:ext>
                  </a:extLst>
                </a:gridCol>
              </a:tblGrid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45359570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41736965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0.177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444175"/>
                  </a:ext>
                </a:extLst>
              </a:tr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40985441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55920308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222031"/>
                  </a:ext>
                </a:extLst>
              </a:tr>
              <a:tr h="828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45647769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0.061</a:t>
                      </a:r>
                    </a:p>
                  </a:txBody>
                  <a:tcPr anchor="ctr">
                    <a:solidFill>
                      <a:srgbClr val="C1E1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57307499</a:t>
                      </a:r>
                    </a:p>
                  </a:txBody>
                  <a:tcPr anchor="ctr">
                    <a:solidFill>
                      <a:srgbClr val="FA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5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6A9CD4-54AF-117B-0454-0B8A9A20DC60}"/>
              </a:ext>
            </a:extLst>
          </p:cNvPr>
          <p:cNvSpPr txBox="1"/>
          <p:nvPr/>
        </p:nvSpPr>
        <p:spPr>
          <a:xfrm>
            <a:off x="1998727" y="3668095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105FB-54E4-F3FE-D98E-C347EC0B139A}"/>
              </a:ext>
            </a:extLst>
          </p:cNvPr>
          <p:cNvSpPr txBox="1"/>
          <p:nvPr/>
        </p:nvSpPr>
        <p:spPr>
          <a:xfrm>
            <a:off x="1998727" y="4486860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5E29C-E38D-1226-0736-35080DB5D6AD}"/>
              </a:ext>
            </a:extLst>
          </p:cNvPr>
          <p:cNvSpPr txBox="1"/>
          <p:nvPr/>
        </p:nvSpPr>
        <p:spPr>
          <a:xfrm>
            <a:off x="1998727" y="5305625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103D6-DE6A-EC00-4C51-29309286726B}"/>
              </a:ext>
            </a:extLst>
          </p:cNvPr>
          <p:cNvSpPr txBox="1"/>
          <p:nvPr/>
        </p:nvSpPr>
        <p:spPr>
          <a:xfrm>
            <a:off x="3838575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C1331-AB4E-DBA0-A935-2AE425107020}"/>
              </a:ext>
            </a:extLst>
          </p:cNvPr>
          <p:cNvSpPr txBox="1"/>
          <p:nvPr/>
        </p:nvSpPr>
        <p:spPr>
          <a:xfrm>
            <a:off x="5341079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3955-DEE0-6D9B-CDF7-6FFE031EB04F}"/>
              </a:ext>
            </a:extLst>
          </p:cNvPr>
          <p:cNvSpPr txBox="1"/>
          <p:nvPr/>
        </p:nvSpPr>
        <p:spPr>
          <a:xfrm>
            <a:off x="6850921" y="2897538"/>
            <a:ext cx="150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Target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4D75C-D910-7D0A-5E26-F61DEF579FF2}"/>
                  </a:ext>
                </a:extLst>
              </p:cNvPr>
              <p:cNvSpPr txBox="1"/>
              <p:nvPr/>
            </p:nvSpPr>
            <p:spPr>
              <a:xfrm>
                <a:off x="858416" y="1688841"/>
                <a:ext cx="9389288" cy="102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Below details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represents the transformed embedding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 target coordinates.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4D75C-D910-7D0A-5E26-F61DEF579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6" y="1688841"/>
                <a:ext cx="9389288" cy="1025152"/>
              </a:xfrm>
              <a:prstGeom prst="rect">
                <a:avLst/>
              </a:prstGeom>
              <a:blipFill>
                <a:blip r:embed="rId2"/>
                <a:stretch>
                  <a:fillRect l="-9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7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get3ComparedToObserved1">
            <a:hlinkClick r:id="" action="ppaction://media"/>
            <a:extLst>
              <a:ext uri="{FF2B5EF4-FFF2-40B4-BE49-F238E27FC236}">
                <a16:creationId xmlns:a16="http://schemas.microsoft.com/office/drawing/2014/main" id="{829F449E-DBA4-704D-980C-DFBFA3E946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0413" y="1567543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get1ComparedToObserved2">
            <a:hlinkClick r:id="" action="ppaction://media"/>
            <a:extLst>
              <a:ext uri="{FF2B5EF4-FFF2-40B4-BE49-F238E27FC236}">
                <a16:creationId xmlns:a16="http://schemas.microsoft.com/office/drawing/2014/main" id="{F392751F-AF57-3A48-099F-DC9EDB625C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3854" y="1567542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get2ComparedToObserved3">
            <a:hlinkClick r:id="" action="ppaction://media"/>
            <a:extLst>
              <a:ext uri="{FF2B5EF4-FFF2-40B4-BE49-F238E27FC236}">
                <a16:creationId xmlns:a16="http://schemas.microsoft.com/office/drawing/2014/main" id="{151D3364-13C7-837B-C4AA-9393B5628B9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53854" y="1567541"/>
            <a:ext cx="6628492" cy="49713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Comparison,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1778-A1A3-5CB3-2E25-7A62736C501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16833"/>
            <a:ext cx="9389288" cy="437916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six data files to use</a:t>
            </a:r>
          </a:p>
          <a:p>
            <a:pPr marL="742950" lvl="1" indent="-285750"/>
            <a:r>
              <a:rPr lang="en-US" sz="2000" dirty="0"/>
              <a:t>Three ‘target coordinate files’ and three ‘observed data sets.’</a:t>
            </a:r>
          </a:p>
          <a:p>
            <a:pPr marL="285750" indent="-285750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1: Create a 3D embedding for each observation.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2: Create an optimal alignment transformation for each observed to each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Step 3: Determine which observation corresponds to which target.</a:t>
            </a:r>
          </a:p>
        </p:txBody>
      </p:sp>
    </p:spTree>
    <p:extLst>
      <p:ext uri="{BB962C8B-B14F-4D97-AF65-F5344CB8AC3E}">
        <p14:creationId xmlns:p14="http://schemas.microsoft.com/office/powerpoint/2010/main" val="283623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Description,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A41778-A1A3-5CB3-2E25-7A62736C501A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71734" y="1716833"/>
                <a:ext cx="9389288" cy="2127379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Creating coordinate graphs from given data.</a:t>
                </a:r>
              </a:p>
              <a:p>
                <a:pPr marL="742950" lvl="1" indent="-285750"/>
                <a:r>
                  <a:rPr lang="en-US" sz="2000" dirty="0"/>
                  <a:t>Given 40 nodes and 619 edges between nodes.</a:t>
                </a:r>
              </a:p>
              <a:p>
                <a:pPr marL="742950" lvl="1" indent="-285750"/>
                <a:r>
                  <a:rPr lang="en-US" sz="2000" dirty="0"/>
                  <a:t>Our formula for total edges,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), indicates we’re given partial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Indicates we use a convex linear program outlined below: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A41778-A1A3-5CB3-2E25-7A62736C5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71734" y="1716833"/>
                <a:ext cx="9389288" cy="2127379"/>
              </a:xfrm>
              <a:blipFill>
                <a:blip r:embed="rId2"/>
                <a:stretch>
                  <a:fillRect l="-909" t="-6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FAF23-DE77-1BC5-E7A3-244469023839}"/>
                  </a:ext>
                </a:extLst>
              </p:cNvPr>
              <p:cNvSpPr txBox="1"/>
              <p:nvPr/>
            </p:nvSpPr>
            <p:spPr>
              <a:xfrm>
                <a:off x="867747" y="3918857"/>
                <a:ext cx="9293275" cy="162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∗1=0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FAF23-DE77-1BC5-E7A3-24446902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47" y="3918857"/>
                <a:ext cx="9293275" cy="1628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2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B88E3-A871-609F-8378-5C43A4FD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3" y="1576873"/>
            <a:ext cx="5835692" cy="4403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25045-D4CC-7487-0E94-CF1881DC96CC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Wilmington, DE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T-Y</a:t>
            </a:r>
          </a:p>
        </p:txBody>
      </p:sp>
    </p:spTree>
    <p:extLst>
      <p:ext uri="{BB962C8B-B14F-4D97-AF65-F5344CB8AC3E}">
        <p14:creationId xmlns:p14="http://schemas.microsoft.com/office/powerpoint/2010/main" val="1519559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F58FB1-80F5-E8A0-EF5C-19A89F1F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9" y="1578393"/>
            <a:ext cx="5865991" cy="4383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A3603-B992-66B0-1985-56CDB257D595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Tampa, FL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S-T</a:t>
            </a:r>
          </a:p>
        </p:txBody>
      </p:sp>
    </p:spTree>
    <p:extLst>
      <p:ext uri="{BB962C8B-B14F-4D97-AF65-F5344CB8AC3E}">
        <p14:creationId xmlns:p14="http://schemas.microsoft.com/office/powerpoint/2010/main" val="269211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08E04-4424-AA25-A160-C2F8C057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9" y="1567727"/>
            <a:ext cx="5865991" cy="4394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7E43F-CE8E-B725-A857-F806D224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80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Target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515AA-FAA7-B009-9118-562F40AB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C7E84-8366-FC9F-D1FE-1AE77F4D421F}"/>
              </a:ext>
            </a:extLst>
          </p:cNvPr>
          <p:cNvSpPr txBox="1"/>
          <p:nvPr/>
        </p:nvSpPr>
        <p:spPr>
          <a:xfrm>
            <a:off x="6214188" y="1716833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Set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Red circle is </a:t>
            </a:r>
            <a:r>
              <a:rPr lang="en-US" sz="2400" b="1" dirty="0"/>
              <a:t>San Francisco, CA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Contains cities S-R</a:t>
            </a:r>
          </a:p>
        </p:txBody>
      </p:sp>
    </p:spTree>
    <p:extLst>
      <p:ext uri="{BB962C8B-B14F-4D97-AF65-F5344CB8AC3E}">
        <p14:creationId xmlns:p14="http://schemas.microsoft.com/office/powerpoint/2010/main" val="55137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21885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Firstly, calculated Gram matrix estimates for each observed set.</a:t>
            </a:r>
          </a:p>
          <a:p>
            <a:pPr marL="742950" lvl="1" indent="-285750"/>
            <a:r>
              <a:rPr lang="en-US" dirty="0"/>
              <a:t>A matrix representing the inner product between each pair of nodes.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Successful SDP results below: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F3DCD-277A-4CC7-8378-C00BD9A9BF7C}"/>
              </a:ext>
            </a:extLst>
          </p:cNvPr>
          <p:cNvSpPr txBox="1"/>
          <p:nvPr/>
        </p:nvSpPr>
        <p:spPr>
          <a:xfrm>
            <a:off x="7600482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3</a:t>
            </a:r>
          </a:p>
          <a:p>
            <a:pPr algn="ctr"/>
            <a:r>
              <a:rPr lang="en-US" sz="2000" dirty="0"/>
              <a:t>Epsilon: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C3848-57A9-4832-0686-0EBA575F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00" y="4875776"/>
            <a:ext cx="5199760" cy="1443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9350C0-DDDD-4F51-F769-BA07D3191FA3}"/>
              </a:ext>
            </a:extLst>
          </p:cNvPr>
          <p:cNvSpPr txBox="1"/>
          <p:nvPr/>
        </p:nvSpPr>
        <p:spPr>
          <a:xfrm>
            <a:off x="4186109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2</a:t>
            </a:r>
          </a:p>
          <a:p>
            <a:pPr algn="ctr"/>
            <a:r>
              <a:rPr lang="en-US" sz="2000" dirty="0"/>
              <a:t>Epsilon: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D1D7A-2D69-354C-3F1D-A65C7054313F}"/>
              </a:ext>
            </a:extLst>
          </p:cNvPr>
          <p:cNvSpPr txBox="1"/>
          <p:nvPr/>
        </p:nvSpPr>
        <p:spPr>
          <a:xfrm>
            <a:off x="771736" y="3933384"/>
            <a:ext cx="2335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Observed Set 1</a:t>
            </a:r>
          </a:p>
          <a:p>
            <a:pPr algn="ctr"/>
            <a:r>
              <a:rPr lang="en-US" sz="2000" dirty="0"/>
              <a:t>Epsilon: 16</a:t>
            </a:r>
          </a:p>
        </p:txBody>
      </p:sp>
    </p:spTree>
    <p:extLst>
      <p:ext uri="{BB962C8B-B14F-4D97-AF65-F5344CB8AC3E}">
        <p14:creationId xmlns:p14="http://schemas.microsoft.com/office/powerpoint/2010/main" val="73086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84B86-63F2-56BA-CCFE-1F162076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27" y="2321067"/>
            <a:ext cx="8125905" cy="42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3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791C93-E224-0270-BDF5-D7A7FAF5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8" y="2236063"/>
            <a:ext cx="8248261" cy="422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6A228-CBE0-8E7C-E493-79410F1D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67143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1: Embeddings, Cont.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F27ED-A423-674E-4CA5-6D1ED14C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BEF59-F6A4-5A3A-E8FB-33CA1D83A62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737" y="1744824"/>
            <a:ext cx="9389288" cy="7651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Secondly, graphed each embedding to ensure feasibility.</a:t>
            </a:r>
          </a:p>
        </p:txBody>
      </p:sp>
    </p:spTree>
    <p:extLst>
      <p:ext uri="{BB962C8B-B14F-4D97-AF65-F5344CB8AC3E}">
        <p14:creationId xmlns:p14="http://schemas.microsoft.com/office/powerpoint/2010/main" val="34095249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{B0DE0593-A8C8-442D-8E76-5B1E3A99CA85}tf33968143_win32</Template>
  <TotalTime>495</TotalTime>
  <Words>408</Words>
  <Application>Microsoft Office PowerPoint</Application>
  <PresentationFormat>Widescreen</PresentationFormat>
  <Paragraphs>94</Paragraphs>
  <Slides>16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Custom</vt:lpstr>
      <vt:lpstr>Geometric Graphs Project</vt:lpstr>
      <vt:lpstr>Project Description</vt:lpstr>
      <vt:lpstr>Project Description, Cont.</vt:lpstr>
      <vt:lpstr>Target Graphs</vt:lpstr>
      <vt:lpstr>Target Graphs</vt:lpstr>
      <vt:lpstr>Target Graphs</vt:lpstr>
      <vt:lpstr>Step 1: Embeddings</vt:lpstr>
      <vt:lpstr>Step 1: Embeddings, Cont.</vt:lpstr>
      <vt:lpstr>Step 1: Embeddings, Cont.</vt:lpstr>
      <vt:lpstr>Step 1: Embeddings, Cont.</vt:lpstr>
      <vt:lpstr>Step 2: Transformations</vt:lpstr>
      <vt:lpstr>Step 3: Comparison</vt:lpstr>
      <vt:lpstr>Step 3: Comparison, Cont.</vt:lpstr>
      <vt:lpstr>Step 3: Comparison, Cont.</vt:lpstr>
      <vt:lpstr>Step 3: Comparison, Cont.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Graphs Project</dc:title>
  <dc:creator>Robert Edward Bull</dc:creator>
  <cp:lastModifiedBy>Robert Edward Bull</cp:lastModifiedBy>
  <cp:revision>3</cp:revision>
  <dcterms:created xsi:type="dcterms:W3CDTF">2024-05-06T11:42:47Z</dcterms:created>
  <dcterms:modified xsi:type="dcterms:W3CDTF">2024-05-06T23:07:52Z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