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45"/>
  </p:notesMasterIdLst>
  <p:sldIdLst>
    <p:sldId id="276" r:id="rId3"/>
    <p:sldId id="277" r:id="rId4"/>
    <p:sldId id="280" r:id="rId5"/>
    <p:sldId id="307" r:id="rId6"/>
    <p:sldId id="281" r:id="rId7"/>
    <p:sldId id="302" r:id="rId8"/>
    <p:sldId id="282" r:id="rId9"/>
    <p:sldId id="284" r:id="rId10"/>
    <p:sldId id="285" r:id="rId11"/>
    <p:sldId id="286" r:id="rId12"/>
    <p:sldId id="287" r:id="rId13"/>
    <p:sldId id="296" r:id="rId14"/>
    <p:sldId id="303" r:id="rId15"/>
    <p:sldId id="297" r:id="rId16"/>
    <p:sldId id="298" r:id="rId17"/>
    <p:sldId id="304" r:id="rId18"/>
    <p:sldId id="299" r:id="rId19"/>
    <p:sldId id="300" r:id="rId20"/>
    <p:sldId id="301" r:id="rId21"/>
    <p:sldId id="305" r:id="rId22"/>
    <p:sldId id="306" r:id="rId23"/>
    <p:sldId id="308" r:id="rId24"/>
    <p:sldId id="309" r:id="rId25"/>
    <p:sldId id="310" r:id="rId26"/>
    <p:sldId id="311" r:id="rId27"/>
    <p:sldId id="312" r:id="rId28"/>
    <p:sldId id="313" r:id="rId29"/>
    <p:sldId id="314" r:id="rId30"/>
    <p:sldId id="318" r:id="rId31"/>
    <p:sldId id="315" r:id="rId32"/>
    <p:sldId id="319" r:id="rId33"/>
    <p:sldId id="316" r:id="rId34"/>
    <p:sldId id="317" r:id="rId35"/>
    <p:sldId id="288" r:id="rId36"/>
    <p:sldId id="320" r:id="rId37"/>
    <p:sldId id="289" r:id="rId38"/>
    <p:sldId id="292" r:id="rId39"/>
    <p:sldId id="290" r:id="rId40"/>
    <p:sldId id="291" r:id="rId41"/>
    <p:sldId id="294" r:id="rId42"/>
    <p:sldId id="295" r:id="rId43"/>
    <p:sldId id="293" r:id="rId4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ardo gonzalez" initials="Rg" lastIdx="1" clrIdx="0">
    <p:extLst>
      <p:ext uri="{19B8F6BF-5375-455C-9EA6-DF929625EA0E}">
        <p15:presenceInfo xmlns:p15="http://schemas.microsoft.com/office/powerpoint/2012/main" userId="c7302b90d54bd9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329D48"/>
    <a:srgbClr val="329E48"/>
    <a:srgbClr val="319D56"/>
    <a:srgbClr val="2F9D6B"/>
    <a:srgbClr val="2E9D6B"/>
    <a:srgbClr val="2D9E7F"/>
    <a:srgbClr val="309E93"/>
    <a:srgbClr val="329FA8"/>
    <a:srgbClr val="339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9788" autoAdjust="0"/>
  </p:normalViewPr>
  <p:slideViewPr>
    <p:cSldViewPr snapToGrid="0">
      <p:cViewPr varScale="1">
        <p:scale>
          <a:sx n="41" d="100"/>
          <a:sy n="41" d="100"/>
        </p:scale>
        <p:origin x="1776" y="60"/>
      </p:cViewPr>
      <p:guideLst>
        <p:guide pos="3840"/>
        <p:guide orient="horz" pos="216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1FB63-7794-465E-AEB8-58D7DB191000}" type="datetimeFigureOut">
              <a:rPr lang="es-MX" smtClean="0"/>
              <a:t>25/06/2015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56E07-8C6A-4FBF-B48D-F1AA47D045AD}" type="slidenum">
              <a:rPr lang="es-MX" smtClean="0"/>
              <a:t>‹Nº›</a:t>
            </a:fld>
            <a:endParaRPr lang="es-MX"/>
          </a:p>
        </p:txBody>
      </p:sp>
    </p:spTree>
    <p:extLst>
      <p:ext uri="{BB962C8B-B14F-4D97-AF65-F5344CB8AC3E}">
        <p14:creationId xmlns:p14="http://schemas.microsoft.com/office/powerpoint/2010/main" val="1164604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baseline="0" dirty="0" smtClean="0"/>
              <a:t>Decir buenos días</a:t>
            </a:r>
          </a:p>
          <a:p>
            <a:pPr marL="171450" indent="-171450">
              <a:buFontTx/>
              <a:buChar char="-"/>
            </a:pPr>
            <a:r>
              <a:rPr lang="es-MX" baseline="0" dirty="0" smtClean="0"/>
              <a:t>Agradecer que hayan asistido</a:t>
            </a:r>
          </a:p>
          <a:p>
            <a:pPr marL="171450" indent="-171450">
              <a:buFontTx/>
              <a:buChar char="-"/>
            </a:pPr>
            <a:r>
              <a:rPr lang="es-MX" baseline="0" dirty="0" smtClean="0"/>
              <a:t>Presentar el tema de la capacitación</a:t>
            </a:r>
          </a:p>
          <a:p>
            <a:pPr marL="171450" indent="-171450">
              <a:buFontTx/>
              <a:buChar char="-"/>
            </a:pPr>
            <a:r>
              <a:rPr lang="es-MX" baseline="0" dirty="0" smtClean="0"/>
              <a:t>Presentarse.</a:t>
            </a:r>
            <a:endParaRPr lang="es-MX" dirty="0" smtClean="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a:t>
            </a:fld>
            <a:endParaRPr lang="es-MX"/>
          </a:p>
        </p:txBody>
      </p:sp>
    </p:spTree>
    <p:extLst>
      <p:ext uri="{BB962C8B-B14F-4D97-AF65-F5344CB8AC3E}">
        <p14:creationId xmlns:p14="http://schemas.microsoft.com/office/powerpoint/2010/main" val="56921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a:t>
            </a:r>
            <a:r>
              <a:rPr lang="es-MX" baseline="0" dirty="0" smtClean="0"/>
              <a:t> Hablaré un poco de la complejidad </a:t>
            </a:r>
            <a:r>
              <a:rPr lang="es-MX" baseline="0" dirty="0" err="1" smtClean="0"/>
              <a:t>ciclomática</a:t>
            </a:r>
            <a:r>
              <a:rPr lang="es-MX" baseline="0" dirty="0" smtClean="0"/>
              <a:t>.</a:t>
            </a:r>
          </a:p>
          <a:p>
            <a:r>
              <a:rPr lang="es-MX" baseline="0" dirty="0" smtClean="0"/>
              <a:t>¿Qué es la complejidad </a:t>
            </a:r>
            <a:r>
              <a:rPr lang="es-MX" baseline="0" dirty="0" err="1" smtClean="0"/>
              <a:t>ciclomática</a:t>
            </a:r>
            <a:r>
              <a:rPr lang="es-MX" baseline="0" dirty="0" smtClean="0"/>
              <a:t>?</a:t>
            </a:r>
          </a:p>
          <a:p>
            <a:r>
              <a:rPr lang="es-MX" baseline="0" dirty="0" smtClean="0"/>
              <a:t>Ésta métrica fue propuesta por Thomas </a:t>
            </a:r>
            <a:r>
              <a:rPr lang="es-MX" baseline="0" dirty="0" err="1" smtClean="0"/>
              <a:t>McCabe</a:t>
            </a:r>
            <a:r>
              <a:rPr lang="es-MX" baseline="0" dirty="0" smtClean="0"/>
              <a:t> en 1976 y es una métrica de software que cuantifica los caminos únicos independientes dentro de un procedimiento, ya sea método, clase, evento, interfaz, etc..</a:t>
            </a:r>
          </a:p>
          <a:p>
            <a:endParaRPr lang="es-MX" baseline="0" dirty="0" smtClean="0"/>
          </a:p>
          <a:p>
            <a:r>
              <a:rPr lang="es-MX" baseline="0" dirty="0" smtClean="0"/>
              <a:t>¿Cómo lo cuantifica?, pues toma todas las estructuras de control ya sean, </a:t>
            </a:r>
            <a:r>
              <a:rPr lang="es-MX" baseline="0" dirty="0" err="1" smtClean="0"/>
              <a:t>ifs</a:t>
            </a:r>
            <a:r>
              <a:rPr lang="es-MX" baseline="0" dirty="0" smtClean="0"/>
              <a:t>, </a:t>
            </a:r>
            <a:r>
              <a:rPr lang="es-MX" baseline="0" dirty="0" err="1" smtClean="0"/>
              <a:t>elseif</a:t>
            </a:r>
            <a:r>
              <a:rPr lang="es-MX" baseline="0" dirty="0" smtClean="0"/>
              <a:t>, </a:t>
            </a:r>
            <a:r>
              <a:rPr lang="es-MX" baseline="0" dirty="0" err="1" smtClean="0"/>
              <a:t>else</a:t>
            </a:r>
            <a:r>
              <a:rPr lang="es-MX" baseline="0" dirty="0" smtClean="0"/>
              <a:t>, </a:t>
            </a:r>
            <a:r>
              <a:rPr lang="es-MX" baseline="0" dirty="0" err="1" smtClean="0"/>
              <a:t>whiles</a:t>
            </a:r>
            <a:r>
              <a:rPr lang="es-MX" baseline="0" dirty="0" smtClean="0"/>
              <a:t>, </a:t>
            </a:r>
            <a:r>
              <a:rPr lang="es-MX" baseline="0" dirty="0" err="1" smtClean="0"/>
              <a:t>fors</a:t>
            </a:r>
            <a:r>
              <a:rPr lang="es-MX" baseline="0" dirty="0" smtClean="0"/>
              <a:t>, </a:t>
            </a:r>
            <a:r>
              <a:rPr lang="es-MX" baseline="0" dirty="0" err="1" smtClean="0"/>
              <a:t>foreachs</a:t>
            </a:r>
            <a:r>
              <a:rPr lang="es-MX" baseline="0" dirty="0" smtClean="0"/>
              <a:t>, etc. Y cuenta todos los caminos, o flujos, distintos que se puedan tomar dentro de un procedimiento. Normalmente se puede representar por medio de un grafo o un diagrama de flujo.</a:t>
            </a:r>
          </a:p>
          <a:p>
            <a:endParaRPr lang="es-MX" baseline="0" dirty="0" smtClean="0"/>
          </a:p>
          <a:p>
            <a:r>
              <a:rPr lang="es-MX" baseline="0" dirty="0" smtClean="0"/>
              <a:t>¿Cómo determinar el riesgo o cómo interpretar el resultado?</a:t>
            </a:r>
          </a:p>
          <a:p>
            <a:r>
              <a:rPr lang="es-MX" baseline="0" dirty="0" smtClean="0"/>
              <a:t>Básicamente son 4 rangos.</a:t>
            </a:r>
          </a:p>
          <a:p>
            <a:r>
              <a:rPr lang="es-MX" baseline="0" dirty="0" smtClean="0"/>
              <a:t>El primero que va a de 1 a 10 significa que es un programa bastante simple, sin mucho riesgo de modificar o de probar.</a:t>
            </a:r>
          </a:p>
          <a:p>
            <a:r>
              <a:rPr lang="es-MX" baseline="0" dirty="0" smtClean="0"/>
              <a:t>El segundo va de 11-20 y significa un programa mas complejo que el primero, con un riesgo moderado.</a:t>
            </a:r>
          </a:p>
          <a:p>
            <a:r>
              <a:rPr lang="es-MX" baseline="0" dirty="0" smtClean="0"/>
              <a:t>El tercero va de 21-50, lo que significa que es un programa complejo, con un alto riesgo</a:t>
            </a:r>
          </a:p>
          <a:p>
            <a:r>
              <a:rPr lang="es-MX" baseline="0" dirty="0" smtClean="0"/>
              <a:t>Y el último es cualquier medida que sea mayor a 50, que es un programa no </a:t>
            </a:r>
            <a:r>
              <a:rPr lang="es-MX" baseline="0" dirty="0" err="1" smtClean="0"/>
              <a:t>testeable</a:t>
            </a:r>
            <a:r>
              <a:rPr lang="es-MX" baseline="0" dirty="0" smtClean="0"/>
              <a:t> y de muy alto riesgo</a:t>
            </a:r>
          </a:p>
          <a:p>
            <a:endParaRPr lang="es-MX" baseline="0" dirty="0" smtClean="0"/>
          </a:p>
          <a:p>
            <a:r>
              <a:rPr lang="es-MX" dirty="0" smtClean="0"/>
              <a:t>Pese</a:t>
            </a:r>
            <a:r>
              <a:rPr lang="es-MX" baseline="0" dirty="0" smtClean="0"/>
              <a:t> a que es una métrica un poco vieja, se sigue utilizando en la actualidad, y estudios recientes sugieren que cuando se está adoptando ésta métrica el riesgo óptimo, por así decirlo, sea menor o igual a 15. Ya con el tiempo puede bajarse ese riesgo a 10 como máximo</a:t>
            </a:r>
          </a:p>
          <a:p>
            <a:endParaRPr lang="es-MX" baseline="0" dirty="0" smtClean="0"/>
          </a:p>
          <a:p>
            <a:r>
              <a:rPr lang="es-MX" baseline="0" dirty="0" smtClean="0"/>
              <a:t>¿Cómo reducir la complejidad de un programa?</a:t>
            </a:r>
          </a:p>
          <a:p>
            <a:r>
              <a:rPr lang="es-MX" baseline="0" dirty="0" smtClean="0"/>
              <a:t>Hay muchas formas de reducirlo, principalmente </a:t>
            </a:r>
            <a:r>
              <a:rPr lang="es-MX" baseline="0" dirty="0" err="1" smtClean="0"/>
              <a:t>refactorizando</a:t>
            </a:r>
            <a:r>
              <a:rPr lang="es-MX" baseline="0" dirty="0" smtClean="0"/>
              <a:t> el código en fragmentos más pequeños y escribiendo código de calidad.</a:t>
            </a:r>
          </a:p>
          <a:p>
            <a:endParaRPr lang="es-MX" dirty="0" smtClean="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10</a:t>
            </a:fld>
            <a:endParaRPr lang="es-MX"/>
          </a:p>
        </p:txBody>
      </p:sp>
    </p:spTree>
    <p:extLst>
      <p:ext uri="{BB962C8B-B14F-4D97-AF65-F5344CB8AC3E}">
        <p14:creationId xmlns:p14="http://schemas.microsoft.com/office/powerpoint/2010/main" val="2336647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Otras funciones que obtienen</a:t>
            </a:r>
            <a:r>
              <a:rPr lang="es-MX" baseline="0" dirty="0" smtClean="0"/>
              <a:t> al instalar el </a:t>
            </a:r>
            <a:r>
              <a:rPr lang="es-MX" baseline="0" dirty="0" err="1" smtClean="0"/>
              <a:t>code</a:t>
            </a:r>
            <a:r>
              <a:rPr lang="es-MX" baseline="0" dirty="0" smtClean="0"/>
              <a:t> </a:t>
            </a:r>
            <a:r>
              <a:rPr lang="es-MX" baseline="0" dirty="0" err="1" smtClean="0"/>
              <a:t>maid</a:t>
            </a:r>
            <a:r>
              <a:rPr lang="es-MX" baseline="0" dirty="0" smtClean="0"/>
              <a:t> son:</a:t>
            </a:r>
          </a:p>
          <a:p>
            <a:endParaRPr lang="es-MX" dirty="0" smtClean="0"/>
          </a:p>
          <a:p>
            <a:r>
              <a:rPr lang="es-MX" dirty="0" err="1" smtClean="0"/>
              <a:t>Code</a:t>
            </a:r>
            <a:r>
              <a:rPr lang="es-MX" dirty="0" smtClean="0"/>
              <a:t> </a:t>
            </a:r>
            <a:r>
              <a:rPr lang="es-MX" dirty="0" err="1" smtClean="0"/>
              <a:t>Digging</a:t>
            </a:r>
            <a:r>
              <a:rPr lang="es-MX" dirty="0" smtClean="0"/>
              <a:t>:</a:t>
            </a:r>
          </a:p>
          <a:p>
            <a:r>
              <a:rPr lang="en-US" dirty="0" err="1" smtClean="0"/>
              <a:t>Permite</a:t>
            </a:r>
            <a:r>
              <a:rPr lang="en-US" dirty="0" smtClean="0"/>
              <a:t> </a:t>
            </a:r>
            <a:r>
              <a:rPr lang="en-US" dirty="0" err="1" smtClean="0"/>
              <a:t>visualizar</a:t>
            </a:r>
            <a:r>
              <a:rPr lang="en-US" dirty="0" smtClean="0"/>
              <a:t> y </a:t>
            </a:r>
            <a:r>
              <a:rPr lang="en-US" dirty="0" err="1" smtClean="0"/>
              <a:t>navegar</a:t>
            </a:r>
            <a:r>
              <a:rPr lang="en-US" dirty="0" smtClean="0"/>
              <a:t> a </a:t>
            </a:r>
            <a:r>
              <a:rPr lang="en-US" dirty="0" err="1" smtClean="0"/>
              <a:t>través</a:t>
            </a:r>
            <a:r>
              <a:rPr lang="en-US" dirty="0" smtClean="0"/>
              <a:t> del</a:t>
            </a:r>
            <a:r>
              <a:rPr lang="en-US" baseline="0" dirty="0" smtClean="0"/>
              <a:t> </a:t>
            </a:r>
            <a:r>
              <a:rPr lang="en-US" baseline="0" dirty="0" err="1" smtClean="0"/>
              <a:t>contenido</a:t>
            </a:r>
            <a:r>
              <a:rPr lang="en-US" baseline="0" dirty="0" smtClean="0"/>
              <a:t> de </a:t>
            </a:r>
            <a:r>
              <a:rPr lang="en-US" baseline="0" dirty="0" err="1" smtClean="0"/>
              <a:t>tus</a:t>
            </a:r>
            <a:r>
              <a:rPr lang="en-US" baseline="0" dirty="0" smtClean="0"/>
              <a:t> </a:t>
            </a:r>
            <a:r>
              <a:rPr lang="en-US" baseline="0" dirty="0" err="1" smtClean="0"/>
              <a:t>archivos</a:t>
            </a:r>
            <a:r>
              <a:rPr lang="en-US" baseline="0" dirty="0" smtClean="0"/>
              <a:t> C# y C++</a:t>
            </a:r>
            <a:endParaRPr lang="en-US" dirty="0" smtClean="0"/>
          </a:p>
          <a:p>
            <a:r>
              <a:rPr lang="en-US" dirty="0" smtClean="0"/>
              <a:t>Visualize and navigate through the contents of your C# and C++ files from a tree view hierarchy.</a:t>
            </a:r>
          </a:p>
          <a:p>
            <a:r>
              <a:rPr lang="en-US" dirty="0" smtClean="0"/>
              <a:t>Quickly switch between different sorting methods to get a better overview.</a:t>
            </a:r>
          </a:p>
          <a:p>
            <a:r>
              <a:rPr lang="en-US" dirty="0" smtClean="0"/>
              <a:t>Drag and drop to reorganize the code.</a:t>
            </a:r>
            <a:endParaRPr lang="es-MX" dirty="0" smtClean="0"/>
          </a:p>
          <a:p>
            <a:endParaRPr lang="es-MX" dirty="0" smtClean="0"/>
          </a:p>
          <a:p>
            <a:r>
              <a:rPr lang="es-MX" dirty="0" smtClean="0"/>
              <a:t>Formateo de Comentarios</a:t>
            </a:r>
          </a:p>
          <a:p>
            <a:r>
              <a:rPr lang="es-MX" dirty="0" smtClean="0"/>
              <a:t>Formate</a:t>
            </a:r>
            <a:r>
              <a:rPr lang="es-MX" baseline="0" dirty="0" smtClean="0"/>
              <a:t>a comentarios para limitarlos a cierta cantidad de caracteres y acomoda los </a:t>
            </a:r>
            <a:r>
              <a:rPr lang="es-MX" baseline="0" dirty="0" err="1" smtClean="0"/>
              <a:t>tags</a:t>
            </a:r>
            <a:r>
              <a:rPr lang="es-MX" baseline="0" dirty="0" smtClean="0"/>
              <a:t> en líneas separadas.</a:t>
            </a:r>
          </a:p>
          <a:p>
            <a:endParaRPr lang="es-MX" dirty="0" smtClean="0"/>
          </a:p>
          <a:p>
            <a:r>
              <a:rPr lang="es-MX" dirty="0" smtClean="0"/>
              <a:t>Unificación</a:t>
            </a:r>
            <a:r>
              <a:rPr lang="es-MX" baseline="0" dirty="0" smtClean="0"/>
              <a:t> de Líneas de Código</a:t>
            </a:r>
          </a:p>
          <a:p>
            <a:r>
              <a:rPr lang="es-MX" baseline="0" dirty="0" smtClean="0"/>
              <a:t>Une dos líneas adyacentes de una sección seleccionada en una sola línea de código</a:t>
            </a:r>
          </a:p>
          <a:p>
            <a:endParaRPr lang="es-MX" baseline="0" dirty="0" smtClean="0"/>
          </a:p>
          <a:p>
            <a:r>
              <a:rPr lang="es-MX" baseline="0" dirty="0" smtClean="0"/>
              <a:t>Ordenación de sentencias</a:t>
            </a:r>
          </a:p>
          <a:p>
            <a:r>
              <a:rPr lang="en-US" dirty="0" err="1" smtClean="0"/>
              <a:t>Orden</a:t>
            </a:r>
            <a:r>
              <a:rPr lang="en-US" dirty="0" smtClean="0"/>
              <a:t> </a:t>
            </a:r>
            <a:r>
              <a:rPr lang="en-US" dirty="0" err="1" smtClean="0"/>
              <a:t>alfabéticamente</a:t>
            </a:r>
            <a:r>
              <a:rPr lang="en-US" dirty="0" smtClean="0"/>
              <a:t> </a:t>
            </a:r>
            <a:r>
              <a:rPr lang="en-US" dirty="0" err="1" smtClean="0"/>
              <a:t>una</a:t>
            </a:r>
            <a:r>
              <a:rPr lang="en-US" dirty="0" smtClean="0"/>
              <a:t> </a:t>
            </a:r>
            <a:r>
              <a:rPr lang="en-US" dirty="0" err="1" smtClean="0"/>
              <a:t>sección</a:t>
            </a:r>
            <a:r>
              <a:rPr lang="en-US" baseline="0" dirty="0" smtClean="0"/>
              <a:t> de </a:t>
            </a:r>
            <a:r>
              <a:rPr lang="en-US" baseline="0" dirty="0" err="1" smtClean="0"/>
              <a:t>código</a:t>
            </a:r>
            <a:r>
              <a:rPr lang="en-US" baseline="0" dirty="0" smtClean="0"/>
              <a:t> </a:t>
            </a:r>
            <a:r>
              <a:rPr lang="en-US" baseline="0" dirty="0" err="1" smtClean="0"/>
              <a:t>seleccionado</a:t>
            </a:r>
            <a:r>
              <a:rPr lang="en-US" baseline="0" dirty="0" smtClean="0"/>
              <a:t>.</a:t>
            </a:r>
            <a:endParaRPr lang="es-MX" baseline="0" dirty="0" smtClean="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11</a:t>
            </a:fld>
            <a:endParaRPr lang="es-MX"/>
          </a:p>
        </p:txBody>
      </p:sp>
    </p:spTree>
    <p:extLst>
      <p:ext uri="{BB962C8B-B14F-4D97-AF65-F5344CB8AC3E}">
        <p14:creationId xmlns:p14="http://schemas.microsoft.com/office/powerpoint/2010/main" val="1901656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veremos una demostración de las funciones del </a:t>
            </a:r>
            <a:r>
              <a:rPr lang="es-MX" dirty="0" err="1" smtClean="0"/>
              <a:t>CodeMaid</a:t>
            </a:r>
            <a:endParaRPr lang="es-MX" dirty="0" smtClean="0"/>
          </a:p>
          <a:p>
            <a:endParaRPr lang="es-MX" dirty="0" smtClean="0"/>
          </a:p>
          <a:p>
            <a:pPr marL="228600" indent="-228600">
              <a:buAutoNum type="arabicPeriod"/>
            </a:pPr>
            <a:r>
              <a:rPr lang="es-MX" dirty="0" smtClean="0"/>
              <a:t>Abrir el archivo </a:t>
            </a:r>
            <a:r>
              <a:rPr lang="es-MX" dirty="0" err="1" smtClean="0"/>
              <a:t>CodeMaidCleanUpBefore</a:t>
            </a:r>
            <a:r>
              <a:rPr lang="es-MX" baseline="0" dirty="0" smtClean="0"/>
              <a:t> (explicar como hacer el </a:t>
            </a:r>
            <a:r>
              <a:rPr lang="es-MX" baseline="0" dirty="0" err="1" smtClean="0"/>
              <a:t>cleanup</a:t>
            </a:r>
            <a:r>
              <a:rPr lang="es-MX" baseline="0" dirty="0" smtClean="0"/>
              <a:t>)</a:t>
            </a:r>
          </a:p>
          <a:p>
            <a:pPr marL="228600" indent="-228600">
              <a:buAutoNum type="arabicPeriod"/>
            </a:pPr>
            <a:r>
              <a:rPr lang="es-MX" baseline="0" dirty="0" smtClean="0"/>
              <a:t>Mostrar el archivo </a:t>
            </a:r>
            <a:r>
              <a:rPr lang="es-MX" baseline="0" dirty="0" err="1" smtClean="0"/>
              <a:t>CodeMaidCleanUpAfter</a:t>
            </a:r>
            <a:endParaRPr lang="es-MX" baseline="0" dirty="0" smtClean="0"/>
          </a:p>
          <a:p>
            <a:pPr marL="228600" indent="-228600">
              <a:buAutoNum type="arabicPeriod"/>
            </a:pPr>
            <a:r>
              <a:rPr lang="es-MX" baseline="0" dirty="0" smtClean="0"/>
              <a:t>Abrir el Archivo </a:t>
            </a:r>
            <a:r>
              <a:rPr lang="es-MX" baseline="0" dirty="0" err="1" smtClean="0"/>
              <a:t>CodeMaidReorganizeBefore</a:t>
            </a:r>
            <a:r>
              <a:rPr lang="es-MX" baseline="0" dirty="0" smtClean="0"/>
              <a:t> (explicar como hacer el </a:t>
            </a:r>
            <a:r>
              <a:rPr lang="es-MX" baseline="0" dirty="0" err="1" smtClean="0"/>
              <a:t>reorganize</a:t>
            </a:r>
            <a:r>
              <a:rPr lang="es-MX" baseline="0" dirty="0" smtClean="0"/>
              <a:t>)</a:t>
            </a:r>
          </a:p>
          <a:p>
            <a:pPr marL="228600" indent="-228600">
              <a:buAutoNum type="arabicPeriod"/>
            </a:pPr>
            <a:r>
              <a:rPr lang="es-MX" baseline="0" dirty="0" smtClean="0"/>
              <a:t>Mostrar el archivo </a:t>
            </a:r>
            <a:r>
              <a:rPr lang="es-MX" baseline="0" dirty="0" err="1" smtClean="0"/>
              <a:t>CodeMaidReorganizeAfter</a:t>
            </a:r>
            <a:endParaRPr lang="es-MX" baseline="0" dirty="0" smtClean="0"/>
          </a:p>
          <a:p>
            <a:pPr marL="228600" indent="-228600">
              <a:buAutoNum type="arabicPeriod"/>
            </a:pPr>
            <a:r>
              <a:rPr lang="es-MX" baseline="0" dirty="0" smtClean="0"/>
              <a:t>Abrir el archivo </a:t>
            </a:r>
            <a:r>
              <a:rPr lang="es-MX" baseline="0" dirty="0" err="1" smtClean="0"/>
              <a:t>CodeMaidSpadeBefore</a:t>
            </a:r>
            <a:r>
              <a:rPr lang="es-MX" baseline="0" dirty="0" smtClean="0"/>
              <a:t> (explicar el </a:t>
            </a:r>
            <a:r>
              <a:rPr lang="es-MX" baseline="0" dirty="0" err="1" smtClean="0"/>
              <a:t>spade</a:t>
            </a:r>
            <a:r>
              <a:rPr lang="es-MX" baseline="0" dirty="0" smtClean="0"/>
              <a:t> en la ventana izquierda)</a:t>
            </a:r>
          </a:p>
          <a:p>
            <a:pPr marL="685800" lvl="1" indent="-228600">
              <a:buAutoNum type="arabicPeriod"/>
            </a:pPr>
            <a:r>
              <a:rPr lang="es-MX" baseline="0" dirty="0" smtClean="0"/>
              <a:t>Mostrar la complejidad de varios métodos</a:t>
            </a:r>
          </a:p>
          <a:p>
            <a:pPr marL="228600" lvl="0" indent="-228600">
              <a:buAutoNum type="arabicPeriod"/>
            </a:pPr>
            <a:r>
              <a:rPr lang="es-MX" baseline="0" dirty="0" smtClean="0"/>
              <a:t>Abrir el archivo </a:t>
            </a:r>
            <a:r>
              <a:rPr lang="es-MX" baseline="0" dirty="0" err="1" smtClean="0"/>
              <a:t>CodeMaidSpadeAter</a:t>
            </a:r>
            <a:r>
              <a:rPr lang="es-MX" baseline="0" dirty="0" smtClean="0"/>
              <a:t> (explicar como logramos bajar la complejidad de los métodos)</a:t>
            </a:r>
          </a:p>
          <a:p>
            <a:pPr marL="228600" lvl="0" indent="-228600">
              <a:buAutoNum type="arabicPeriod"/>
            </a:pPr>
            <a:r>
              <a:rPr lang="es-MX" baseline="0" dirty="0" smtClean="0"/>
              <a:t>Abrir el archivo </a:t>
            </a:r>
            <a:r>
              <a:rPr lang="es-MX" baseline="0" dirty="0" err="1" smtClean="0"/>
              <a:t>CodeMaidPuttingAllTogether</a:t>
            </a:r>
            <a:r>
              <a:rPr lang="es-MX" baseline="0" dirty="0" smtClean="0"/>
              <a:t> (explicar domo quedaría un archivo con todos los pasos anteriores realizados)</a:t>
            </a:r>
          </a:p>
          <a:p>
            <a:pPr marL="228600" lvl="0" indent="-228600">
              <a:buAutoNum type="arabicPeriod"/>
            </a:pPr>
            <a:r>
              <a:rPr lang="es-MX" baseline="0" dirty="0" smtClean="0"/>
              <a:t>Abrir cualquier archivo y Activar la opción </a:t>
            </a:r>
            <a:r>
              <a:rPr lang="es-MX" baseline="0" dirty="0" err="1" smtClean="0"/>
              <a:t>Cleanup&amp;Reorganize</a:t>
            </a:r>
            <a:r>
              <a:rPr lang="es-MX" baseline="0" dirty="0" smtClean="0"/>
              <a:t> </a:t>
            </a:r>
            <a:r>
              <a:rPr lang="es-MX" baseline="0" dirty="0" err="1" smtClean="0"/>
              <a:t>automatic</a:t>
            </a:r>
            <a:r>
              <a:rPr lang="es-MX" baseline="0" dirty="0" smtClean="0"/>
              <a:t> en </a:t>
            </a:r>
            <a:r>
              <a:rPr lang="es-MX" baseline="0" dirty="0" err="1" smtClean="0"/>
              <a:t>tru</a:t>
            </a:r>
            <a:r>
              <a:rPr lang="es-MX" baseline="0" dirty="0" smtClean="0"/>
              <a:t> y demostrar.</a:t>
            </a:r>
            <a:endParaRPr lang="es-MX" dirty="0" smtClean="0"/>
          </a:p>
          <a:p>
            <a:endParaRPr lang="es-MX" dirty="0" smtClean="0"/>
          </a:p>
          <a:p>
            <a:r>
              <a:rPr lang="es-MX" dirty="0" smtClean="0"/>
              <a:t>Recoger preguntas de</a:t>
            </a:r>
            <a:r>
              <a:rPr lang="es-MX" baseline="0" dirty="0" smtClean="0"/>
              <a:t> los asistentes remotos.</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12</a:t>
            </a:fld>
            <a:endParaRPr lang="es-MX"/>
          </a:p>
        </p:txBody>
      </p:sp>
    </p:spTree>
    <p:extLst>
      <p:ext uri="{BB962C8B-B14F-4D97-AF65-F5344CB8AC3E}">
        <p14:creationId xmlns:p14="http://schemas.microsoft.com/office/powerpoint/2010/main" val="2747236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El </a:t>
            </a:r>
            <a:r>
              <a:rPr lang="es-MX" dirty="0" err="1" smtClean="0"/>
              <a:t>license</a:t>
            </a:r>
            <a:r>
              <a:rPr lang="es-MX" dirty="0" smtClean="0"/>
              <a:t> </a:t>
            </a:r>
            <a:r>
              <a:rPr lang="es-MX" dirty="0" err="1" smtClean="0"/>
              <a:t>Header</a:t>
            </a:r>
            <a:r>
              <a:rPr lang="es-MX" dirty="0" smtClean="0"/>
              <a:t> Manager es una extensión que inserta un encabezado en el archivo con la licencia del archivo y otra información.</a:t>
            </a:r>
          </a:p>
          <a:p>
            <a:r>
              <a:rPr lang="es-MX" dirty="0" smtClean="0"/>
              <a:t>Este</a:t>
            </a:r>
            <a:r>
              <a:rPr lang="es-MX" baseline="0" dirty="0" smtClean="0"/>
              <a:t> encabezado puede ser personalizado por proyecto y por tipo de archivo</a:t>
            </a:r>
          </a:p>
          <a:p>
            <a:endParaRPr lang="es-MX" baseline="0" dirty="0" smtClean="0"/>
          </a:p>
          <a:p>
            <a:r>
              <a:rPr lang="es-MX" baseline="0" dirty="0" smtClean="0"/>
              <a:t>Dentro de esta “definición” de encabezado permite utilizar propiedades extendidas, que son “variables” para que inserte automáticamente la fecha, la ruta del archivo, el usuario, entre otros.</a:t>
            </a:r>
          </a:p>
          <a:p>
            <a:endParaRPr lang="es-MX" baseline="0" dirty="0" smtClean="0"/>
          </a:p>
          <a:p>
            <a:r>
              <a:rPr lang="es-MX" baseline="0" dirty="0" smtClean="0"/>
              <a:t>Se puede descargar entrando a la ruta que aparece en pantalla o desde el menú herramientas/extensiones y actualizaciones y en el cuadro de texto búsqueda escribimos </a:t>
            </a:r>
            <a:r>
              <a:rPr lang="es-MX" baseline="0" dirty="0" err="1" smtClean="0"/>
              <a:t>license</a:t>
            </a:r>
            <a:r>
              <a:rPr lang="es-MX" baseline="0" dirty="0" smtClean="0"/>
              <a:t> </a:t>
            </a:r>
            <a:r>
              <a:rPr lang="es-MX" baseline="0" dirty="0" err="1" smtClean="0"/>
              <a:t>header</a:t>
            </a:r>
            <a:r>
              <a:rPr lang="es-MX" baseline="0" dirty="0" smtClean="0"/>
              <a:t> manager.</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14</a:t>
            </a:fld>
            <a:endParaRPr lang="es-MX"/>
          </a:p>
        </p:txBody>
      </p:sp>
    </p:spTree>
    <p:extLst>
      <p:ext uri="{BB962C8B-B14F-4D97-AF65-F5344CB8AC3E}">
        <p14:creationId xmlns:p14="http://schemas.microsoft.com/office/powerpoint/2010/main" val="3995086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Les haré una demostración de las funciones del </a:t>
            </a:r>
            <a:r>
              <a:rPr lang="es-MX" dirty="0" err="1" smtClean="0"/>
              <a:t>License</a:t>
            </a:r>
            <a:r>
              <a:rPr lang="es-MX" dirty="0" smtClean="0"/>
              <a:t> </a:t>
            </a:r>
            <a:r>
              <a:rPr lang="es-MX" dirty="0" err="1" smtClean="0"/>
              <a:t>Header</a:t>
            </a:r>
            <a:r>
              <a:rPr lang="es-MX" baseline="0" dirty="0" smtClean="0"/>
              <a:t> Manager</a:t>
            </a:r>
            <a:endParaRPr lang="es-MX" dirty="0" smtClean="0"/>
          </a:p>
          <a:p>
            <a:endParaRPr lang="es-MX" dirty="0" smtClean="0"/>
          </a:p>
          <a:p>
            <a:pPr marL="228600" indent="-228600">
              <a:buAutoNum type="arabicPeriod"/>
            </a:pPr>
            <a:r>
              <a:rPr lang="es-MX" baseline="0" dirty="0" smtClean="0"/>
              <a:t>Abrir el archivo </a:t>
            </a:r>
            <a:r>
              <a:rPr lang="es-MX" baseline="0" dirty="0" err="1" smtClean="0"/>
              <a:t>LicenseHeaderManagerBefore</a:t>
            </a:r>
            <a:r>
              <a:rPr lang="es-MX" baseline="0" dirty="0" smtClean="0"/>
              <a:t> (explicar el funcionamiento del </a:t>
            </a:r>
            <a:r>
              <a:rPr lang="es-MX" baseline="0" dirty="0" err="1" smtClean="0"/>
              <a:t>license</a:t>
            </a:r>
            <a:r>
              <a:rPr lang="es-MX" baseline="0" dirty="0" smtClean="0"/>
              <a:t> </a:t>
            </a:r>
            <a:r>
              <a:rPr lang="es-MX" baseline="0" dirty="0" err="1" smtClean="0"/>
              <a:t>header</a:t>
            </a:r>
            <a:r>
              <a:rPr lang="es-MX" baseline="0" dirty="0" smtClean="0"/>
              <a:t>, agregar un archivo de licencia o mostrar el existente y configurarlo con las propiedades extendidas), agregar el encabezado de licencia</a:t>
            </a:r>
          </a:p>
          <a:p>
            <a:pPr marL="228600" indent="-228600">
              <a:buAutoNum type="arabicPeriod"/>
            </a:pPr>
            <a:r>
              <a:rPr lang="es-MX" baseline="0" dirty="0" smtClean="0"/>
              <a:t>Abrir el archivo </a:t>
            </a:r>
            <a:r>
              <a:rPr lang="es-MX" baseline="0" dirty="0" err="1" smtClean="0"/>
              <a:t>LicenseHeaderManagerAfter</a:t>
            </a:r>
            <a:r>
              <a:rPr lang="es-MX" baseline="0" dirty="0" smtClean="0"/>
              <a:t> y mostrar el resultado.</a:t>
            </a:r>
          </a:p>
          <a:p>
            <a:pPr marL="0" indent="0">
              <a:buNone/>
            </a:pPr>
            <a:endParaRPr lang="es-MX" dirty="0" smtClean="0"/>
          </a:p>
          <a:p>
            <a:r>
              <a:rPr lang="es-MX" dirty="0" smtClean="0"/>
              <a:t>Recoger preguntas de</a:t>
            </a:r>
            <a:r>
              <a:rPr lang="es-MX" baseline="0" dirty="0" smtClean="0"/>
              <a:t> los asistentes remotos.</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15</a:t>
            </a:fld>
            <a:endParaRPr lang="es-MX"/>
          </a:p>
        </p:txBody>
      </p:sp>
    </p:spTree>
    <p:extLst>
      <p:ext uri="{BB962C8B-B14F-4D97-AF65-F5344CB8AC3E}">
        <p14:creationId xmlns:p14="http://schemas.microsoft.com/office/powerpoint/2010/main" val="389254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a:t>
            </a:r>
            <a:r>
              <a:rPr lang="es-MX" baseline="0" dirty="0" smtClean="0"/>
              <a:t> hablaremos de </a:t>
            </a:r>
            <a:r>
              <a:rPr lang="es-MX" baseline="0" dirty="0" err="1" smtClean="0"/>
              <a:t>GhostDoc</a:t>
            </a:r>
            <a:r>
              <a:rPr lang="es-MX" baseline="0" dirty="0" smtClean="0"/>
              <a:t>.</a:t>
            </a:r>
          </a:p>
          <a:p>
            <a:endParaRPr lang="es-MX" baseline="0" dirty="0" smtClean="0"/>
          </a:p>
          <a:p>
            <a:r>
              <a:rPr lang="es-MX" baseline="0" dirty="0" err="1" smtClean="0"/>
              <a:t>Ghost</a:t>
            </a:r>
            <a:r>
              <a:rPr lang="es-MX" baseline="0" dirty="0" smtClean="0"/>
              <a:t> </a:t>
            </a:r>
            <a:r>
              <a:rPr lang="es-MX" baseline="0" dirty="0" err="1" smtClean="0"/>
              <a:t>doc</a:t>
            </a:r>
            <a:r>
              <a:rPr lang="es-MX" baseline="0" dirty="0" smtClean="0"/>
              <a:t> es una herramienta que genera todos los comentarios de métodos, propiedades, miembros, clases, interfaces, </a:t>
            </a:r>
            <a:r>
              <a:rPr lang="es-MX" baseline="0" dirty="0" err="1" smtClean="0"/>
              <a:t>etc</a:t>
            </a:r>
            <a:r>
              <a:rPr lang="es-MX" baseline="0" dirty="0" smtClean="0"/>
              <a:t>, insertando los comentarios propios del lenguaje como los </a:t>
            </a:r>
            <a:r>
              <a:rPr lang="es-MX" baseline="0" dirty="0" err="1" smtClean="0"/>
              <a:t>tags</a:t>
            </a:r>
            <a:r>
              <a:rPr lang="es-MX" baseline="0" dirty="0" smtClean="0"/>
              <a:t> </a:t>
            </a:r>
            <a:r>
              <a:rPr lang="es-MX" baseline="0" dirty="0" err="1" smtClean="0"/>
              <a:t>summary</a:t>
            </a:r>
            <a:r>
              <a:rPr lang="es-MX" baseline="0" dirty="0" smtClean="0"/>
              <a:t> en c#, y </a:t>
            </a:r>
            <a:r>
              <a:rPr lang="es-MX" baseline="0" dirty="0" err="1" smtClean="0"/>
              <a:t>VB.Net</a:t>
            </a:r>
            <a:r>
              <a:rPr lang="es-MX" baseline="0" dirty="0" smtClean="0"/>
              <a:t>, y comentarios propios de </a:t>
            </a:r>
            <a:r>
              <a:rPr lang="es-MX" baseline="0" dirty="0" err="1" smtClean="0"/>
              <a:t>javascript</a:t>
            </a:r>
            <a:r>
              <a:rPr lang="es-MX" baseline="0" dirty="0" smtClean="0"/>
              <a:t>. Ésta documentación cumple con los lineamientos de estilo de comentarios establecidos por Microsoft.</a:t>
            </a:r>
          </a:p>
          <a:p>
            <a:endParaRPr lang="es-MX" baseline="0" dirty="0" smtClean="0"/>
          </a:p>
          <a:p>
            <a:r>
              <a:rPr lang="es-MX" baseline="0" dirty="0" smtClean="0"/>
              <a:t>Cuando se genera la documentación, todas las clases derivadas de una clase base o de una clase del Framework obtienen la documentación directamente del </a:t>
            </a:r>
            <a:r>
              <a:rPr lang="es-MX" baseline="0" dirty="0" err="1" smtClean="0"/>
              <a:t>framework</a:t>
            </a:r>
            <a:r>
              <a:rPr lang="es-MX" baseline="0" dirty="0" smtClean="0"/>
              <a:t> que se esté utilizando.</a:t>
            </a:r>
          </a:p>
          <a:p>
            <a:endParaRPr lang="es-MX" baseline="0" dirty="0" smtClean="0"/>
          </a:p>
          <a:p>
            <a:r>
              <a:rPr lang="es-MX" baseline="0" dirty="0" smtClean="0"/>
              <a:t>Ésta documentación funciona </a:t>
            </a:r>
            <a:r>
              <a:rPr lang="es-MX" baseline="0" dirty="0" err="1" smtClean="0"/>
              <a:t>out</a:t>
            </a:r>
            <a:r>
              <a:rPr lang="es-MX" baseline="0" dirty="0" smtClean="0"/>
              <a:t>-of-</a:t>
            </a:r>
            <a:r>
              <a:rPr lang="es-MX" baseline="0" dirty="0" err="1" smtClean="0"/>
              <a:t>the</a:t>
            </a:r>
            <a:r>
              <a:rPr lang="es-MX" baseline="0" dirty="0" smtClean="0"/>
              <a:t>-box con idioma inglés, pero se puede configurar para que la genere en español. Y se puede obtener una vista previa de la documentación.</a:t>
            </a:r>
          </a:p>
          <a:p>
            <a:endParaRPr lang="es-MX" baseline="0" dirty="0" smtClean="0"/>
          </a:p>
          <a:p>
            <a:r>
              <a:rPr lang="es-MX" baseline="0" dirty="0" smtClean="0"/>
              <a:t>Existen 3 versiones, la gratuita, </a:t>
            </a:r>
            <a:r>
              <a:rPr lang="es-MX" baseline="0" dirty="0" err="1" smtClean="0"/>
              <a:t>profesiona</a:t>
            </a:r>
            <a:r>
              <a:rPr lang="es-MX" baseline="0" dirty="0" smtClean="0"/>
              <a:t> y Enterprise, las últimas dos tienen mas características como la documentación por lote de archivos.</a:t>
            </a:r>
          </a:p>
          <a:p>
            <a:endParaRPr lang="es-MX" baseline="0" dirty="0" smtClean="0"/>
          </a:p>
          <a:p>
            <a:r>
              <a:rPr lang="es-MX" baseline="0" dirty="0" smtClean="0"/>
              <a:t>Para instalar esta extensión es necesario descargar la versión gratuita, o adquirir una de paga, e instalarla.</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17</a:t>
            </a:fld>
            <a:endParaRPr lang="es-MX"/>
          </a:p>
        </p:txBody>
      </p:sp>
    </p:spTree>
    <p:extLst>
      <p:ext uri="{BB962C8B-B14F-4D97-AF65-F5344CB8AC3E}">
        <p14:creationId xmlns:p14="http://schemas.microsoft.com/office/powerpoint/2010/main" val="122171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veremos</a:t>
            </a:r>
            <a:r>
              <a:rPr lang="es-MX" baseline="0" dirty="0" smtClean="0"/>
              <a:t> las </a:t>
            </a:r>
            <a:r>
              <a:rPr lang="es-MX" dirty="0" smtClean="0"/>
              <a:t>funcionalidades del </a:t>
            </a:r>
            <a:r>
              <a:rPr lang="es-MX" dirty="0" err="1" smtClean="0"/>
              <a:t>License</a:t>
            </a:r>
            <a:r>
              <a:rPr lang="es-MX" dirty="0" smtClean="0"/>
              <a:t> </a:t>
            </a:r>
            <a:r>
              <a:rPr lang="es-MX" dirty="0" err="1" smtClean="0"/>
              <a:t>Header</a:t>
            </a:r>
            <a:r>
              <a:rPr lang="es-MX" baseline="0" dirty="0" smtClean="0"/>
              <a:t> Manager</a:t>
            </a:r>
            <a:endParaRPr lang="es-MX" dirty="0" smtClean="0"/>
          </a:p>
          <a:p>
            <a:endParaRPr lang="es-MX" dirty="0" smtClean="0"/>
          </a:p>
          <a:p>
            <a:pPr marL="228600" indent="-228600">
              <a:buAutoNum type="arabicPeriod"/>
            </a:pPr>
            <a:r>
              <a:rPr lang="es-MX" dirty="0" smtClean="0"/>
              <a:t>Abrir el archivo </a:t>
            </a:r>
            <a:r>
              <a:rPr lang="es-MX" dirty="0" err="1" smtClean="0"/>
              <a:t>GhostDocBefore</a:t>
            </a:r>
            <a:r>
              <a:rPr lang="es-MX" dirty="0" smtClean="0"/>
              <a:t> y mostrar las propiedades, miembros y enumeradores que</a:t>
            </a:r>
            <a:r>
              <a:rPr lang="es-MX" baseline="0" dirty="0" smtClean="0"/>
              <a:t> contiene la clase. Ejecutar el </a:t>
            </a:r>
            <a:r>
              <a:rPr lang="es-MX" baseline="0" dirty="0" err="1" smtClean="0"/>
              <a:t>Document</a:t>
            </a:r>
            <a:r>
              <a:rPr lang="es-MX" baseline="0" dirty="0" smtClean="0"/>
              <a:t> </a:t>
            </a:r>
            <a:r>
              <a:rPr lang="es-MX" baseline="0" dirty="0" err="1" smtClean="0"/>
              <a:t>This</a:t>
            </a:r>
            <a:r>
              <a:rPr lang="es-MX" baseline="0" dirty="0" smtClean="0"/>
              <a:t> desde el menú contextual y mostrar el resultado.</a:t>
            </a:r>
          </a:p>
          <a:p>
            <a:pPr marL="228600" indent="-228600">
              <a:buAutoNum type="arabicPeriod"/>
            </a:pPr>
            <a:endParaRPr lang="es-MX" dirty="0" smtClean="0"/>
          </a:p>
          <a:p>
            <a:r>
              <a:rPr lang="es-MX" dirty="0" smtClean="0"/>
              <a:t>Recoger preguntas de</a:t>
            </a:r>
            <a:r>
              <a:rPr lang="es-MX" baseline="0" dirty="0" smtClean="0"/>
              <a:t> los asistentes remotos.</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18</a:t>
            </a:fld>
            <a:endParaRPr lang="es-MX"/>
          </a:p>
        </p:txBody>
      </p:sp>
    </p:spTree>
    <p:extLst>
      <p:ext uri="{BB962C8B-B14F-4D97-AF65-F5344CB8AC3E}">
        <p14:creationId xmlns:p14="http://schemas.microsoft.com/office/powerpoint/2010/main" val="2164220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tomaremos un break de 5-10 minutos.</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19</a:t>
            </a:fld>
            <a:endParaRPr lang="es-MX"/>
          </a:p>
        </p:txBody>
      </p:sp>
    </p:spTree>
    <p:extLst>
      <p:ext uri="{BB962C8B-B14F-4D97-AF65-F5344CB8AC3E}">
        <p14:creationId xmlns:p14="http://schemas.microsoft.com/office/powerpoint/2010/main" val="530246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20</a:t>
            </a:fld>
            <a:endParaRPr lang="es-MX"/>
          </a:p>
        </p:txBody>
      </p:sp>
    </p:spTree>
    <p:extLst>
      <p:ext uri="{BB962C8B-B14F-4D97-AF65-F5344CB8AC3E}">
        <p14:creationId xmlns:p14="http://schemas.microsoft.com/office/powerpoint/2010/main" val="772711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¿Qué es </a:t>
            </a:r>
            <a:r>
              <a:rPr lang="es-MX" dirty="0" err="1" smtClean="0"/>
              <a:t>stylecop</a:t>
            </a:r>
            <a:r>
              <a:rPr lang="es-MX" dirty="0" smtClean="0"/>
              <a:t>?</a:t>
            </a:r>
          </a:p>
          <a:p>
            <a:r>
              <a:rPr lang="es-MX" dirty="0" smtClean="0"/>
              <a:t>Style </a:t>
            </a:r>
            <a:r>
              <a:rPr lang="es-MX" dirty="0" err="1" smtClean="0"/>
              <a:t>cop</a:t>
            </a:r>
            <a:r>
              <a:rPr lang="es-MX" dirty="0" smtClean="0"/>
              <a:t> es una herramienta que agrega</a:t>
            </a:r>
            <a:r>
              <a:rPr lang="es-MX" baseline="0" dirty="0" smtClean="0"/>
              <a:t> un conjunto de reglas o “violaciones” al estilo de documentación y las anexa a las ya existentes del </a:t>
            </a:r>
            <a:r>
              <a:rPr lang="es-MX" baseline="0" dirty="0" err="1" smtClean="0"/>
              <a:t>code</a:t>
            </a:r>
            <a:r>
              <a:rPr lang="es-MX" baseline="0" dirty="0" smtClean="0"/>
              <a:t> </a:t>
            </a:r>
            <a:r>
              <a:rPr lang="es-MX" baseline="0" dirty="0" err="1" smtClean="0"/>
              <a:t>analysis</a:t>
            </a:r>
            <a:r>
              <a:rPr lang="es-MX" baseline="0" dirty="0" smtClean="0"/>
              <a:t> para ayudar a estandarizar el formato de codificación.</a:t>
            </a:r>
          </a:p>
          <a:p>
            <a:endParaRPr lang="es-MX" baseline="0" dirty="0" smtClean="0"/>
          </a:p>
          <a:p>
            <a:r>
              <a:rPr lang="es-MX" baseline="0" dirty="0" smtClean="0"/>
              <a:t>Originalmente fue escrito para estandarizar la codificación dentro de Microsoft, pero publicaron esta herramienta en formato de código abierto, para que estuviera disponible al público. Actualmente esta herramienta es utilizada gran parte de los equipos de desarrollo dentro de Microsoft aunque no es una herramienta “oficial” de la empresa.</a:t>
            </a:r>
          </a:p>
          <a:p>
            <a:endParaRPr lang="es-MX" baseline="0" dirty="0" smtClean="0"/>
          </a:p>
          <a:p>
            <a:r>
              <a:rPr lang="es-MX" baseline="0" dirty="0" smtClean="0"/>
              <a:t>También es posible extender las reglas, creando uno mismo las propias a través del SDK de </a:t>
            </a:r>
            <a:r>
              <a:rPr lang="es-MX" baseline="0" dirty="0" err="1" smtClean="0"/>
              <a:t>Stylecop</a:t>
            </a:r>
            <a:r>
              <a:rPr lang="es-MX" baseline="0" dirty="0" smtClean="0"/>
              <a:t> o a través de un </a:t>
            </a:r>
            <a:r>
              <a:rPr lang="es-MX" baseline="0" dirty="0" err="1" smtClean="0"/>
              <a:t>addi</a:t>
            </a:r>
            <a:r>
              <a:rPr lang="es-MX" baseline="0" dirty="0" smtClean="0"/>
              <a:t>-in llamado </a:t>
            </a:r>
            <a:r>
              <a:rPr lang="es-MX" baseline="0" dirty="0" err="1" smtClean="0"/>
              <a:t>stylecopplus</a:t>
            </a:r>
            <a:r>
              <a:rPr lang="es-MX" baseline="0" dirty="0" smtClean="0"/>
              <a:t>, que pueden descargar desde la ruta mostrada en pantalla.</a:t>
            </a:r>
          </a:p>
          <a:p>
            <a:endParaRPr lang="es-MX" baseline="0" dirty="0" smtClean="0"/>
          </a:p>
          <a:p>
            <a:r>
              <a:rPr lang="es-MX" baseline="0" dirty="0" smtClean="0"/>
              <a:t>Para instalar </a:t>
            </a:r>
            <a:r>
              <a:rPr lang="es-MX" baseline="0" dirty="0" err="1" smtClean="0"/>
              <a:t>stylecop</a:t>
            </a:r>
            <a:r>
              <a:rPr lang="es-MX" baseline="0" dirty="0" smtClean="0"/>
              <a:t>, es necesario ingresar a la </a:t>
            </a:r>
            <a:r>
              <a:rPr lang="es-MX" baseline="0" dirty="0" err="1" smtClean="0"/>
              <a:t>url</a:t>
            </a:r>
            <a:r>
              <a:rPr lang="es-MX" baseline="0" dirty="0" smtClean="0"/>
              <a:t> del proyecto y descárgalo, o directamente en las extensiones del visual </a:t>
            </a:r>
            <a:r>
              <a:rPr lang="es-MX" baseline="0" dirty="0" err="1" smtClean="0"/>
              <a:t>studio</a:t>
            </a:r>
            <a:r>
              <a:rPr lang="es-MX" baseline="0" dirty="0" smtClean="0"/>
              <a:t>.</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21</a:t>
            </a:fld>
            <a:endParaRPr lang="es-MX"/>
          </a:p>
        </p:txBody>
      </p:sp>
    </p:spTree>
    <p:extLst>
      <p:ext uri="{BB962C8B-B14F-4D97-AF65-F5344CB8AC3E}">
        <p14:creationId xmlns:p14="http://schemas.microsoft.com/office/powerpoint/2010/main" val="3351635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dirty="0" smtClean="0"/>
              <a:t>Presentar</a:t>
            </a:r>
            <a:r>
              <a:rPr lang="es-MX" baseline="0" dirty="0" smtClean="0"/>
              <a:t> al equipo</a:t>
            </a:r>
          </a:p>
          <a:p>
            <a:pPr marL="628650" lvl="1" indent="-171450">
              <a:buFontTx/>
              <a:buChar char="-"/>
            </a:pPr>
            <a:r>
              <a:rPr lang="es-MX" baseline="0" dirty="0" smtClean="0"/>
              <a:t>Ulises</a:t>
            </a:r>
          </a:p>
          <a:p>
            <a:pPr marL="628650" lvl="1" indent="-171450">
              <a:buFontTx/>
              <a:buChar char="-"/>
            </a:pPr>
            <a:r>
              <a:rPr lang="es-MX" baseline="0" dirty="0" err="1" smtClean="0"/>
              <a:t>Alin</a:t>
            </a:r>
            <a:endParaRPr lang="es-MX" baseline="0" dirty="0" smtClean="0"/>
          </a:p>
          <a:p>
            <a:pPr marL="628650" lvl="1" indent="-171450">
              <a:buFontTx/>
              <a:buChar char="-"/>
            </a:pPr>
            <a:r>
              <a:rPr lang="es-MX" baseline="0" dirty="0" smtClean="0"/>
              <a:t>Orvelin</a:t>
            </a:r>
          </a:p>
          <a:p>
            <a:pPr marL="628650" lvl="1" indent="-171450">
              <a:buFontTx/>
              <a:buChar char="-"/>
            </a:pPr>
            <a:r>
              <a:rPr lang="es-MX" baseline="0" dirty="0" smtClean="0"/>
              <a:t>Ricardo</a:t>
            </a:r>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a:t>
            </a:fld>
            <a:endParaRPr lang="es-MX"/>
          </a:p>
        </p:txBody>
      </p:sp>
    </p:spTree>
    <p:extLst>
      <p:ext uri="{BB962C8B-B14F-4D97-AF65-F5344CB8AC3E}">
        <p14:creationId xmlns:p14="http://schemas.microsoft.com/office/powerpoint/2010/main" val="1268356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Entre las reglas que agrega</a:t>
            </a:r>
            <a:r>
              <a:rPr lang="es-MX" baseline="0" dirty="0" smtClean="0"/>
              <a:t> </a:t>
            </a:r>
            <a:r>
              <a:rPr lang="es-MX" baseline="0" dirty="0" err="1" smtClean="0"/>
              <a:t>stylecop</a:t>
            </a:r>
            <a:r>
              <a:rPr lang="es-MX" baseline="0" dirty="0" smtClean="0"/>
              <a:t> se encuentran:</a:t>
            </a:r>
          </a:p>
          <a:p>
            <a:r>
              <a:rPr lang="es-MX" baseline="0" dirty="0" smtClean="0"/>
              <a:t>(enlistar las mostradas en la diapositiva)</a:t>
            </a:r>
          </a:p>
          <a:p>
            <a:endParaRPr lang="es-MX" baseline="0" dirty="0" smtClean="0"/>
          </a:p>
          <a:p>
            <a:r>
              <a:rPr lang="es-MX" baseline="0" dirty="0" smtClean="0"/>
              <a:t>Algunas limitantes es que el </a:t>
            </a:r>
            <a:r>
              <a:rPr lang="es-MX" baseline="0" dirty="0" err="1" smtClean="0"/>
              <a:t>spellchecker</a:t>
            </a:r>
            <a:r>
              <a:rPr lang="es-MX" baseline="0" dirty="0" smtClean="0"/>
              <a:t> únicamente reconoce el idioma inglés por lo que es recomendable desactivar la regla SA1650, en la configuración del </a:t>
            </a:r>
            <a:r>
              <a:rPr lang="es-MX" baseline="0" dirty="0" err="1" smtClean="0"/>
              <a:t>stylecop</a:t>
            </a:r>
            <a:r>
              <a:rPr lang="es-MX" baseline="0" dirty="0" smtClean="0"/>
              <a:t> o escribiendo un mensaje de supresión directamente en el código.</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22</a:t>
            </a:fld>
            <a:endParaRPr lang="es-MX"/>
          </a:p>
        </p:txBody>
      </p:sp>
    </p:spTree>
    <p:extLst>
      <p:ext uri="{BB962C8B-B14F-4D97-AF65-F5344CB8AC3E}">
        <p14:creationId xmlns:p14="http://schemas.microsoft.com/office/powerpoint/2010/main" val="1045442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les mostraré como utilizar el </a:t>
            </a:r>
            <a:r>
              <a:rPr lang="es-MX" dirty="0" err="1" smtClean="0"/>
              <a:t>stylecop</a:t>
            </a:r>
            <a:endParaRPr lang="es-MX" dirty="0" smtClean="0"/>
          </a:p>
          <a:p>
            <a:endParaRPr lang="es-MX" dirty="0" smtClean="0"/>
          </a:p>
          <a:p>
            <a:pPr marL="228600" indent="-228600">
              <a:buAutoNum type="arabicPeriod"/>
            </a:pPr>
            <a:r>
              <a:rPr lang="es-MX" baseline="0" dirty="0" smtClean="0"/>
              <a:t>Abrir el archivo </a:t>
            </a:r>
            <a:r>
              <a:rPr lang="es-MX" baseline="0" dirty="0" err="1" smtClean="0"/>
              <a:t>StyleCopBefore</a:t>
            </a:r>
            <a:r>
              <a:rPr lang="es-MX" baseline="0" dirty="0" smtClean="0"/>
              <a:t> y ejecutar el </a:t>
            </a:r>
            <a:r>
              <a:rPr lang="es-MX" baseline="0" dirty="0" err="1" smtClean="0"/>
              <a:t>stylecop</a:t>
            </a:r>
            <a:r>
              <a:rPr lang="es-MX" baseline="0" dirty="0" smtClean="0"/>
              <a:t> desde el menú contextual. Mostrar las violaciones mostradas en la ventana Lista de errores.</a:t>
            </a:r>
          </a:p>
          <a:p>
            <a:pPr marL="228600" indent="-228600">
              <a:buAutoNum type="arabicPeriod"/>
            </a:pPr>
            <a:r>
              <a:rPr lang="es-MX" baseline="0" dirty="0" smtClean="0"/>
              <a:t>Abrir el archivo </a:t>
            </a:r>
            <a:r>
              <a:rPr lang="es-MX" baseline="0" dirty="0" err="1" smtClean="0"/>
              <a:t>StyleCopAfter</a:t>
            </a:r>
            <a:r>
              <a:rPr lang="es-MX" baseline="0" dirty="0" smtClean="0"/>
              <a:t> y ejecutar el </a:t>
            </a:r>
            <a:r>
              <a:rPr lang="es-MX" baseline="0" dirty="0" err="1" smtClean="0"/>
              <a:t>stylecop</a:t>
            </a:r>
            <a:r>
              <a:rPr lang="es-MX" baseline="0" dirty="0" smtClean="0"/>
              <a:t> desde el menú contextual. Mostrar que no existen violaciones.</a:t>
            </a:r>
            <a:endParaRPr lang="es-MX" dirty="0" smtClean="0"/>
          </a:p>
          <a:p>
            <a:endParaRPr lang="es-MX" dirty="0" smtClean="0"/>
          </a:p>
          <a:p>
            <a:r>
              <a:rPr lang="es-MX" dirty="0" smtClean="0"/>
              <a:t>Recoger preguntas de</a:t>
            </a:r>
            <a:r>
              <a:rPr lang="es-MX" baseline="0" dirty="0" smtClean="0"/>
              <a:t> los asistentes remotos.</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23</a:t>
            </a:fld>
            <a:endParaRPr lang="es-MX"/>
          </a:p>
        </p:txBody>
      </p:sp>
    </p:spTree>
    <p:extLst>
      <p:ext uri="{BB962C8B-B14F-4D97-AF65-F5344CB8AC3E}">
        <p14:creationId xmlns:p14="http://schemas.microsoft.com/office/powerpoint/2010/main" val="1963679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¿Qué es </a:t>
            </a:r>
            <a:r>
              <a:rPr lang="es-MX" dirty="0" err="1" smtClean="0"/>
              <a:t>VsDocman</a:t>
            </a:r>
            <a:r>
              <a:rPr lang="es-MX" dirty="0" smtClean="0"/>
              <a:t>?</a:t>
            </a:r>
          </a:p>
          <a:p>
            <a:endParaRPr lang="es-MX" dirty="0" smtClean="0"/>
          </a:p>
          <a:p>
            <a:r>
              <a:rPr lang="es-MX" dirty="0" err="1" smtClean="0"/>
              <a:t>VSDocman</a:t>
            </a:r>
            <a:r>
              <a:rPr lang="es-MX" dirty="0" smtClean="0"/>
              <a:t> es una</a:t>
            </a:r>
            <a:r>
              <a:rPr lang="es-MX" baseline="0" dirty="0" smtClean="0"/>
              <a:t> herramienta para la generación de la documentación, en sí, a nivel profesional. Puede generar documentación estilo MSDN para proyectos de </a:t>
            </a:r>
            <a:r>
              <a:rPr lang="es-MX" baseline="0" dirty="0" err="1" smtClean="0"/>
              <a:t>c#</a:t>
            </a:r>
            <a:r>
              <a:rPr lang="es-MX" baseline="0" dirty="0" smtClean="0"/>
              <a:t> y VB.NET.</a:t>
            </a:r>
          </a:p>
          <a:p>
            <a:endParaRPr lang="es-MX" baseline="0" dirty="0" smtClean="0"/>
          </a:p>
          <a:p>
            <a:r>
              <a:rPr lang="es-MX" baseline="0" dirty="0" smtClean="0"/>
              <a:t>También cuenta con un editor de comentarios WYSIWYG (</a:t>
            </a:r>
            <a:r>
              <a:rPr lang="es-MX" baseline="0" dirty="0" err="1" smtClean="0"/>
              <a:t>What</a:t>
            </a:r>
            <a:r>
              <a:rPr lang="es-MX" baseline="0" dirty="0" smtClean="0"/>
              <a:t> </a:t>
            </a:r>
            <a:r>
              <a:rPr lang="es-MX" baseline="0" dirty="0" err="1" smtClean="0"/>
              <a:t>you</a:t>
            </a:r>
            <a:r>
              <a:rPr lang="es-MX" baseline="0" dirty="0" smtClean="0"/>
              <a:t> </a:t>
            </a:r>
            <a:r>
              <a:rPr lang="es-MX" baseline="0" dirty="0" err="1" smtClean="0"/>
              <a:t>see</a:t>
            </a:r>
            <a:r>
              <a:rPr lang="es-MX" baseline="0" dirty="0" smtClean="0"/>
              <a:t> </a:t>
            </a:r>
            <a:r>
              <a:rPr lang="es-MX" baseline="0" dirty="0" err="1" smtClean="0"/>
              <a:t>is</a:t>
            </a:r>
            <a:r>
              <a:rPr lang="es-MX" baseline="0" dirty="0" smtClean="0"/>
              <a:t> </a:t>
            </a:r>
            <a:r>
              <a:rPr lang="es-MX" baseline="0" dirty="0" err="1" smtClean="0"/>
              <a:t>what</a:t>
            </a:r>
            <a:r>
              <a:rPr lang="es-MX" baseline="0" dirty="0" smtClean="0"/>
              <a:t> </a:t>
            </a:r>
            <a:r>
              <a:rPr lang="es-MX" baseline="0" dirty="0" err="1" smtClean="0"/>
              <a:t>you</a:t>
            </a:r>
            <a:r>
              <a:rPr lang="es-MX" baseline="0" dirty="0" smtClean="0"/>
              <a:t> </a:t>
            </a:r>
            <a:r>
              <a:rPr lang="es-MX" baseline="0" dirty="0" err="1" smtClean="0"/>
              <a:t>get</a:t>
            </a:r>
            <a:r>
              <a:rPr lang="es-MX" baseline="0" dirty="0" smtClean="0"/>
              <a:t>), para ver tiempo real cómo quedará tu documentación. A esta documentación se le pueden agregar tablas, imágenes, diagramas de clases, enlaces, formato de texto como negritas, itálicas, colores, etc.</a:t>
            </a:r>
          </a:p>
          <a:p>
            <a:endParaRPr lang="es-MX" baseline="0" dirty="0" smtClean="0"/>
          </a:p>
          <a:p>
            <a:r>
              <a:rPr lang="es-MX" baseline="0" dirty="0" smtClean="0"/>
              <a:t>La compilación de la documentación puede ser por proyecto o solución.</a:t>
            </a:r>
          </a:p>
          <a:p>
            <a:endParaRPr lang="es-MX" baseline="0" dirty="0" smtClean="0"/>
          </a:p>
          <a:p>
            <a:r>
              <a:rPr lang="es-MX" baseline="0" dirty="0" smtClean="0"/>
              <a:t>Actualmente esta herramienta es de paga, pero ofrece una versión de prueba de 15 días, al terminarse los 15 días, pone una marca de agua de </a:t>
            </a:r>
            <a:r>
              <a:rPr lang="es-MX" baseline="0" dirty="0" err="1" smtClean="0"/>
              <a:t>vsdoc</a:t>
            </a:r>
            <a:r>
              <a:rPr lang="es-MX" baseline="0" dirty="0" smtClean="0"/>
              <a:t> en la documentación. La versión pagada, permite incrustar el logotipo de tu empresa a la documentación.</a:t>
            </a:r>
          </a:p>
          <a:p>
            <a:endParaRPr lang="es-MX" baseline="0" dirty="0" smtClean="0"/>
          </a:p>
          <a:p>
            <a:r>
              <a:rPr lang="es-MX" baseline="0" dirty="0" smtClean="0"/>
              <a:t>Para obtener </a:t>
            </a:r>
            <a:r>
              <a:rPr lang="es-MX" baseline="0" dirty="0" err="1" smtClean="0"/>
              <a:t>VSDocman</a:t>
            </a:r>
            <a:r>
              <a:rPr lang="es-MX" baseline="0" dirty="0" smtClean="0"/>
              <a:t>, se puede descargar desde la web del autor, o agregando la extensión al visual </a:t>
            </a:r>
            <a:r>
              <a:rPr lang="es-MX" baseline="0" dirty="0" err="1" smtClean="0"/>
              <a:t>studio</a:t>
            </a:r>
            <a:r>
              <a:rPr lang="es-MX" baseline="0" dirty="0" smtClean="0"/>
              <a:t>.</a:t>
            </a:r>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25</a:t>
            </a:fld>
            <a:endParaRPr lang="es-MX"/>
          </a:p>
        </p:txBody>
      </p:sp>
    </p:spTree>
    <p:extLst>
      <p:ext uri="{BB962C8B-B14F-4D97-AF65-F5344CB8AC3E}">
        <p14:creationId xmlns:p14="http://schemas.microsoft.com/office/powerpoint/2010/main" val="308047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Los formatos en que se puede compilar la</a:t>
            </a:r>
            <a:r>
              <a:rPr lang="es-MX" baseline="0" dirty="0" smtClean="0"/>
              <a:t> documentación son los siguientes:</a:t>
            </a:r>
          </a:p>
          <a:p>
            <a:r>
              <a:rPr lang="es-MX" baseline="0" dirty="0" smtClean="0"/>
              <a:t>Microsoft Help </a:t>
            </a:r>
            <a:r>
              <a:rPr lang="es-MX" baseline="0" dirty="0" err="1" smtClean="0"/>
              <a:t>Viewer</a:t>
            </a:r>
            <a:endParaRPr lang="es-MX" baseline="0" dirty="0" smtClean="0"/>
          </a:p>
          <a:p>
            <a:r>
              <a:rPr lang="es-MX" baseline="0" dirty="0" smtClean="0"/>
              <a:t>MS Help2</a:t>
            </a:r>
          </a:p>
          <a:p>
            <a:r>
              <a:rPr lang="es-MX" baseline="0" dirty="0" err="1" smtClean="0"/>
              <a:t>Html</a:t>
            </a:r>
            <a:r>
              <a:rPr lang="es-MX" baseline="0" dirty="0" smtClean="0"/>
              <a:t> Help 1.x</a:t>
            </a:r>
          </a:p>
          <a:p>
            <a:r>
              <a:rPr lang="es-MX" baseline="0" dirty="0" err="1" smtClean="0"/>
              <a:t>Html</a:t>
            </a:r>
            <a:r>
              <a:rPr lang="es-MX" baseline="0" dirty="0" smtClean="0"/>
              <a:t>, con índice, búsqueda y tabla de contenidos</a:t>
            </a:r>
          </a:p>
          <a:p>
            <a:r>
              <a:rPr lang="es-MX" baseline="0" dirty="0" smtClean="0"/>
              <a:t>Word</a:t>
            </a:r>
          </a:p>
          <a:p>
            <a:r>
              <a:rPr lang="es-MX" baseline="0" dirty="0" smtClean="0"/>
              <a:t>RTF</a:t>
            </a:r>
          </a:p>
          <a:p>
            <a:r>
              <a:rPr lang="es-MX" baseline="0" dirty="0" smtClean="0"/>
              <a:t>XML, para procesarla posteriormente por otras herramientas</a:t>
            </a:r>
          </a:p>
          <a:p>
            <a:r>
              <a:rPr lang="es-MX" baseline="0" dirty="0" err="1" smtClean="0"/>
              <a:t>Ó</a:t>
            </a:r>
            <a:r>
              <a:rPr lang="es-MX" baseline="0" dirty="0" smtClean="0"/>
              <a:t>, puedes definir tu propio formato para cualquier documento basado en texto como </a:t>
            </a:r>
            <a:r>
              <a:rPr lang="es-MX" baseline="0" dirty="0" err="1" smtClean="0"/>
              <a:t>LaTEX</a:t>
            </a:r>
            <a:r>
              <a:rPr lang="es-MX" baseline="0" dirty="0" smtClean="0"/>
              <a:t>, un </a:t>
            </a:r>
            <a:r>
              <a:rPr lang="es-MX" baseline="0" dirty="0" err="1" smtClean="0"/>
              <a:t>html</a:t>
            </a:r>
            <a:r>
              <a:rPr lang="es-MX" baseline="0" dirty="0" smtClean="0"/>
              <a:t> personalizado, entre otros.</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26</a:t>
            </a:fld>
            <a:endParaRPr lang="es-MX"/>
          </a:p>
        </p:txBody>
      </p:sp>
    </p:spTree>
    <p:extLst>
      <p:ext uri="{BB962C8B-B14F-4D97-AF65-F5344CB8AC3E}">
        <p14:creationId xmlns:p14="http://schemas.microsoft.com/office/powerpoint/2010/main" val="2433412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Finalmente,</a:t>
            </a:r>
            <a:r>
              <a:rPr lang="es-MX" baseline="0" dirty="0" smtClean="0"/>
              <a:t> podremos ver el resultado de todas las herramientas en conjunto y generaremos un Archivo de documentación de un proyecto.</a:t>
            </a:r>
          </a:p>
          <a:p>
            <a:endParaRPr lang="es-MX" baseline="0" dirty="0" smtClean="0"/>
          </a:p>
          <a:p>
            <a:pPr marL="228600" indent="-228600">
              <a:buAutoNum type="arabicPeriod"/>
            </a:pPr>
            <a:r>
              <a:rPr lang="es-MX" baseline="0" dirty="0" smtClean="0"/>
              <a:t>Abrir el Archivo </a:t>
            </a:r>
            <a:r>
              <a:rPr lang="es-MX" baseline="0" dirty="0" err="1" smtClean="0"/>
              <a:t>VsDocman</a:t>
            </a:r>
            <a:r>
              <a:rPr lang="es-MX" baseline="0" dirty="0" smtClean="0"/>
              <a:t>. Seleccionar un Miembro o método y hacer clic derecho </a:t>
            </a:r>
            <a:r>
              <a:rPr lang="es-MX" baseline="0" dirty="0" err="1" smtClean="0"/>
              <a:t>XMLComment</a:t>
            </a:r>
            <a:r>
              <a:rPr lang="es-MX" baseline="0" dirty="0" smtClean="0"/>
              <a:t> y mostrar la pantalla del editor de comentarios. Mostrar que se pueden agregar imágenes, tablas, listas, hipervínculos, agregar otras secciones como el </a:t>
            </a:r>
            <a:r>
              <a:rPr lang="es-MX" baseline="0" dirty="0" err="1" smtClean="0"/>
              <a:t>example</a:t>
            </a:r>
            <a:r>
              <a:rPr lang="es-MX" baseline="0" dirty="0" smtClean="0"/>
              <a:t>, o el </a:t>
            </a:r>
            <a:r>
              <a:rPr lang="es-MX" baseline="0" dirty="0" err="1" smtClean="0"/>
              <a:t>exceptions</a:t>
            </a:r>
            <a:r>
              <a:rPr lang="es-MX" baseline="0" dirty="0" smtClean="0"/>
              <a:t>. Cambiarse entre la modalidad </a:t>
            </a:r>
            <a:r>
              <a:rPr lang="es-MX" baseline="0" dirty="0" err="1" smtClean="0"/>
              <a:t>wysiwig</a:t>
            </a:r>
            <a:r>
              <a:rPr lang="es-MX" baseline="0" dirty="0" smtClean="0"/>
              <a:t> y la avanzada.</a:t>
            </a:r>
          </a:p>
          <a:p>
            <a:pPr marL="228600" indent="-228600">
              <a:buAutoNum type="arabicPeriod"/>
            </a:pPr>
            <a:r>
              <a:rPr lang="es-MX" baseline="0" dirty="0" smtClean="0"/>
              <a:t>Hacer clic en el botón </a:t>
            </a:r>
            <a:r>
              <a:rPr lang="es-MX" baseline="0" dirty="0" err="1" smtClean="0"/>
              <a:t>VSDocman</a:t>
            </a:r>
            <a:r>
              <a:rPr lang="es-MX" baseline="0" dirty="0" smtClean="0"/>
              <a:t> y mostrar las propiedades del </a:t>
            </a:r>
            <a:r>
              <a:rPr lang="es-MX" baseline="0" dirty="0" err="1" smtClean="0"/>
              <a:t>projecto</a:t>
            </a:r>
            <a:r>
              <a:rPr lang="es-MX" baseline="0" dirty="0" smtClean="0"/>
              <a:t> (navegar por varias opciones), ir a la opción Output/</a:t>
            </a:r>
            <a:r>
              <a:rPr lang="es-MX" baseline="0" dirty="0" err="1" smtClean="0"/>
              <a:t>documentation</a:t>
            </a:r>
            <a:r>
              <a:rPr lang="es-MX" baseline="0" dirty="0" smtClean="0"/>
              <a:t> </a:t>
            </a:r>
            <a:r>
              <a:rPr lang="es-MX" baseline="0" dirty="0" err="1" smtClean="0"/>
              <a:t>form</a:t>
            </a:r>
            <a:r>
              <a:rPr lang="es-MX" baseline="0" dirty="0" smtClean="0"/>
              <a:t> y mostrarles los formatos disponibles, las opciones.</a:t>
            </a:r>
          </a:p>
          <a:p>
            <a:pPr marL="228600" indent="-228600">
              <a:buAutoNum type="arabicPeriod"/>
            </a:pPr>
            <a:r>
              <a:rPr lang="es-MX" baseline="0" dirty="0" smtClean="0"/>
              <a:t>Generar documentación en inglés. Mostrar el resultado.</a:t>
            </a:r>
          </a:p>
          <a:p>
            <a:pPr marL="228600" indent="-228600">
              <a:buAutoNum type="arabicPeriod"/>
            </a:pPr>
            <a:r>
              <a:rPr lang="es-MX" baseline="0" dirty="0" smtClean="0"/>
              <a:t>Ir a la opción Project </a:t>
            </a:r>
            <a:r>
              <a:rPr lang="es-MX" baseline="0" dirty="0" err="1" smtClean="0"/>
              <a:t>Properties</a:t>
            </a:r>
            <a:r>
              <a:rPr lang="es-MX" baseline="0" dirty="0" smtClean="0"/>
              <a:t>/Output/</a:t>
            </a:r>
            <a:r>
              <a:rPr lang="es-MX" baseline="0" dirty="0" err="1" smtClean="0"/>
              <a:t>documentationform</a:t>
            </a:r>
            <a:r>
              <a:rPr lang="es-MX" baseline="0" dirty="0" smtClean="0"/>
              <a:t> y cambiar el idioma de la documentación a es-ES.</a:t>
            </a:r>
          </a:p>
          <a:p>
            <a:pPr marL="228600" indent="-228600">
              <a:buAutoNum type="arabicPeriod"/>
            </a:pPr>
            <a:r>
              <a:rPr lang="es-MX" baseline="0" dirty="0" smtClean="0"/>
              <a:t>Generar documentación en español, mencionar que tiene algunos bugs.</a:t>
            </a:r>
          </a:p>
          <a:p>
            <a:endParaRPr lang="es-MX" baseline="0" dirty="0" smtClean="0"/>
          </a:p>
          <a:p>
            <a:r>
              <a:rPr lang="es-MX" dirty="0" smtClean="0"/>
              <a:t>Recoger preguntas de</a:t>
            </a:r>
            <a:r>
              <a:rPr lang="es-MX" baseline="0" dirty="0" smtClean="0"/>
              <a:t> los asistentes remotos.</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27</a:t>
            </a:fld>
            <a:endParaRPr lang="es-MX"/>
          </a:p>
        </p:txBody>
      </p:sp>
    </p:spTree>
    <p:extLst>
      <p:ext uri="{BB962C8B-B14F-4D97-AF65-F5344CB8AC3E}">
        <p14:creationId xmlns:p14="http://schemas.microsoft.com/office/powerpoint/2010/main" val="1499007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En éste módulo, hablaremos un poco de cómo todas estas herramientas se complementan entre sí y “extienden” por </a:t>
            </a:r>
            <a:r>
              <a:rPr lang="es-MX" dirty="0" err="1" smtClean="0"/>
              <a:t>asi</a:t>
            </a:r>
            <a:r>
              <a:rPr lang="es-MX" dirty="0" smtClean="0"/>
              <a:t> decirlo, al </a:t>
            </a:r>
            <a:r>
              <a:rPr lang="es-MX" dirty="0" err="1" smtClean="0"/>
              <a:t>code</a:t>
            </a:r>
            <a:r>
              <a:rPr lang="es-MX" dirty="0" smtClean="0"/>
              <a:t> </a:t>
            </a:r>
            <a:r>
              <a:rPr lang="es-MX" dirty="0" err="1" smtClean="0"/>
              <a:t>analysis</a:t>
            </a:r>
            <a:r>
              <a:rPr lang="es-MX" dirty="0" smtClean="0"/>
              <a:t> del visual </a:t>
            </a:r>
            <a:r>
              <a:rPr lang="es-MX" dirty="0" err="1" smtClean="0"/>
              <a:t>studio</a:t>
            </a:r>
            <a:r>
              <a:rPr lang="es-MX" dirty="0" smtClean="0"/>
              <a:t>, y como</a:t>
            </a:r>
            <a:r>
              <a:rPr lang="es-MX" baseline="0" dirty="0" smtClean="0"/>
              <a:t> ayudan a realizar algunas tareas del </a:t>
            </a:r>
            <a:r>
              <a:rPr lang="es-MX" baseline="0" dirty="0" err="1" smtClean="0"/>
              <a:t>coding</a:t>
            </a:r>
            <a:r>
              <a:rPr lang="es-MX" baseline="0" dirty="0" smtClean="0"/>
              <a:t> </a:t>
            </a:r>
            <a:r>
              <a:rPr lang="es-MX" baseline="0" dirty="0" err="1" smtClean="0"/>
              <a:t>guidelines</a:t>
            </a:r>
            <a:r>
              <a:rPr lang="es-MX" baseline="0" dirty="0" smtClean="0"/>
              <a:t> de </a:t>
            </a:r>
            <a:r>
              <a:rPr lang="es-MX" baseline="0" dirty="0" err="1" smtClean="0"/>
              <a:t>dotnet</a:t>
            </a:r>
            <a:r>
              <a:rPr lang="es-MX" baseline="0" dirty="0" smtClean="0"/>
              <a:t>.</a:t>
            </a:r>
          </a:p>
          <a:p>
            <a:endParaRPr lang="es-MX" baseline="0" dirty="0" smtClean="0"/>
          </a:p>
          <a:p>
            <a:r>
              <a:rPr lang="es-MX" baseline="0" dirty="0" smtClean="0"/>
              <a:t>Empecemos por hablar un poco de lo que es el </a:t>
            </a:r>
            <a:r>
              <a:rPr lang="es-MX" baseline="0" dirty="0" err="1" smtClean="0"/>
              <a:t>code</a:t>
            </a:r>
            <a:r>
              <a:rPr lang="es-MX" baseline="0" dirty="0" smtClean="0"/>
              <a:t> </a:t>
            </a:r>
            <a:r>
              <a:rPr lang="es-MX" baseline="0" dirty="0" err="1" smtClean="0"/>
              <a:t>analysis</a:t>
            </a:r>
            <a:endParaRPr lang="es-MX" baseline="0" dirty="0" smtClean="0"/>
          </a:p>
          <a:p>
            <a:endParaRPr lang="es-MX" baseline="0" dirty="0" smtClean="0"/>
          </a:p>
          <a:p>
            <a:r>
              <a:rPr lang="es-MX" baseline="0" dirty="0" smtClean="0"/>
              <a:t>Es una herramienta integrada en el </a:t>
            </a:r>
            <a:r>
              <a:rPr lang="es-MX" baseline="0" dirty="0" err="1" smtClean="0"/>
              <a:t>Ide</a:t>
            </a:r>
            <a:r>
              <a:rPr lang="es-MX" baseline="0" dirty="0" smtClean="0"/>
              <a:t> de Visual Studio, también conocida como </a:t>
            </a:r>
            <a:r>
              <a:rPr lang="es-MX" baseline="0" dirty="0" err="1" smtClean="0"/>
              <a:t>FxCop</a:t>
            </a:r>
            <a:r>
              <a:rPr lang="es-MX" baseline="0" dirty="0" smtClean="0"/>
              <a:t>, que analiza los ensamblados de las aplicaciones, en lugar del código fuente, como lo hace </a:t>
            </a:r>
            <a:r>
              <a:rPr lang="es-MX" baseline="0" dirty="0" err="1" smtClean="0"/>
              <a:t>StyleCop</a:t>
            </a:r>
            <a:r>
              <a:rPr lang="es-MX" baseline="0" dirty="0" smtClean="0"/>
              <a:t>, y éste reporta en la ventana lista de errores las violaciones encontradas de acuerdo al conjunto de reglas que se haya seleccionado para dicho proyecto.</a:t>
            </a:r>
          </a:p>
          <a:p>
            <a:endParaRPr lang="es-MX" baseline="0" dirty="0" smtClean="0"/>
          </a:p>
          <a:p>
            <a:r>
              <a:rPr lang="es-MX" baseline="0" dirty="0" smtClean="0"/>
              <a:t>Es posible configurar el proyecto para que realice un </a:t>
            </a:r>
            <a:r>
              <a:rPr lang="es-MX" baseline="0" dirty="0" err="1" smtClean="0"/>
              <a:t>code</a:t>
            </a:r>
            <a:r>
              <a:rPr lang="es-MX" baseline="0" dirty="0" smtClean="0"/>
              <a:t> </a:t>
            </a:r>
            <a:r>
              <a:rPr lang="es-MX" baseline="0" dirty="0" err="1" smtClean="0"/>
              <a:t>analysis</a:t>
            </a:r>
            <a:r>
              <a:rPr lang="es-MX" baseline="0" dirty="0" smtClean="0"/>
              <a:t> antes de cada </a:t>
            </a:r>
            <a:r>
              <a:rPr lang="es-MX" baseline="0" dirty="0" err="1" smtClean="0"/>
              <a:t>build</a:t>
            </a:r>
            <a:r>
              <a:rPr lang="es-MX" baseline="0" dirty="0" smtClean="0"/>
              <a:t>.</a:t>
            </a:r>
          </a:p>
          <a:p>
            <a:r>
              <a:rPr lang="es-MX" baseline="0" dirty="0" smtClean="0"/>
              <a:t>Cuando se realiza un </a:t>
            </a:r>
            <a:r>
              <a:rPr lang="es-MX" baseline="0" dirty="0" err="1" smtClean="0"/>
              <a:t>code</a:t>
            </a:r>
            <a:r>
              <a:rPr lang="es-MX" baseline="0" dirty="0" smtClean="0"/>
              <a:t> </a:t>
            </a:r>
            <a:r>
              <a:rPr lang="es-MX" baseline="0" dirty="0" err="1" smtClean="0"/>
              <a:t>analysis</a:t>
            </a:r>
            <a:r>
              <a:rPr lang="es-MX" baseline="0" dirty="0" smtClean="0"/>
              <a:t> es posible configurarlo para que lo ejecute contra un conjunto de reglas predefinido, </a:t>
            </a:r>
            <a:r>
              <a:rPr lang="es-MX" baseline="0" dirty="0" err="1" smtClean="0"/>
              <a:t>ó</a:t>
            </a:r>
            <a:r>
              <a:rPr lang="es-MX" baseline="0" dirty="0" smtClean="0"/>
              <a:t> bien, puedes configurar tu conjunto de reglas a utilizar.</a:t>
            </a:r>
          </a:p>
          <a:p>
            <a:endParaRPr lang="es-MX" baseline="0" dirty="0" smtClean="0"/>
          </a:p>
          <a:p>
            <a:r>
              <a:rPr lang="es-MX" baseline="0" dirty="0" smtClean="0"/>
              <a:t>El </a:t>
            </a:r>
            <a:r>
              <a:rPr lang="es-MX" baseline="0" dirty="0" err="1" smtClean="0"/>
              <a:t>Code</a:t>
            </a:r>
            <a:r>
              <a:rPr lang="es-MX" baseline="0" dirty="0" smtClean="0"/>
              <a:t> </a:t>
            </a:r>
            <a:r>
              <a:rPr lang="es-MX" baseline="0" dirty="0" err="1" smtClean="0"/>
              <a:t>Analysis</a:t>
            </a:r>
            <a:r>
              <a:rPr lang="es-MX" baseline="0" dirty="0" smtClean="0"/>
              <a:t> se relaciona con la regla PS2210 que dicta que se debe hacer el </a:t>
            </a:r>
            <a:r>
              <a:rPr lang="es-MX" baseline="0" dirty="0" err="1" smtClean="0"/>
              <a:t>build</a:t>
            </a:r>
            <a:r>
              <a:rPr lang="es-MX" baseline="0" dirty="0" smtClean="0"/>
              <a:t> con el mayor nivel de advertencia.</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29</a:t>
            </a:fld>
            <a:endParaRPr lang="es-MX"/>
          </a:p>
        </p:txBody>
      </p:sp>
    </p:spTree>
    <p:extLst>
      <p:ext uri="{BB962C8B-B14F-4D97-AF65-F5344CB8AC3E}">
        <p14:creationId xmlns:p14="http://schemas.microsoft.com/office/powerpoint/2010/main" val="3465520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El</a:t>
            </a:r>
            <a:r>
              <a:rPr lang="es-MX" baseline="0" dirty="0" smtClean="0"/>
              <a:t> </a:t>
            </a:r>
            <a:r>
              <a:rPr lang="es-MX" baseline="0" dirty="0" err="1" smtClean="0"/>
              <a:t>Codemaid</a:t>
            </a:r>
            <a:r>
              <a:rPr lang="es-MX" baseline="0" dirty="0" smtClean="0"/>
              <a:t>.</a:t>
            </a:r>
          </a:p>
          <a:p>
            <a:endParaRPr lang="es-MX" baseline="0" dirty="0" smtClean="0"/>
          </a:p>
          <a:p>
            <a:r>
              <a:rPr lang="es-MX" baseline="0" dirty="0" smtClean="0"/>
              <a:t>Con el </a:t>
            </a:r>
            <a:r>
              <a:rPr lang="es-MX" baseline="0" dirty="0" err="1" smtClean="0"/>
              <a:t>code</a:t>
            </a:r>
            <a:r>
              <a:rPr lang="es-MX" baseline="0" dirty="0" smtClean="0"/>
              <a:t> </a:t>
            </a:r>
            <a:r>
              <a:rPr lang="es-MX" baseline="0" dirty="0" err="1" smtClean="0"/>
              <a:t>maid</a:t>
            </a:r>
            <a:r>
              <a:rPr lang="es-MX" baseline="0" dirty="0" smtClean="0"/>
              <a:t> podemos utilizar la función de la complejidad </a:t>
            </a:r>
            <a:r>
              <a:rPr lang="es-MX" baseline="0" dirty="0" err="1" smtClean="0"/>
              <a:t>ciclomática</a:t>
            </a:r>
            <a:r>
              <a:rPr lang="es-MX" baseline="0" dirty="0" smtClean="0"/>
              <a:t>, para encontrar métodos que podamos </a:t>
            </a:r>
            <a:r>
              <a:rPr lang="es-MX" baseline="0" dirty="0" err="1" smtClean="0"/>
              <a:t>refactorizar</a:t>
            </a:r>
            <a:r>
              <a:rPr lang="es-MX" baseline="0" dirty="0" smtClean="0"/>
              <a:t> y cumplir con la regla PS1000 del </a:t>
            </a:r>
            <a:r>
              <a:rPr lang="es-MX" baseline="0" dirty="0" err="1" smtClean="0"/>
              <a:t>codign</a:t>
            </a:r>
            <a:r>
              <a:rPr lang="es-MX" baseline="0" dirty="0" smtClean="0"/>
              <a:t> </a:t>
            </a:r>
            <a:r>
              <a:rPr lang="es-MX" baseline="0" dirty="0" err="1" smtClean="0"/>
              <a:t>guidelines</a:t>
            </a:r>
            <a:r>
              <a:rPr lang="es-MX" baseline="0" dirty="0" smtClean="0"/>
              <a:t>.</a:t>
            </a:r>
          </a:p>
          <a:p>
            <a:endParaRPr lang="es-MX" baseline="0" dirty="0" smtClean="0"/>
          </a:p>
          <a:p>
            <a:r>
              <a:rPr lang="es-MX" baseline="0" dirty="0" smtClean="0"/>
              <a:t>Las funcionalidades de Reorganizar y limpiar el código nos ayudar a cumplir con las reglas PS2400, PS2402, PS2406 y PS2407</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30</a:t>
            </a:fld>
            <a:endParaRPr lang="es-MX"/>
          </a:p>
        </p:txBody>
      </p:sp>
    </p:spTree>
    <p:extLst>
      <p:ext uri="{BB962C8B-B14F-4D97-AF65-F5344CB8AC3E}">
        <p14:creationId xmlns:p14="http://schemas.microsoft.com/office/powerpoint/2010/main" val="2900085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El </a:t>
            </a:r>
            <a:r>
              <a:rPr lang="es-MX" baseline="0" dirty="0" err="1" smtClean="0"/>
              <a:t>License</a:t>
            </a:r>
            <a:r>
              <a:rPr lang="es-MX" baseline="0" dirty="0" smtClean="0"/>
              <a:t> </a:t>
            </a:r>
            <a:r>
              <a:rPr lang="es-MX" baseline="0" dirty="0" err="1" smtClean="0"/>
              <a:t>header</a:t>
            </a:r>
            <a:r>
              <a:rPr lang="es-MX" baseline="0" dirty="0" smtClean="0"/>
              <a:t> manager, aunque no ayuda a realizar alguna regla del general </a:t>
            </a:r>
            <a:r>
              <a:rPr lang="es-MX" baseline="0" dirty="0" err="1" smtClean="0"/>
              <a:t>coding</a:t>
            </a:r>
            <a:r>
              <a:rPr lang="es-MX" baseline="0" dirty="0" smtClean="0"/>
              <a:t> </a:t>
            </a:r>
            <a:r>
              <a:rPr lang="es-MX" baseline="0" dirty="0" err="1" smtClean="0"/>
              <a:t>guidelines</a:t>
            </a:r>
            <a:r>
              <a:rPr lang="es-MX" baseline="0" dirty="0" smtClean="0"/>
              <a:t>, nos ayuda a identificar el archivo en el cual estamos trabajando, además de cumplir con las reglas SA1633, a SA1638 que agregar el </a:t>
            </a:r>
            <a:r>
              <a:rPr lang="es-MX" baseline="0" dirty="0" err="1" smtClean="0"/>
              <a:t>styleCop</a:t>
            </a:r>
            <a:r>
              <a:rPr lang="es-MX" baseline="0" dirty="0" smtClean="0"/>
              <a:t>.</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31</a:t>
            </a:fld>
            <a:endParaRPr lang="es-MX"/>
          </a:p>
        </p:txBody>
      </p:sp>
    </p:spTree>
    <p:extLst>
      <p:ext uri="{BB962C8B-B14F-4D97-AF65-F5344CB8AC3E}">
        <p14:creationId xmlns:p14="http://schemas.microsoft.com/office/powerpoint/2010/main" val="945520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Debido</a:t>
            </a:r>
            <a:r>
              <a:rPr lang="es-MX" baseline="0" dirty="0" smtClean="0"/>
              <a:t> a que el </a:t>
            </a:r>
            <a:r>
              <a:rPr lang="es-MX" baseline="0" dirty="0" err="1" smtClean="0"/>
              <a:t>ghost</a:t>
            </a:r>
            <a:r>
              <a:rPr lang="es-MX" baseline="0" dirty="0" smtClean="0"/>
              <a:t> </a:t>
            </a:r>
            <a:r>
              <a:rPr lang="es-MX" baseline="0" dirty="0" err="1" smtClean="0"/>
              <a:t>doc</a:t>
            </a:r>
            <a:r>
              <a:rPr lang="es-MX" baseline="0" dirty="0" smtClean="0"/>
              <a:t> genera la documentación XML de nuestras clases y métodos, nos ayuda a cumplir con las reglas PS2301, PS2305, PS2306 y PS2307, además de que podremos hacer uso del </a:t>
            </a:r>
            <a:r>
              <a:rPr lang="es-MX" baseline="0" dirty="0" err="1" smtClean="0"/>
              <a:t>intellisense</a:t>
            </a:r>
            <a:r>
              <a:rPr lang="es-MX" baseline="0" dirty="0" smtClean="0"/>
              <a:t> al momento de utilizar algún método.</a:t>
            </a:r>
          </a:p>
          <a:p>
            <a:endParaRPr lang="es-MX" baseline="0" dirty="0" smtClean="0"/>
          </a:p>
          <a:p>
            <a:r>
              <a:rPr lang="es-MX" baseline="0" dirty="0" smtClean="0"/>
              <a:t>El </a:t>
            </a:r>
            <a:r>
              <a:rPr lang="es-MX" baseline="0" dirty="0" err="1" smtClean="0"/>
              <a:t>StyleCop</a:t>
            </a:r>
            <a:r>
              <a:rPr lang="es-MX" baseline="0" dirty="0" smtClean="0"/>
              <a:t> añade reglas per sé, y éstas reglas complementan a las descritas en </a:t>
            </a:r>
            <a:r>
              <a:rPr lang="es-MX" baseline="0" dirty="0" err="1" smtClean="0"/>
              <a:t>Coding</a:t>
            </a:r>
            <a:r>
              <a:rPr lang="es-MX" baseline="0" dirty="0" smtClean="0"/>
              <a:t> </a:t>
            </a:r>
            <a:r>
              <a:rPr lang="es-MX" baseline="0" dirty="0" err="1" smtClean="0"/>
              <a:t>Guidelines</a:t>
            </a:r>
            <a:r>
              <a:rPr lang="es-MX" baseline="0" dirty="0" smtClean="0"/>
              <a:t>, y debido a que e integra directamente con el </a:t>
            </a:r>
            <a:r>
              <a:rPr lang="es-MX" baseline="0" dirty="0" err="1" smtClean="0"/>
              <a:t>Code</a:t>
            </a:r>
            <a:r>
              <a:rPr lang="es-MX" baseline="0" dirty="0" smtClean="0"/>
              <a:t> </a:t>
            </a:r>
            <a:r>
              <a:rPr lang="es-MX" baseline="0" dirty="0" err="1" smtClean="0"/>
              <a:t>Analysis</a:t>
            </a:r>
            <a:r>
              <a:rPr lang="es-MX" baseline="0" dirty="0" smtClean="0"/>
              <a:t> prácticamente es transparente la integración.</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32</a:t>
            </a:fld>
            <a:endParaRPr lang="es-MX"/>
          </a:p>
        </p:txBody>
      </p:sp>
    </p:spTree>
    <p:extLst>
      <p:ext uri="{BB962C8B-B14F-4D97-AF65-F5344CB8AC3E}">
        <p14:creationId xmlns:p14="http://schemas.microsoft.com/office/powerpoint/2010/main" val="1397620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Debido</a:t>
            </a:r>
            <a:r>
              <a:rPr lang="es-MX" baseline="0" dirty="0" smtClean="0"/>
              <a:t> a que el </a:t>
            </a:r>
            <a:r>
              <a:rPr lang="es-MX" baseline="0" dirty="0" err="1" smtClean="0"/>
              <a:t>VSDocman</a:t>
            </a:r>
            <a:r>
              <a:rPr lang="es-MX" baseline="0" dirty="0" smtClean="0"/>
              <a:t> genera la documentación del proyecto, nos ayuda a cumplir con las reglas PS2301, PS2305, PS2306 y PS2307 (que también lo hace el </a:t>
            </a:r>
            <a:r>
              <a:rPr lang="es-MX" baseline="0" dirty="0" err="1" smtClean="0"/>
              <a:t>GhostDoc</a:t>
            </a:r>
            <a:r>
              <a:rPr lang="es-MX" baseline="0" dirty="0" smtClean="0"/>
              <a:t>), podemos generar la documentación de nuestro métodos y poderlos poner a disposición de los demás equipos, para que conozcan las clases que existen actualmente y mejorar así la “arquitectura” de nuestros sistemas y evitar el doble trabajo.</a:t>
            </a:r>
          </a:p>
          <a:p>
            <a:pPr marL="0" marR="0" indent="0" algn="l" defTabSz="914400" rtl="0" eaLnBrk="1" fontAlgn="auto" latinLnBrk="0" hangingPunct="1">
              <a:lnSpc>
                <a:spcPct val="100000"/>
              </a:lnSpc>
              <a:spcBef>
                <a:spcPts val="0"/>
              </a:spcBef>
              <a:spcAft>
                <a:spcPts val="0"/>
              </a:spcAft>
              <a:buClrTx/>
              <a:buSzTx/>
              <a:buFontTx/>
              <a:buNone/>
              <a:tabLst/>
              <a:defRPr/>
            </a:pPr>
            <a:endParaRPr lang="es-MX"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También les proporciono un archivo de Excel, en el cual he recabado todas las reglas del </a:t>
            </a:r>
            <a:r>
              <a:rPr lang="es-MX" baseline="0" dirty="0" err="1" smtClean="0"/>
              <a:t>Code</a:t>
            </a:r>
            <a:r>
              <a:rPr lang="es-MX" baseline="0" dirty="0" smtClean="0"/>
              <a:t> </a:t>
            </a:r>
            <a:r>
              <a:rPr lang="es-MX" baseline="0" dirty="0" err="1" smtClean="0"/>
              <a:t>Analysis</a:t>
            </a:r>
            <a:r>
              <a:rPr lang="es-MX" baseline="0" dirty="0" smtClean="0"/>
              <a:t>, </a:t>
            </a:r>
            <a:r>
              <a:rPr lang="es-MX" baseline="0" dirty="0" err="1" smtClean="0"/>
              <a:t>StyleCop</a:t>
            </a:r>
            <a:r>
              <a:rPr lang="es-MX" baseline="0" dirty="0" smtClean="0"/>
              <a:t> y del </a:t>
            </a:r>
            <a:r>
              <a:rPr lang="es-MX" baseline="0" dirty="0" err="1" smtClean="0"/>
              <a:t>Coding</a:t>
            </a:r>
            <a:r>
              <a:rPr lang="es-MX" baseline="0" dirty="0" smtClean="0"/>
              <a:t> </a:t>
            </a:r>
            <a:r>
              <a:rPr lang="es-MX" baseline="0" dirty="0" err="1" smtClean="0"/>
              <a:t>Guidelines</a:t>
            </a:r>
            <a:r>
              <a:rPr lang="es-MX" baseline="0" dirty="0" smtClean="0"/>
              <a:t>, para su consulta y si lo desean implementarlas en sus procedimientos de calidad de software.</a:t>
            </a:r>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33</a:t>
            </a:fld>
            <a:endParaRPr lang="es-MX"/>
          </a:p>
        </p:txBody>
      </p:sp>
    </p:spTree>
    <p:extLst>
      <p:ext uri="{BB962C8B-B14F-4D97-AF65-F5344CB8AC3E}">
        <p14:creationId xmlns:p14="http://schemas.microsoft.com/office/powerpoint/2010/main" val="393938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dirty="0" smtClean="0"/>
              <a:t>Dónde pueden</a:t>
            </a:r>
            <a:r>
              <a:rPr lang="es-MX" baseline="0" dirty="0" smtClean="0"/>
              <a:t> descargar los recursos</a:t>
            </a:r>
          </a:p>
          <a:p>
            <a:pPr marL="628650" lvl="1" indent="-171450">
              <a:buFontTx/>
              <a:buChar char="-"/>
            </a:pPr>
            <a:r>
              <a:rPr lang="es-MX" baseline="0" dirty="0" smtClean="0"/>
              <a:t>Diapositivas (enviar enlace a través de Skype a los asistentes remotos)</a:t>
            </a:r>
          </a:p>
          <a:p>
            <a:pPr marL="628650" lvl="1" indent="-171450">
              <a:buFontTx/>
              <a:buChar char="-"/>
            </a:pPr>
            <a:r>
              <a:rPr lang="es-MX" baseline="0" dirty="0" smtClean="0"/>
              <a:t>Código fuente de prueba  (enviar enlace a los asistentes remotos)</a:t>
            </a:r>
          </a:p>
          <a:p>
            <a:pPr marL="628650" lvl="1" indent="-171450">
              <a:buFontTx/>
              <a:buChar char="-"/>
            </a:pPr>
            <a:r>
              <a:rPr lang="es-MX" baseline="0" dirty="0" smtClean="0"/>
              <a:t>Reglas de codificación (enviar enlace a los asistentes remotos)</a:t>
            </a:r>
          </a:p>
          <a:p>
            <a:pPr marL="171450" lvl="0" indent="-171450">
              <a:buFontTx/>
              <a:buChar char="-"/>
            </a:pPr>
            <a:r>
              <a:rPr lang="es-MX" baseline="0" dirty="0" smtClean="0"/>
              <a:t>Preguntas</a:t>
            </a:r>
          </a:p>
          <a:p>
            <a:pPr marL="628650" lvl="1" indent="-171450">
              <a:buFontTx/>
              <a:buChar char="-"/>
            </a:pPr>
            <a:r>
              <a:rPr lang="es-MX" baseline="0" dirty="0" smtClean="0"/>
              <a:t>Pueden preguntar con toda confianza en cualquier momento.</a:t>
            </a:r>
          </a:p>
          <a:p>
            <a:pPr marL="628650" lvl="1" indent="-171450">
              <a:buFontTx/>
              <a:buChar char="-"/>
            </a:pPr>
            <a:r>
              <a:rPr lang="es-MX" baseline="0" dirty="0" smtClean="0"/>
              <a:t>Al final de cada Tema (diapositivas DEMO) se recogerán todas las preguntas de los asistentes remotos.</a:t>
            </a:r>
          </a:p>
          <a:p>
            <a:pPr marL="628650" lvl="1" indent="-171450">
              <a:buFontTx/>
              <a:buChar char="-"/>
            </a:pPr>
            <a:r>
              <a:rPr lang="es-MX" baseline="0" dirty="0" smtClean="0"/>
              <a:t>Pedir a los asistentes que hablen claro y en voz fuerte para que se pueda grabar. </a:t>
            </a:r>
          </a:p>
          <a:p>
            <a:pPr marL="457200" lvl="1" indent="0">
              <a:buFontTx/>
              <a:buNone/>
            </a:pPr>
            <a:endParaRPr lang="es-MX" baseline="0" dirty="0" smtClean="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a:t>
            </a:fld>
            <a:endParaRPr lang="es-MX"/>
          </a:p>
        </p:txBody>
      </p:sp>
    </p:spTree>
    <p:extLst>
      <p:ext uri="{BB962C8B-B14F-4D97-AF65-F5344CB8AC3E}">
        <p14:creationId xmlns:p14="http://schemas.microsoft.com/office/powerpoint/2010/main" val="2075610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Les</a:t>
            </a:r>
            <a:r>
              <a:rPr lang="es-MX" baseline="0" dirty="0" smtClean="0"/>
              <a:t> sugiero las siguientes lecturas adicionales para quienes quieran ahondar mas en los temas vistos en esta capacitación</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34</a:t>
            </a:fld>
            <a:endParaRPr lang="es-MX"/>
          </a:p>
        </p:txBody>
      </p:sp>
    </p:spTree>
    <p:extLst>
      <p:ext uri="{BB962C8B-B14F-4D97-AF65-F5344CB8AC3E}">
        <p14:creationId xmlns:p14="http://schemas.microsoft.com/office/powerpoint/2010/main" val="4086232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Si Alguien desea Realizar alguna pregunta por favor hágalo,</a:t>
            </a:r>
            <a:r>
              <a:rPr lang="es-MX" baseline="0" dirty="0" smtClean="0"/>
              <a:t> los que están remotos por favor escriban sus preguntas en el grupo de Skype.</a:t>
            </a:r>
            <a:endParaRPr lang="es-MX" dirty="0" smtClean="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36</a:t>
            </a:fld>
            <a:endParaRPr lang="es-MX"/>
          </a:p>
        </p:txBody>
      </p:sp>
    </p:spTree>
    <p:extLst>
      <p:ext uri="{BB962C8B-B14F-4D97-AF65-F5344CB8AC3E}">
        <p14:creationId xmlns:p14="http://schemas.microsoft.com/office/powerpoint/2010/main" val="83864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Los invitamos a que mas tarde asistan a la capacitación de </a:t>
            </a:r>
            <a:r>
              <a:rPr lang="es-MX" dirty="0" err="1" smtClean="0"/>
              <a:t>Search</a:t>
            </a:r>
            <a:r>
              <a:rPr lang="es-MX" dirty="0" smtClean="0"/>
              <a:t> </a:t>
            </a:r>
            <a:r>
              <a:rPr lang="es-MX" dirty="0" err="1" smtClean="0"/>
              <a:t>Engine</a:t>
            </a:r>
            <a:r>
              <a:rPr lang="es-MX" dirty="0" smtClean="0"/>
              <a:t> </a:t>
            </a:r>
            <a:r>
              <a:rPr lang="es-MX" dirty="0" err="1" smtClean="0"/>
              <a:t>Optimization</a:t>
            </a:r>
            <a:r>
              <a:rPr lang="es-MX" baseline="0" dirty="0" smtClean="0"/>
              <a:t> que será impartida en Sauce 10 de 5 a 6 de la tarde, el </a:t>
            </a:r>
            <a:r>
              <a:rPr lang="es-MX" baseline="0" smtClean="0"/>
              <a:t>instructor será Juan Lozano</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37</a:t>
            </a:fld>
            <a:endParaRPr lang="es-MX"/>
          </a:p>
        </p:txBody>
      </p:sp>
    </p:spTree>
    <p:extLst>
      <p:ext uri="{BB962C8B-B14F-4D97-AF65-F5344CB8AC3E}">
        <p14:creationId xmlns:p14="http://schemas.microsoft.com/office/powerpoint/2010/main" val="37137641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Síganos</a:t>
            </a:r>
            <a:r>
              <a:rPr lang="es-MX" baseline="0" dirty="0" smtClean="0"/>
              <a:t> en el canal de </a:t>
            </a:r>
            <a:r>
              <a:rPr lang="es-MX" baseline="0" dirty="0" err="1" smtClean="0"/>
              <a:t>Dotnet</a:t>
            </a:r>
            <a:r>
              <a:rPr lang="es-MX" baseline="0" dirty="0" smtClean="0"/>
              <a:t> en </a:t>
            </a:r>
            <a:r>
              <a:rPr lang="es-MX" baseline="0" dirty="0" err="1" smtClean="0"/>
              <a:t>Youtube</a:t>
            </a:r>
            <a:r>
              <a:rPr lang="es-MX" baseline="0" dirty="0" smtClean="0"/>
              <a:t> donde podrán encontrar ésta y otras capacitaciones.</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38</a:t>
            </a:fld>
            <a:endParaRPr lang="es-MX"/>
          </a:p>
        </p:txBody>
      </p:sp>
    </p:spTree>
    <p:extLst>
      <p:ext uri="{BB962C8B-B14F-4D97-AF65-F5344CB8AC3E}">
        <p14:creationId xmlns:p14="http://schemas.microsoft.com/office/powerpoint/2010/main" val="793008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a:t>
            </a:r>
            <a:r>
              <a:rPr lang="es-MX" baseline="0" dirty="0" smtClean="0"/>
              <a:t> mi compañera </a:t>
            </a:r>
            <a:r>
              <a:rPr lang="es-MX" baseline="0" dirty="0" err="1" smtClean="0"/>
              <a:t>brenda</a:t>
            </a:r>
            <a:r>
              <a:rPr lang="es-MX" baseline="0" dirty="0" smtClean="0"/>
              <a:t> les hará llegar la lista de asistencia a la capacitación, Favor de anotarse en la lista.</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39</a:t>
            </a:fld>
            <a:endParaRPr lang="es-MX"/>
          </a:p>
        </p:txBody>
      </p:sp>
    </p:spTree>
    <p:extLst>
      <p:ext uri="{BB962C8B-B14F-4D97-AF65-F5344CB8AC3E}">
        <p14:creationId xmlns:p14="http://schemas.microsoft.com/office/powerpoint/2010/main" val="1968143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vienen</a:t>
            </a:r>
            <a:r>
              <a:rPr lang="es-MX" baseline="0" dirty="0" smtClean="0"/>
              <a:t> las evaluaciones, la primera es la evaluación del tema. Les paso el examen y vayan contestándolo por favor léanlo, y pongan su nombre, equipo, y la fecha de hoy.</a:t>
            </a:r>
          </a:p>
          <a:p>
            <a:endParaRPr lang="es-MX" baseline="0" dirty="0" smtClean="0"/>
          </a:p>
          <a:p>
            <a:r>
              <a:rPr lang="es-MX" baseline="0" dirty="0" smtClean="0"/>
              <a:t>Los que están remotos, en un momento Orvelin les compartirá el archivo del examen, por favor contéstenlo y me lo envían por correo a rgonzalez@dotnet.com.mx ya que será su firma de asistencia a la capacitación.</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40</a:t>
            </a:fld>
            <a:endParaRPr lang="es-MX"/>
          </a:p>
        </p:txBody>
      </p:sp>
    </p:spTree>
    <p:extLst>
      <p:ext uri="{BB962C8B-B14F-4D97-AF65-F5344CB8AC3E}">
        <p14:creationId xmlns:p14="http://schemas.microsoft.com/office/powerpoint/2010/main" val="22448514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a:t>
            </a:r>
            <a:r>
              <a:rPr lang="es-MX" dirty="0" err="1" smtClean="0"/>
              <a:t>brenda</a:t>
            </a:r>
            <a:r>
              <a:rPr lang="es-MX" baseline="0" dirty="0" smtClean="0"/>
              <a:t> les hará llegar la evaluación al instructor. </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41</a:t>
            </a:fld>
            <a:endParaRPr lang="es-MX"/>
          </a:p>
        </p:txBody>
      </p:sp>
    </p:spTree>
    <p:extLst>
      <p:ext uri="{BB962C8B-B14F-4D97-AF65-F5344CB8AC3E}">
        <p14:creationId xmlns:p14="http://schemas.microsoft.com/office/powerpoint/2010/main" val="4038620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Esto es todo muchas gracias por asistir,</a:t>
            </a:r>
            <a:r>
              <a:rPr lang="es-MX" baseline="0" dirty="0" smtClean="0"/>
              <a:t> Espero que haya sido de su agrado el tema que vimos hoy.</a:t>
            </a:r>
          </a:p>
          <a:p>
            <a:endParaRPr lang="es-MX" baseline="0" dirty="0" smtClean="0"/>
          </a:p>
          <a:p>
            <a:r>
              <a:rPr lang="es-MX" baseline="0" dirty="0" smtClean="0"/>
              <a:t>Despedirse también del grupo de Skype.</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42</a:t>
            </a:fld>
            <a:endParaRPr lang="es-MX"/>
          </a:p>
        </p:txBody>
      </p:sp>
    </p:spTree>
    <p:extLst>
      <p:ext uri="{BB962C8B-B14F-4D97-AF65-F5344CB8AC3E}">
        <p14:creationId xmlns:p14="http://schemas.microsoft.com/office/powerpoint/2010/main" val="2202978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Los</a:t>
            </a:r>
            <a:r>
              <a:rPr lang="es-MX" baseline="0" dirty="0" smtClean="0"/>
              <a:t> objetivos de esta capacitación son:</a:t>
            </a:r>
          </a:p>
          <a:p>
            <a:endParaRPr lang="es-MX" baseline="0" dirty="0" smtClean="0"/>
          </a:p>
          <a:p>
            <a:r>
              <a:rPr lang="es-MX" baseline="0" dirty="0" smtClean="0"/>
              <a:t>Mostrar diversas herramientas para mejorar la productividad y apego a los estándares de calidad de código implementados en la empresa</a:t>
            </a:r>
          </a:p>
          <a:p>
            <a:r>
              <a:rPr lang="es-MX" baseline="0" dirty="0" smtClean="0"/>
              <a:t>Mejorar nuestra calidad de código, utilizando un mínimo esfuerzo para que podamos utilizarla todos fácilmente</a:t>
            </a:r>
          </a:p>
          <a:p>
            <a:r>
              <a:rPr lang="es-MX" baseline="0" dirty="0" smtClean="0"/>
              <a:t>Y poder generar documentación de calidad para que pueda ser entendida por otros desarrolladores.</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4</a:t>
            </a:fld>
            <a:endParaRPr lang="es-MX"/>
          </a:p>
        </p:txBody>
      </p:sp>
    </p:spTree>
    <p:extLst>
      <p:ext uri="{BB962C8B-B14F-4D97-AF65-F5344CB8AC3E}">
        <p14:creationId xmlns:p14="http://schemas.microsoft.com/office/powerpoint/2010/main" val="1676518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Esta es nuestra agenda para el</a:t>
            </a:r>
            <a:r>
              <a:rPr lang="es-MX" baseline="0" dirty="0" smtClean="0"/>
              <a:t> día de hoy.</a:t>
            </a:r>
          </a:p>
          <a:p>
            <a:pPr marL="171450" indent="-171450">
              <a:buFontTx/>
              <a:buChar char="-"/>
            </a:pPr>
            <a:r>
              <a:rPr lang="es-MX" baseline="0" dirty="0" smtClean="0"/>
              <a:t>La dividimos en 2 partes.</a:t>
            </a:r>
          </a:p>
          <a:p>
            <a:pPr marL="628650" lvl="1" indent="-171450">
              <a:buFontTx/>
              <a:buChar char="-"/>
            </a:pPr>
            <a:r>
              <a:rPr lang="es-MX" baseline="0" dirty="0" smtClean="0"/>
              <a:t>La primera contiene los módulos 1 al 3 donde hablaremos de </a:t>
            </a:r>
            <a:r>
              <a:rPr lang="es-MX" baseline="0" dirty="0" err="1" smtClean="0"/>
              <a:t>Code</a:t>
            </a:r>
            <a:r>
              <a:rPr lang="es-MX" baseline="0" dirty="0" smtClean="0"/>
              <a:t> </a:t>
            </a:r>
            <a:r>
              <a:rPr lang="es-MX" baseline="0" dirty="0" err="1" smtClean="0"/>
              <a:t>Maid</a:t>
            </a:r>
            <a:r>
              <a:rPr lang="es-MX" baseline="0" dirty="0" smtClean="0"/>
              <a:t>, una herramienta para reorganizar y limpiar código, y cálculo de la complejidad ciclomática; el </a:t>
            </a:r>
            <a:r>
              <a:rPr lang="es-MX" baseline="0" dirty="0" err="1" smtClean="0"/>
              <a:t>license</a:t>
            </a:r>
            <a:r>
              <a:rPr lang="es-MX" baseline="0" dirty="0" smtClean="0"/>
              <a:t> </a:t>
            </a:r>
            <a:r>
              <a:rPr lang="es-MX" baseline="0" dirty="0" err="1" smtClean="0"/>
              <a:t>header</a:t>
            </a:r>
            <a:r>
              <a:rPr lang="es-MX" baseline="0" dirty="0" smtClean="0"/>
              <a:t> manager, una herramienta para administrar los encabezados en los archivos de código fuente; y </a:t>
            </a:r>
            <a:r>
              <a:rPr lang="es-MX" baseline="0" dirty="0" err="1" smtClean="0"/>
              <a:t>Ghost</a:t>
            </a:r>
            <a:r>
              <a:rPr lang="es-MX" baseline="0" dirty="0" smtClean="0"/>
              <a:t> </a:t>
            </a:r>
            <a:r>
              <a:rPr lang="es-MX" baseline="0" dirty="0" err="1" smtClean="0"/>
              <a:t>Doc</a:t>
            </a:r>
            <a:r>
              <a:rPr lang="es-MX" baseline="0" dirty="0" smtClean="0"/>
              <a:t>, básicamente para realizar documentación de nuestro código de forma rápida, fácil y sencilla.</a:t>
            </a:r>
          </a:p>
          <a:p>
            <a:pPr marL="171450" lvl="0" indent="-171450">
              <a:buFontTx/>
              <a:buChar char="-"/>
            </a:pPr>
            <a:r>
              <a:rPr lang="es-MX" baseline="0" dirty="0" smtClean="0"/>
              <a:t>Después tendremos un break de 5 a 10 minutos (para no hostigar a la audiencia de estar pegados casi 2 horas)</a:t>
            </a:r>
          </a:p>
          <a:p>
            <a:pPr marL="171450" lvl="0" indent="-171450">
              <a:buFontTx/>
              <a:buChar char="-"/>
            </a:pPr>
            <a:r>
              <a:rPr lang="es-MX" baseline="0" dirty="0" smtClean="0"/>
              <a:t>En la parte hablaremos de Otras dos herramientas, Style </a:t>
            </a:r>
            <a:r>
              <a:rPr lang="es-MX" baseline="0" dirty="0" err="1" smtClean="0"/>
              <a:t>Cop</a:t>
            </a:r>
            <a:r>
              <a:rPr lang="es-MX" baseline="0" dirty="0" smtClean="0"/>
              <a:t>, que nos ayudará con el estilo de la documentación, entre </a:t>
            </a:r>
            <a:r>
              <a:rPr lang="es-MX" baseline="0" dirty="0" err="1" smtClean="0"/>
              <a:t>otas</a:t>
            </a:r>
            <a:r>
              <a:rPr lang="es-MX" baseline="0" dirty="0" smtClean="0"/>
              <a:t> cosas; también de </a:t>
            </a:r>
            <a:r>
              <a:rPr lang="es-MX" baseline="0" dirty="0" err="1" smtClean="0"/>
              <a:t>VSDocman</a:t>
            </a:r>
            <a:r>
              <a:rPr lang="es-MX" baseline="0" dirty="0" smtClean="0"/>
              <a:t> de una herramienta que aunque no es gratuita, servirá para generar la documentación necesaria para sus proyectos. Y para finalizar Hablaremos de cómo todas estas herramientas complementan al </a:t>
            </a:r>
            <a:r>
              <a:rPr lang="es-MX" baseline="0" dirty="0" err="1" smtClean="0"/>
              <a:t>code</a:t>
            </a:r>
            <a:r>
              <a:rPr lang="es-MX" baseline="0" dirty="0" smtClean="0"/>
              <a:t> </a:t>
            </a:r>
            <a:r>
              <a:rPr lang="es-MX" baseline="0" dirty="0" err="1" smtClean="0"/>
              <a:t>analysis</a:t>
            </a:r>
            <a:r>
              <a:rPr lang="es-MX" baseline="0" dirty="0" smtClean="0"/>
              <a:t> de visual </a:t>
            </a:r>
            <a:r>
              <a:rPr lang="es-MX" baseline="0" dirty="0" err="1" smtClean="0"/>
              <a:t>studio</a:t>
            </a:r>
            <a:r>
              <a:rPr lang="es-MX" baseline="0" dirty="0" smtClean="0"/>
              <a:t> y como se complementan entre ellas para mejorar la calidad del código que escribimos en </a:t>
            </a:r>
            <a:r>
              <a:rPr lang="es-MX" baseline="0" dirty="0" err="1" smtClean="0"/>
              <a:t>CancunIT</a:t>
            </a:r>
            <a:r>
              <a:rPr lang="es-MX" baseline="0" dirty="0" smtClean="0"/>
              <a:t> – </a:t>
            </a:r>
            <a:r>
              <a:rPr lang="es-MX" baseline="0" dirty="0" err="1" smtClean="0"/>
              <a:t>DotNet</a:t>
            </a:r>
            <a:r>
              <a:rPr lang="es-MX" baseline="0" dirty="0" smtClean="0"/>
              <a:t>.</a:t>
            </a:r>
          </a:p>
        </p:txBody>
      </p:sp>
      <p:sp>
        <p:nvSpPr>
          <p:cNvPr id="4" name="Marcador de número de diapositiva 3"/>
          <p:cNvSpPr>
            <a:spLocks noGrp="1"/>
          </p:cNvSpPr>
          <p:nvPr>
            <p:ph type="sldNum" sz="quarter" idx="10"/>
          </p:nvPr>
        </p:nvSpPr>
        <p:spPr/>
        <p:txBody>
          <a:bodyPr/>
          <a:lstStyle/>
          <a:p>
            <a:fld id="{79656E07-8C6A-4FBF-B48D-F1AA47D045AD}" type="slidenum">
              <a:rPr lang="es-MX" smtClean="0"/>
              <a:t>5</a:t>
            </a:fld>
            <a:endParaRPr lang="es-MX"/>
          </a:p>
        </p:txBody>
      </p:sp>
    </p:spTree>
    <p:extLst>
      <p:ext uri="{BB962C8B-B14F-4D97-AF65-F5344CB8AC3E}">
        <p14:creationId xmlns:p14="http://schemas.microsoft.com/office/powerpoint/2010/main" val="402205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6</a:t>
            </a:fld>
            <a:endParaRPr lang="es-MX"/>
          </a:p>
        </p:txBody>
      </p:sp>
    </p:spTree>
    <p:extLst>
      <p:ext uri="{BB962C8B-B14F-4D97-AF65-F5344CB8AC3E}">
        <p14:creationId xmlns:p14="http://schemas.microsoft.com/office/powerpoint/2010/main" val="132948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¿Qué es </a:t>
            </a:r>
            <a:r>
              <a:rPr lang="es-MX" dirty="0" err="1" smtClean="0"/>
              <a:t>Code</a:t>
            </a:r>
            <a:r>
              <a:rPr lang="es-MX" dirty="0" smtClean="0"/>
              <a:t> </a:t>
            </a:r>
            <a:r>
              <a:rPr lang="es-MX" dirty="0" err="1" smtClean="0"/>
              <a:t>Maid</a:t>
            </a:r>
            <a:r>
              <a:rPr lang="es-MX" dirty="0" smtClean="0"/>
              <a:t>?</a:t>
            </a:r>
          </a:p>
          <a:p>
            <a:r>
              <a:rPr lang="es-MX" dirty="0" smtClean="0"/>
              <a:t>Es una</a:t>
            </a:r>
            <a:r>
              <a:rPr lang="es-MX" baseline="0" dirty="0" smtClean="0"/>
              <a:t> extensión para el visual </a:t>
            </a:r>
            <a:r>
              <a:rPr lang="es-MX" baseline="0" dirty="0" err="1" smtClean="0"/>
              <a:t>studio</a:t>
            </a:r>
            <a:r>
              <a:rPr lang="es-MX" baseline="0" dirty="0" smtClean="0"/>
              <a:t> que nos ayuda a simplificar algunas tareas cuando estamos desarrollando, como son limpieza del código, reorganización del código, y el análisis de los métodos y clases de acuerdo a la complejidad </a:t>
            </a:r>
            <a:r>
              <a:rPr lang="es-MX" baseline="0" dirty="0" err="1" smtClean="0"/>
              <a:t>ciclomática</a:t>
            </a:r>
            <a:r>
              <a:rPr lang="es-MX" baseline="0" dirty="0" smtClean="0"/>
              <a:t> de </a:t>
            </a:r>
            <a:r>
              <a:rPr lang="es-MX" baseline="0" dirty="0" err="1" smtClean="0"/>
              <a:t>McCabe</a:t>
            </a:r>
            <a:r>
              <a:rPr lang="es-MX" baseline="0" dirty="0" smtClean="0"/>
              <a:t>, de la cual hablaremos en la siguiente diapositiva, entre otras tareas.</a:t>
            </a:r>
          </a:p>
          <a:p>
            <a:endParaRPr lang="es-MX" baseline="0" dirty="0" smtClean="0"/>
          </a:p>
          <a:p>
            <a:r>
              <a:rPr lang="es-MX" baseline="0" dirty="0" smtClean="0"/>
              <a:t>¿Cómo puedo instalar esta extensión en visual </a:t>
            </a:r>
            <a:r>
              <a:rPr lang="es-MX" baseline="0" dirty="0" err="1" smtClean="0"/>
              <a:t>studio</a:t>
            </a:r>
            <a:r>
              <a:rPr lang="es-MX" baseline="0" dirty="0" smtClean="0"/>
              <a:t>?</a:t>
            </a:r>
          </a:p>
          <a:p>
            <a:r>
              <a:rPr lang="es-MX" baseline="0" dirty="0" smtClean="0"/>
              <a:t>Se puede descargar entrando a la </a:t>
            </a:r>
            <a:r>
              <a:rPr lang="es-MX" baseline="0" dirty="0" err="1" smtClean="0"/>
              <a:t>url</a:t>
            </a:r>
            <a:r>
              <a:rPr lang="es-MX" baseline="0" dirty="0" smtClean="0"/>
              <a:t> del </a:t>
            </a:r>
            <a:r>
              <a:rPr lang="es-MX" baseline="0" dirty="0" err="1" smtClean="0"/>
              <a:t>projecto</a:t>
            </a:r>
            <a:r>
              <a:rPr lang="es-MX" baseline="0" dirty="0" smtClean="0"/>
              <a:t>, ahí mismo podrán encontrar la documentación del proyecto y, si alguien desea, pueden bajarse incluso el código fuente ya que es open </a:t>
            </a:r>
            <a:r>
              <a:rPr lang="es-MX" baseline="0" dirty="0" err="1" smtClean="0"/>
              <a:t>source</a:t>
            </a:r>
            <a:r>
              <a:rPr lang="es-MX" baseline="0" dirty="0" smtClean="0"/>
              <a:t>; o también pueden irse al menú Herramientas, Extensiones y actualizaciones y en la esquina superior derecha, escribir </a:t>
            </a:r>
            <a:r>
              <a:rPr lang="es-MX" baseline="0" dirty="0" err="1" smtClean="0"/>
              <a:t>codemaid</a:t>
            </a:r>
            <a:r>
              <a:rPr lang="es-MX" baseline="0" dirty="0" smtClean="0"/>
              <a:t> en el cuadro de búsqueda.</a:t>
            </a:r>
          </a:p>
          <a:p>
            <a:endParaRPr lang="es-MX" baseline="0" dirty="0" smtClean="0"/>
          </a:p>
          <a:p>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7</a:t>
            </a:fld>
            <a:endParaRPr lang="es-MX"/>
          </a:p>
        </p:txBody>
      </p:sp>
    </p:spTree>
    <p:extLst>
      <p:ext uri="{BB962C8B-B14F-4D97-AF65-F5344CB8AC3E}">
        <p14:creationId xmlns:p14="http://schemas.microsoft.com/office/powerpoint/2010/main" val="401998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Bueno. Hablemos un poco de las funcionalidades</a:t>
            </a:r>
            <a:r>
              <a:rPr lang="es-MX" baseline="0" dirty="0" smtClean="0"/>
              <a:t> que más provecho podemos obtener de ellas.</a:t>
            </a:r>
          </a:p>
          <a:p>
            <a:endParaRPr lang="es-MX" baseline="0" dirty="0" smtClean="0"/>
          </a:p>
          <a:p>
            <a:r>
              <a:rPr lang="es-MX" baseline="0" dirty="0" smtClean="0"/>
              <a:t>La limpieza del código. Es una función que permite realizar distintas tareas repetitivas orientada a la legibilidad del código, y no, no hace milagros, solo te ayuda a realizar múltiples tareas que la verdad te quitan mucho tiempo si lo haces a mano.</a:t>
            </a:r>
          </a:p>
          <a:p>
            <a:endParaRPr lang="es-MX" baseline="0" dirty="0" smtClean="0"/>
          </a:p>
          <a:p>
            <a:r>
              <a:rPr lang="es-MX" baseline="0" dirty="0" smtClean="0"/>
              <a:t>(enlistar las funciones que se muestran en la diapositiva)</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8</a:t>
            </a:fld>
            <a:endParaRPr lang="es-MX"/>
          </a:p>
        </p:txBody>
      </p:sp>
    </p:spTree>
    <p:extLst>
      <p:ext uri="{BB962C8B-B14F-4D97-AF65-F5344CB8AC3E}">
        <p14:creationId xmlns:p14="http://schemas.microsoft.com/office/powerpoint/2010/main" val="2256930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Otra funcionalidad interesante,</a:t>
            </a:r>
            <a:r>
              <a:rPr lang="es-MX" baseline="0" dirty="0" smtClean="0"/>
              <a:t> y bastante útil, es la reorganización del código. Esto es reorganiza todos tus métodos, propiedades, miembros, eventos, etc., de acuerdo a la convención de estilos de Microsoft, o, nosotros en la configuración podemos definir el orden que deseemos que ponga todos estos elementos.</a:t>
            </a:r>
            <a:endParaRPr lang="es-MX" dirty="0"/>
          </a:p>
        </p:txBody>
      </p:sp>
      <p:sp>
        <p:nvSpPr>
          <p:cNvPr id="4" name="Marcador de número de diapositiva 3"/>
          <p:cNvSpPr>
            <a:spLocks noGrp="1"/>
          </p:cNvSpPr>
          <p:nvPr>
            <p:ph type="sldNum" sz="quarter" idx="10"/>
          </p:nvPr>
        </p:nvSpPr>
        <p:spPr/>
        <p:txBody>
          <a:bodyPr/>
          <a:lstStyle/>
          <a:p>
            <a:fld id="{79656E07-8C6A-4FBF-B48D-F1AA47D045AD}" type="slidenum">
              <a:rPr lang="es-MX" smtClean="0"/>
              <a:t>9</a:t>
            </a:fld>
            <a:endParaRPr lang="es-MX"/>
          </a:p>
        </p:txBody>
      </p:sp>
    </p:spTree>
    <p:extLst>
      <p:ext uri="{BB962C8B-B14F-4D97-AF65-F5344CB8AC3E}">
        <p14:creationId xmlns:p14="http://schemas.microsoft.com/office/powerpoint/2010/main" val="2958651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A931F6B3-CD47-4206-B749-CD72DDF053C5}" type="datetime1">
              <a:rPr lang="es-MX" smtClean="0"/>
              <a:t>25/06/2015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21844032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4262A572-AE7F-4219-8A85-809F99F3D4AB}" type="datetime1">
              <a:rPr lang="es-MX" smtClean="0"/>
              <a:t>25/06/2015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32919407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66CCEF96-F226-45E2-8661-C840F85AD794}" type="datetime1">
              <a:rPr lang="es-MX" smtClean="0"/>
              <a:t>25/06/2015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23792951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pacitaciones - en blanco">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0"/>
          </p:nvPr>
        </p:nvSpPr>
        <p:spPr/>
        <p:txBody>
          <a:bodyPr/>
          <a:lstStyle>
            <a:lvl1pPr algn="ctr">
              <a:defRPr b="1"/>
            </a:lvl1pPr>
          </a:lstStyle>
          <a:p>
            <a:fld id="{8D7DDB18-5849-442D-BFB1-3A1104C431EC}" type="slidenum">
              <a:rPr lang="es-MX" smtClean="0"/>
              <a:pPr/>
              <a:t>‹Nº›</a:t>
            </a:fld>
            <a:endParaRPr lang="es-MX" dirty="0"/>
          </a:p>
        </p:txBody>
      </p:sp>
    </p:spTree>
    <p:extLst>
      <p:ext uri="{BB962C8B-B14F-4D97-AF65-F5344CB8AC3E}">
        <p14:creationId xmlns:p14="http://schemas.microsoft.com/office/powerpoint/2010/main" val="20937339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pacitaciones - Tema">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0"/>
          </p:nvPr>
        </p:nvSpPr>
        <p:spPr/>
        <p:txBody>
          <a:bodyPr/>
          <a:lstStyle/>
          <a:p>
            <a:fld id="{8D7DDB18-5849-442D-BFB1-3A1104C431EC}" type="slidenum">
              <a:rPr lang="es-MX" smtClean="0"/>
              <a:pPr/>
              <a:t>‹Nº›</a:t>
            </a:fld>
            <a:endParaRPr lang="es-MX" dirty="0"/>
          </a:p>
        </p:txBody>
      </p:sp>
      <p:sp>
        <p:nvSpPr>
          <p:cNvPr id="4" name="Título 9"/>
          <p:cNvSpPr>
            <a:spLocks noGrp="1"/>
          </p:cNvSpPr>
          <p:nvPr>
            <p:ph type="title"/>
          </p:nvPr>
        </p:nvSpPr>
        <p:spPr>
          <a:xfrm>
            <a:off x="196946" y="154105"/>
            <a:ext cx="11414494" cy="1325563"/>
          </a:xfrm>
          <a:prstGeom prst="rect">
            <a:avLst/>
          </a:prstGeom>
        </p:spPr>
        <p:txBody>
          <a:bodyPr/>
          <a:lstStyle>
            <a:lvl1pPr>
              <a:defRPr sz="4000" b="1">
                <a:latin typeface="Segoe UI" panose="020B0502040204020203" pitchFamily="34" charset="0"/>
                <a:cs typeface="Segoe UI" panose="020B0502040204020203" pitchFamily="34" charset="0"/>
              </a:defRPr>
            </a:lvl1pPr>
          </a:lstStyle>
          <a:p>
            <a:r>
              <a:rPr lang="es-ES" dirty="0" smtClean="0"/>
              <a:t>Haga clic para modificar el estilo de título del patrón</a:t>
            </a:r>
            <a:endParaRPr lang="es-MX" dirty="0"/>
          </a:p>
        </p:txBody>
      </p:sp>
      <p:sp>
        <p:nvSpPr>
          <p:cNvPr id="5" name="Marcador de contenido 11"/>
          <p:cNvSpPr>
            <a:spLocks noGrp="1"/>
          </p:cNvSpPr>
          <p:nvPr>
            <p:ph sz="quarter" idx="11"/>
          </p:nvPr>
        </p:nvSpPr>
        <p:spPr>
          <a:xfrm>
            <a:off x="196947" y="1625600"/>
            <a:ext cx="11414494" cy="5174252"/>
          </a:xfrm>
          <a:prstGeom prst="rect">
            <a:avLst/>
          </a:prstGeom>
        </p:spPr>
        <p:txBody>
          <a:bodyPr/>
          <a:lstStyle>
            <a:lvl1pPr>
              <a:defRPr sz="2400">
                <a:solidFill>
                  <a:schemeClr val="tx1"/>
                </a:solidFill>
                <a:latin typeface="Segoe UI" panose="020B0502040204020203" pitchFamily="34" charset="0"/>
                <a:cs typeface="Segoe UI" panose="020B0502040204020203" pitchFamily="34" charset="0"/>
              </a:defRPr>
            </a:lvl1pPr>
            <a:lvl2pPr>
              <a:defRPr sz="2200">
                <a:solidFill>
                  <a:schemeClr val="tx1"/>
                </a:solidFill>
                <a:latin typeface="Segoe UI" panose="020B0502040204020203" pitchFamily="34" charset="0"/>
                <a:cs typeface="Segoe UI" panose="020B0502040204020203" pitchFamily="34" charset="0"/>
              </a:defRPr>
            </a:lvl2pPr>
            <a:lvl3pPr>
              <a:defRPr sz="2000">
                <a:solidFill>
                  <a:schemeClr val="tx1"/>
                </a:solidFill>
                <a:latin typeface="Segoe UI" panose="020B0502040204020203" pitchFamily="34" charset="0"/>
                <a:cs typeface="Segoe UI" panose="020B0502040204020203" pitchFamily="34" charset="0"/>
              </a:defRPr>
            </a:lvl3pPr>
            <a:lvl4pPr>
              <a:defRPr sz="1800">
                <a:solidFill>
                  <a:schemeClr val="tx1"/>
                </a:solidFill>
                <a:latin typeface="Segoe UI" panose="020B0502040204020203" pitchFamily="34" charset="0"/>
                <a:cs typeface="Segoe UI" panose="020B0502040204020203" pitchFamily="34" charset="0"/>
              </a:defRPr>
            </a:lvl4pPr>
            <a:lvl5pPr>
              <a:defRPr sz="1600">
                <a:solidFill>
                  <a:schemeClr val="tx1"/>
                </a:solidFill>
                <a:latin typeface="Segoe UI" panose="020B0502040204020203" pitchFamily="34" charset="0"/>
                <a:cs typeface="Segoe UI" panose="020B0502040204020203"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Tree>
    <p:extLst>
      <p:ext uri="{BB962C8B-B14F-4D97-AF65-F5344CB8AC3E}">
        <p14:creationId xmlns:p14="http://schemas.microsoft.com/office/powerpoint/2010/main" val="17576855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pacitaciones - Demo">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0"/>
          </p:nvPr>
        </p:nvSpPr>
        <p:spPr/>
        <p:txBody>
          <a:bodyPr/>
          <a:lstStyle/>
          <a:p>
            <a:fld id="{8D7DDB18-5849-442D-BFB1-3A1104C431EC}" type="slidenum">
              <a:rPr lang="es-MX" smtClean="0"/>
              <a:pPr/>
              <a:t>‹Nº›</a:t>
            </a:fld>
            <a:endParaRPr lang="es-MX" dirty="0"/>
          </a:p>
        </p:txBody>
      </p:sp>
      <p:sp>
        <p:nvSpPr>
          <p:cNvPr id="4" name="Título 9"/>
          <p:cNvSpPr>
            <a:spLocks noGrp="1"/>
          </p:cNvSpPr>
          <p:nvPr>
            <p:ph type="title"/>
          </p:nvPr>
        </p:nvSpPr>
        <p:spPr>
          <a:xfrm>
            <a:off x="196946" y="154105"/>
            <a:ext cx="11414494" cy="1325563"/>
          </a:xfrm>
          <a:prstGeom prst="rect">
            <a:avLst/>
          </a:prstGeom>
        </p:spPr>
        <p:txBody>
          <a:bodyPr/>
          <a:lstStyle>
            <a:lvl1pPr>
              <a:defRPr sz="4000" b="1">
                <a:latin typeface="Segoe UI" panose="020B0502040204020203" pitchFamily="34" charset="0"/>
                <a:cs typeface="Segoe UI" panose="020B0502040204020203" pitchFamily="34" charset="0"/>
              </a:defRPr>
            </a:lvl1pPr>
          </a:lstStyle>
          <a:p>
            <a:r>
              <a:rPr lang="es-ES" dirty="0" smtClean="0"/>
              <a:t>Haga clic para modificar el estilo de título del patrón</a:t>
            </a:r>
            <a:endParaRPr lang="es-MX" dirty="0"/>
          </a:p>
        </p:txBody>
      </p:sp>
      <p:sp>
        <p:nvSpPr>
          <p:cNvPr id="5" name="CuadroTexto 4"/>
          <p:cNvSpPr txBox="1"/>
          <p:nvPr userDrawn="1"/>
        </p:nvSpPr>
        <p:spPr>
          <a:xfrm>
            <a:off x="196946" y="4271554"/>
            <a:ext cx="11414494" cy="646331"/>
          </a:xfrm>
          <a:prstGeom prst="rect">
            <a:avLst/>
          </a:prstGeom>
          <a:noFill/>
        </p:spPr>
        <p:txBody>
          <a:bodyPr wrap="square" rtlCol="0">
            <a:spAutoFit/>
          </a:bodyPr>
          <a:lstStyle/>
          <a:p>
            <a:r>
              <a:rPr lang="es-MX" sz="3600" dirty="0" smtClean="0">
                <a:latin typeface="Segoe UI" panose="020B0502040204020203" pitchFamily="34" charset="0"/>
                <a:cs typeface="Segoe UI" panose="020B0502040204020203" pitchFamily="34" charset="0"/>
              </a:rPr>
              <a:t>DEMO</a:t>
            </a:r>
            <a:endParaRPr lang="es-MX"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014657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BE41F35-ACF0-4AFC-A3BD-E390FA01F4E9}" type="datetime1">
              <a:rPr lang="es-MX" smtClean="0"/>
              <a:t>25/06/2015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8508418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F365C041-78C1-4227-AB4D-D3CB30849CD7}" type="datetime1">
              <a:rPr lang="es-MX" smtClean="0"/>
              <a:t>25/06/2015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30994511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FF50141E-5829-4EAD-A784-15E74668DEE3}" type="datetime1">
              <a:rPr lang="es-MX" smtClean="0"/>
              <a:t>25/06/2015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39799621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6834EC11-1EB3-4D9F-AE67-17043E77293B}" type="datetime1">
              <a:rPr lang="es-MX" smtClean="0"/>
              <a:t>25/06/2015</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15832400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570DD216-9B8D-4C0E-9430-D53D1839839A}" type="datetime1">
              <a:rPr lang="es-MX" smtClean="0"/>
              <a:t>25/06/2015</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201072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0DF641-3654-48B1-9434-E8351B0061D2}" type="datetime1">
              <a:rPr lang="es-MX" smtClean="0"/>
              <a:t>25/06/2015</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7954517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9DBD98D-C158-4C20-B6CA-6E4CA0399B9F}" type="datetime1">
              <a:rPr lang="es-MX" smtClean="0"/>
              <a:t>25/06/2015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20243711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47A13A0-6790-472E-B290-3C4A6F5FCF78}" type="datetime1">
              <a:rPr lang="es-MX" smtClean="0"/>
              <a:t>25/06/2015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0FA20B5-C516-4368-A0DC-7E554F59706E}" type="slidenum">
              <a:rPr lang="es-MX" smtClean="0"/>
              <a:t>‹Nº›</a:t>
            </a:fld>
            <a:endParaRPr lang="es-MX"/>
          </a:p>
        </p:txBody>
      </p:sp>
    </p:spTree>
    <p:extLst>
      <p:ext uri="{BB962C8B-B14F-4D97-AF65-F5344CB8AC3E}">
        <p14:creationId xmlns:p14="http://schemas.microsoft.com/office/powerpoint/2010/main" val="14228055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46E31-55C9-4132-AFB9-E69148D303C7}" type="datetime1">
              <a:rPr lang="es-MX" smtClean="0"/>
              <a:t>25/06/2015</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A20B5-C516-4368-A0DC-7E554F59706E}" type="slidenum">
              <a:rPr lang="es-MX" smtClean="0"/>
              <a:t>‹Nº›</a:t>
            </a:fld>
            <a:endParaRPr lang="es-MX"/>
          </a:p>
        </p:txBody>
      </p:sp>
    </p:spTree>
    <p:extLst>
      <p:ext uri="{BB962C8B-B14F-4D97-AF65-F5344CB8AC3E}">
        <p14:creationId xmlns:p14="http://schemas.microsoft.com/office/powerpoint/2010/main" val="137965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ángulo 7"/>
          <p:cNvSpPr/>
          <p:nvPr userDrawn="1"/>
        </p:nvSpPr>
        <p:spPr>
          <a:xfrm>
            <a:off x="11702366" y="0"/>
            <a:ext cx="489633"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Picture 2" descr="http://www.dotnet.com.mx/images/CancunIT-Software-Products-LargeTrans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rot="16200000">
            <a:off x="11212732" y="5324003"/>
            <a:ext cx="1468901" cy="489633"/>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userDrawn="1"/>
        </p:nvSpPr>
        <p:spPr>
          <a:xfrm rot="16200000">
            <a:off x="9661185" y="2132109"/>
            <a:ext cx="4571999" cy="307777"/>
          </a:xfrm>
          <a:prstGeom prst="rect">
            <a:avLst/>
          </a:prstGeom>
          <a:noFill/>
        </p:spPr>
        <p:txBody>
          <a:bodyPr wrap="square" rtlCol="0">
            <a:spAutoFit/>
          </a:bodyPr>
          <a:lstStyle/>
          <a:p>
            <a:pPr algn="r"/>
            <a:r>
              <a:rPr lang="es-MX" sz="1400" dirty="0" smtClean="0">
                <a:solidFill>
                  <a:srgbClr val="FDFDFD"/>
                </a:solidFill>
                <a:latin typeface="Segoe UI" panose="020B0502040204020203" pitchFamily="34" charset="0"/>
                <a:cs typeface="Segoe UI" panose="020B0502040204020203" pitchFamily="34" charset="0"/>
              </a:rPr>
              <a:t>Extensiones de Productividad en Visual Studio</a:t>
            </a:r>
            <a:endParaRPr lang="es-MX" sz="1400" dirty="0">
              <a:solidFill>
                <a:srgbClr val="FDFDFD"/>
              </a:solidFill>
              <a:latin typeface="Segoe UI" panose="020B0502040204020203" pitchFamily="34" charset="0"/>
              <a:cs typeface="Segoe UI" panose="020B0502040204020203" pitchFamily="34" charset="0"/>
            </a:endParaRPr>
          </a:p>
        </p:txBody>
      </p:sp>
      <p:sp>
        <p:nvSpPr>
          <p:cNvPr id="7" name="Marcador de número de diapositiva 6"/>
          <p:cNvSpPr>
            <a:spLocks noGrp="1"/>
          </p:cNvSpPr>
          <p:nvPr>
            <p:ph type="sldNum" sz="quarter" idx="4"/>
          </p:nvPr>
        </p:nvSpPr>
        <p:spPr>
          <a:xfrm>
            <a:off x="11702366" y="6434727"/>
            <a:ext cx="489632" cy="365125"/>
          </a:xfrm>
          <a:prstGeom prst="rect">
            <a:avLst/>
          </a:prstGeom>
        </p:spPr>
        <p:txBody>
          <a:bodyPr vert="horz" lIns="91440" tIns="45720" rIns="91440" bIns="45720" rtlCol="0" anchor="ctr"/>
          <a:lstStyle>
            <a:lvl1pPr algn="ctr">
              <a:defRPr sz="1200" b="1">
                <a:solidFill>
                  <a:schemeClr val="bg1"/>
                </a:solidFill>
                <a:latin typeface="Segoe UI" panose="020B0502040204020203" pitchFamily="34" charset="0"/>
                <a:cs typeface="Segoe UI" panose="020B0502040204020203" pitchFamily="34" charset="0"/>
              </a:defRPr>
            </a:lvl1pPr>
          </a:lstStyle>
          <a:p>
            <a:fld id="{8D7DDB18-5849-442D-BFB1-3A1104C431EC}" type="slidenum">
              <a:rPr lang="es-MX" smtClean="0"/>
              <a:pPr/>
              <a:t>‹Nº›</a:t>
            </a:fld>
            <a:endParaRPr lang="es-MX" dirty="0"/>
          </a:p>
        </p:txBody>
      </p:sp>
    </p:spTree>
    <p:extLst>
      <p:ext uri="{BB962C8B-B14F-4D97-AF65-F5344CB8AC3E}">
        <p14:creationId xmlns:p14="http://schemas.microsoft.com/office/powerpoint/2010/main" val="25953917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licensemanager.codeplex.com/"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ubmain.com/products/ghostdoc.aspx"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stylecopplus.codeplex.com/"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s://stylecop.codeplex.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www.helixoft.com/vsdocman/overview.html"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sites.google.com/a/dotnet.com.mx/memoria-corporativa/profesional/codingguidelines?pli=1#TOC-PS2210-Build-with-the-highest-warning-level-"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GDotnet/Capacitacion"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sites.google.com/a/dotnet.com.mx/memoria-corporativa/profesional/codingguidelines?pli=1#TOC-PS1000-A-class-or-interface-should-have-a-single-purpose-" TargetMode="External"/><Relationship Id="rId7" Type="http://schemas.openxmlformats.org/officeDocument/2006/relationships/hyperlink" Target="https://sites.google.com/a/dotnet.com.mx/memoria-corporativa/profesional/codingguidelines#TOC-PS2407-Be-reluctant-with-regions-"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hyperlink" Target="https://sites.google.com/a/dotnet.com.mx/memoria-corporativa/profesional/codingguidelines#TOC-PS2406-Place-members-in-a-well-defined-order-" TargetMode="External"/><Relationship Id="rId5" Type="http://schemas.openxmlformats.org/officeDocument/2006/relationships/hyperlink" Target="https://sites.google.com/a/dotnet.com.mx/memoria-corporativa/profesional/codingguidelines#TOC-PS2402-Order-and-group-namespaces-according-the-company-" TargetMode="External"/><Relationship Id="rId4" Type="http://schemas.openxmlformats.org/officeDocument/2006/relationships/hyperlink" Target="https://sites.google.com/a/dotnet.com.mx/memoria-corporativa/profesional/codingguidelines#TOC-PS2400-Use-a-common-layout-"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stylecop.com/docs/SA1638.html" TargetMode="External"/><Relationship Id="rId3" Type="http://schemas.openxmlformats.org/officeDocument/2006/relationships/hyperlink" Target="http://www.stylecop.com/docs/SA1633.html" TargetMode="External"/><Relationship Id="rId7" Type="http://schemas.openxmlformats.org/officeDocument/2006/relationships/hyperlink" Target="http://www.stylecop.com/docs/SA1637.html"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hyperlink" Target="http://www.stylecop.com/docs/SA1636.html" TargetMode="External"/><Relationship Id="rId5" Type="http://schemas.openxmlformats.org/officeDocument/2006/relationships/hyperlink" Target="http://www.stylecop.com/docs/SA1635.html" TargetMode="External"/><Relationship Id="rId4" Type="http://schemas.openxmlformats.org/officeDocument/2006/relationships/hyperlink" Target="http://www.stylecop.com/docs/SA1634.htm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ites.google.com/a/dotnet.com.mx/memoria-corporativa/profesional/codingguidelines?pli=1#TOC-PS2301-Write-comments-and-documentation-in-US-English-"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hyperlink" Target="https://sites.google.com/a/dotnet.com.mx/memoria-corporativa/profesional/codingguidelines?pli=1#TOC-PS2307-Write-MSDN-style-documentation-" TargetMode="External"/><Relationship Id="rId5" Type="http://schemas.openxmlformats.org/officeDocument/2006/relationships/hyperlink" Target="https://sites.google.com/a/dotnet.com.mx/memoria-corporativa/profesional/codingguidelines?pli=1#TOC-PS2306-Write-XML-documentation-with-another-developer-in-mind-" TargetMode="External"/><Relationship Id="rId4" Type="http://schemas.openxmlformats.org/officeDocument/2006/relationships/hyperlink" Target="https://sites.google.com/a/dotnet.com.mx/memoria-corporativa/profesional/codingguidelines?pli=1#TOC-PS2305-Document-all-public-protected-and-internal-types-and-member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ites.google.com/a/dotnet.com.mx/memoria-corporativa/profesional/codingguidelines?pli=1#TOC-PS2307-Write-MSDN-style-documentation-"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hyperlink" Target="https://sites.google.com/a/dotnet.com.mx/memoria-corporativa/profesional/codingguidelines?pli=1#TOC-PS2316-Only-write-comments-to-explain-complex-algorithms-or-decisions-" TargetMode="External"/><Relationship Id="rId5" Type="http://schemas.openxmlformats.org/officeDocument/2006/relationships/hyperlink" Target="https://sites.google.com/a/dotnet.com.mx/memoria-corporativa/profesional/codingguidelines?pli=1#TOC-PS2306-Write-XML-documentation-with-another-developer-in-mind-" TargetMode="External"/><Relationship Id="rId4" Type="http://schemas.openxmlformats.org/officeDocument/2006/relationships/hyperlink" Target="https://sites.google.com/a/dotnet.com.mx/memoria-corporativa/profesional/codingguidelines?pli=1#TOC-PS2305-Document-all-public-protected-and-internal-types-and-members-"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msdn.microsoft.com/en-us/library/dd264897.aspx" TargetMode="External"/><Relationship Id="rId3" Type="http://schemas.openxmlformats.org/officeDocument/2006/relationships/hyperlink" Target="https://es.wikipedia.org/wiki/Complejidad_ciclom%C3%A1tica" TargetMode="External"/><Relationship Id="rId7" Type="http://schemas.openxmlformats.org/officeDocument/2006/relationships/hyperlink" Target="https://msdn.microsoft.com/es-es/library/b2s063f7.aspx"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hyperlink" Target="http://licensemanager.codeplex.com/wikipage?title=Expandable%20Properties&amp;referringTitle=License%20Header%20Definitions" TargetMode="External"/><Relationship Id="rId5" Type="http://schemas.openxmlformats.org/officeDocument/2006/relationships/hyperlink" Target="https://msdn.microsoft.com/es-mx/library/e240yzs4(v=vs.90).aspx" TargetMode="External"/><Relationship Id="rId4" Type="http://schemas.openxmlformats.org/officeDocument/2006/relationships/hyperlink" Target="https://www.youtube.com/watch?v=xsvCmEnXXgM"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sites.google.com/a/dotnet.com.mx/memoria-corporativa/profesional/codingguidelines"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hyperlink" Target="mailto:rgonzalez@dotnet.com.mx" TargetMode="External"/><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hyperlink" Target="mailto:brodriguez@dotnet.com.mx" TargetMode="External"/><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www.codemaid.net/"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a:t>
            </a:fld>
            <a:endParaRPr lang="es-MX" dirty="0"/>
          </a:p>
        </p:txBody>
      </p:sp>
      <p:sp>
        <p:nvSpPr>
          <p:cNvPr id="3" name="CuadroTexto 2"/>
          <p:cNvSpPr txBox="1"/>
          <p:nvPr/>
        </p:nvSpPr>
        <p:spPr>
          <a:xfrm>
            <a:off x="308585" y="2728681"/>
            <a:ext cx="9956800" cy="1754326"/>
          </a:xfrm>
          <a:prstGeom prst="rect">
            <a:avLst/>
          </a:prstGeom>
          <a:noFill/>
        </p:spPr>
        <p:txBody>
          <a:bodyPr wrap="square" rtlCol="0">
            <a:spAutoFit/>
          </a:bodyPr>
          <a:lstStyle/>
          <a:p>
            <a:r>
              <a:rPr lang="es-MX" sz="5400" dirty="0" smtClean="0">
                <a:solidFill>
                  <a:srgbClr val="FDFDFD"/>
                </a:solidFill>
                <a:latin typeface="Segoe UI" panose="020B0502040204020203" pitchFamily="34" charset="0"/>
                <a:cs typeface="Segoe UI" panose="020B0502040204020203" pitchFamily="34" charset="0"/>
              </a:rPr>
              <a:t>Extensiones de Productividad en Visual Studio</a:t>
            </a:r>
            <a:endParaRPr lang="es-MX" sz="5400" dirty="0">
              <a:solidFill>
                <a:srgbClr val="FDFDFD"/>
              </a:solidFill>
              <a:latin typeface="Segoe UI" panose="020B0502040204020203" pitchFamily="34" charset="0"/>
              <a:cs typeface="Segoe UI" panose="020B0502040204020203" pitchFamily="34" charset="0"/>
            </a:endParaRPr>
          </a:p>
        </p:txBody>
      </p:sp>
      <p:sp>
        <p:nvSpPr>
          <p:cNvPr id="4" name="CuadroTexto 3"/>
          <p:cNvSpPr txBox="1"/>
          <p:nvPr/>
        </p:nvSpPr>
        <p:spPr>
          <a:xfrm>
            <a:off x="308585" y="4744278"/>
            <a:ext cx="10107624" cy="646331"/>
          </a:xfrm>
          <a:prstGeom prst="rect">
            <a:avLst/>
          </a:prstGeom>
          <a:noFill/>
        </p:spPr>
        <p:txBody>
          <a:bodyPr wrap="square" rtlCol="0">
            <a:spAutoFit/>
          </a:bodyPr>
          <a:lstStyle/>
          <a:p>
            <a:r>
              <a:rPr lang="es-MX" sz="3600" dirty="0" smtClean="0">
                <a:solidFill>
                  <a:srgbClr val="FDFDFD"/>
                </a:solidFill>
                <a:latin typeface="Segoe UI" panose="020B0502040204020203" pitchFamily="34" charset="0"/>
                <a:cs typeface="Segoe UI" panose="020B0502040204020203" pitchFamily="34" charset="0"/>
              </a:rPr>
              <a:t>Ricardo González</a:t>
            </a:r>
            <a:endParaRPr lang="es-MX" sz="36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79785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10</a:t>
            </a:fld>
            <a:endParaRPr lang="es-MX" dirty="0"/>
          </a:p>
        </p:txBody>
      </p:sp>
      <p:sp>
        <p:nvSpPr>
          <p:cNvPr id="3" name="Título 2"/>
          <p:cNvSpPr>
            <a:spLocks noGrp="1"/>
          </p:cNvSpPr>
          <p:nvPr>
            <p:ph type="title"/>
          </p:nvPr>
        </p:nvSpPr>
        <p:spPr/>
        <p:txBody>
          <a:bodyPr/>
          <a:lstStyle/>
          <a:p>
            <a:r>
              <a:rPr lang="es-MX" dirty="0" err="1" smtClean="0"/>
              <a:t>Code</a:t>
            </a:r>
            <a:r>
              <a:rPr lang="es-MX" dirty="0" smtClean="0"/>
              <a:t> </a:t>
            </a:r>
            <a:r>
              <a:rPr lang="es-MX" dirty="0" err="1" smtClean="0"/>
              <a:t>Maid</a:t>
            </a:r>
            <a:endParaRPr lang="es-MX" dirty="0"/>
          </a:p>
        </p:txBody>
      </p:sp>
      <p:sp>
        <p:nvSpPr>
          <p:cNvPr id="4" name="Marcador de contenido 3"/>
          <p:cNvSpPr>
            <a:spLocks noGrp="1"/>
          </p:cNvSpPr>
          <p:nvPr>
            <p:ph sz="quarter" idx="11"/>
          </p:nvPr>
        </p:nvSpPr>
        <p:spPr/>
        <p:txBody>
          <a:bodyPr/>
          <a:lstStyle/>
          <a:p>
            <a:r>
              <a:rPr lang="es-MX" dirty="0" smtClean="0"/>
              <a:t>Análisis de Complejidad </a:t>
            </a:r>
            <a:r>
              <a:rPr lang="es-MX" dirty="0" err="1" smtClean="0"/>
              <a:t>Ciclómatica</a:t>
            </a:r>
            <a:r>
              <a:rPr lang="es-MX" dirty="0" smtClean="0"/>
              <a:t> (</a:t>
            </a:r>
            <a:r>
              <a:rPr lang="es-MX" dirty="0" err="1" smtClean="0"/>
              <a:t>CodeMaid</a:t>
            </a:r>
            <a:r>
              <a:rPr lang="es-MX" dirty="0" smtClean="0"/>
              <a:t> </a:t>
            </a:r>
            <a:r>
              <a:rPr lang="es-MX" dirty="0" err="1" smtClean="0"/>
              <a:t>Spade</a:t>
            </a:r>
            <a:r>
              <a:rPr lang="es-MX" dirty="0" smtClean="0"/>
              <a:t>)</a:t>
            </a:r>
            <a:endParaRPr lang="es-MX" dirty="0" smtClean="0"/>
          </a:p>
          <a:p>
            <a:pPr lvl="1"/>
            <a:r>
              <a:rPr lang="es-MX" dirty="0" smtClean="0"/>
              <a:t>¿Qué es?</a:t>
            </a:r>
          </a:p>
          <a:p>
            <a:pPr lvl="2"/>
            <a:r>
              <a:rPr lang="es-MX" dirty="0" smtClean="0"/>
              <a:t>Métrica de Software ampliamente aceptada que proporciona una medición cuantitativa de la complejidad lógica de un programa, independientemente del lenguaje que se utilice</a:t>
            </a:r>
          </a:p>
          <a:p>
            <a:pPr lvl="2"/>
            <a:r>
              <a:rPr lang="es-ES" dirty="0" smtClean="0">
                <a:effectLst/>
              </a:rPr>
              <a:t>Fue propuesta por Thomas </a:t>
            </a:r>
            <a:r>
              <a:rPr lang="es-ES" dirty="0" err="1" smtClean="0">
                <a:effectLst/>
              </a:rPr>
              <a:t>McCabe</a:t>
            </a:r>
            <a:r>
              <a:rPr lang="es-ES" dirty="0" smtClean="0">
                <a:effectLst/>
              </a:rPr>
              <a:t> en 1976, se basa en el diagrama de flujo determinado por las estructuras de control (ej. sentencias </a:t>
            </a:r>
            <a:r>
              <a:rPr lang="es-ES" dirty="0" err="1" smtClean="0">
                <a:effectLst/>
              </a:rPr>
              <a:t>if</a:t>
            </a:r>
            <a:r>
              <a:rPr lang="es-ES" dirty="0" smtClean="0">
                <a:effectLst/>
              </a:rPr>
              <a:t>…</a:t>
            </a:r>
            <a:r>
              <a:rPr lang="es-ES" dirty="0" err="1" smtClean="0">
                <a:effectLst/>
              </a:rPr>
              <a:t>else</a:t>
            </a:r>
            <a:r>
              <a:rPr lang="es-ES" dirty="0" smtClean="0">
                <a:effectLst/>
              </a:rPr>
              <a:t> </a:t>
            </a:r>
            <a:r>
              <a:rPr lang="es-ES" dirty="0" err="1" smtClean="0">
                <a:effectLst/>
              </a:rPr>
              <a:t>if</a:t>
            </a:r>
            <a:r>
              <a:rPr lang="es-ES" dirty="0" smtClean="0"/>
              <a:t>…</a:t>
            </a:r>
            <a:r>
              <a:rPr lang="es-ES" dirty="0" err="1" smtClean="0"/>
              <a:t>else</a:t>
            </a:r>
            <a:r>
              <a:rPr lang="es-ES" dirty="0" smtClean="0"/>
              <a:t>, </a:t>
            </a:r>
            <a:r>
              <a:rPr lang="es-ES" dirty="0" err="1" smtClean="0"/>
              <a:t>switch</a:t>
            </a:r>
            <a:r>
              <a:rPr lang="es-ES" dirty="0" smtClean="0"/>
              <a:t>, </a:t>
            </a:r>
            <a:r>
              <a:rPr lang="es-ES" dirty="0" err="1" smtClean="0"/>
              <a:t>etc</a:t>
            </a:r>
            <a:r>
              <a:rPr lang="es-ES" dirty="0" smtClean="0"/>
              <a:t>)</a:t>
            </a:r>
            <a:r>
              <a:rPr lang="es-ES" dirty="0" smtClean="0">
                <a:effectLst/>
              </a:rPr>
              <a:t> de un determinado código.</a:t>
            </a:r>
          </a:p>
          <a:p>
            <a:pPr lvl="1"/>
            <a:r>
              <a:rPr lang="es-ES" dirty="0" smtClean="0"/>
              <a:t>Riesgo</a:t>
            </a:r>
          </a:p>
          <a:p>
            <a:pPr lvl="2"/>
            <a:r>
              <a:rPr lang="es-ES" dirty="0" smtClean="0"/>
              <a:t>1-10: Programa simple, sin mucho riesgo</a:t>
            </a:r>
          </a:p>
          <a:p>
            <a:pPr lvl="2"/>
            <a:r>
              <a:rPr lang="es-ES" dirty="0" smtClean="0"/>
              <a:t>11-20: Más complejo, riesgo moderado</a:t>
            </a:r>
          </a:p>
          <a:p>
            <a:pPr lvl="2"/>
            <a:r>
              <a:rPr lang="es-ES" dirty="0" smtClean="0"/>
              <a:t>21-50: Complejo, riesgo alto</a:t>
            </a:r>
          </a:p>
          <a:p>
            <a:pPr lvl="2"/>
            <a:r>
              <a:rPr lang="es-MX" dirty="0" smtClean="0"/>
              <a:t>51+: Programa no </a:t>
            </a:r>
            <a:r>
              <a:rPr lang="es-MX" dirty="0" err="1" smtClean="0"/>
              <a:t>testeable</a:t>
            </a:r>
            <a:r>
              <a:rPr lang="es-MX" dirty="0" smtClean="0"/>
              <a:t>, Muy alto riesgo</a:t>
            </a:r>
          </a:p>
          <a:p>
            <a:pPr lvl="1"/>
            <a:r>
              <a:rPr lang="es-MX" dirty="0" smtClean="0"/>
              <a:t>¿Cómo reducir la complejidad ciclomática?</a:t>
            </a:r>
          </a:p>
          <a:p>
            <a:pPr lvl="2"/>
            <a:r>
              <a:rPr lang="es-MX" dirty="0" smtClean="0"/>
              <a:t>Refactorizando código</a:t>
            </a:r>
          </a:p>
          <a:p>
            <a:pPr lvl="2"/>
            <a:r>
              <a:rPr lang="es-MX" dirty="0" smtClean="0"/>
              <a:t>Escribiendo código de calidad</a:t>
            </a:r>
          </a:p>
        </p:txBody>
      </p:sp>
    </p:spTree>
    <p:extLst>
      <p:ext uri="{BB962C8B-B14F-4D97-AF65-F5344CB8AC3E}">
        <p14:creationId xmlns:p14="http://schemas.microsoft.com/office/powerpoint/2010/main" val="831265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11</a:t>
            </a:fld>
            <a:endParaRPr lang="es-MX" dirty="0"/>
          </a:p>
        </p:txBody>
      </p:sp>
      <p:sp>
        <p:nvSpPr>
          <p:cNvPr id="3" name="Título 2"/>
          <p:cNvSpPr>
            <a:spLocks noGrp="1"/>
          </p:cNvSpPr>
          <p:nvPr>
            <p:ph type="title"/>
          </p:nvPr>
        </p:nvSpPr>
        <p:spPr/>
        <p:txBody>
          <a:bodyPr/>
          <a:lstStyle/>
          <a:p>
            <a:r>
              <a:rPr lang="es-MX" dirty="0" err="1" smtClean="0"/>
              <a:t>Code</a:t>
            </a:r>
            <a:r>
              <a:rPr lang="es-MX" dirty="0" smtClean="0"/>
              <a:t> </a:t>
            </a:r>
            <a:r>
              <a:rPr lang="es-MX" dirty="0" err="1" smtClean="0"/>
              <a:t>Maid</a:t>
            </a:r>
            <a:endParaRPr lang="es-MX" dirty="0"/>
          </a:p>
        </p:txBody>
      </p:sp>
      <p:sp>
        <p:nvSpPr>
          <p:cNvPr id="4" name="Marcador de contenido 3"/>
          <p:cNvSpPr>
            <a:spLocks noGrp="1"/>
          </p:cNvSpPr>
          <p:nvPr>
            <p:ph sz="quarter" idx="11"/>
          </p:nvPr>
        </p:nvSpPr>
        <p:spPr/>
        <p:txBody>
          <a:bodyPr/>
          <a:lstStyle/>
          <a:p>
            <a:r>
              <a:rPr lang="es-MX" dirty="0" err="1" smtClean="0"/>
              <a:t>Code</a:t>
            </a:r>
            <a:r>
              <a:rPr lang="es-MX" dirty="0" smtClean="0"/>
              <a:t> </a:t>
            </a:r>
            <a:r>
              <a:rPr lang="es-MX" dirty="0" err="1" smtClean="0"/>
              <a:t>Digging</a:t>
            </a:r>
            <a:endParaRPr lang="es-MX" dirty="0" smtClean="0"/>
          </a:p>
          <a:p>
            <a:r>
              <a:rPr lang="es-MX" dirty="0" smtClean="0"/>
              <a:t>Formateo de comentarios</a:t>
            </a:r>
          </a:p>
          <a:p>
            <a:r>
              <a:rPr lang="es-MX" dirty="0" smtClean="0"/>
              <a:t>Unificación de líneas de código</a:t>
            </a:r>
          </a:p>
          <a:p>
            <a:r>
              <a:rPr lang="es-MX" dirty="0" smtClean="0"/>
              <a:t>Ordenación de sentencias</a:t>
            </a:r>
          </a:p>
          <a:p>
            <a:r>
              <a:rPr lang="es-MX" dirty="0" smtClean="0"/>
              <a:t>Búsqueda del archivo actual en el explorador de soluciones</a:t>
            </a:r>
          </a:p>
          <a:p>
            <a:r>
              <a:rPr lang="es-MX" dirty="0" smtClean="0"/>
              <a:t>Colapsar el árbol del explorador de soluciones recursivamente</a:t>
            </a:r>
          </a:p>
          <a:p>
            <a:r>
              <a:rPr lang="es-MX" dirty="0" smtClean="0"/>
              <a:t>Reorganizar y limpiar automáticamente el código al guardar</a:t>
            </a:r>
          </a:p>
          <a:p>
            <a:r>
              <a:rPr lang="es-MX" dirty="0" smtClean="0"/>
              <a:t>Configurar el comportamiento y presentación de las diversas funciones del </a:t>
            </a:r>
            <a:r>
              <a:rPr lang="es-MX" dirty="0" err="1" smtClean="0"/>
              <a:t>code</a:t>
            </a:r>
            <a:r>
              <a:rPr lang="es-MX" dirty="0" smtClean="0"/>
              <a:t> </a:t>
            </a:r>
            <a:r>
              <a:rPr lang="es-MX" dirty="0" err="1" smtClean="0"/>
              <a:t>maid</a:t>
            </a:r>
            <a:r>
              <a:rPr lang="es-MX" dirty="0" smtClean="0"/>
              <a:t>.</a:t>
            </a:r>
          </a:p>
        </p:txBody>
      </p:sp>
    </p:spTree>
    <p:extLst>
      <p:ext uri="{BB962C8B-B14F-4D97-AF65-F5344CB8AC3E}">
        <p14:creationId xmlns:p14="http://schemas.microsoft.com/office/powerpoint/2010/main" val="2766781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12</a:t>
            </a:fld>
            <a:endParaRPr lang="es-MX" dirty="0"/>
          </a:p>
        </p:txBody>
      </p:sp>
      <p:sp>
        <p:nvSpPr>
          <p:cNvPr id="3" name="Título 2"/>
          <p:cNvSpPr>
            <a:spLocks noGrp="1"/>
          </p:cNvSpPr>
          <p:nvPr>
            <p:ph type="title"/>
          </p:nvPr>
        </p:nvSpPr>
        <p:spPr/>
        <p:txBody>
          <a:bodyPr/>
          <a:lstStyle/>
          <a:p>
            <a:r>
              <a:rPr lang="es-MX" dirty="0" err="1" smtClean="0"/>
              <a:t>Code</a:t>
            </a:r>
            <a:r>
              <a:rPr lang="es-MX" dirty="0" smtClean="0"/>
              <a:t> </a:t>
            </a:r>
            <a:r>
              <a:rPr lang="es-MX" dirty="0" err="1" smtClean="0"/>
              <a:t>Maid</a:t>
            </a:r>
            <a:endParaRPr lang="es-MX" dirty="0"/>
          </a:p>
        </p:txBody>
      </p:sp>
    </p:spTree>
    <p:extLst>
      <p:ext uri="{BB962C8B-B14F-4D97-AF65-F5344CB8AC3E}">
        <p14:creationId xmlns:p14="http://schemas.microsoft.com/office/powerpoint/2010/main" val="2469959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13</a:t>
            </a:fld>
            <a:endParaRPr lang="es-MX" dirty="0"/>
          </a:p>
        </p:txBody>
      </p:sp>
      <p:sp>
        <p:nvSpPr>
          <p:cNvPr id="3" name="CuadroTexto 2"/>
          <p:cNvSpPr txBox="1"/>
          <p:nvPr/>
        </p:nvSpPr>
        <p:spPr>
          <a:xfrm>
            <a:off x="308585" y="2728681"/>
            <a:ext cx="9956800" cy="923330"/>
          </a:xfrm>
          <a:prstGeom prst="rect">
            <a:avLst/>
          </a:prstGeom>
          <a:noFill/>
        </p:spPr>
        <p:txBody>
          <a:bodyPr wrap="square" rtlCol="0">
            <a:spAutoFit/>
          </a:bodyPr>
          <a:lstStyle/>
          <a:p>
            <a:r>
              <a:rPr lang="es-MX" sz="5400" dirty="0" err="1" smtClean="0">
                <a:solidFill>
                  <a:srgbClr val="FDFDFD"/>
                </a:solidFill>
                <a:latin typeface="Segoe UI" panose="020B0502040204020203" pitchFamily="34" charset="0"/>
                <a:cs typeface="Segoe UI" panose="020B0502040204020203" pitchFamily="34" charset="0"/>
              </a:rPr>
              <a:t>License</a:t>
            </a:r>
            <a:r>
              <a:rPr lang="es-MX" sz="5400" dirty="0" smtClean="0">
                <a:solidFill>
                  <a:srgbClr val="FDFDFD"/>
                </a:solidFill>
                <a:latin typeface="Segoe UI" panose="020B0502040204020203" pitchFamily="34" charset="0"/>
                <a:cs typeface="Segoe UI" panose="020B0502040204020203" pitchFamily="34" charset="0"/>
              </a:rPr>
              <a:t> </a:t>
            </a:r>
            <a:r>
              <a:rPr lang="es-MX" sz="5400" dirty="0" err="1" smtClean="0">
                <a:solidFill>
                  <a:srgbClr val="FDFDFD"/>
                </a:solidFill>
                <a:latin typeface="Segoe UI" panose="020B0502040204020203" pitchFamily="34" charset="0"/>
                <a:cs typeface="Segoe UI" panose="020B0502040204020203" pitchFamily="34" charset="0"/>
              </a:rPr>
              <a:t>Header</a:t>
            </a:r>
            <a:r>
              <a:rPr lang="es-MX" sz="5400" dirty="0" smtClean="0">
                <a:solidFill>
                  <a:srgbClr val="FDFDFD"/>
                </a:solidFill>
                <a:latin typeface="Segoe UI" panose="020B0502040204020203" pitchFamily="34" charset="0"/>
                <a:cs typeface="Segoe UI" panose="020B0502040204020203" pitchFamily="34" charset="0"/>
              </a:rPr>
              <a:t> Manager</a:t>
            </a:r>
            <a:endParaRPr lang="es-MX" sz="54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6663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14</a:t>
            </a:fld>
            <a:endParaRPr lang="es-MX" dirty="0"/>
          </a:p>
        </p:txBody>
      </p:sp>
      <p:sp>
        <p:nvSpPr>
          <p:cNvPr id="3" name="Título 2"/>
          <p:cNvSpPr>
            <a:spLocks noGrp="1"/>
          </p:cNvSpPr>
          <p:nvPr>
            <p:ph type="title"/>
          </p:nvPr>
        </p:nvSpPr>
        <p:spPr/>
        <p:txBody>
          <a:bodyPr/>
          <a:lstStyle/>
          <a:p>
            <a:r>
              <a:rPr lang="es-MX" dirty="0" err="1" smtClean="0"/>
              <a:t>License</a:t>
            </a:r>
            <a:r>
              <a:rPr lang="es-MX" dirty="0" smtClean="0"/>
              <a:t> </a:t>
            </a:r>
            <a:r>
              <a:rPr lang="es-MX" dirty="0" err="1" smtClean="0"/>
              <a:t>Header</a:t>
            </a:r>
            <a:r>
              <a:rPr lang="es-MX" dirty="0" smtClean="0"/>
              <a:t> Manager</a:t>
            </a:r>
            <a:endParaRPr lang="es-MX" dirty="0"/>
          </a:p>
        </p:txBody>
      </p:sp>
      <p:sp>
        <p:nvSpPr>
          <p:cNvPr id="4" name="Marcador de contenido 3"/>
          <p:cNvSpPr>
            <a:spLocks noGrp="1"/>
          </p:cNvSpPr>
          <p:nvPr>
            <p:ph sz="quarter" idx="11"/>
          </p:nvPr>
        </p:nvSpPr>
        <p:spPr/>
        <p:txBody>
          <a:bodyPr/>
          <a:lstStyle/>
          <a:p>
            <a:r>
              <a:rPr lang="es-MX" dirty="0" smtClean="0"/>
              <a:t>Administra los encabezados de licencia en los archivos por proyecto.</a:t>
            </a:r>
          </a:p>
          <a:p>
            <a:r>
              <a:rPr lang="es-MX" dirty="0" smtClean="0"/>
              <a:t>Permite utilizar propiedades extendidas en los encabezados</a:t>
            </a:r>
          </a:p>
          <a:p>
            <a:r>
              <a:rPr lang="es-MX" dirty="0" smtClean="0"/>
              <a:t>Añade encabezados de licencia a archivos .</a:t>
            </a:r>
            <a:r>
              <a:rPr lang="es-MX" dirty="0" err="1" smtClean="0"/>
              <a:t>cs</a:t>
            </a:r>
            <a:r>
              <a:rPr lang="es-MX" dirty="0" smtClean="0"/>
              <a:t>, .</a:t>
            </a:r>
            <a:r>
              <a:rPr lang="es-MX" dirty="0" err="1" smtClean="0"/>
              <a:t>vb</a:t>
            </a:r>
            <a:r>
              <a:rPr lang="es-MX" dirty="0" smtClean="0"/>
              <a:t>, .</a:t>
            </a:r>
            <a:r>
              <a:rPr lang="es-MX" dirty="0" err="1" smtClean="0"/>
              <a:t>aspx</a:t>
            </a:r>
            <a:r>
              <a:rPr lang="es-MX" dirty="0" smtClean="0"/>
              <a:t>, .</a:t>
            </a:r>
            <a:r>
              <a:rPr lang="es-MX" dirty="0" err="1" smtClean="0"/>
              <a:t>ascx</a:t>
            </a:r>
            <a:r>
              <a:rPr lang="es-MX" dirty="0" smtClean="0"/>
              <a:t>, .</a:t>
            </a:r>
            <a:r>
              <a:rPr lang="es-MX" dirty="0" err="1" smtClean="0"/>
              <a:t>htm</a:t>
            </a:r>
            <a:r>
              <a:rPr lang="es-MX" dirty="0" smtClean="0"/>
              <a:t>. .</a:t>
            </a:r>
            <a:r>
              <a:rPr lang="es-MX" dirty="0" err="1" smtClean="0"/>
              <a:t>html</a:t>
            </a:r>
            <a:r>
              <a:rPr lang="es-MX" dirty="0" smtClean="0"/>
              <a:t> .</a:t>
            </a:r>
            <a:r>
              <a:rPr lang="es-MX" dirty="0" err="1" smtClean="0"/>
              <a:t>xhtml</a:t>
            </a:r>
            <a:r>
              <a:rPr lang="es-MX" dirty="0" smtClean="0"/>
              <a:t>, .</a:t>
            </a:r>
            <a:r>
              <a:rPr lang="es-MX" dirty="0" err="1" smtClean="0"/>
              <a:t>xaml</a:t>
            </a:r>
            <a:r>
              <a:rPr lang="es-MX" dirty="0" smtClean="0"/>
              <a:t>, .</a:t>
            </a:r>
            <a:r>
              <a:rPr lang="es-MX" dirty="0" err="1" smtClean="0"/>
              <a:t>rex</a:t>
            </a:r>
            <a:r>
              <a:rPr lang="es-MX" dirty="0" smtClean="0"/>
              <a:t>, .</a:t>
            </a:r>
            <a:r>
              <a:rPr lang="es-MX" dirty="0" err="1" smtClean="0"/>
              <a:t>config</a:t>
            </a:r>
            <a:r>
              <a:rPr lang="es-MX" dirty="0" smtClean="0"/>
              <a:t>, .</a:t>
            </a:r>
            <a:r>
              <a:rPr lang="es-MX" dirty="0" err="1" smtClean="0"/>
              <a:t>xsd</a:t>
            </a:r>
            <a:r>
              <a:rPr lang="es-MX" dirty="0" smtClean="0"/>
              <a:t>, .</a:t>
            </a:r>
            <a:r>
              <a:rPr lang="es-MX" dirty="0" err="1" smtClean="0"/>
              <a:t>css</a:t>
            </a:r>
            <a:r>
              <a:rPr lang="es-MX" dirty="0" smtClean="0"/>
              <a:t>, .</a:t>
            </a:r>
            <a:r>
              <a:rPr lang="es-MX" dirty="0" err="1" smtClean="0"/>
              <a:t>js</a:t>
            </a:r>
            <a:r>
              <a:rPr lang="es-MX" dirty="0" smtClean="0"/>
              <a:t> ,.c ,.cpp ,.cxx, .h, .</a:t>
            </a:r>
            <a:r>
              <a:rPr lang="es-MX" dirty="0" err="1" smtClean="0"/>
              <a:t>hpp</a:t>
            </a:r>
            <a:endParaRPr lang="es-MX" dirty="0" smtClean="0"/>
          </a:p>
          <a:p>
            <a:r>
              <a:rPr lang="es-MX" dirty="0" smtClean="0"/>
              <a:t>Se puede descargar:</a:t>
            </a:r>
          </a:p>
          <a:p>
            <a:pPr lvl="1"/>
            <a:r>
              <a:rPr lang="es-MX" dirty="0" smtClean="0"/>
              <a:t>Entrando a </a:t>
            </a:r>
            <a:r>
              <a:rPr lang="es-MX" dirty="0" smtClean="0">
                <a:hlinkClick r:id="rId3"/>
              </a:rPr>
              <a:t>http://licensemanager.codeplex.com/</a:t>
            </a:r>
            <a:endParaRPr lang="es-MX" dirty="0" smtClean="0"/>
          </a:p>
          <a:p>
            <a:pPr lvl="1"/>
            <a:r>
              <a:rPr lang="es-MX" dirty="0" smtClean="0"/>
              <a:t>En VS en el menú Herramientas -&gt; Extensiones y actualizaciones -&gt; Buscar </a:t>
            </a:r>
            <a:r>
              <a:rPr lang="es-MX" dirty="0" err="1" smtClean="0"/>
              <a:t>License</a:t>
            </a:r>
            <a:r>
              <a:rPr lang="es-MX" dirty="0" smtClean="0"/>
              <a:t> </a:t>
            </a:r>
            <a:r>
              <a:rPr lang="es-MX" dirty="0" err="1" smtClean="0"/>
              <a:t>Header</a:t>
            </a:r>
            <a:r>
              <a:rPr lang="es-MX" dirty="0" smtClean="0"/>
              <a:t> Manager</a:t>
            </a:r>
          </a:p>
        </p:txBody>
      </p:sp>
    </p:spTree>
    <p:extLst>
      <p:ext uri="{BB962C8B-B14F-4D97-AF65-F5344CB8AC3E}">
        <p14:creationId xmlns:p14="http://schemas.microsoft.com/office/powerpoint/2010/main" val="4030797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15</a:t>
            </a:fld>
            <a:endParaRPr lang="es-MX" dirty="0"/>
          </a:p>
        </p:txBody>
      </p:sp>
      <p:sp>
        <p:nvSpPr>
          <p:cNvPr id="3" name="Título 2"/>
          <p:cNvSpPr>
            <a:spLocks noGrp="1"/>
          </p:cNvSpPr>
          <p:nvPr>
            <p:ph type="title"/>
          </p:nvPr>
        </p:nvSpPr>
        <p:spPr/>
        <p:txBody>
          <a:bodyPr/>
          <a:lstStyle/>
          <a:p>
            <a:r>
              <a:rPr lang="es-MX" dirty="0" err="1" smtClean="0"/>
              <a:t>License</a:t>
            </a:r>
            <a:r>
              <a:rPr lang="es-MX" dirty="0" smtClean="0"/>
              <a:t> </a:t>
            </a:r>
            <a:r>
              <a:rPr lang="es-MX" dirty="0" err="1" smtClean="0"/>
              <a:t>Header</a:t>
            </a:r>
            <a:r>
              <a:rPr lang="es-MX" dirty="0" smtClean="0"/>
              <a:t> Manager</a:t>
            </a:r>
            <a:endParaRPr lang="es-MX" dirty="0"/>
          </a:p>
        </p:txBody>
      </p:sp>
    </p:spTree>
    <p:extLst>
      <p:ext uri="{BB962C8B-B14F-4D97-AF65-F5344CB8AC3E}">
        <p14:creationId xmlns:p14="http://schemas.microsoft.com/office/powerpoint/2010/main" val="3633444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16</a:t>
            </a:fld>
            <a:endParaRPr lang="es-MX" dirty="0"/>
          </a:p>
        </p:txBody>
      </p:sp>
      <p:sp>
        <p:nvSpPr>
          <p:cNvPr id="3" name="CuadroTexto 2"/>
          <p:cNvSpPr txBox="1"/>
          <p:nvPr/>
        </p:nvSpPr>
        <p:spPr>
          <a:xfrm>
            <a:off x="308585" y="2728681"/>
            <a:ext cx="9956800" cy="923330"/>
          </a:xfrm>
          <a:prstGeom prst="rect">
            <a:avLst/>
          </a:prstGeom>
          <a:noFill/>
        </p:spPr>
        <p:txBody>
          <a:bodyPr wrap="square" rtlCol="0">
            <a:spAutoFit/>
          </a:bodyPr>
          <a:lstStyle/>
          <a:p>
            <a:r>
              <a:rPr lang="es-MX" sz="5400" dirty="0" err="1" smtClean="0">
                <a:solidFill>
                  <a:srgbClr val="FDFDFD"/>
                </a:solidFill>
                <a:latin typeface="Segoe UI" panose="020B0502040204020203" pitchFamily="34" charset="0"/>
                <a:cs typeface="Segoe UI" panose="020B0502040204020203" pitchFamily="34" charset="0"/>
              </a:rPr>
              <a:t>Ghost</a:t>
            </a:r>
            <a:r>
              <a:rPr lang="es-MX" sz="5400" dirty="0" smtClean="0">
                <a:solidFill>
                  <a:srgbClr val="FDFDFD"/>
                </a:solidFill>
                <a:latin typeface="Segoe UI" panose="020B0502040204020203" pitchFamily="34" charset="0"/>
                <a:cs typeface="Segoe UI" panose="020B0502040204020203" pitchFamily="34" charset="0"/>
              </a:rPr>
              <a:t> </a:t>
            </a:r>
            <a:r>
              <a:rPr lang="es-MX" sz="5400" dirty="0" err="1" smtClean="0">
                <a:solidFill>
                  <a:srgbClr val="FDFDFD"/>
                </a:solidFill>
                <a:latin typeface="Segoe UI" panose="020B0502040204020203" pitchFamily="34" charset="0"/>
                <a:cs typeface="Segoe UI" panose="020B0502040204020203" pitchFamily="34" charset="0"/>
              </a:rPr>
              <a:t>Doc</a:t>
            </a:r>
            <a:endParaRPr lang="es-MX" sz="54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59925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17</a:t>
            </a:fld>
            <a:endParaRPr lang="es-MX" dirty="0"/>
          </a:p>
        </p:txBody>
      </p:sp>
      <p:sp>
        <p:nvSpPr>
          <p:cNvPr id="3" name="Título 2"/>
          <p:cNvSpPr>
            <a:spLocks noGrp="1"/>
          </p:cNvSpPr>
          <p:nvPr>
            <p:ph type="title"/>
          </p:nvPr>
        </p:nvSpPr>
        <p:spPr/>
        <p:txBody>
          <a:bodyPr/>
          <a:lstStyle/>
          <a:p>
            <a:r>
              <a:rPr lang="es-MX" dirty="0" err="1" smtClean="0"/>
              <a:t>Ghost</a:t>
            </a:r>
            <a:r>
              <a:rPr lang="es-MX" dirty="0" smtClean="0"/>
              <a:t> </a:t>
            </a:r>
            <a:r>
              <a:rPr lang="es-MX" dirty="0" err="1" smtClean="0"/>
              <a:t>Doc</a:t>
            </a:r>
            <a:endParaRPr lang="es-MX" dirty="0"/>
          </a:p>
        </p:txBody>
      </p:sp>
      <p:sp>
        <p:nvSpPr>
          <p:cNvPr id="4" name="Marcador de contenido 3"/>
          <p:cNvSpPr>
            <a:spLocks noGrp="1"/>
          </p:cNvSpPr>
          <p:nvPr>
            <p:ph sz="quarter" idx="11"/>
          </p:nvPr>
        </p:nvSpPr>
        <p:spPr/>
        <p:txBody>
          <a:bodyPr/>
          <a:lstStyle/>
          <a:p>
            <a:r>
              <a:rPr lang="es-MX" dirty="0" smtClean="0"/>
              <a:t>Genera documentación XML automáticamente para los métodos y propiedades basados en su tipo, parámetros, nombres y otra información contextual.</a:t>
            </a:r>
          </a:p>
          <a:p>
            <a:r>
              <a:rPr lang="es-MX" dirty="0" smtClean="0"/>
              <a:t>Cumple con los lineamientos de convenciones de estilo de Microsoft</a:t>
            </a:r>
          </a:p>
          <a:p>
            <a:r>
              <a:rPr lang="es-MX" dirty="0" smtClean="0"/>
              <a:t>Permite documentar archivos de C#, Visual Basic, </a:t>
            </a:r>
            <a:r>
              <a:rPr lang="es-MX" dirty="0" err="1" smtClean="0"/>
              <a:t>Javascript</a:t>
            </a:r>
            <a:endParaRPr lang="es-MX" dirty="0" smtClean="0"/>
          </a:p>
          <a:p>
            <a:r>
              <a:rPr lang="es-MX" dirty="0" smtClean="0"/>
              <a:t>Cuando se genera la documentación para una clase derivada de una clase base o para la implementación de interfaces, utiliza la documentación del Framework que estés utilizando.</a:t>
            </a:r>
          </a:p>
          <a:p>
            <a:r>
              <a:rPr lang="es-MX" dirty="0" smtClean="0"/>
              <a:t>Trabaja bien con código en inglés, pero se puede configurar para que trabaje con código en español.</a:t>
            </a:r>
          </a:p>
          <a:p>
            <a:r>
              <a:rPr lang="es-MX" dirty="0" smtClean="0"/>
              <a:t>Vista previa de la documentación</a:t>
            </a:r>
          </a:p>
          <a:p>
            <a:r>
              <a:rPr lang="es-MX" dirty="0" smtClean="0"/>
              <a:t>3 Versiones: Free, Professional y Enterprise, las dos últimas son de paga</a:t>
            </a:r>
          </a:p>
          <a:p>
            <a:r>
              <a:rPr lang="es-MX" dirty="0" smtClean="0"/>
              <a:t>Se descarga </a:t>
            </a:r>
            <a:r>
              <a:rPr lang="es-MX" dirty="0"/>
              <a:t>de </a:t>
            </a:r>
            <a:r>
              <a:rPr lang="es-MX" dirty="0">
                <a:hlinkClick r:id="rId3"/>
              </a:rPr>
              <a:t>http://</a:t>
            </a:r>
            <a:r>
              <a:rPr lang="es-MX" dirty="0" smtClean="0">
                <a:hlinkClick r:id="rId3"/>
              </a:rPr>
              <a:t>submain.com/products/ghostdoc.aspx</a:t>
            </a:r>
            <a:endParaRPr lang="es-MX" dirty="0" smtClean="0"/>
          </a:p>
          <a:p>
            <a:endParaRPr lang="es-MX" dirty="0" smtClean="0"/>
          </a:p>
          <a:p>
            <a:endParaRPr lang="es-MX" dirty="0"/>
          </a:p>
        </p:txBody>
      </p:sp>
    </p:spTree>
    <p:extLst>
      <p:ext uri="{BB962C8B-B14F-4D97-AF65-F5344CB8AC3E}">
        <p14:creationId xmlns:p14="http://schemas.microsoft.com/office/powerpoint/2010/main" val="4024591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18</a:t>
            </a:fld>
            <a:endParaRPr lang="es-MX" dirty="0"/>
          </a:p>
        </p:txBody>
      </p:sp>
      <p:sp>
        <p:nvSpPr>
          <p:cNvPr id="3" name="Título 2"/>
          <p:cNvSpPr>
            <a:spLocks noGrp="1"/>
          </p:cNvSpPr>
          <p:nvPr>
            <p:ph type="title"/>
          </p:nvPr>
        </p:nvSpPr>
        <p:spPr/>
        <p:txBody>
          <a:bodyPr/>
          <a:lstStyle/>
          <a:p>
            <a:r>
              <a:rPr lang="es-MX" dirty="0" err="1" smtClean="0"/>
              <a:t>Ghost</a:t>
            </a:r>
            <a:r>
              <a:rPr lang="es-MX" dirty="0" smtClean="0"/>
              <a:t> </a:t>
            </a:r>
            <a:r>
              <a:rPr lang="es-MX" dirty="0" err="1" smtClean="0"/>
              <a:t>Doc</a:t>
            </a:r>
            <a:endParaRPr lang="es-MX" dirty="0"/>
          </a:p>
        </p:txBody>
      </p:sp>
    </p:spTree>
    <p:extLst>
      <p:ext uri="{BB962C8B-B14F-4D97-AF65-F5344CB8AC3E}">
        <p14:creationId xmlns:p14="http://schemas.microsoft.com/office/powerpoint/2010/main" val="1297199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2"/>
          <p:cNvSpPr txBox="1">
            <a:spLocks/>
          </p:cNvSpPr>
          <p:nvPr/>
        </p:nvSpPr>
        <p:spPr>
          <a:xfrm>
            <a:off x="196946" y="4262280"/>
            <a:ext cx="11414494" cy="7205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smtClean="0">
                <a:latin typeface="Segoe UI" panose="020B0502040204020203" pitchFamily="34" charset="0"/>
                <a:cs typeface="Segoe UI" panose="020B0502040204020203" pitchFamily="34" charset="0"/>
              </a:rPr>
              <a:t>Break</a:t>
            </a:r>
            <a:endParaRPr lang="es-MX"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98647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a:t>
            </a:fld>
            <a:endParaRPr lang="es-MX" dirty="0"/>
          </a:p>
        </p:txBody>
      </p:sp>
      <p:sp>
        <p:nvSpPr>
          <p:cNvPr id="8" name="Título 1"/>
          <p:cNvSpPr>
            <a:spLocks noGrp="1"/>
          </p:cNvSpPr>
          <p:nvPr>
            <p:ph type="title"/>
          </p:nvPr>
        </p:nvSpPr>
        <p:spPr>
          <a:xfrm>
            <a:off x="196946" y="154105"/>
            <a:ext cx="11414494" cy="745779"/>
          </a:xfrm>
        </p:spPr>
        <p:txBody>
          <a:bodyPr/>
          <a:lstStyle/>
          <a:p>
            <a:r>
              <a:rPr lang="es-MX" dirty="0" smtClean="0"/>
              <a:t>Equipo</a:t>
            </a:r>
            <a:endParaRPr lang="es-MX" dirty="0"/>
          </a:p>
        </p:txBody>
      </p:sp>
      <p:sp>
        <p:nvSpPr>
          <p:cNvPr id="9" name="Marcador de contenido 2"/>
          <p:cNvSpPr>
            <a:spLocks noGrp="1"/>
          </p:cNvSpPr>
          <p:nvPr>
            <p:ph sz="quarter" idx="11"/>
          </p:nvPr>
        </p:nvSpPr>
        <p:spPr>
          <a:xfrm>
            <a:off x="196947" y="1625600"/>
            <a:ext cx="11414494" cy="5174252"/>
          </a:xfrm>
        </p:spPr>
        <p:txBody>
          <a:bodyPr/>
          <a:lstStyle/>
          <a:p>
            <a:r>
              <a:rPr lang="es-MX" dirty="0" smtClean="0"/>
              <a:t>Ulises Fragoso – </a:t>
            </a:r>
            <a:r>
              <a:rPr lang="es-MX" dirty="0" err="1" smtClean="0"/>
              <a:t>Team</a:t>
            </a:r>
            <a:r>
              <a:rPr lang="es-MX" dirty="0" smtClean="0"/>
              <a:t> Leader</a:t>
            </a:r>
          </a:p>
          <a:p>
            <a:pPr lvl="1"/>
            <a:r>
              <a:rPr lang="es-MX" dirty="0" smtClean="0"/>
              <a:t>Skype: </a:t>
            </a:r>
            <a:r>
              <a:rPr lang="es-MX" dirty="0" err="1" smtClean="0"/>
              <a:t>ulises.fragoso</a:t>
            </a:r>
            <a:endParaRPr lang="es-MX" dirty="0" smtClean="0"/>
          </a:p>
          <a:p>
            <a:pPr lvl="1"/>
            <a:r>
              <a:rPr lang="es-MX" dirty="0" smtClean="0"/>
              <a:t>Email: ufragoso@dotnet.com.mx</a:t>
            </a:r>
          </a:p>
          <a:p>
            <a:r>
              <a:rPr lang="es-MX" dirty="0" err="1" smtClean="0"/>
              <a:t>Alin</a:t>
            </a:r>
            <a:r>
              <a:rPr lang="es-MX" dirty="0" smtClean="0"/>
              <a:t> Abad – Junior </a:t>
            </a:r>
            <a:r>
              <a:rPr lang="es-MX" dirty="0" err="1" smtClean="0"/>
              <a:t>Developer</a:t>
            </a:r>
            <a:endParaRPr lang="es-MX" dirty="0" smtClean="0"/>
          </a:p>
          <a:p>
            <a:pPr lvl="1"/>
            <a:r>
              <a:rPr lang="es-MX" dirty="0" smtClean="0"/>
              <a:t>Skype: </a:t>
            </a:r>
            <a:r>
              <a:rPr lang="es-MX" dirty="0" err="1" smtClean="0"/>
              <a:t>alin.coba</a:t>
            </a:r>
            <a:endParaRPr lang="es-MX" dirty="0" smtClean="0"/>
          </a:p>
          <a:p>
            <a:pPr lvl="1"/>
            <a:r>
              <a:rPr lang="es-MX" dirty="0" smtClean="0"/>
              <a:t>Email: acoba@dotnet.com.mx</a:t>
            </a:r>
          </a:p>
          <a:p>
            <a:r>
              <a:rPr lang="es-MX" dirty="0" smtClean="0"/>
              <a:t>Orvelin Gerónimo – Junior </a:t>
            </a:r>
            <a:r>
              <a:rPr lang="es-MX" dirty="0" err="1" smtClean="0"/>
              <a:t>Developer</a:t>
            </a:r>
            <a:endParaRPr lang="es-MX" dirty="0" smtClean="0"/>
          </a:p>
          <a:p>
            <a:pPr lvl="1"/>
            <a:r>
              <a:rPr lang="es-MX" dirty="0" smtClean="0"/>
              <a:t>Skype: Orvelin.geronimo1</a:t>
            </a:r>
          </a:p>
          <a:p>
            <a:pPr lvl="1"/>
            <a:r>
              <a:rPr lang="es-MX" dirty="0" smtClean="0"/>
              <a:t>Email: ogeronimo@dotnet.com.mx</a:t>
            </a:r>
          </a:p>
          <a:p>
            <a:r>
              <a:rPr lang="es-MX" dirty="0" smtClean="0"/>
              <a:t>Ricardo González – Senior </a:t>
            </a:r>
            <a:r>
              <a:rPr lang="es-MX" dirty="0" err="1" smtClean="0"/>
              <a:t>Developer</a:t>
            </a:r>
            <a:endParaRPr lang="es-MX" dirty="0" smtClean="0"/>
          </a:p>
          <a:p>
            <a:pPr lvl="1"/>
            <a:r>
              <a:rPr lang="es-MX" dirty="0" smtClean="0"/>
              <a:t>Skype: </a:t>
            </a:r>
            <a:r>
              <a:rPr lang="es-MX" dirty="0" err="1" smtClean="0"/>
              <a:t>ricardoardyss</a:t>
            </a:r>
            <a:endParaRPr lang="es-MX" dirty="0" smtClean="0"/>
          </a:p>
          <a:p>
            <a:pPr lvl="1"/>
            <a:r>
              <a:rPr lang="es-MX" dirty="0" smtClean="0"/>
              <a:t>rgonzalez@dotnet.com.mx</a:t>
            </a:r>
            <a:endParaRPr lang="es-MX" dirty="0"/>
          </a:p>
        </p:txBody>
      </p:sp>
      <p:sp>
        <p:nvSpPr>
          <p:cNvPr id="10" name="CuadroTexto 9"/>
          <p:cNvSpPr txBox="1"/>
          <p:nvPr/>
        </p:nvSpPr>
        <p:spPr>
          <a:xfrm>
            <a:off x="196946" y="899884"/>
            <a:ext cx="11414493" cy="584775"/>
          </a:xfrm>
          <a:prstGeom prst="rect">
            <a:avLst/>
          </a:prstGeom>
          <a:noFill/>
        </p:spPr>
        <p:txBody>
          <a:bodyPr wrap="square" rtlCol="0">
            <a:spAutoFit/>
          </a:bodyPr>
          <a:lstStyle/>
          <a:p>
            <a:r>
              <a:rPr lang="es-MX" sz="3200" dirty="0" smtClean="0">
                <a:latin typeface="Segoe UI" panose="020B0502040204020203" pitchFamily="34" charset="0"/>
                <a:cs typeface="Segoe UI" panose="020B0502040204020203" pitchFamily="34" charset="0"/>
              </a:rPr>
              <a:t>Armagedón</a:t>
            </a:r>
            <a:endParaRPr lang="es-MX"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8192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20</a:t>
            </a:fld>
            <a:endParaRPr lang="es-MX" dirty="0"/>
          </a:p>
        </p:txBody>
      </p:sp>
      <p:sp>
        <p:nvSpPr>
          <p:cNvPr id="3" name="CuadroTexto 2"/>
          <p:cNvSpPr txBox="1"/>
          <p:nvPr/>
        </p:nvSpPr>
        <p:spPr>
          <a:xfrm>
            <a:off x="308585" y="2728681"/>
            <a:ext cx="9956800" cy="923330"/>
          </a:xfrm>
          <a:prstGeom prst="rect">
            <a:avLst/>
          </a:prstGeom>
          <a:noFill/>
        </p:spPr>
        <p:txBody>
          <a:bodyPr wrap="square" rtlCol="0">
            <a:spAutoFit/>
          </a:bodyPr>
          <a:lstStyle/>
          <a:p>
            <a:r>
              <a:rPr lang="es-MX" sz="5400" dirty="0" smtClean="0">
                <a:solidFill>
                  <a:srgbClr val="FDFDFD"/>
                </a:solidFill>
                <a:latin typeface="Segoe UI" panose="020B0502040204020203" pitchFamily="34" charset="0"/>
                <a:cs typeface="Segoe UI" panose="020B0502040204020203" pitchFamily="34" charset="0"/>
              </a:rPr>
              <a:t>Style </a:t>
            </a:r>
            <a:r>
              <a:rPr lang="es-MX" sz="5400" dirty="0" err="1" smtClean="0">
                <a:solidFill>
                  <a:srgbClr val="FDFDFD"/>
                </a:solidFill>
                <a:latin typeface="Segoe UI" panose="020B0502040204020203" pitchFamily="34" charset="0"/>
                <a:cs typeface="Segoe UI" panose="020B0502040204020203" pitchFamily="34" charset="0"/>
              </a:rPr>
              <a:t>Cop</a:t>
            </a:r>
            <a:endParaRPr lang="es-MX" sz="54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73510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21</a:t>
            </a:fld>
            <a:endParaRPr lang="es-MX" dirty="0"/>
          </a:p>
        </p:txBody>
      </p:sp>
      <p:sp>
        <p:nvSpPr>
          <p:cNvPr id="3" name="Título 2"/>
          <p:cNvSpPr>
            <a:spLocks noGrp="1"/>
          </p:cNvSpPr>
          <p:nvPr>
            <p:ph type="title"/>
          </p:nvPr>
        </p:nvSpPr>
        <p:spPr/>
        <p:txBody>
          <a:bodyPr/>
          <a:lstStyle/>
          <a:p>
            <a:r>
              <a:rPr lang="es-MX" dirty="0" smtClean="0"/>
              <a:t>Style </a:t>
            </a:r>
            <a:r>
              <a:rPr lang="es-MX" dirty="0" err="1" smtClean="0"/>
              <a:t>Cop</a:t>
            </a:r>
            <a:endParaRPr lang="es-MX" dirty="0"/>
          </a:p>
        </p:txBody>
      </p:sp>
      <p:sp>
        <p:nvSpPr>
          <p:cNvPr id="4" name="Marcador de contenido 3"/>
          <p:cNvSpPr>
            <a:spLocks noGrp="1"/>
          </p:cNvSpPr>
          <p:nvPr>
            <p:ph sz="quarter" idx="11"/>
          </p:nvPr>
        </p:nvSpPr>
        <p:spPr/>
        <p:txBody>
          <a:bodyPr/>
          <a:lstStyle/>
          <a:p>
            <a:r>
              <a:rPr lang="es-MX" dirty="0" smtClean="0"/>
              <a:t>Definir directrices para aplicar un estilo y formato de codificación coherentes para ayudar a los desarrolladores a evitar errores comunes.</a:t>
            </a:r>
          </a:p>
          <a:p>
            <a:r>
              <a:rPr lang="es-MX" dirty="0" smtClean="0"/>
              <a:t>Distintos estilos de codificación, incluso dentro de un mismo producto, o peor aún, dentro de un mismo archivo de código fuente.</a:t>
            </a:r>
          </a:p>
          <a:p>
            <a:r>
              <a:rPr lang="es-MX" dirty="0" err="1" smtClean="0"/>
              <a:t>StyleCop</a:t>
            </a:r>
            <a:r>
              <a:rPr lang="es-MX" dirty="0" smtClean="0"/>
              <a:t> fue escrito originalmente para proveer una forma simple y eficiente para asegurar un estilo y formatos de codificación comunes dentro de Microsoft.</a:t>
            </a:r>
          </a:p>
          <a:p>
            <a:r>
              <a:rPr lang="es-MX" dirty="0" smtClean="0"/>
              <a:t>Complemento para el </a:t>
            </a:r>
            <a:r>
              <a:rPr lang="es-MX" dirty="0" err="1" smtClean="0"/>
              <a:t>Code</a:t>
            </a:r>
            <a:r>
              <a:rPr lang="es-MX" dirty="0" smtClean="0"/>
              <a:t> </a:t>
            </a:r>
            <a:r>
              <a:rPr lang="es-MX" dirty="0" err="1" smtClean="0"/>
              <a:t>Analysis</a:t>
            </a:r>
            <a:endParaRPr lang="es-MX" dirty="0" smtClean="0"/>
          </a:p>
          <a:p>
            <a:r>
              <a:rPr lang="es-MX" dirty="0" smtClean="0"/>
              <a:t>SDK propio para escribir sus propias reglas o extender las existentes o a través de un </a:t>
            </a:r>
            <a:r>
              <a:rPr lang="es-MX" dirty="0" err="1" smtClean="0"/>
              <a:t>add</a:t>
            </a:r>
            <a:r>
              <a:rPr lang="es-MX" dirty="0" smtClean="0"/>
              <a:t>-in disponible en</a:t>
            </a:r>
            <a:r>
              <a:rPr lang="en-US" dirty="0" smtClean="0"/>
              <a:t>: </a:t>
            </a:r>
            <a:r>
              <a:rPr lang="en-US" dirty="0" smtClean="0">
                <a:hlinkClick r:id="rId3"/>
              </a:rPr>
              <a:t>https</a:t>
            </a:r>
            <a:r>
              <a:rPr lang="en-US" dirty="0">
                <a:hlinkClick r:id="rId3"/>
              </a:rPr>
              <a:t>://stylecopplus.codeplex.com</a:t>
            </a:r>
            <a:r>
              <a:rPr lang="en-US" dirty="0" smtClean="0">
                <a:hlinkClick r:id="rId3"/>
              </a:rPr>
              <a:t>/</a:t>
            </a:r>
            <a:endParaRPr lang="en-US" dirty="0" smtClean="0"/>
          </a:p>
          <a:p>
            <a:r>
              <a:rPr lang="es-MX" dirty="0" smtClean="0"/>
              <a:t>Se </a:t>
            </a:r>
            <a:r>
              <a:rPr lang="es-MX" dirty="0"/>
              <a:t>puede </a:t>
            </a:r>
            <a:r>
              <a:rPr lang="es-MX" dirty="0" smtClean="0"/>
              <a:t>descargar:</a:t>
            </a:r>
          </a:p>
          <a:p>
            <a:pPr lvl="1"/>
            <a:r>
              <a:rPr lang="es-MX" dirty="0" smtClean="0"/>
              <a:t>Entrando a </a:t>
            </a:r>
            <a:r>
              <a:rPr lang="es-MX" dirty="0" smtClean="0">
                <a:hlinkClick r:id="rId4"/>
              </a:rPr>
              <a:t>https</a:t>
            </a:r>
            <a:r>
              <a:rPr lang="es-MX" dirty="0">
                <a:hlinkClick r:id="rId4"/>
              </a:rPr>
              <a:t>://stylecop.codeplex.com</a:t>
            </a:r>
            <a:r>
              <a:rPr lang="es-MX" dirty="0" smtClean="0">
                <a:hlinkClick r:id="rId4"/>
              </a:rPr>
              <a:t>/</a:t>
            </a:r>
            <a:endParaRPr lang="es-MX" dirty="0" smtClean="0"/>
          </a:p>
          <a:p>
            <a:pPr lvl="1"/>
            <a:r>
              <a:rPr lang="es-MX" dirty="0"/>
              <a:t>En VS en el menú Herramientas -&gt; Extensiones y actualizaciones -&gt; Buscar </a:t>
            </a:r>
            <a:r>
              <a:rPr lang="es-MX" dirty="0" smtClean="0"/>
              <a:t>Style </a:t>
            </a:r>
            <a:r>
              <a:rPr lang="es-MX" dirty="0" err="1" smtClean="0"/>
              <a:t>Cop</a:t>
            </a:r>
            <a:endParaRPr lang="es-MX" dirty="0"/>
          </a:p>
          <a:p>
            <a:pPr lvl="1"/>
            <a:endParaRPr lang="es-MX" dirty="0" smtClean="0"/>
          </a:p>
          <a:p>
            <a:endParaRPr lang="es-MX" dirty="0"/>
          </a:p>
        </p:txBody>
      </p:sp>
    </p:spTree>
    <p:extLst>
      <p:ext uri="{BB962C8B-B14F-4D97-AF65-F5344CB8AC3E}">
        <p14:creationId xmlns:p14="http://schemas.microsoft.com/office/powerpoint/2010/main" val="1008149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22</a:t>
            </a:fld>
            <a:endParaRPr lang="es-MX" dirty="0"/>
          </a:p>
        </p:txBody>
      </p:sp>
      <p:sp>
        <p:nvSpPr>
          <p:cNvPr id="3" name="Título 2"/>
          <p:cNvSpPr>
            <a:spLocks noGrp="1"/>
          </p:cNvSpPr>
          <p:nvPr>
            <p:ph type="title"/>
          </p:nvPr>
        </p:nvSpPr>
        <p:spPr/>
        <p:txBody>
          <a:bodyPr/>
          <a:lstStyle/>
          <a:p>
            <a:r>
              <a:rPr lang="es-MX" dirty="0" smtClean="0"/>
              <a:t>Style </a:t>
            </a:r>
            <a:r>
              <a:rPr lang="es-MX" dirty="0" err="1" smtClean="0"/>
              <a:t>Cop</a:t>
            </a:r>
            <a:endParaRPr lang="es-MX" dirty="0"/>
          </a:p>
        </p:txBody>
      </p:sp>
      <p:sp>
        <p:nvSpPr>
          <p:cNvPr id="4" name="Marcador de contenido 3"/>
          <p:cNvSpPr>
            <a:spLocks noGrp="1"/>
          </p:cNvSpPr>
          <p:nvPr>
            <p:ph sz="quarter" idx="11"/>
          </p:nvPr>
        </p:nvSpPr>
        <p:spPr/>
        <p:txBody>
          <a:bodyPr/>
          <a:lstStyle/>
          <a:p>
            <a:r>
              <a:rPr lang="es-MX" dirty="0" smtClean="0"/>
              <a:t>Agrega reglas de:</a:t>
            </a:r>
          </a:p>
          <a:p>
            <a:pPr lvl="1"/>
            <a:r>
              <a:rPr lang="es-MX" dirty="0" smtClean="0"/>
              <a:t>Documentación</a:t>
            </a:r>
          </a:p>
          <a:p>
            <a:pPr lvl="1"/>
            <a:r>
              <a:rPr lang="es-MX" dirty="0" err="1" smtClean="0"/>
              <a:t>Layout</a:t>
            </a:r>
            <a:endParaRPr lang="es-MX" dirty="0" smtClean="0"/>
          </a:p>
          <a:p>
            <a:pPr lvl="1"/>
            <a:r>
              <a:rPr lang="es-MX" dirty="0" smtClean="0"/>
              <a:t>Mantenibilidad</a:t>
            </a:r>
          </a:p>
          <a:p>
            <a:pPr lvl="1"/>
            <a:r>
              <a:rPr lang="es-MX" dirty="0" smtClean="0"/>
              <a:t>Nombramiento (</a:t>
            </a:r>
            <a:r>
              <a:rPr lang="es-MX" dirty="0" err="1" smtClean="0"/>
              <a:t>Naming</a:t>
            </a:r>
            <a:r>
              <a:rPr lang="es-MX" dirty="0" smtClean="0"/>
              <a:t>)</a:t>
            </a:r>
          </a:p>
          <a:p>
            <a:pPr lvl="1"/>
            <a:r>
              <a:rPr lang="es-MX" dirty="0" smtClean="0"/>
              <a:t>Ordenación</a:t>
            </a:r>
          </a:p>
          <a:p>
            <a:pPr lvl="1"/>
            <a:r>
              <a:rPr lang="es-MX" dirty="0" smtClean="0"/>
              <a:t>Legibilidad (</a:t>
            </a:r>
            <a:r>
              <a:rPr lang="es-MX" dirty="0" err="1" smtClean="0"/>
              <a:t>Readability</a:t>
            </a:r>
            <a:r>
              <a:rPr lang="es-MX" dirty="0" smtClean="0"/>
              <a:t>)</a:t>
            </a:r>
          </a:p>
          <a:p>
            <a:pPr lvl="1"/>
            <a:r>
              <a:rPr lang="es-MX" dirty="0" smtClean="0"/>
              <a:t>Espaciado</a:t>
            </a:r>
          </a:p>
          <a:p>
            <a:r>
              <a:rPr lang="es-MX" dirty="0" smtClean="0"/>
              <a:t>Lamentablemente el </a:t>
            </a:r>
            <a:r>
              <a:rPr lang="es-MX" dirty="0" err="1" smtClean="0"/>
              <a:t>spellchecker</a:t>
            </a:r>
            <a:r>
              <a:rPr lang="es-MX" dirty="0" smtClean="0"/>
              <a:t> únicamente reconoce el idioma inglés. Deshabilitar la regla SA1650. </a:t>
            </a:r>
          </a:p>
          <a:p>
            <a:r>
              <a:rPr lang="es-MX" dirty="0" smtClean="0"/>
              <a:t>Se pueden deshabilitar reglas a través de la configuración o directamente en código. </a:t>
            </a:r>
            <a:endParaRPr lang="es-MX" dirty="0"/>
          </a:p>
        </p:txBody>
      </p:sp>
    </p:spTree>
    <p:extLst>
      <p:ext uri="{BB962C8B-B14F-4D97-AF65-F5344CB8AC3E}">
        <p14:creationId xmlns:p14="http://schemas.microsoft.com/office/powerpoint/2010/main" val="1314542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23</a:t>
            </a:fld>
            <a:endParaRPr lang="es-MX" dirty="0"/>
          </a:p>
        </p:txBody>
      </p:sp>
      <p:sp>
        <p:nvSpPr>
          <p:cNvPr id="3" name="Título 2"/>
          <p:cNvSpPr>
            <a:spLocks noGrp="1"/>
          </p:cNvSpPr>
          <p:nvPr>
            <p:ph type="title"/>
          </p:nvPr>
        </p:nvSpPr>
        <p:spPr/>
        <p:txBody>
          <a:bodyPr/>
          <a:lstStyle/>
          <a:p>
            <a:r>
              <a:rPr lang="es-MX" dirty="0" smtClean="0"/>
              <a:t>Style </a:t>
            </a:r>
            <a:r>
              <a:rPr lang="es-MX" dirty="0" err="1" smtClean="0"/>
              <a:t>Cop</a:t>
            </a:r>
            <a:endParaRPr lang="es-MX" dirty="0"/>
          </a:p>
        </p:txBody>
      </p:sp>
    </p:spTree>
    <p:extLst>
      <p:ext uri="{BB962C8B-B14F-4D97-AF65-F5344CB8AC3E}">
        <p14:creationId xmlns:p14="http://schemas.microsoft.com/office/powerpoint/2010/main" val="2244781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24</a:t>
            </a:fld>
            <a:endParaRPr lang="es-MX" dirty="0"/>
          </a:p>
        </p:txBody>
      </p:sp>
      <p:sp>
        <p:nvSpPr>
          <p:cNvPr id="3" name="CuadroTexto 2"/>
          <p:cNvSpPr txBox="1"/>
          <p:nvPr/>
        </p:nvSpPr>
        <p:spPr>
          <a:xfrm>
            <a:off x="308585" y="2728681"/>
            <a:ext cx="9956800" cy="923330"/>
          </a:xfrm>
          <a:prstGeom prst="rect">
            <a:avLst/>
          </a:prstGeom>
          <a:noFill/>
        </p:spPr>
        <p:txBody>
          <a:bodyPr wrap="square" rtlCol="0">
            <a:spAutoFit/>
          </a:bodyPr>
          <a:lstStyle/>
          <a:p>
            <a:r>
              <a:rPr lang="es-MX" sz="5400" dirty="0" err="1" smtClean="0">
                <a:solidFill>
                  <a:srgbClr val="FDFDFD"/>
                </a:solidFill>
                <a:latin typeface="Segoe UI" panose="020B0502040204020203" pitchFamily="34" charset="0"/>
                <a:cs typeface="Segoe UI" panose="020B0502040204020203" pitchFamily="34" charset="0"/>
              </a:rPr>
              <a:t>VSDocman</a:t>
            </a:r>
            <a:endParaRPr lang="es-MX" sz="54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884008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25</a:t>
            </a:fld>
            <a:endParaRPr lang="es-MX" dirty="0"/>
          </a:p>
        </p:txBody>
      </p:sp>
      <p:sp>
        <p:nvSpPr>
          <p:cNvPr id="3" name="Título 2"/>
          <p:cNvSpPr>
            <a:spLocks noGrp="1"/>
          </p:cNvSpPr>
          <p:nvPr>
            <p:ph type="title"/>
          </p:nvPr>
        </p:nvSpPr>
        <p:spPr/>
        <p:txBody>
          <a:bodyPr/>
          <a:lstStyle/>
          <a:p>
            <a:r>
              <a:rPr lang="es-MX" dirty="0" err="1" smtClean="0"/>
              <a:t>VSDocman</a:t>
            </a:r>
            <a:endParaRPr lang="es-MX" dirty="0"/>
          </a:p>
        </p:txBody>
      </p:sp>
      <p:sp>
        <p:nvSpPr>
          <p:cNvPr id="4" name="Marcador de contenido 3"/>
          <p:cNvSpPr>
            <a:spLocks noGrp="1"/>
          </p:cNvSpPr>
          <p:nvPr>
            <p:ph sz="quarter" idx="11"/>
          </p:nvPr>
        </p:nvSpPr>
        <p:spPr/>
        <p:txBody>
          <a:bodyPr/>
          <a:lstStyle/>
          <a:p>
            <a:r>
              <a:rPr lang="es-MX" dirty="0" smtClean="0"/>
              <a:t>Documentación del código </a:t>
            </a:r>
            <a:r>
              <a:rPr lang="es-MX" dirty="0" err="1" smtClean="0"/>
              <a:t>.Net</a:t>
            </a:r>
            <a:r>
              <a:rPr lang="es-MX" dirty="0" smtClean="0"/>
              <a:t> a nivel profesional</a:t>
            </a:r>
          </a:p>
          <a:p>
            <a:r>
              <a:rPr lang="es-MX" dirty="0" smtClean="0"/>
              <a:t>Genera documentación al estilo MSDN, para proyectos </a:t>
            </a:r>
            <a:r>
              <a:rPr lang="es-MX" dirty="0"/>
              <a:t>C</a:t>
            </a:r>
            <a:r>
              <a:rPr lang="es-MX" dirty="0" smtClean="0"/>
              <a:t># y </a:t>
            </a:r>
            <a:r>
              <a:rPr lang="es-MX" dirty="0" err="1" smtClean="0"/>
              <a:t>VB.Net</a:t>
            </a:r>
            <a:endParaRPr lang="es-MX" dirty="0" smtClean="0"/>
          </a:p>
          <a:p>
            <a:r>
              <a:rPr lang="es-MX" dirty="0" smtClean="0"/>
              <a:t>Editor de Comentarios WYSIWYG, con propiedades extendidas como el </a:t>
            </a:r>
            <a:r>
              <a:rPr lang="es-MX" dirty="0" err="1" smtClean="0"/>
              <a:t>tag</a:t>
            </a:r>
            <a:r>
              <a:rPr lang="es-MX" dirty="0" smtClean="0"/>
              <a:t> </a:t>
            </a:r>
            <a:r>
              <a:rPr lang="es-MX" dirty="0" err="1" smtClean="0"/>
              <a:t>example</a:t>
            </a:r>
            <a:r>
              <a:rPr lang="es-MX" dirty="0" smtClean="0"/>
              <a:t> y </a:t>
            </a:r>
            <a:r>
              <a:rPr lang="es-MX" dirty="0" err="1" smtClean="0"/>
              <a:t>exceptions</a:t>
            </a:r>
            <a:endParaRPr lang="es-MX" dirty="0" smtClean="0"/>
          </a:p>
          <a:p>
            <a:r>
              <a:rPr lang="es-MX" dirty="0" smtClean="0"/>
              <a:t>Puedes añadir tablas, listas, imágenes, diagramas de clase, enlaces, colores, negritas, itálicas y otros formatos directamente en tu código fuente</a:t>
            </a:r>
          </a:p>
          <a:p>
            <a:r>
              <a:rPr lang="es-MX" dirty="0" smtClean="0"/>
              <a:t>Compilación de la documentación por solución o Proyecto</a:t>
            </a:r>
          </a:p>
          <a:p>
            <a:r>
              <a:rPr lang="es-MX" dirty="0" smtClean="0"/>
              <a:t>Versión de prueba, de 15 días, posteriormente pone una marca de agua en la documentación</a:t>
            </a:r>
            <a:r>
              <a:rPr lang="en-US" dirty="0" smtClean="0"/>
              <a:t>.</a:t>
            </a:r>
          </a:p>
          <a:p>
            <a:r>
              <a:rPr lang="es-MX" dirty="0" smtClean="0"/>
              <a:t>Versión completa permite incrustar el logo de la empresa en la documentación</a:t>
            </a:r>
          </a:p>
          <a:p>
            <a:r>
              <a:rPr lang="es-MX" dirty="0" smtClean="0"/>
              <a:t>Se puede descargar</a:t>
            </a:r>
            <a:r>
              <a:rPr lang="en-US" dirty="0" smtClean="0"/>
              <a:t>:</a:t>
            </a:r>
          </a:p>
          <a:p>
            <a:pPr lvl="1"/>
            <a:r>
              <a:rPr lang="es-MX" dirty="0" smtClean="0"/>
              <a:t>Entrando en </a:t>
            </a:r>
            <a:r>
              <a:rPr lang="es-MX" dirty="0" smtClean="0">
                <a:hlinkClick r:id="rId3"/>
              </a:rPr>
              <a:t>http</a:t>
            </a:r>
            <a:r>
              <a:rPr lang="es-MX" dirty="0">
                <a:hlinkClick r:id="rId3"/>
              </a:rPr>
              <a:t>://</a:t>
            </a:r>
            <a:r>
              <a:rPr lang="es-MX" dirty="0" smtClean="0">
                <a:hlinkClick r:id="rId3"/>
              </a:rPr>
              <a:t>www.helixoft.com/vsdocman/overview.html</a:t>
            </a:r>
            <a:endParaRPr lang="es-MX" dirty="0" smtClean="0"/>
          </a:p>
          <a:p>
            <a:pPr lvl="1"/>
            <a:r>
              <a:rPr lang="es-MX" dirty="0"/>
              <a:t>En VS en el menú Herramientas -&gt; Extensiones y actualizaciones -&gt; </a:t>
            </a:r>
            <a:r>
              <a:rPr lang="es-MX" dirty="0" err="1" smtClean="0"/>
              <a:t>VSDocman</a:t>
            </a:r>
            <a:endParaRPr lang="es-MX" dirty="0"/>
          </a:p>
        </p:txBody>
      </p:sp>
    </p:spTree>
    <p:extLst>
      <p:ext uri="{BB962C8B-B14F-4D97-AF65-F5344CB8AC3E}">
        <p14:creationId xmlns:p14="http://schemas.microsoft.com/office/powerpoint/2010/main" val="242255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26</a:t>
            </a:fld>
            <a:endParaRPr lang="es-MX" dirty="0"/>
          </a:p>
        </p:txBody>
      </p:sp>
      <p:sp>
        <p:nvSpPr>
          <p:cNvPr id="3" name="Título 2"/>
          <p:cNvSpPr>
            <a:spLocks noGrp="1"/>
          </p:cNvSpPr>
          <p:nvPr>
            <p:ph type="title"/>
          </p:nvPr>
        </p:nvSpPr>
        <p:spPr/>
        <p:txBody>
          <a:bodyPr/>
          <a:lstStyle/>
          <a:p>
            <a:r>
              <a:rPr lang="es-MX" dirty="0" err="1" smtClean="0"/>
              <a:t>VSDocman</a:t>
            </a:r>
            <a:endParaRPr lang="es-MX" dirty="0"/>
          </a:p>
        </p:txBody>
      </p:sp>
      <p:sp>
        <p:nvSpPr>
          <p:cNvPr id="4" name="Marcador de contenido 3"/>
          <p:cNvSpPr>
            <a:spLocks noGrp="1"/>
          </p:cNvSpPr>
          <p:nvPr>
            <p:ph sz="quarter" idx="11"/>
          </p:nvPr>
        </p:nvSpPr>
        <p:spPr/>
        <p:txBody>
          <a:bodyPr/>
          <a:lstStyle/>
          <a:p>
            <a:r>
              <a:rPr lang="es-MX" dirty="0" smtClean="0"/>
              <a:t>Formatos de salida para documentación</a:t>
            </a:r>
          </a:p>
          <a:p>
            <a:pPr lvl="1"/>
            <a:r>
              <a:rPr lang="es-MX" dirty="0" smtClean="0"/>
              <a:t>Microsoft Help </a:t>
            </a:r>
            <a:r>
              <a:rPr lang="es-MX" dirty="0" err="1" smtClean="0"/>
              <a:t>Viewer</a:t>
            </a:r>
            <a:r>
              <a:rPr lang="es-MX" dirty="0" smtClean="0"/>
              <a:t> </a:t>
            </a:r>
            <a:r>
              <a:rPr lang="es-MX" dirty="0" err="1" smtClean="0"/>
              <a:t>versions</a:t>
            </a:r>
            <a:r>
              <a:rPr lang="es-MX" dirty="0" smtClean="0"/>
              <a:t> 2.x y1.x – Tecnología utilizada en VS 2015,2013,2012, 2010 y MSDN.</a:t>
            </a:r>
          </a:p>
          <a:p>
            <a:pPr lvl="1"/>
            <a:r>
              <a:rPr lang="es-MX" dirty="0" smtClean="0"/>
              <a:t>MS Help 2 – Tecnología utilizada en VS y MSDN desde 2002 al 2008.</a:t>
            </a:r>
          </a:p>
          <a:p>
            <a:pPr lvl="1"/>
            <a:r>
              <a:rPr lang="es-MX" dirty="0" smtClean="0"/>
              <a:t>HTML Help 1.x – archivo .</a:t>
            </a:r>
            <a:r>
              <a:rPr lang="es-MX" dirty="0" err="1" smtClean="0"/>
              <a:t>chm</a:t>
            </a:r>
            <a:r>
              <a:rPr lang="es-MX" dirty="0" smtClean="0"/>
              <a:t>.</a:t>
            </a:r>
          </a:p>
          <a:p>
            <a:pPr lvl="1"/>
            <a:r>
              <a:rPr lang="es-MX" dirty="0" smtClean="0"/>
              <a:t>HTML – Archivos con índice, búsqueda y tabla de contenidos, funciona localmente sin la necesidad de un servidor web.</a:t>
            </a:r>
          </a:p>
          <a:p>
            <a:pPr lvl="1"/>
            <a:r>
              <a:rPr lang="es-MX" dirty="0" err="1" smtClean="0"/>
              <a:t>Docx</a:t>
            </a:r>
            <a:r>
              <a:rPr lang="es-MX" dirty="0" smtClean="0"/>
              <a:t> – Formato OOXML utilizado en Word.</a:t>
            </a:r>
          </a:p>
          <a:p>
            <a:pPr lvl="1"/>
            <a:r>
              <a:rPr lang="es-MX" dirty="0" smtClean="0"/>
              <a:t>RTF.</a:t>
            </a:r>
          </a:p>
          <a:p>
            <a:pPr lvl="1"/>
            <a:r>
              <a:rPr lang="es-MX" dirty="0" smtClean="0"/>
              <a:t>XML – que puede ser procesado posteriormente por otras herramientas.</a:t>
            </a:r>
          </a:p>
          <a:p>
            <a:pPr lvl="1"/>
            <a:r>
              <a:rPr lang="es-MX" dirty="0" smtClean="0"/>
              <a:t>Otros. El usuario puede definir su propio formato para cualquier documento basado en texto como </a:t>
            </a:r>
            <a:r>
              <a:rPr lang="es-MX" dirty="0" err="1" smtClean="0"/>
              <a:t>LaTEX</a:t>
            </a:r>
            <a:r>
              <a:rPr lang="es-MX" dirty="0" smtClean="0"/>
              <a:t>, </a:t>
            </a:r>
            <a:r>
              <a:rPr lang="es-MX" dirty="0" err="1" smtClean="0"/>
              <a:t>Html</a:t>
            </a:r>
            <a:r>
              <a:rPr lang="es-MX" dirty="0" smtClean="0"/>
              <a:t> personalizado, entre otros.</a:t>
            </a:r>
          </a:p>
          <a:p>
            <a:endParaRPr lang="es-MX" dirty="0"/>
          </a:p>
        </p:txBody>
      </p:sp>
    </p:spTree>
    <p:extLst>
      <p:ext uri="{BB962C8B-B14F-4D97-AF65-F5344CB8AC3E}">
        <p14:creationId xmlns:p14="http://schemas.microsoft.com/office/powerpoint/2010/main" val="2214497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27</a:t>
            </a:fld>
            <a:endParaRPr lang="es-MX" dirty="0"/>
          </a:p>
        </p:txBody>
      </p:sp>
      <p:sp>
        <p:nvSpPr>
          <p:cNvPr id="3" name="Título 2"/>
          <p:cNvSpPr>
            <a:spLocks noGrp="1"/>
          </p:cNvSpPr>
          <p:nvPr>
            <p:ph type="title"/>
          </p:nvPr>
        </p:nvSpPr>
        <p:spPr/>
        <p:txBody>
          <a:bodyPr/>
          <a:lstStyle/>
          <a:p>
            <a:r>
              <a:rPr lang="es-MX" dirty="0" err="1" smtClean="0"/>
              <a:t>VSDocman</a:t>
            </a:r>
            <a:endParaRPr lang="es-MX" dirty="0"/>
          </a:p>
        </p:txBody>
      </p:sp>
    </p:spTree>
    <p:extLst>
      <p:ext uri="{BB962C8B-B14F-4D97-AF65-F5344CB8AC3E}">
        <p14:creationId xmlns:p14="http://schemas.microsoft.com/office/powerpoint/2010/main" val="70601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28</a:t>
            </a:fld>
            <a:endParaRPr lang="es-MX" dirty="0"/>
          </a:p>
        </p:txBody>
      </p:sp>
      <p:sp>
        <p:nvSpPr>
          <p:cNvPr id="3" name="CuadroTexto 2"/>
          <p:cNvSpPr txBox="1"/>
          <p:nvPr/>
        </p:nvSpPr>
        <p:spPr>
          <a:xfrm>
            <a:off x="308585" y="2728681"/>
            <a:ext cx="9956800" cy="1754326"/>
          </a:xfrm>
          <a:prstGeom prst="rect">
            <a:avLst/>
          </a:prstGeom>
          <a:noFill/>
        </p:spPr>
        <p:txBody>
          <a:bodyPr wrap="square" rtlCol="0">
            <a:spAutoFit/>
          </a:bodyPr>
          <a:lstStyle/>
          <a:p>
            <a:r>
              <a:rPr lang="es-MX" sz="5400" dirty="0" smtClean="0">
                <a:solidFill>
                  <a:srgbClr val="FDFDFD"/>
                </a:solidFill>
                <a:latin typeface="Segoe UI" panose="020B0502040204020203" pitchFamily="34" charset="0"/>
                <a:cs typeface="Segoe UI" panose="020B0502040204020203" pitchFamily="34" charset="0"/>
              </a:rPr>
              <a:t>Complementando al </a:t>
            </a:r>
            <a:r>
              <a:rPr lang="es-MX" sz="5400" dirty="0" err="1" smtClean="0">
                <a:solidFill>
                  <a:srgbClr val="FDFDFD"/>
                </a:solidFill>
                <a:latin typeface="Segoe UI" panose="020B0502040204020203" pitchFamily="34" charset="0"/>
                <a:cs typeface="Segoe UI" panose="020B0502040204020203" pitchFamily="34" charset="0"/>
              </a:rPr>
              <a:t>Code</a:t>
            </a:r>
            <a:r>
              <a:rPr lang="es-MX" sz="5400" dirty="0" smtClean="0">
                <a:solidFill>
                  <a:srgbClr val="FDFDFD"/>
                </a:solidFill>
                <a:latin typeface="Segoe UI" panose="020B0502040204020203" pitchFamily="34" charset="0"/>
                <a:cs typeface="Segoe UI" panose="020B0502040204020203" pitchFamily="34" charset="0"/>
              </a:rPr>
              <a:t> </a:t>
            </a:r>
            <a:r>
              <a:rPr lang="es-MX" sz="5400" dirty="0" err="1" smtClean="0">
                <a:solidFill>
                  <a:srgbClr val="FDFDFD"/>
                </a:solidFill>
                <a:latin typeface="Segoe UI" panose="020B0502040204020203" pitchFamily="34" charset="0"/>
                <a:cs typeface="Segoe UI" panose="020B0502040204020203" pitchFamily="34" charset="0"/>
              </a:rPr>
              <a:t>Analysis</a:t>
            </a:r>
            <a:r>
              <a:rPr lang="es-MX" sz="5400" dirty="0" smtClean="0">
                <a:solidFill>
                  <a:srgbClr val="FDFDFD"/>
                </a:solidFill>
                <a:latin typeface="Segoe UI" panose="020B0502040204020203" pitchFamily="34" charset="0"/>
                <a:cs typeface="Segoe UI" panose="020B0502040204020203" pitchFamily="34" charset="0"/>
              </a:rPr>
              <a:t> y </a:t>
            </a:r>
            <a:r>
              <a:rPr lang="es-MX" sz="5400" dirty="0" err="1" smtClean="0">
                <a:solidFill>
                  <a:srgbClr val="FDFDFD"/>
                </a:solidFill>
                <a:latin typeface="Segoe UI" panose="020B0502040204020203" pitchFamily="34" charset="0"/>
                <a:cs typeface="Segoe UI" panose="020B0502040204020203" pitchFamily="34" charset="0"/>
              </a:rPr>
              <a:t>Coding</a:t>
            </a:r>
            <a:r>
              <a:rPr lang="es-MX" sz="5400" dirty="0" smtClean="0">
                <a:solidFill>
                  <a:srgbClr val="FDFDFD"/>
                </a:solidFill>
                <a:latin typeface="Segoe UI" panose="020B0502040204020203" pitchFamily="34" charset="0"/>
                <a:cs typeface="Segoe UI" panose="020B0502040204020203" pitchFamily="34" charset="0"/>
              </a:rPr>
              <a:t> </a:t>
            </a:r>
            <a:r>
              <a:rPr lang="es-MX" sz="5400" dirty="0" err="1" smtClean="0">
                <a:solidFill>
                  <a:srgbClr val="FDFDFD"/>
                </a:solidFill>
                <a:latin typeface="Segoe UI" panose="020B0502040204020203" pitchFamily="34" charset="0"/>
                <a:cs typeface="Segoe UI" panose="020B0502040204020203" pitchFamily="34" charset="0"/>
              </a:rPr>
              <a:t>Guidelines</a:t>
            </a:r>
            <a:endParaRPr lang="es-MX" sz="54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453877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29</a:t>
            </a:fld>
            <a:endParaRPr lang="es-MX" dirty="0"/>
          </a:p>
        </p:txBody>
      </p:sp>
      <p:sp>
        <p:nvSpPr>
          <p:cNvPr id="3" name="Título 2"/>
          <p:cNvSpPr>
            <a:spLocks noGrp="1"/>
          </p:cNvSpPr>
          <p:nvPr>
            <p:ph type="title"/>
          </p:nvPr>
        </p:nvSpPr>
        <p:spPr/>
        <p:txBody>
          <a:bodyPr/>
          <a:lstStyle/>
          <a:p>
            <a:r>
              <a:rPr lang="es-MX" dirty="0"/>
              <a:t>Complementando al </a:t>
            </a:r>
            <a:r>
              <a:rPr lang="es-MX" dirty="0" err="1"/>
              <a:t>Code</a:t>
            </a:r>
            <a:r>
              <a:rPr lang="es-MX" dirty="0"/>
              <a:t> </a:t>
            </a:r>
            <a:r>
              <a:rPr lang="es-MX" dirty="0" err="1"/>
              <a:t>Analysis</a:t>
            </a:r>
            <a:r>
              <a:rPr lang="es-MX" dirty="0"/>
              <a:t> y </a:t>
            </a:r>
            <a:r>
              <a:rPr lang="es-MX" dirty="0" err="1"/>
              <a:t>Coding</a:t>
            </a:r>
            <a:r>
              <a:rPr lang="es-MX" dirty="0"/>
              <a:t> </a:t>
            </a:r>
            <a:r>
              <a:rPr lang="es-MX" dirty="0" err="1"/>
              <a:t>Guidelines</a:t>
            </a:r>
            <a:endParaRPr lang="es-MX" dirty="0"/>
          </a:p>
        </p:txBody>
      </p:sp>
      <p:sp>
        <p:nvSpPr>
          <p:cNvPr id="4" name="Marcador de contenido 3"/>
          <p:cNvSpPr>
            <a:spLocks noGrp="1"/>
          </p:cNvSpPr>
          <p:nvPr>
            <p:ph sz="quarter" idx="11"/>
          </p:nvPr>
        </p:nvSpPr>
        <p:spPr/>
        <p:txBody>
          <a:bodyPr/>
          <a:lstStyle/>
          <a:p>
            <a:r>
              <a:rPr lang="es-MX" dirty="0" err="1" smtClean="0"/>
              <a:t>Code</a:t>
            </a:r>
            <a:r>
              <a:rPr lang="es-MX" dirty="0" smtClean="0"/>
              <a:t> </a:t>
            </a:r>
            <a:r>
              <a:rPr lang="es-MX" dirty="0" err="1" smtClean="0"/>
              <a:t>Analysis</a:t>
            </a:r>
            <a:endParaRPr lang="es-MX" dirty="0" smtClean="0"/>
          </a:p>
          <a:p>
            <a:pPr lvl="1"/>
            <a:r>
              <a:rPr lang="es-MX" dirty="0" smtClean="0"/>
              <a:t>Analiza los ensamblados, no el código fuente como lo hace Style </a:t>
            </a:r>
            <a:r>
              <a:rPr lang="es-MX" dirty="0" err="1" smtClean="0"/>
              <a:t>Cop</a:t>
            </a:r>
            <a:r>
              <a:rPr lang="es-MX" dirty="0" smtClean="0"/>
              <a:t>, y reporta información acerca de los ensamblados como violaciones a las reglas de programación y diseño del Microsoft .NET Framework </a:t>
            </a:r>
            <a:r>
              <a:rPr lang="es-MX" dirty="0" err="1" smtClean="0"/>
              <a:t>Design</a:t>
            </a:r>
            <a:r>
              <a:rPr lang="es-MX" dirty="0" smtClean="0"/>
              <a:t> </a:t>
            </a:r>
            <a:r>
              <a:rPr lang="es-MX" dirty="0" err="1" smtClean="0"/>
              <a:t>Guidelines</a:t>
            </a:r>
            <a:r>
              <a:rPr lang="es-MX" dirty="0" smtClean="0"/>
              <a:t>.</a:t>
            </a:r>
          </a:p>
          <a:p>
            <a:pPr lvl="1"/>
            <a:r>
              <a:rPr lang="es-MX" dirty="0" smtClean="0"/>
              <a:t>Se puede configurar el </a:t>
            </a:r>
            <a:r>
              <a:rPr lang="es-MX" dirty="0" err="1" smtClean="0"/>
              <a:t>Code</a:t>
            </a:r>
            <a:r>
              <a:rPr lang="es-MX" dirty="0" smtClean="0"/>
              <a:t> </a:t>
            </a:r>
            <a:r>
              <a:rPr lang="es-MX" dirty="0" err="1" smtClean="0"/>
              <a:t>Analysis</a:t>
            </a:r>
            <a:r>
              <a:rPr lang="es-MX" dirty="0" smtClean="0"/>
              <a:t> para que se ejecute antes de cada </a:t>
            </a:r>
            <a:r>
              <a:rPr lang="es-MX" dirty="0" err="1" smtClean="0"/>
              <a:t>build</a:t>
            </a:r>
            <a:r>
              <a:rPr lang="es-MX" dirty="0" smtClean="0"/>
              <a:t>.</a:t>
            </a:r>
          </a:p>
          <a:p>
            <a:pPr lvl="1"/>
            <a:r>
              <a:rPr lang="es-MX" dirty="0" smtClean="0"/>
              <a:t>Se puede configurar un conjunto de reglas predefinido, o crear uno nuevo. </a:t>
            </a:r>
          </a:p>
          <a:p>
            <a:pPr lvl="1"/>
            <a:r>
              <a:rPr lang="es-MX" dirty="0" smtClean="0"/>
              <a:t>Se puede suprimir una regla en código, muy similar al Style </a:t>
            </a:r>
            <a:r>
              <a:rPr lang="es-MX" dirty="0" err="1" smtClean="0"/>
              <a:t>Cop</a:t>
            </a:r>
            <a:r>
              <a:rPr lang="es-MX" dirty="0" smtClean="0"/>
              <a:t>.</a:t>
            </a:r>
          </a:p>
          <a:p>
            <a:pPr lvl="1"/>
            <a:r>
              <a:rPr lang="en-US" dirty="0">
                <a:hlinkClick r:id="rId3"/>
              </a:rPr>
              <a:t>PS2210 Build with the highest warning </a:t>
            </a:r>
            <a:r>
              <a:rPr lang="en-US" dirty="0" smtClean="0">
                <a:hlinkClick r:id="rId3"/>
              </a:rPr>
              <a:t>level</a:t>
            </a:r>
            <a:endParaRPr lang="en-US" dirty="0"/>
          </a:p>
        </p:txBody>
      </p:sp>
    </p:spTree>
    <p:extLst>
      <p:ext uri="{BB962C8B-B14F-4D97-AF65-F5344CB8AC3E}">
        <p14:creationId xmlns:p14="http://schemas.microsoft.com/office/powerpoint/2010/main" val="1889415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a:t>
            </a:fld>
            <a:endParaRPr lang="es-MX" dirty="0"/>
          </a:p>
        </p:txBody>
      </p:sp>
      <p:sp>
        <p:nvSpPr>
          <p:cNvPr id="3" name="Título 2"/>
          <p:cNvSpPr>
            <a:spLocks noGrp="1"/>
          </p:cNvSpPr>
          <p:nvPr>
            <p:ph type="title"/>
          </p:nvPr>
        </p:nvSpPr>
        <p:spPr/>
        <p:txBody>
          <a:bodyPr/>
          <a:lstStyle/>
          <a:p>
            <a:r>
              <a:rPr lang="es-MX" dirty="0" smtClean="0"/>
              <a:t>Recursos</a:t>
            </a:r>
            <a:endParaRPr lang="es-MX" dirty="0"/>
          </a:p>
        </p:txBody>
      </p:sp>
      <p:sp>
        <p:nvSpPr>
          <p:cNvPr id="4" name="Marcador de contenido 3"/>
          <p:cNvSpPr>
            <a:spLocks noGrp="1"/>
          </p:cNvSpPr>
          <p:nvPr>
            <p:ph sz="quarter" idx="11"/>
          </p:nvPr>
        </p:nvSpPr>
        <p:spPr>
          <a:xfrm>
            <a:off x="196947" y="1625600"/>
            <a:ext cx="11414494" cy="5174252"/>
          </a:xfrm>
        </p:spPr>
        <p:txBody>
          <a:bodyPr/>
          <a:lstStyle/>
          <a:p>
            <a:r>
              <a:rPr lang="es-MX" dirty="0" smtClean="0"/>
              <a:t>Recursos para la </a:t>
            </a:r>
            <a:r>
              <a:rPr lang="es-MX" dirty="0" err="1" smtClean="0"/>
              <a:t>capacitacion</a:t>
            </a:r>
            <a:endParaRPr lang="es-MX" u="sng" dirty="0" smtClean="0"/>
          </a:p>
          <a:p>
            <a:pPr lvl="1"/>
            <a:r>
              <a:rPr lang="es-MX" u="sng">
                <a:hlinkClick r:id="rId3"/>
              </a:rPr>
              <a:t>https</a:t>
            </a:r>
            <a:r>
              <a:rPr lang="es-MX" u="sng">
                <a:hlinkClick r:id="rId3"/>
              </a:rPr>
              <a:t>://</a:t>
            </a:r>
            <a:r>
              <a:rPr lang="es-MX" u="sng" smtClean="0">
                <a:hlinkClick r:id="rId3"/>
              </a:rPr>
              <a:t>github.com/RGDotnet/Capacitacion</a:t>
            </a:r>
            <a:endParaRPr lang="es-MX" u="sng" smtClean="0"/>
          </a:p>
          <a:p>
            <a:r>
              <a:rPr lang="es-MX" smtClean="0"/>
              <a:t>Streaming</a:t>
            </a:r>
            <a:r>
              <a:rPr lang="es-MX" dirty="0" smtClean="0"/>
              <a:t> </a:t>
            </a:r>
            <a:r>
              <a:rPr lang="es-MX" dirty="0" smtClean="0"/>
              <a:t>del Evento por </a:t>
            </a:r>
            <a:r>
              <a:rPr lang="es-MX" dirty="0" err="1" smtClean="0"/>
              <a:t>LiveStream</a:t>
            </a:r>
            <a:endParaRPr lang="es-MX" dirty="0" smtClean="0"/>
          </a:p>
          <a:p>
            <a:pPr lvl="1"/>
            <a:r>
              <a:rPr lang="es-MX" u="sng" dirty="0" smtClean="0"/>
              <a:t>Poner el enlace del </a:t>
            </a:r>
            <a:r>
              <a:rPr lang="es-MX" u="sng" dirty="0" err="1" smtClean="0"/>
              <a:t>streaming</a:t>
            </a:r>
            <a:r>
              <a:rPr lang="es-MX" u="sng" dirty="0" smtClean="0"/>
              <a:t> del evento</a:t>
            </a:r>
          </a:p>
          <a:p>
            <a:r>
              <a:rPr lang="es-MX" dirty="0" smtClean="0"/>
              <a:t>Preguntas</a:t>
            </a:r>
          </a:p>
          <a:p>
            <a:pPr lvl="1"/>
            <a:r>
              <a:rPr lang="es-MX" dirty="0" smtClean="0"/>
              <a:t>Presenciales</a:t>
            </a:r>
          </a:p>
          <a:p>
            <a:pPr lvl="1"/>
            <a:r>
              <a:rPr lang="es-MX" dirty="0" smtClean="0"/>
              <a:t>Remotas</a:t>
            </a:r>
          </a:p>
          <a:p>
            <a:pPr lvl="1"/>
            <a:r>
              <a:rPr lang="es-MX" dirty="0" smtClean="0"/>
              <a:t>Solicitar agregar al grupo en Skype: </a:t>
            </a:r>
            <a:r>
              <a:rPr lang="es-MX" b="1" dirty="0"/>
              <a:t>Orvelin.geronimo1</a:t>
            </a:r>
          </a:p>
        </p:txBody>
      </p:sp>
    </p:spTree>
    <p:extLst>
      <p:ext uri="{BB962C8B-B14F-4D97-AF65-F5344CB8AC3E}">
        <p14:creationId xmlns:p14="http://schemas.microsoft.com/office/powerpoint/2010/main" val="2335412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30</a:t>
            </a:fld>
            <a:endParaRPr lang="es-MX" dirty="0"/>
          </a:p>
        </p:txBody>
      </p:sp>
      <p:sp>
        <p:nvSpPr>
          <p:cNvPr id="3" name="Título 2"/>
          <p:cNvSpPr>
            <a:spLocks noGrp="1"/>
          </p:cNvSpPr>
          <p:nvPr>
            <p:ph type="title"/>
          </p:nvPr>
        </p:nvSpPr>
        <p:spPr/>
        <p:txBody>
          <a:bodyPr/>
          <a:lstStyle/>
          <a:p>
            <a:r>
              <a:rPr lang="es-MX" dirty="0" smtClean="0"/>
              <a:t>Complementando al </a:t>
            </a:r>
            <a:r>
              <a:rPr lang="es-MX" dirty="0" err="1" smtClean="0"/>
              <a:t>Code</a:t>
            </a:r>
            <a:r>
              <a:rPr lang="es-MX" dirty="0" smtClean="0"/>
              <a:t> </a:t>
            </a:r>
            <a:r>
              <a:rPr lang="es-MX" dirty="0" err="1" smtClean="0"/>
              <a:t>Analysis</a:t>
            </a:r>
            <a:r>
              <a:rPr lang="es-MX" dirty="0" smtClean="0"/>
              <a:t> y </a:t>
            </a:r>
            <a:r>
              <a:rPr lang="es-MX" dirty="0" err="1" smtClean="0"/>
              <a:t>Coding</a:t>
            </a:r>
            <a:r>
              <a:rPr lang="es-MX" dirty="0" smtClean="0"/>
              <a:t> </a:t>
            </a:r>
            <a:r>
              <a:rPr lang="es-MX" dirty="0" err="1" smtClean="0"/>
              <a:t>Guidelines</a:t>
            </a:r>
            <a:endParaRPr lang="es-MX" dirty="0"/>
          </a:p>
        </p:txBody>
      </p:sp>
      <p:sp>
        <p:nvSpPr>
          <p:cNvPr id="4" name="Marcador de contenido 3"/>
          <p:cNvSpPr>
            <a:spLocks noGrp="1"/>
          </p:cNvSpPr>
          <p:nvPr>
            <p:ph sz="quarter" idx="11"/>
          </p:nvPr>
        </p:nvSpPr>
        <p:spPr/>
        <p:txBody>
          <a:bodyPr/>
          <a:lstStyle/>
          <a:p>
            <a:r>
              <a:rPr lang="es-MX" dirty="0" err="1" smtClean="0"/>
              <a:t>Code</a:t>
            </a:r>
            <a:r>
              <a:rPr lang="es-MX" dirty="0" smtClean="0"/>
              <a:t> </a:t>
            </a:r>
            <a:r>
              <a:rPr lang="es-MX" dirty="0" err="1" smtClean="0"/>
              <a:t>Maid</a:t>
            </a:r>
            <a:endParaRPr lang="es-MX" dirty="0"/>
          </a:p>
          <a:p>
            <a:pPr lvl="1"/>
            <a:r>
              <a:rPr lang="es-MX" dirty="0" smtClean="0"/>
              <a:t>Complejidad ciclomática ayuda a encontrar fácilmente clases o métodos que tengan más responsabilidad de la que debería. </a:t>
            </a:r>
          </a:p>
          <a:p>
            <a:pPr lvl="2"/>
            <a:r>
              <a:rPr lang="en-US" dirty="0" smtClean="0">
                <a:hlinkClick r:id="rId3"/>
              </a:rPr>
              <a:t>PS1000 </a:t>
            </a:r>
            <a:r>
              <a:rPr lang="en-US" dirty="0">
                <a:hlinkClick r:id="rId3"/>
              </a:rPr>
              <a:t>A class or interface should have a single </a:t>
            </a:r>
            <a:r>
              <a:rPr lang="en-US" dirty="0" smtClean="0">
                <a:hlinkClick r:id="rId3"/>
              </a:rPr>
              <a:t>purpose</a:t>
            </a:r>
            <a:endParaRPr lang="en-US" dirty="0" smtClean="0"/>
          </a:p>
          <a:p>
            <a:pPr lvl="1"/>
            <a:r>
              <a:rPr lang="es-MX" dirty="0" smtClean="0"/>
              <a:t>Reorganizar y limpieza del código</a:t>
            </a:r>
            <a:r>
              <a:rPr lang="en-US" dirty="0" smtClean="0"/>
              <a:t>. </a:t>
            </a:r>
          </a:p>
          <a:p>
            <a:pPr lvl="2"/>
            <a:r>
              <a:rPr lang="en-US" dirty="0" smtClean="0">
                <a:hlinkClick r:id="rId4"/>
              </a:rPr>
              <a:t>PS2400 </a:t>
            </a:r>
            <a:r>
              <a:rPr lang="en-US" dirty="0">
                <a:hlinkClick r:id="rId4"/>
              </a:rPr>
              <a:t>Use a common </a:t>
            </a:r>
            <a:r>
              <a:rPr lang="en-US" dirty="0" smtClean="0">
                <a:hlinkClick r:id="rId4"/>
              </a:rPr>
              <a:t>layout</a:t>
            </a:r>
            <a:endParaRPr lang="en-US" dirty="0" smtClean="0"/>
          </a:p>
          <a:p>
            <a:pPr lvl="2"/>
            <a:r>
              <a:rPr lang="es-MX" dirty="0" smtClean="0">
                <a:hlinkClick r:id="rId5"/>
              </a:rPr>
              <a:t>PS2402 </a:t>
            </a:r>
            <a:r>
              <a:rPr lang="en-US" dirty="0" smtClean="0">
                <a:hlinkClick r:id="rId5"/>
              </a:rPr>
              <a:t>Order </a:t>
            </a:r>
            <a:r>
              <a:rPr lang="en-US" dirty="0">
                <a:hlinkClick r:id="rId5"/>
              </a:rPr>
              <a:t>and group namespaces according the </a:t>
            </a:r>
            <a:r>
              <a:rPr lang="en-US" dirty="0" smtClean="0">
                <a:hlinkClick r:id="rId5"/>
              </a:rPr>
              <a:t>company</a:t>
            </a:r>
            <a:endParaRPr lang="en-US" dirty="0"/>
          </a:p>
          <a:p>
            <a:pPr lvl="2"/>
            <a:r>
              <a:rPr lang="en-US" dirty="0" smtClean="0">
                <a:hlinkClick r:id="rId6"/>
              </a:rPr>
              <a:t>PS2406 </a:t>
            </a:r>
            <a:r>
              <a:rPr lang="en-US" dirty="0">
                <a:hlinkClick r:id="rId6"/>
              </a:rPr>
              <a:t>Place members in a well-defined </a:t>
            </a:r>
            <a:r>
              <a:rPr lang="en-US" dirty="0" smtClean="0">
                <a:hlinkClick r:id="rId6"/>
              </a:rPr>
              <a:t>order</a:t>
            </a:r>
            <a:endParaRPr lang="en-US" dirty="0"/>
          </a:p>
          <a:p>
            <a:pPr lvl="2"/>
            <a:r>
              <a:rPr lang="en-US" dirty="0" smtClean="0">
                <a:hlinkClick r:id="rId7"/>
              </a:rPr>
              <a:t>PS2407 </a:t>
            </a:r>
            <a:r>
              <a:rPr lang="en-US" dirty="0">
                <a:hlinkClick r:id="rId7"/>
              </a:rPr>
              <a:t>Be reluctant with #</a:t>
            </a:r>
            <a:r>
              <a:rPr lang="en-US" dirty="0" smtClean="0">
                <a:hlinkClick r:id="rId7"/>
              </a:rPr>
              <a:t>regions</a:t>
            </a:r>
            <a:endParaRPr lang="en-US" dirty="0" smtClean="0"/>
          </a:p>
          <a:p>
            <a:endParaRPr lang="es-MX" dirty="0" smtClean="0"/>
          </a:p>
          <a:p>
            <a:pPr lvl="1"/>
            <a:endParaRPr lang="en-US" b="1" dirty="0"/>
          </a:p>
          <a:p>
            <a:pPr lvl="1"/>
            <a:endParaRPr lang="en-US" dirty="0"/>
          </a:p>
          <a:p>
            <a:pPr lvl="1"/>
            <a:endParaRPr lang="es-MX" dirty="0"/>
          </a:p>
        </p:txBody>
      </p:sp>
    </p:spTree>
    <p:extLst>
      <p:ext uri="{BB962C8B-B14F-4D97-AF65-F5344CB8AC3E}">
        <p14:creationId xmlns:p14="http://schemas.microsoft.com/office/powerpoint/2010/main" val="1790425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31</a:t>
            </a:fld>
            <a:endParaRPr lang="es-MX" dirty="0"/>
          </a:p>
        </p:txBody>
      </p:sp>
      <p:sp>
        <p:nvSpPr>
          <p:cNvPr id="3" name="Título 2"/>
          <p:cNvSpPr>
            <a:spLocks noGrp="1"/>
          </p:cNvSpPr>
          <p:nvPr>
            <p:ph type="title"/>
          </p:nvPr>
        </p:nvSpPr>
        <p:spPr/>
        <p:txBody>
          <a:bodyPr/>
          <a:lstStyle/>
          <a:p>
            <a:r>
              <a:rPr lang="es-MX" dirty="0" smtClean="0"/>
              <a:t>Complementando al </a:t>
            </a:r>
            <a:r>
              <a:rPr lang="es-MX" dirty="0" err="1" smtClean="0"/>
              <a:t>Code</a:t>
            </a:r>
            <a:r>
              <a:rPr lang="es-MX" dirty="0" smtClean="0"/>
              <a:t> </a:t>
            </a:r>
            <a:r>
              <a:rPr lang="es-MX" dirty="0" err="1" smtClean="0"/>
              <a:t>Analysis</a:t>
            </a:r>
            <a:r>
              <a:rPr lang="es-MX" dirty="0" smtClean="0"/>
              <a:t> y </a:t>
            </a:r>
            <a:r>
              <a:rPr lang="es-MX" dirty="0" err="1" smtClean="0"/>
              <a:t>Coding</a:t>
            </a:r>
            <a:r>
              <a:rPr lang="es-MX" dirty="0" smtClean="0"/>
              <a:t> </a:t>
            </a:r>
            <a:r>
              <a:rPr lang="es-MX" dirty="0" err="1" smtClean="0"/>
              <a:t>Guidelines</a:t>
            </a:r>
            <a:endParaRPr lang="es-MX" dirty="0"/>
          </a:p>
        </p:txBody>
      </p:sp>
      <p:sp>
        <p:nvSpPr>
          <p:cNvPr id="4" name="Marcador de contenido 3"/>
          <p:cNvSpPr>
            <a:spLocks noGrp="1"/>
          </p:cNvSpPr>
          <p:nvPr>
            <p:ph sz="quarter" idx="11"/>
          </p:nvPr>
        </p:nvSpPr>
        <p:spPr/>
        <p:txBody>
          <a:bodyPr/>
          <a:lstStyle/>
          <a:p>
            <a:r>
              <a:rPr lang="en-US" dirty="0"/>
              <a:t>License Header Manager</a:t>
            </a:r>
          </a:p>
          <a:p>
            <a:pPr lvl="1"/>
            <a:r>
              <a:rPr lang="es-MX" dirty="0"/>
              <a:t>Ayuda a identificar el archivo y su encabezado de documentación, así como la fecha de creación del archivo</a:t>
            </a:r>
            <a:r>
              <a:rPr lang="en-US" dirty="0"/>
              <a:t>. </a:t>
            </a:r>
            <a:r>
              <a:rPr lang="es-MX" dirty="0"/>
              <a:t>(dependiendo de la configuración que se le haya dado al archivo maestro de licencia</a:t>
            </a:r>
            <a:r>
              <a:rPr lang="es-MX" dirty="0" smtClean="0"/>
              <a:t>)</a:t>
            </a:r>
          </a:p>
          <a:p>
            <a:pPr lvl="1"/>
            <a:r>
              <a:rPr lang="es-MX" dirty="0" smtClean="0"/>
              <a:t>Cumple las siguientes reglas propias del </a:t>
            </a:r>
            <a:r>
              <a:rPr lang="es-MX" dirty="0" err="1" smtClean="0"/>
              <a:t>StyleCop</a:t>
            </a:r>
            <a:r>
              <a:rPr lang="es-MX" dirty="0" smtClean="0"/>
              <a:t>:</a:t>
            </a:r>
            <a:endParaRPr lang="es-MX" dirty="0"/>
          </a:p>
          <a:p>
            <a:pPr lvl="2"/>
            <a:r>
              <a:rPr lang="es-MX" u="sng" dirty="0">
                <a:hlinkClick r:id="rId3"/>
              </a:rPr>
              <a:t>SA1633: </a:t>
            </a:r>
            <a:r>
              <a:rPr lang="es-MX" u="sng" dirty="0" err="1">
                <a:hlinkClick r:id="rId3"/>
              </a:rPr>
              <a:t>FileMustHaveHeader</a:t>
            </a:r>
            <a:endParaRPr lang="es-MX" u="sng" dirty="0"/>
          </a:p>
          <a:p>
            <a:pPr lvl="2"/>
            <a:r>
              <a:rPr lang="es-MX" u="sng" dirty="0">
                <a:hlinkClick r:id="rId4"/>
              </a:rPr>
              <a:t>SA1634: </a:t>
            </a:r>
            <a:r>
              <a:rPr lang="es-MX" u="sng" dirty="0" err="1">
                <a:hlinkClick r:id="rId4"/>
              </a:rPr>
              <a:t>FileHeaderMustShowCopyright</a:t>
            </a:r>
            <a:r>
              <a:rPr lang="es-MX" dirty="0"/>
              <a:t> </a:t>
            </a:r>
          </a:p>
          <a:p>
            <a:pPr lvl="2"/>
            <a:r>
              <a:rPr lang="es-MX" u="sng" dirty="0">
                <a:hlinkClick r:id="rId5"/>
              </a:rPr>
              <a:t>SA1635: </a:t>
            </a:r>
            <a:r>
              <a:rPr lang="es-MX" u="sng" dirty="0" err="1">
                <a:hlinkClick r:id="rId5"/>
              </a:rPr>
              <a:t>FileHeaderMustHaveCopyrightText</a:t>
            </a:r>
            <a:r>
              <a:rPr lang="es-MX" dirty="0"/>
              <a:t> </a:t>
            </a:r>
          </a:p>
          <a:p>
            <a:pPr lvl="2"/>
            <a:r>
              <a:rPr lang="es-MX" u="sng" dirty="0">
                <a:hlinkClick r:id="rId6"/>
              </a:rPr>
              <a:t>SA1636: </a:t>
            </a:r>
            <a:r>
              <a:rPr lang="es-MX" u="sng" dirty="0" err="1">
                <a:hlinkClick r:id="rId6"/>
              </a:rPr>
              <a:t>FileHeaderCopyrightTextMustMatch</a:t>
            </a:r>
            <a:r>
              <a:rPr lang="es-MX" dirty="0"/>
              <a:t> </a:t>
            </a:r>
          </a:p>
          <a:p>
            <a:pPr lvl="2"/>
            <a:r>
              <a:rPr lang="es-MX" u="sng" dirty="0">
                <a:hlinkClick r:id="rId7"/>
              </a:rPr>
              <a:t>SA1637: </a:t>
            </a:r>
            <a:r>
              <a:rPr lang="es-MX" u="sng" dirty="0" err="1">
                <a:hlinkClick r:id="rId7"/>
              </a:rPr>
              <a:t>FileHeaderMustContainFileName</a:t>
            </a:r>
            <a:r>
              <a:rPr lang="es-MX" dirty="0"/>
              <a:t> </a:t>
            </a:r>
          </a:p>
          <a:p>
            <a:pPr lvl="2"/>
            <a:r>
              <a:rPr lang="es-MX" u="sng" dirty="0">
                <a:hlinkClick r:id="rId8"/>
              </a:rPr>
              <a:t>SA1638: </a:t>
            </a:r>
            <a:r>
              <a:rPr lang="es-MX" u="sng" dirty="0" err="1">
                <a:hlinkClick r:id="rId8"/>
              </a:rPr>
              <a:t>FileHeaderFileNameDocumentationMustMatchFileName</a:t>
            </a:r>
            <a:endParaRPr lang="es-MX" dirty="0"/>
          </a:p>
        </p:txBody>
      </p:sp>
    </p:spTree>
    <p:extLst>
      <p:ext uri="{BB962C8B-B14F-4D97-AF65-F5344CB8AC3E}">
        <p14:creationId xmlns:p14="http://schemas.microsoft.com/office/powerpoint/2010/main" val="578708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32</a:t>
            </a:fld>
            <a:endParaRPr lang="es-MX" dirty="0"/>
          </a:p>
        </p:txBody>
      </p:sp>
      <p:sp>
        <p:nvSpPr>
          <p:cNvPr id="3" name="Título 2"/>
          <p:cNvSpPr>
            <a:spLocks noGrp="1"/>
          </p:cNvSpPr>
          <p:nvPr>
            <p:ph type="title"/>
          </p:nvPr>
        </p:nvSpPr>
        <p:spPr/>
        <p:txBody>
          <a:bodyPr/>
          <a:lstStyle/>
          <a:p>
            <a:r>
              <a:rPr lang="es-MX" dirty="0"/>
              <a:t>Complementando al </a:t>
            </a:r>
            <a:r>
              <a:rPr lang="es-MX" dirty="0" err="1"/>
              <a:t>Code</a:t>
            </a:r>
            <a:r>
              <a:rPr lang="es-MX" dirty="0"/>
              <a:t> </a:t>
            </a:r>
            <a:r>
              <a:rPr lang="es-MX" dirty="0" err="1"/>
              <a:t>Analysis</a:t>
            </a:r>
            <a:r>
              <a:rPr lang="es-MX" dirty="0"/>
              <a:t> y </a:t>
            </a:r>
            <a:r>
              <a:rPr lang="es-MX" dirty="0" err="1"/>
              <a:t>Coding</a:t>
            </a:r>
            <a:r>
              <a:rPr lang="es-MX" dirty="0"/>
              <a:t> </a:t>
            </a:r>
            <a:r>
              <a:rPr lang="es-MX" dirty="0" err="1"/>
              <a:t>Guidelines</a:t>
            </a:r>
            <a:endParaRPr lang="es-MX" dirty="0"/>
          </a:p>
        </p:txBody>
      </p:sp>
      <p:sp>
        <p:nvSpPr>
          <p:cNvPr id="4" name="Marcador de contenido 3"/>
          <p:cNvSpPr>
            <a:spLocks noGrp="1"/>
          </p:cNvSpPr>
          <p:nvPr>
            <p:ph sz="quarter" idx="11"/>
          </p:nvPr>
        </p:nvSpPr>
        <p:spPr/>
        <p:txBody>
          <a:bodyPr/>
          <a:lstStyle/>
          <a:p>
            <a:r>
              <a:rPr lang="es-MX" dirty="0" err="1" smtClean="0"/>
              <a:t>Ghost</a:t>
            </a:r>
            <a:r>
              <a:rPr lang="es-MX" dirty="0" smtClean="0"/>
              <a:t> </a:t>
            </a:r>
            <a:r>
              <a:rPr lang="es-MX" dirty="0" err="1" smtClean="0"/>
              <a:t>Doc</a:t>
            </a:r>
            <a:endParaRPr lang="es-MX" dirty="0" smtClean="0"/>
          </a:p>
          <a:p>
            <a:pPr lvl="1"/>
            <a:r>
              <a:rPr lang="en-US" dirty="0" smtClean="0"/>
              <a:t>Genera </a:t>
            </a:r>
            <a:r>
              <a:rPr lang="en-US" dirty="0" err="1" smtClean="0"/>
              <a:t>documentación</a:t>
            </a:r>
            <a:r>
              <a:rPr lang="en-US" dirty="0" smtClean="0"/>
              <a:t> </a:t>
            </a:r>
            <a:r>
              <a:rPr lang="en-US" dirty="0" err="1" smtClean="0"/>
              <a:t>automáticamente</a:t>
            </a:r>
            <a:r>
              <a:rPr lang="en-US" dirty="0" smtClean="0"/>
              <a:t>. </a:t>
            </a:r>
          </a:p>
          <a:p>
            <a:pPr lvl="2"/>
            <a:r>
              <a:rPr lang="en-US" dirty="0" smtClean="0">
                <a:hlinkClick r:id="rId3"/>
              </a:rPr>
              <a:t>PS2301 </a:t>
            </a:r>
            <a:r>
              <a:rPr lang="en-US" dirty="0">
                <a:hlinkClick r:id="rId3"/>
              </a:rPr>
              <a:t>Write comments and documentation in US </a:t>
            </a:r>
            <a:r>
              <a:rPr lang="en-US" dirty="0" smtClean="0">
                <a:hlinkClick r:id="rId3"/>
              </a:rPr>
              <a:t>English</a:t>
            </a:r>
            <a:endParaRPr lang="en-US" dirty="0"/>
          </a:p>
          <a:p>
            <a:pPr lvl="2"/>
            <a:r>
              <a:rPr lang="en-US" dirty="0" smtClean="0">
                <a:hlinkClick r:id="rId4"/>
              </a:rPr>
              <a:t>PS2305 </a:t>
            </a:r>
            <a:r>
              <a:rPr lang="en-US" dirty="0">
                <a:hlinkClick r:id="rId4"/>
              </a:rPr>
              <a:t>Document all public, protected and internal types and </a:t>
            </a:r>
            <a:r>
              <a:rPr lang="en-US" dirty="0" smtClean="0">
                <a:hlinkClick r:id="rId4"/>
              </a:rPr>
              <a:t>members</a:t>
            </a:r>
            <a:endParaRPr lang="en-US" dirty="0"/>
          </a:p>
          <a:p>
            <a:pPr lvl="2"/>
            <a:r>
              <a:rPr lang="en-US" dirty="0" smtClean="0">
                <a:hlinkClick r:id="rId5"/>
              </a:rPr>
              <a:t>PS2306 </a:t>
            </a:r>
            <a:r>
              <a:rPr lang="en-US" dirty="0">
                <a:hlinkClick r:id="rId5"/>
              </a:rPr>
              <a:t>Write XML documentation with another developer in </a:t>
            </a:r>
            <a:r>
              <a:rPr lang="en-US" dirty="0" smtClean="0">
                <a:hlinkClick r:id="rId5"/>
              </a:rPr>
              <a:t>mind</a:t>
            </a:r>
            <a:endParaRPr lang="en-US" dirty="0"/>
          </a:p>
          <a:p>
            <a:pPr lvl="2"/>
            <a:r>
              <a:rPr lang="es-MX" dirty="0" smtClean="0">
                <a:hlinkClick r:id="rId6"/>
              </a:rPr>
              <a:t>PS2307 </a:t>
            </a:r>
            <a:r>
              <a:rPr lang="es-MX" dirty="0" err="1">
                <a:hlinkClick r:id="rId6"/>
              </a:rPr>
              <a:t>Write</a:t>
            </a:r>
            <a:r>
              <a:rPr lang="es-MX" dirty="0">
                <a:hlinkClick r:id="rId6"/>
              </a:rPr>
              <a:t> MSDN-</a:t>
            </a:r>
            <a:r>
              <a:rPr lang="es-MX" dirty="0" err="1">
                <a:hlinkClick r:id="rId6"/>
              </a:rPr>
              <a:t>style</a:t>
            </a:r>
            <a:r>
              <a:rPr lang="es-MX" dirty="0">
                <a:hlinkClick r:id="rId6"/>
              </a:rPr>
              <a:t> </a:t>
            </a:r>
            <a:r>
              <a:rPr lang="es-MX" dirty="0" err="1" smtClean="0">
                <a:hlinkClick r:id="rId6"/>
              </a:rPr>
              <a:t>documentation</a:t>
            </a:r>
            <a:endParaRPr lang="es-MX" dirty="0" smtClean="0"/>
          </a:p>
          <a:p>
            <a:r>
              <a:rPr lang="es-MX" dirty="0" smtClean="0"/>
              <a:t>Style </a:t>
            </a:r>
            <a:r>
              <a:rPr lang="es-MX" dirty="0" err="1" smtClean="0"/>
              <a:t>Cop</a:t>
            </a:r>
            <a:endParaRPr lang="es-MX" dirty="0" smtClean="0"/>
          </a:p>
          <a:p>
            <a:pPr lvl="1"/>
            <a:r>
              <a:rPr lang="es-MX" dirty="0" smtClean="0"/>
              <a:t>Añade nuevas reglas y complementa muchas otras de los </a:t>
            </a:r>
            <a:r>
              <a:rPr lang="es-MX" dirty="0" err="1"/>
              <a:t>C</a:t>
            </a:r>
            <a:r>
              <a:rPr lang="es-MX" dirty="0" err="1" smtClean="0"/>
              <a:t>oding</a:t>
            </a:r>
            <a:r>
              <a:rPr lang="es-MX" dirty="0" smtClean="0"/>
              <a:t> </a:t>
            </a:r>
            <a:r>
              <a:rPr lang="es-MX" dirty="0" err="1"/>
              <a:t>G</a:t>
            </a:r>
            <a:r>
              <a:rPr lang="es-MX" dirty="0" err="1" smtClean="0"/>
              <a:t>uidelines</a:t>
            </a:r>
            <a:r>
              <a:rPr lang="es-MX" dirty="0" smtClean="0"/>
              <a:t>, principalmente en </a:t>
            </a:r>
            <a:r>
              <a:rPr lang="es-MX" dirty="0" err="1" smtClean="0"/>
              <a:t>Layout</a:t>
            </a:r>
            <a:r>
              <a:rPr lang="es-MX" dirty="0" smtClean="0"/>
              <a:t>, </a:t>
            </a:r>
            <a:r>
              <a:rPr lang="es-MX" dirty="0" err="1" smtClean="0"/>
              <a:t>Naming</a:t>
            </a:r>
            <a:r>
              <a:rPr lang="es-MX" dirty="0" smtClean="0"/>
              <a:t>, Documentación y legibilidad del código.</a:t>
            </a:r>
          </a:p>
          <a:p>
            <a:pPr lvl="1"/>
            <a:r>
              <a:rPr lang="es-MX" dirty="0" smtClean="0"/>
              <a:t>Revisa los </a:t>
            </a:r>
            <a:r>
              <a:rPr lang="es-MX" dirty="0" err="1" smtClean="0"/>
              <a:t>tags</a:t>
            </a:r>
            <a:r>
              <a:rPr lang="es-MX" dirty="0" smtClean="0"/>
              <a:t> </a:t>
            </a:r>
            <a:r>
              <a:rPr lang="es-MX" dirty="0" err="1" smtClean="0"/>
              <a:t>xml</a:t>
            </a:r>
            <a:r>
              <a:rPr lang="es-MX" dirty="0" smtClean="0"/>
              <a:t> para generación de documentación.</a:t>
            </a:r>
          </a:p>
          <a:p>
            <a:pPr lvl="1"/>
            <a:r>
              <a:rPr lang="es-MX" dirty="0" smtClean="0"/>
              <a:t>Se integra con </a:t>
            </a:r>
            <a:r>
              <a:rPr lang="es-MX" dirty="0" err="1" smtClean="0"/>
              <a:t>Code</a:t>
            </a:r>
            <a:r>
              <a:rPr lang="es-MX" dirty="0" smtClean="0"/>
              <a:t> </a:t>
            </a:r>
            <a:r>
              <a:rPr lang="es-MX" dirty="0" err="1" smtClean="0"/>
              <a:t>Analysis</a:t>
            </a:r>
            <a:r>
              <a:rPr lang="es-MX" dirty="0" smtClean="0"/>
              <a:t> para el reporte de dichos errores y los despliega en la ventana de Lista de Errores.</a:t>
            </a:r>
            <a:endParaRPr lang="es-MX" dirty="0"/>
          </a:p>
          <a:p>
            <a:pPr lvl="1"/>
            <a:endParaRPr lang="es-MX" dirty="0" smtClean="0"/>
          </a:p>
        </p:txBody>
      </p:sp>
    </p:spTree>
    <p:extLst>
      <p:ext uri="{BB962C8B-B14F-4D97-AF65-F5344CB8AC3E}">
        <p14:creationId xmlns:p14="http://schemas.microsoft.com/office/powerpoint/2010/main" val="36447400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33</a:t>
            </a:fld>
            <a:endParaRPr lang="es-MX" dirty="0"/>
          </a:p>
        </p:txBody>
      </p:sp>
      <p:sp>
        <p:nvSpPr>
          <p:cNvPr id="3" name="Título 2"/>
          <p:cNvSpPr>
            <a:spLocks noGrp="1"/>
          </p:cNvSpPr>
          <p:nvPr>
            <p:ph type="title"/>
          </p:nvPr>
        </p:nvSpPr>
        <p:spPr/>
        <p:txBody>
          <a:bodyPr/>
          <a:lstStyle/>
          <a:p>
            <a:r>
              <a:rPr lang="es-MX" dirty="0"/>
              <a:t>Complementando al </a:t>
            </a:r>
            <a:r>
              <a:rPr lang="es-MX" dirty="0" err="1"/>
              <a:t>Code</a:t>
            </a:r>
            <a:r>
              <a:rPr lang="es-MX" dirty="0"/>
              <a:t> </a:t>
            </a:r>
            <a:r>
              <a:rPr lang="es-MX" dirty="0" err="1"/>
              <a:t>Analysis</a:t>
            </a:r>
            <a:r>
              <a:rPr lang="es-MX" dirty="0"/>
              <a:t> y </a:t>
            </a:r>
            <a:r>
              <a:rPr lang="es-MX" dirty="0" err="1"/>
              <a:t>Coding</a:t>
            </a:r>
            <a:r>
              <a:rPr lang="es-MX" dirty="0"/>
              <a:t> </a:t>
            </a:r>
            <a:r>
              <a:rPr lang="es-MX" dirty="0" err="1"/>
              <a:t>Guidelines</a:t>
            </a:r>
            <a:endParaRPr lang="es-MX" dirty="0"/>
          </a:p>
        </p:txBody>
      </p:sp>
      <p:sp>
        <p:nvSpPr>
          <p:cNvPr id="4" name="Marcador de contenido 3"/>
          <p:cNvSpPr>
            <a:spLocks noGrp="1"/>
          </p:cNvSpPr>
          <p:nvPr>
            <p:ph sz="quarter" idx="11"/>
          </p:nvPr>
        </p:nvSpPr>
        <p:spPr/>
        <p:txBody>
          <a:bodyPr/>
          <a:lstStyle/>
          <a:p>
            <a:r>
              <a:rPr lang="es-MX" dirty="0" err="1" smtClean="0"/>
              <a:t>VSDocman</a:t>
            </a:r>
            <a:endParaRPr lang="es-MX" dirty="0" smtClean="0"/>
          </a:p>
          <a:p>
            <a:pPr lvl="1"/>
            <a:r>
              <a:rPr lang="es-MX" dirty="0" smtClean="0"/>
              <a:t>Genera documentación estilo MSDN.</a:t>
            </a:r>
          </a:p>
          <a:p>
            <a:pPr lvl="2"/>
            <a:r>
              <a:rPr lang="es-MX" dirty="0">
                <a:hlinkClick r:id="rId3"/>
              </a:rPr>
              <a:t>PS2307 </a:t>
            </a:r>
            <a:r>
              <a:rPr lang="es-MX" dirty="0" err="1">
                <a:hlinkClick r:id="rId3"/>
              </a:rPr>
              <a:t>Write</a:t>
            </a:r>
            <a:r>
              <a:rPr lang="es-MX" dirty="0">
                <a:hlinkClick r:id="rId3"/>
              </a:rPr>
              <a:t> MSDN-</a:t>
            </a:r>
            <a:r>
              <a:rPr lang="es-MX" dirty="0" err="1">
                <a:hlinkClick r:id="rId3"/>
              </a:rPr>
              <a:t>style</a:t>
            </a:r>
            <a:r>
              <a:rPr lang="es-MX" dirty="0">
                <a:hlinkClick r:id="rId3"/>
              </a:rPr>
              <a:t> </a:t>
            </a:r>
            <a:r>
              <a:rPr lang="es-MX" dirty="0" err="1" smtClean="0">
                <a:hlinkClick r:id="rId3"/>
              </a:rPr>
              <a:t>documentation</a:t>
            </a:r>
            <a:endParaRPr lang="es-MX" dirty="0" smtClean="0"/>
          </a:p>
          <a:p>
            <a:pPr lvl="2"/>
            <a:r>
              <a:rPr lang="en-US" dirty="0">
                <a:hlinkClick r:id="rId4"/>
              </a:rPr>
              <a:t>PS2305 Document all public, protected and internal types and members</a:t>
            </a:r>
            <a:endParaRPr lang="en-US" dirty="0"/>
          </a:p>
          <a:p>
            <a:pPr lvl="2"/>
            <a:r>
              <a:rPr lang="en-US" dirty="0">
                <a:hlinkClick r:id="rId5"/>
              </a:rPr>
              <a:t>PS2306 Write XML documentation with another developer in </a:t>
            </a:r>
            <a:r>
              <a:rPr lang="en-US" dirty="0" smtClean="0">
                <a:hlinkClick r:id="rId5"/>
              </a:rPr>
              <a:t>mind</a:t>
            </a:r>
            <a:endParaRPr lang="es-MX" dirty="0"/>
          </a:p>
          <a:p>
            <a:pPr lvl="2"/>
            <a:r>
              <a:rPr lang="en-US" dirty="0">
                <a:hlinkClick r:id="rId6"/>
              </a:rPr>
              <a:t>PS2316 Only write comments to explain complex algorithms or </a:t>
            </a:r>
            <a:r>
              <a:rPr lang="en-US" dirty="0" smtClean="0">
                <a:hlinkClick r:id="rId6"/>
              </a:rPr>
              <a:t>decisions</a:t>
            </a:r>
            <a:endParaRPr lang="en-US" dirty="0" smtClean="0"/>
          </a:p>
          <a:p>
            <a:pPr lvl="1"/>
            <a:r>
              <a:rPr lang="en-US" dirty="0" smtClean="0"/>
              <a:t>Vista </a:t>
            </a:r>
            <a:r>
              <a:rPr lang="en-US" dirty="0" err="1" smtClean="0"/>
              <a:t>previa</a:t>
            </a:r>
            <a:r>
              <a:rPr lang="en-US" dirty="0" smtClean="0"/>
              <a:t> de la </a:t>
            </a:r>
            <a:r>
              <a:rPr lang="en-US" dirty="0" err="1" smtClean="0"/>
              <a:t>documentación</a:t>
            </a:r>
            <a:endParaRPr lang="en-US" dirty="0" smtClean="0"/>
          </a:p>
          <a:p>
            <a:pPr lvl="1"/>
            <a:r>
              <a:rPr lang="en-US" dirty="0" err="1" smtClean="0"/>
              <a:t>Propiedades</a:t>
            </a:r>
            <a:r>
              <a:rPr lang="en-US" dirty="0" smtClean="0"/>
              <a:t> </a:t>
            </a:r>
            <a:r>
              <a:rPr lang="en-US" dirty="0" err="1" smtClean="0"/>
              <a:t>Extendidas</a:t>
            </a:r>
            <a:r>
              <a:rPr lang="en-US" dirty="0" smtClean="0"/>
              <a:t> para inclusion de </a:t>
            </a:r>
            <a:r>
              <a:rPr lang="en-US" dirty="0" err="1" smtClean="0"/>
              <a:t>ejemplos</a:t>
            </a:r>
            <a:r>
              <a:rPr lang="en-US" dirty="0" smtClean="0"/>
              <a:t> </a:t>
            </a:r>
            <a:r>
              <a:rPr lang="en-US" dirty="0" err="1" smtClean="0"/>
              <a:t>en</a:t>
            </a:r>
            <a:r>
              <a:rPr lang="en-US" dirty="0" smtClean="0"/>
              <a:t> la </a:t>
            </a:r>
            <a:r>
              <a:rPr lang="en-US" dirty="0" err="1" smtClean="0"/>
              <a:t>documentación</a:t>
            </a:r>
            <a:endParaRPr lang="es-MX" dirty="0" smtClean="0"/>
          </a:p>
          <a:p>
            <a:r>
              <a:rPr lang="es-MX" dirty="0" smtClean="0"/>
              <a:t>Archivo concentrado de Reglas</a:t>
            </a:r>
          </a:p>
          <a:p>
            <a:pPr lvl="1"/>
            <a:r>
              <a:rPr lang="es-MX" dirty="0" smtClean="0"/>
              <a:t>Excel que contiene los códigos, descripciones y enlaces de todas las reglas de codificación que se pueden aplicar.</a:t>
            </a:r>
          </a:p>
          <a:p>
            <a:pPr lvl="1"/>
            <a:r>
              <a:rPr lang="es-MX" dirty="0" smtClean="0"/>
              <a:t>Se encuentra en los recursos de la capacitación dentro de la carpeta “Recursos”</a:t>
            </a:r>
            <a:endParaRPr lang="es-MX" dirty="0"/>
          </a:p>
        </p:txBody>
      </p:sp>
    </p:spTree>
    <p:extLst>
      <p:ext uri="{BB962C8B-B14F-4D97-AF65-F5344CB8AC3E}">
        <p14:creationId xmlns:p14="http://schemas.microsoft.com/office/powerpoint/2010/main" val="12874980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34</a:t>
            </a:fld>
            <a:endParaRPr lang="es-MX" dirty="0"/>
          </a:p>
        </p:txBody>
      </p:sp>
      <p:sp>
        <p:nvSpPr>
          <p:cNvPr id="3" name="Título 2"/>
          <p:cNvSpPr>
            <a:spLocks noGrp="1"/>
          </p:cNvSpPr>
          <p:nvPr>
            <p:ph type="title"/>
          </p:nvPr>
        </p:nvSpPr>
        <p:spPr/>
        <p:txBody>
          <a:bodyPr/>
          <a:lstStyle/>
          <a:p>
            <a:r>
              <a:rPr lang="es-MX" dirty="0" smtClean="0"/>
              <a:t>Lecturas Adicionales</a:t>
            </a:r>
            <a:endParaRPr lang="es-MX" dirty="0"/>
          </a:p>
        </p:txBody>
      </p:sp>
      <p:sp>
        <p:nvSpPr>
          <p:cNvPr id="4" name="Marcador de contenido 3"/>
          <p:cNvSpPr>
            <a:spLocks noGrp="1"/>
          </p:cNvSpPr>
          <p:nvPr>
            <p:ph sz="quarter" idx="11"/>
          </p:nvPr>
        </p:nvSpPr>
        <p:spPr/>
        <p:txBody>
          <a:bodyPr/>
          <a:lstStyle/>
          <a:p>
            <a:r>
              <a:rPr lang="es-MX" dirty="0" smtClean="0"/>
              <a:t>Complejidad </a:t>
            </a:r>
            <a:r>
              <a:rPr lang="es-MX" dirty="0" err="1" smtClean="0"/>
              <a:t>ciclomática</a:t>
            </a:r>
            <a:endParaRPr lang="es-MX" dirty="0" smtClean="0"/>
          </a:p>
          <a:p>
            <a:pPr lvl="1"/>
            <a:r>
              <a:rPr lang="es-MX" u="sng" dirty="0">
                <a:hlinkClick r:id="rId3"/>
              </a:rPr>
              <a:t>https://</a:t>
            </a:r>
            <a:r>
              <a:rPr lang="es-MX" u="sng" dirty="0" smtClean="0">
                <a:hlinkClick r:id="rId3"/>
              </a:rPr>
              <a:t>es.wikipedia.org/wiki/Complejidad_ciclom%C3%A1tica</a:t>
            </a:r>
            <a:endParaRPr lang="es-MX" u="sng" dirty="0" smtClean="0"/>
          </a:p>
          <a:p>
            <a:pPr lvl="1"/>
            <a:r>
              <a:rPr lang="es-MX" u="sng" dirty="0">
                <a:hlinkClick r:id="rId4"/>
              </a:rPr>
              <a:t>https://</a:t>
            </a:r>
            <a:r>
              <a:rPr lang="es-MX" u="sng" dirty="0" smtClean="0">
                <a:hlinkClick r:id="rId4"/>
              </a:rPr>
              <a:t>www.youtube.com/watch?v=xsvCmEnXXgM</a:t>
            </a:r>
            <a:endParaRPr lang="es-MX" u="sng" dirty="0" smtClean="0"/>
          </a:p>
          <a:p>
            <a:pPr lvl="1"/>
            <a:r>
              <a:rPr lang="es-MX" u="sng" dirty="0">
                <a:hlinkClick r:id="rId3"/>
              </a:rPr>
              <a:t>https://</a:t>
            </a:r>
            <a:r>
              <a:rPr lang="es-MX" u="sng" dirty="0" smtClean="0">
                <a:hlinkClick r:id="rId3"/>
              </a:rPr>
              <a:t>es.wikipedia.org/wiki/Complejidad_ciclom%C3%A1tica</a:t>
            </a:r>
            <a:endParaRPr lang="es-MX" u="sng" dirty="0" smtClean="0"/>
          </a:p>
          <a:p>
            <a:r>
              <a:rPr lang="es-MX" dirty="0" smtClean="0"/>
              <a:t>Estructuras de control</a:t>
            </a:r>
          </a:p>
          <a:p>
            <a:pPr lvl="1"/>
            <a:r>
              <a:rPr lang="es-MX" u="sng" dirty="0">
                <a:hlinkClick r:id="rId5"/>
              </a:rPr>
              <a:t>https://msdn.microsoft.com/es-mx/library/e240yzs4(v=vs.90).</a:t>
            </a:r>
            <a:r>
              <a:rPr lang="es-MX" u="sng" dirty="0" smtClean="0">
                <a:hlinkClick r:id="rId5"/>
              </a:rPr>
              <a:t>aspx</a:t>
            </a:r>
            <a:endParaRPr lang="es-MX" u="sng" dirty="0" smtClean="0"/>
          </a:p>
          <a:p>
            <a:r>
              <a:rPr lang="es-MX" dirty="0" smtClean="0"/>
              <a:t>Propiedades extendidas del </a:t>
            </a:r>
            <a:r>
              <a:rPr lang="es-MX" dirty="0" err="1" smtClean="0"/>
              <a:t>License</a:t>
            </a:r>
            <a:r>
              <a:rPr lang="es-MX" dirty="0" smtClean="0"/>
              <a:t> </a:t>
            </a:r>
            <a:r>
              <a:rPr lang="es-MX" dirty="0" err="1" smtClean="0"/>
              <a:t>Header</a:t>
            </a:r>
            <a:r>
              <a:rPr lang="es-MX" dirty="0" smtClean="0"/>
              <a:t> Manager</a:t>
            </a:r>
          </a:p>
          <a:p>
            <a:pPr lvl="1"/>
            <a:r>
              <a:rPr lang="es-MX" dirty="0">
                <a:hlinkClick r:id="rId6"/>
              </a:rPr>
              <a:t>http://</a:t>
            </a:r>
            <a:r>
              <a:rPr lang="es-MX" dirty="0" smtClean="0">
                <a:hlinkClick r:id="rId6"/>
              </a:rPr>
              <a:t>licensemanager.codeplex.com/wikipage?title=Expandable%20Properties&amp;referringTitle=License%20Header%20Definitions</a:t>
            </a:r>
            <a:endParaRPr lang="es-MX" dirty="0" smtClean="0"/>
          </a:p>
          <a:p>
            <a:r>
              <a:rPr lang="es-MX" dirty="0" smtClean="0"/>
              <a:t>Comentarios de documentación XML</a:t>
            </a:r>
          </a:p>
          <a:p>
            <a:pPr lvl="1"/>
            <a:r>
              <a:rPr lang="es-MX" dirty="0">
                <a:hlinkClick r:id="rId7"/>
              </a:rPr>
              <a:t>https://</a:t>
            </a:r>
            <a:r>
              <a:rPr lang="es-MX" dirty="0" smtClean="0">
                <a:hlinkClick r:id="rId7"/>
              </a:rPr>
              <a:t>msdn.microsoft.com/es-es/library/b2s063f7.aspx</a:t>
            </a:r>
            <a:endParaRPr lang="es-MX" dirty="0"/>
          </a:p>
          <a:p>
            <a:r>
              <a:rPr lang="es-MX" dirty="0" err="1" smtClean="0"/>
              <a:t>Analyzing</a:t>
            </a:r>
            <a:r>
              <a:rPr lang="es-MX" dirty="0" smtClean="0"/>
              <a:t> </a:t>
            </a:r>
            <a:r>
              <a:rPr lang="es-MX" dirty="0" err="1" smtClean="0"/>
              <a:t>Application</a:t>
            </a:r>
            <a:r>
              <a:rPr lang="es-MX" dirty="0" smtClean="0"/>
              <a:t> </a:t>
            </a:r>
            <a:r>
              <a:rPr lang="es-MX" dirty="0" err="1" smtClean="0"/>
              <a:t>Quality</a:t>
            </a:r>
            <a:r>
              <a:rPr lang="es-MX" dirty="0" smtClean="0"/>
              <a:t> </a:t>
            </a:r>
            <a:r>
              <a:rPr lang="es-MX" dirty="0" err="1" smtClean="0"/>
              <a:t>by</a:t>
            </a:r>
            <a:r>
              <a:rPr lang="es-MX" dirty="0" smtClean="0"/>
              <a:t> </a:t>
            </a:r>
            <a:r>
              <a:rPr lang="es-MX" dirty="0" err="1" smtClean="0"/>
              <a:t>Using</a:t>
            </a:r>
            <a:r>
              <a:rPr lang="es-MX" dirty="0" smtClean="0"/>
              <a:t> </a:t>
            </a:r>
            <a:r>
              <a:rPr lang="es-MX" dirty="0" err="1" smtClean="0"/>
              <a:t>Code</a:t>
            </a:r>
            <a:r>
              <a:rPr lang="es-MX" dirty="0" smtClean="0"/>
              <a:t> </a:t>
            </a:r>
            <a:r>
              <a:rPr lang="es-MX" dirty="0" err="1" smtClean="0"/>
              <a:t>Analysis</a:t>
            </a:r>
            <a:r>
              <a:rPr lang="es-MX" dirty="0" smtClean="0"/>
              <a:t> Tools</a:t>
            </a:r>
          </a:p>
          <a:p>
            <a:pPr lvl="1"/>
            <a:r>
              <a:rPr lang="es-MX" dirty="0">
                <a:hlinkClick r:id="rId8"/>
              </a:rPr>
              <a:t>https://</a:t>
            </a:r>
            <a:r>
              <a:rPr lang="es-MX" dirty="0" smtClean="0">
                <a:hlinkClick r:id="rId8"/>
              </a:rPr>
              <a:t>msdn.microsoft.com/en-us/library/dd264897.aspx</a:t>
            </a:r>
            <a:endParaRPr lang="es-MX" dirty="0" smtClean="0"/>
          </a:p>
          <a:p>
            <a:pPr marL="457200" lvl="1" indent="0">
              <a:buNone/>
            </a:pPr>
            <a:endParaRPr lang="es-MX" dirty="0" smtClean="0"/>
          </a:p>
          <a:p>
            <a:pPr lvl="1"/>
            <a:endParaRPr lang="es-MX" dirty="0" smtClean="0"/>
          </a:p>
          <a:p>
            <a:pPr lvl="1"/>
            <a:endParaRPr lang="es-MX" u="sng" dirty="0" smtClean="0"/>
          </a:p>
          <a:p>
            <a:pPr lvl="1"/>
            <a:endParaRPr lang="es-MX" u="sng" dirty="0"/>
          </a:p>
        </p:txBody>
      </p:sp>
    </p:spTree>
    <p:extLst>
      <p:ext uri="{BB962C8B-B14F-4D97-AF65-F5344CB8AC3E}">
        <p14:creationId xmlns:p14="http://schemas.microsoft.com/office/powerpoint/2010/main" val="1610129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35</a:t>
            </a:fld>
            <a:endParaRPr lang="es-MX" dirty="0"/>
          </a:p>
        </p:txBody>
      </p:sp>
      <p:sp>
        <p:nvSpPr>
          <p:cNvPr id="3" name="Título 2"/>
          <p:cNvSpPr>
            <a:spLocks noGrp="1"/>
          </p:cNvSpPr>
          <p:nvPr>
            <p:ph type="title"/>
          </p:nvPr>
        </p:nvSpPr>
        <p:spPr/>
        <p:txBody>
          <a:bodyPr/>
          <a:lstStyle/>
          <a:p>
            <a:r>
              <a:rPr lang="es-MX" dirty="0" smtClean="0"/>
              <a:t>Lecturas Adicionales</a:t>
            </a:r>
            <a:endParaRPr lang="es-MX" dirty="0"/>
          </a:p>
        </p:txBody>
      </p:sp>
      <p:sp>
        <p:nvSpPr>
          <p:cNvPr id="4" name="Marcador de contenido 3"/>
          <p:cNvSpPr>
            <a:spLocks noGrp="1"/>
          </p:cNvSpPr>
          <p:nvPr>
            <p:ph sz="quarter" idx="11"/>
          </p:nvPr>
        </p:nvSpPr>
        <p:spPr/>
        <p:txBody>
          <a:bodyPr/>
          <a:lstStyle/>
          <a:p>
            <a:r>
              <a:rPr lang="es-MX" dirty="0" smtClean="0"/>
              <a:t>General </a:t>
            </a:r>
            <a:r>
              <a:rPr lang="es-MX" dirty="0" err="1" smtClean="0"/>
              <a:t>Coding</a:t>
            </a:r>
            <a:r>
              <a:rPr lang="es-MX" dirty="0" smtClean="0"/>
              <a:t> </a:t>
            </a:r>
            <a:r>
              <a:rPr lang="es-MX" dirty="0" err="1" smtClean="0"/>
              <a:t>Guidelines</a:t>
            </a:r>
            <a:endParaRPr lang="es-MX" dirty="0" smtClean="0"/>
          </a:p>
          <a:p>
            <a:pPr lvl="1"/>
            <a:r>
              <a:rPr lang="es-MX" dirty="0">
                <a:hlinkClick r:id="rId2"/>
              </a:rPr>
              <a:t>https://</a:t>
            </a:r>
            <a:r>
              <a:rPr lang="es-MX" dirty="0" smtClean="0">
                <a:hlinkClick r:id="rId2"/>
              </a:rPr>
              <a:t>sites.google.com/a/dotnet.com.mx/memoria-corporativa/profesional/codingguidelines</a:t>
            </a:r>
            <a:endParaRPr lang="es-MX" dirty="0" smtClean="0"/>
          </a:p>
          <a:p>
            <a:endParaRPr lang="es-MX" dirty="0" smtClean="0"/>
          </a:p>
          <a:p>
            <a:pPr lvl="1"/>
            <a:endParaRPr lang="es-MX" dirty="0"/>
          </a:p>
        </p:txBody>
      </p:sp>
    </p:spTree>
    <p:extLst>
      <p:ext uri="{BB962C8B-B14F-4D97-AF65-F5344CB8AC3E}">
        <p14:creationId xmlns:p14="http://schemas.microsoft.com/office/powerpoint/2010/main" val="37549046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36</a:t>
            </a:fld>
            <a:endParaRPr lang="es-MX" dirty="0"/>
          </a:p>
        </p:txBody>
      </p:sp>
      <p:sp>
        <p:nvSpPr>
          <p:cNvPr id="3" name="Título 2"/>
          <p:cNvSpPr>
            <a:spLocks noGrp="1"/>
          </p:cNvSpPr>
          <p:nvPr>
            <p:ph type="title"/>
          </p:nvPr>
        </p:nvSpPr>
        <p:spPr/>
        <p:txBody>
          <a:bodyPr/>
          <a:lstStyle/>
          <a:p>
            <a:r>
              <a:rPr lang="es-MX" dirty="0" smtClean="0"/>
              <a:t>Preguntas y Respuestas</a:t>
            </a:r>
            <a:endParaRPr lang="es-MX" dirty="0"/>
          </a:p>
        </p:txBody>
      </p:sp>
    </p:spTree>
    <p:extLst>
      <p:ext uri="{BB962C8B-B14F-4D97-AF65-F5344CB8AC3E}">
        <p14:creationId xmlns:p14="http://schemas.microsoft.com/office/powerpoint/2010/main" val="1881331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37</a:t>
            </a:fld>
            <a:endParaRPr lang="es-MX" dirty="0"/>
          </a:p>
        </p:txBody>
      </p:sp>
      <p:sp>
        <p:nvSpPr>
          <p:cNvPr id="3" name="Título 2"/>
          <p:cNvSpPr>
            <a:spLocks noGrp="1"/>
          </p:cNvSpPr>
          <p:nvPr>
            <p:ph type="title"/>
          </p:nvPr>
        </p:nvSpPr>
        <p:spPr/>
        <p:txBody>
          <a:bodyPr/>
          <a:lstStyle/>
          <a:p>
            <a:r>
              <a:rPr lang="es-MX" dirty="0" smtClean="0"/>
              <a:t>Mas Tarde…</a:t>
            </a:r>
            <a:endParaRPr lang="es-MX" dirty="0"/>
          </a:p>
        </p:txBody>
      </p:sp>
      <p:sp>
        <p:nvSpPr>
          <p:cNvPr id="4" name="Marcador de contenido 3"/>
          <p:cNvSpPr>
            <a:spLocks noGrp="1"/>
          </p:cNvSpPr>
          <p:nvPr>
            <p:ph sz="quarter" idx="11"/>
          </p:nvPr>
        </p:nvSpPr>
        <p:spPr/>
        <p:txBody>
          <a:bodyPr/>
          <a:lstStyle/>
          <a:p>
            <a:r>
              <a:rPr lang="es-MX" b="1" dirty="0" err="1" smtClean="0"/>
              <a:t>Search</a:t>
            </a:r>
            <a:r>
              <a:rPr lang="es-MX" b="1" dirty="0" smtClean="0"/>
              <a:t> </a:t>
            </a:r>
            <a:r>
              <a:rPr lang="es-MX" b="1" dirty="0" err="1" smtClean="0"/>
              <a:t>Engine</a:t>
            </a:r>
            <a:r>
              <a:rPr lang="es-MX" b="1" dirty="0" smtClean="0"/>
              <a:t> </a:t>
            </a:r>
            <a:r>
              <a:rPr lang="es-MX" b="1" dirty="0" err="1" smtClean="0"/>
              <a:t>Optimization</a:t>
            </a:r>
            <a:endParaRPr lang="es-MX" b="1" dirty="0" smtClean="0"/>
          </a:p>
          <a:p>
            <a:pPr lvl="1"/>
            <a:r>
              <a:rPr lang="es-MX" dirty="0" smtClean="0"/>
              <a:t>Impartida por Juan </a:t>
            </a:r>
            <a:r>
              <a:rPr lang="es-MX" dirty="0" smtClean="0"/>
              <a:t>Lozano</a:t>
            </a:r>
          </a:p>
          <a:p>
            <a:pPr lvl="2"/>
            <a:r>
              <a:rPr lang="es-MX" dirty="0" smtClean="0"/>
              <a:t>Sauce #10 17:00 – 18:00</a:t>
            </a:r>
          </a:p>
        </p:txBody>
      </p:sp>
    </p:spTree>
    <p:extLst>
      <p:ext uri="{BB962C8B-B14F-4D97-AF65-F5344CB8AC3E}">
        <p14:creationId xmlns:p14="http://schemas.microsoft.com/office/powerpoint/2010/main" val="1077709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38</a:t>
            </a:fld>
            <a:endParaRPr lang="es-MX" dirty="0"/>
          </a:p>
        </p:txBody>
      </p:sp>
      <p:sp>
        <p:nvSpPr>
          <p:cNvPr id="3" name="Título 2"/>
          <p:cNvSpPr>
            <a:spLocks noGrp="1"/>
          </p:cNvSpPr>
          <p:nvPr>
            <p:ph type="title"/>
          </p:nvPr>
        </p:nvSpPr>
        <p:spPr/>
        <p:txBody>
          <a:bodyPr/>
          <a:lstStyle/>
          <a:p>
            <a:r>
              <a:rPr lang="es-MX" dirty="0" smtClean="0"/>
              <a:t>Síguenos</a:t>
            </a:r>
            <a:endParaRPr lang="es-MX" dirty="0"/>
          </a:p>
        </p:txBody>
      </p:sp>
      <p:sp>
        <p:nvSpPr>
          <p:cNvPr id="4" name="Marcador de contenido 3"/>
          <p:cNvSpPr>
            <a:spLocks noGrp="1"/>
          </p:cNvSpPr>
          <p:nvPr>
            <p:ph sz="quarter" idx="11"/>
          </p:nvPr>
        </p:nvSpPr>
        <p:spPr/>
        <p:txBody>
          <a:bodyPr/>
          <a:lstStyle/>
          <a:p>
            <a:r>
              <a:rPr lang="es-MX" dirty="0" smtClean="0"/>
              <a:t>Podrás encontrar ésta y otras </a:t>
            </a:r>
            <a:r>
              <a:rPr lang="es-MX" dirty="0" smtClean="0"/>
              <a:t>capacitaciones </a:t>
            </a:r>
            <a:r>
              <a:rPr lang="es-MX" dirty="0" smtClean="0"/>
              <a:t>en el canal de YouTube de </a:t>
            </a:r>
            <a:r>
              <a:rPr lang="es-MX" dirty="0" err="1" smtClean="0"/>
              <a:t>Dotnet</a:t>
            </a:r>
            <a:endParaRPr lang="es-MX" dirty="0" smtClean="0"/>
          </a:p>
          <a:p>
            <a:pPr lvl="1"/>
            <a:r>
              <a:rPr lang="es-MX" dirty="0" smtClean="0"/>
              <a:t>https://www.youtube.com/DotNetMx</a:t>
            </a:r>
          </a:p>
        </p:txBody>
      </p:sp>
    </p:spTree>
    <p:extLst>
      <p:ext uri="{BB962C8B-B14F-4D97-AF65-F5344CB8AC3E}">
        <p14:creationId xmlns:p14="http://schemas.microsoft.com/office/powerpoint/2010/main" val="2833868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39</a:t>
            </a:fld>
            <a:endParaRPr lang="es-MX" dirty="0"/>
          </a:p>
        </p:txBody>
      </p:sp>
      <p:sp>
        <p:nvSpPr>
          <p:cNvPr id="3" name="Título 2"/>
          <p:cNvSpPr>
            <a:spLocks noGrp="1"/>
          </p:cNvSpPr>
          <p:nvPr>
            <p:ph type="title"/>
          </p:nvPr>
        </p:nvSpPr>
        <p:spPr/>
        <p:txBody>
          <a:bodyPr/>
          <a:lstStyle/>
          <a:p>
            <a:r>
              <a:rPr lang="es-MX" dirty="0" smtClean="0"/>
              <a:t>Lista de Asistencia</a:t>
            </a:r>
            <a:endParaRPr lang="es-MX" dirty="0"/>
          </a:p>
        </p:txBody>
      </p:sp>
      <p:sp>
        <p:nvSpPr>
          <p:cNvPr id="4" name="Marcador de contenido 3"/>
          <p:cNvSpPr>
            <a:spLocks noGrp="1"/>
          </p:cNvSpPr>
          <p:nvPr>
            <p:ph sz="quarter" idx="11"/>
          </p:nvPr>
        </p:nvSpPr>
        <p:spPr/>
        <p:txBody>
          <a:bodyPr/>
          <a:lstStyle/>
          <a:p>
            <a:r>
              <a:rPr lang="es-MX" dirty="0" smtClean="0"/>
              <a:t>Presenciales</a:t>
            </a:r>
          </a:p>
          <a:p>
            <a:pPr lvl="1"/>
            <a:r>
              <a:rPr lang="es-MX" dirty="0" smtClean="0"/>
              <a:t>Anotarse en la lista y firmar</a:t>
            </a:r>
          </a:p>
        </p:txBody>
      </p:sp>
    </p:spTree>
    <p:extLst>
      <p:ext uri="{BB962C8B-B14F-4D97-AF65-F5344CB8AC3E}">
        <p14:creationId xmlns:p14="http://schemas.microsoft.com/office/powerpoint/2010/main" val="209378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4</a:t>
            </a:fld>
            <a:endParaRPr lang="es-MX" dirty="0"/>
          </a:p>
        </p:txBody>
      </p:sp>
      <p:sp>
        <p:nvSpPr>
          <p:cNvPr id="3" name="Título 2"/>
          <p:cNvSpPr>
            <a:spLocks noGrp="1"/>
          </p:cNvSpPr>
          <p:nvPr>
            <p:ph type="title"/>
          </p:nvPr>
        </p:nvSpPr>
        <p:spPr/>
        <p:txBody>
          <a:bodyPr/>
          <a:lstStyle/>
          <a:p>
            <a:r>
              <a:rPr lang="es-MX" dirty="0" smtClean="0"/>
              <a:t>Objetivo</a:t>
            </a:r>
            <a:endParaRPr lang="es-MX" dirty="0"/>
          </a:p>
        </p:txBody>
      </p:sp>
      <p:sp>
        <p:nvSpPr>
          <p:cNvPr id="4" name="Marcador de contenido 3"/>
          <p:cNvSpPr>
            <a:spLocks noGrp="1"/>
          </p:cNvSpPr>
          <p:nvPr>
            <p:ph sz="quarter" idx="11"/>
          </p:nvPr>
        </p:nvSpPr>
        <p:spPr/>
        <p:txBody>
          <a:bodyPr/>
          <a:lstStyle/>
          <a:p>
            <a:r>
              <a:rPr lang="es-MX" dirty="0" smtClean="0"/>
              <a:t>Mostrar diversas herramientas para mejorar la productividad y el apego a los estándares de calidad de código implementados en la empresa.</a:t>
            </a:r>
          </a:p>
          <a:p>
            <a:r>
              <a:rPr lang="es-MX" dirty="0" smtClean="0"/>
              <a:t>Poder generar código de calidad con poco esfuerzo para que ésta práctica sea adoptada de forma rápida y sencilla.</a:t>
            </a:r>
          </a:p>
          <a:p>
            <a:r>
              <a:rPr lang="es-MX" dirty="0" smtClean="0"/>
              <a:t>Generar documentación de calidad que pueda ser entendida por otros desarrolladores.</a:t>
            </a:r>
            <a:endParaRPr lang="es-MX" dirty="0"/>
          </a:p>
        </p:txBody>
      </p:sp>
    </p:spTree>
    <p:extLst>
      <p:ext uri="{BB962C8B-B14F-4D97-AF65-F5344CB8AC3E}">
        <p14:creationId xmlns:p14="http://schemas.microsoft.com/office/powerpoint/2010/main" val="17042142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40</a:t>
            </a:fld>
            <a:endParaRPr lang="es-MX" dirty="0"/>
          </a:p>
        </p:txBody>
      </p:sp>
      <p:sp>
        <p:nvSpPr>
          <p:cNvPr id="3" name="Título 2"/>
          <p:cNvSpPr>
            <a:spLocks noGrp="1"/>
          </p:cNvSpPr>
          <p:nvPr>
            <p:ph type="title"/>
          </p:nvPr>
        </p:nvSpPr>
        <p:spPr/>
        <p:txBody>
          <a:bodyPr/>
          <a:lstStyle/>
          <a:p>
            <a:r>
              <a:rPr lang="es-MX" dirty="0" smtClean="0"/>
              <a:t>Evaluación del Tema</a:t>
            </a:r>
            <a:endParaRPr lang="es-MX" dirty="0"/>
          </a:p>
        </p:txBody>
      </p:sp>
      <p:sp>
        <p:nvSpPr>
          <p:cNvPr id="4" name="Marcador de contenido 3"/>
          <p:cNvSpPr>
            <a:spLocks noGrp="1"/>
          </p:cNvSpPr>
          <p:nvPr>
            <p:ph sz="quarter" idx="11"/>
          </p:nvPr>
        </p:nvSpPr>
        <p:spPr/>
        <p:txBody>
          <a:bodyPr/>
          <a:lstStyle/>
          <a:p>
            <a:r>
              <a:rPr lang="es-MX" b="1" dirty="0" smtClean="0"/>
              <a:t>LEAN EL EXAMEN, escriban su nombre, equipo al que pertenecen y la fecha de hoy</a:t>
            </a:r>
          </a:p>
          <a:p>
            <a:endParaRPr lang="es-MX" dirty="0"/>
          </a:p>
          <a:p>
            <a:r>
              <a:rPr lang="es-MX" b="1" dirty="0" smtClean="0"/>
              <a:t>Los asistentes remotos </a:t>
            </a:r>
            <a:r>
              <a:rPr lang="es-MX" dirty="0" smtClean="0"/>
              <a:t>se les compartirá el archivo por el grupo de Skype, ya que lo terminen </a:t>
            </a:r>
            <a:r>
              <a:rPr lang="es-MX" b="1" dirty="0" smtClean="0"/>
              <a:t>por favor envíen sus respuestas a </a:t>
            </a:r>
            <a:r>
              <a:rPr lang="es-MX" b="1" dirty="0" smtClean="0">
                <a:hlinkClick r:id="rId3"/>
              </a:rPr>
              <a:t>rgonzalez@dotnet.com.mx</a:t>
            </a:r>
            <a:r>
              <a:rPr lang="es-MX" b="1" dirty="0" smtClean="0"/>
              <a:t>, ya que su examen contestado será su firma de asistencia. Quien no lo envíe, HAY TABLA.</a:t>
            </a:r>
          </a:p>
        </p:txBody>
      </p:sp>
    </p:spTree>
    <p:extLst>
      <p:ext uri="{BB962C8B-B14F-4D97-AF65-F5344CB8AC3E}">
        <p14:creationId xmlns:p14="http://schemas.microsoft.com/office/powerpoint/2010/main" val="897504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41</a:t>
            </a:fld>
            <a:endParaRPr lang="es-MX" dirty="0"/>
          </a:p>
        </p:txBody>
      </p:sp>
      <p:sp>
        <p:nvSpPr>
          <p:cNvPr id="3" name="Título 2"/>
          <p:cNvSpPr>
            <a:spLocks noGrp="1"/>
          </p:cNvSpPr>
          <p:nvPr>
            <p:ph type="title"/>
          </p:nvPr>
        </p:nvSpPr>
        <p:spPr/>
        <p:txBody>
          <a:bodyPr/>
          <a:lstStyle/>
          <a:p>
            <a:r>
              <a:rPr lang="es-MX" dirty="0" smtClean="0"/>
              <a:t>Evaluación al Instructor</a:t>
            </a:r>
            <a:endParaRPr lang="es-MX" dirty="0"/>
          </a:p>
        </p:txBody>
      </p:sp>
      <p:sp>
        <p:nvSpPr>
          <p:cNvPr id="4" name="Marcador de contenido 3"/>
          <p:cNvSpPr>
            <a:spLocks noGrp="1"/>
          </p:cNvSpPr>
          <p:nvPr>
            <p:ph sz="quarter" idx="11"/>
          </p:nvPr>
        </p:nvSpPr>
        <p:spPr/>
        <p:txBody>
          <a:bodyPr/>
          <a:lstStyle/>
          <a:p>
            <a:r>
              <a:rPr lang="es-MX" sz="2800" b="1" dirty="0" smtClean="0"/>
              <a:t>LEAN LAS INSTRUCCIONES PRIMERO </a:t>
            </a:r>
          </a:p>
          <a:p>
            <a:r>
              <a:rPr lang="es-MX" dirty="0" smtClean="0"/>
              <a:t>En la parte superior, en donde dice Evaluador </a:t>
            </a:r>
            <a:r>
              <a:rPr lang="es-MX" b="1" dirty="0" smtClean="0"/>
              <a:t>PONGAN SU NOMBRE</a:t>
            </a:r>
          </a:p>
          <a:p>
            <a:r>
              <a:rPr lang="es-MX" dirty="0" smtClean="0"/>
              <a:t>El nombre de la capacitación es </a:t>
            </a:r>
            <a:r>
              <a:rPr lang="es-MX" b="1" dirty="0" smtClean="0"/>
              <a:t>Extensiones de Productividad en Visual Studio </a:t>
            </a:r>
            <a:r>
              <a:rPr lang="es-MX" dirty="0" smtClean="0"/>
              <a:t>para acortar pongan </a:t>
            </a:r>
            <a:r>
              <a:rPr lang="es-MX" b="1" dirty="0" smtClean="0"/>
              <a:t>EPVS</a:t>
            </a:r>
            <a:r>
              <a:rPr lang="es-MX" dirty="0" smtClean="0"/>
              <a:t>,</a:t>
            </a:r>
          </a:p>
          <a:p>
            <a:r>
              <a:rPr lang="es-MX" dirty="0" smtClean="0"/>
              <a:t>Escriban la fecha del </a:t>
            </a:r>
            <a:r>
              <a:rPr lang="es-MX" b="1" dirty="0" smtClean="0"/>
              <a:t>día de hoy (estamos a 30 de junio de 2015)</a:t>
            </a:r>
          </a:p>
          <a:p>
            <a:r>
              <a:rPr lang="es-MX" dirty="0" smtClean="0"/>
              <a:t>Los asistentes remotos, se les estará compartiendo el archivo por el grupo Skype, cuando terminen de contestarlo </a:t>
            </a:r>
            <a:r>
              <a:rPr lang="es-MX" b="1" dirty="0" smtClean="0"/>
              <a:t>por favor envíenselo a </a:t>
            </a:r>
            <a:r>
              <a:rPr lang="es-MX" b="1" dirty="0" err="1" smtClean="0"/>
              <a:t>brenda</a:t>
            </a:r>
            <a:r>
              <a:rPr lang="es-MX" b="1" dirty="0" smtClean="0"/>
              <a:t> a la </a:t>
            </a:r>
            <a:r>
              <a:rPr lang="es-MX" b="1" smtClean="0"/>
              <a:t>dirección  </a:t>
            </a:r>
            <a:r>
              <a:rPr lang="es-MX" b="1" smtClean="0">
                <a:hlinkClick r:id="rId3"/>
              </a:rPr>
              <a:t>brodriguez@dotnet.com.mx</a:t>
            </a:r>
            <a:endParaRPr lang="es-MX" b="1" smtClean="0"/>
          </a:p>
          <a:p>
            <a:pPr marL="0" indent="0">
              <a:buNone/>
            </a:pPr>
            <a:r>
              <a:rPr lang="es-MX" smtClean="0"/>
              <a:t> </a:t>
            </a:r>
            <a:endParaRPr lang="es-MX" dirty="0" smtClean="0"/>
          </a:p>
        </p:txBody>
      </p:sp>
    </p:spTree>
    <p:extLst>
      <p:ext uri="{BB962C8B-B14F-4D97-AF65-F5344CB8AC3E}">
        <p14:creationId xmlns:p14="http://schemas.microsoft.com/office/powerpoint/2010/main" val="29364167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42</a:t>
            </a:fld>
            <a:endParaRPr lang="es-MX" dirty="0"/>
          </a:p>
        </p:txBody>
      </p:sp>
      <p:sp>
        <p:nvSpPr>
          <p:cNvPr id="3" name="Título 1"/>
          <p:cNvSpPr txBox="1">
            <a:spLocks/>
          </p:cNvSpPr>
          <p:nvPr/>
        </p:nvSpPr>
        <p:spPr>
          <a:xfrm>
            <a:off x="196946" y="2868279"/>
            <a:ext cx="11414494" cy="55709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b="1" dirty="0" smtClean="0">
                <a:latin typeface="Segoe UI" panose="020B0502040204020203" pitchFamily="34" charset="0"/>
                <a:cs typeface="Segoe UI" panose="020B0502040204020203" pitchFamily="34" charset="0"/>
              </a:rPr>
              <a:t>GRACIAS</a:t>
            </a:r>
            <a:endParaRPr lang="es-MX" sz="36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0519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5</a:t>
            </a:fld>
            <a:endParaRPr lang="es-MX" dirty="0"/>
          </a:p>
        </p:txBody>
      </p:sp>
      <p:sp>
        <p:nvSpPr>
          <p:cNvPr id="3" name="Título 2"/>
          <p:cNvSpPr>
            <a:spLocks noGrp="1"/>
          </p:cNvSpPr>
          <p:nvPr>
            <p:ph type="title"/>
          </p:nvPr>
        </p:nvSpPr>
        <p:spPr/>
        <p:txBody>
          <a:bodyPr/>
          <a:lstStyle/>
          <a:p>
            <a:r>
              <a:rPr lang="es-MX" dirty="0" smtClean="0"/>
              <a:t>Agenda</a:t>
            </a:r>
            <a:endParaRPr lang="es-MX" dirty="0"/>
          </a:p>
        </p:txBody>
      </p:sp>
      <p:graphicFrame>
        <p:nvGraphicFramePr>
          <p:cNvPr id="5" name="Tabla 4"/>
          <p:cNvGraphicFramePr>
            <a:graphicFrameLocks noGrp="1"/>
          </p:cNvGraphicFramePr>
          <p:nvPr>
            <p:extLst>
              <p:ext uri="{D42A27DB-BD31-4B8C-83A1-F6EECF244321}">
                <p14:modId xmlns:p14="http://schemas.microsoft.com/office/powerpoint/2010/main" val="2814906077"/>
              </p:ext>
            </p:extLst>
          </p:nvPr>
        </p:nvGraphicFramePr>
        <p:xfrm>
          <a:off x="196946" y="2044885"/>
          <a:ext cx="11266184" cy="2123440"/>
        </p:xfrm>
        <a:graphic>
          <a:graphicData uri="http://schemas.openxmlformats.org/drawingml/2006/table">
            <a:tbl>
              <a:tblPr firstRow="1" bandRow="1">
                <a:tableStyleId>{5C22544A-7EE6-4342-B048-85BDC9FD1C3A}</a:tableStyleId>
              </a:tblPr>
              <a:tblGrid>
                <a:gridCol w="5633092"/>
                <a:gridCol w="5633092"/>
              </a:tblGrid>
              <a:tr h="370840">
                <a:tc>
                  <a:txBody>
                    <a:bodyPr/>
                    <a:lstStyle/>
                    <a:p>
                      <a:r>
                        <a:rPr lang="es-MX" dirty="0" smtClean="0"/>
                        <a:t>Parte</a:t>
                      </a:r>
                      <a:r>
                        <a:rPr lang="es-MX" baseline="0" dirty="0" smtClean="0"/>
                        <a:t> 1</a:t>
                      </a:r>
                      <a:endParaRPr lang="es-MX" dirty="0"/>
                    </a:p>
                  </a:txBody>
                  <a:tcPr/>
                </a:tc>
                <a:tc>
                  <a:txBody>
                    <a:bodyPr/>
                    <a:lstStyle/>
                    <a:p>
                      <a:r>
                        <a:rPr lang="es-MX" dirty="0" smtClean="0"/>
                        <a:t>Parte 2</a:t>
                      </a:r>
                      <a:endParaRPr lang="es-MX" dirty="0"/>
                    </a:p>
                  </a:txBody>
                  <a:tcPr/>
                </a:tc>
              </a:tr>
              <a:tr h="370840">
                <a:tc>
                  <a:txBody>
                    <a:bodyPr/>
                    <a:lstStyle/>
                    <a:p>
                      <a:r>
                        <a:rPr lang="es-MX" dirty="0" smtClean="0"/>
                        <a:t>Módulo 1:</a:t>
                      </a:r>
                      <a:r>
                        <a:rPr lang="es-MX" baseline="0" dirty="0" smtClean="0"/>
                        <a:t> </a:t>
                      </a:r>
                      <a:r>
                        <a:rPr lang="es-MX" dirty="0" err="1" smtClean="0"/>
                        <a:t>Code</a:t>
                      </a:r>
                      <a:r>
                        <a:rPr lang="es-MX" dirty="0" smtClean="0"/>
                        <a:t> </a:t>
                      </a:r>
                      <a:r>
                        <a:rPr lang="es-MX" dirty="0" err="1" smtClean="0"/>
                        <a:t>Maid</a:t>
                      </a:r>
                      <a:endParaRPr lang="es-MX" dirty="0"/>
                    </a:p>
                  </a:txBody>
                  <a:tcPr/>
                </a:tc>
                <a:tc>
                  <a:txBody>
                    <a:bodyPr/>
                    <a:lstStyle/>
                    <a:p>
                      <a:r>
                        <a:rPr lang="es-MX" dirty="0" smtClean="0"/>
                        <a:t>Módulo 4: Style </a:t>
                      </a:r>
                      <a:r>
                        <a:rPr lang="es-MX" dirty="0" err="1" smtClean="0"/>
                        <a:t>Cop</a:t>
                      </a:r>
                      <a:endParaRPr lang="es-MX" dirty="0"/>
                    </a:p>
                  </a:txBody>
                  <a:tcPr/>
                </a:tc>
              </a:tr>
              <a:tr h="370840">
                <a:tc>
                  <a:txBody>
                    <a:bodyPr/>
                    <a:lstStyle/>
                    <a:p>
                      <a:r>
                        <a:rPr lang="es-MX" dirty="0" smtClean="0"/>
                        <a:t>Módulo 2: </a:t>
                      </a:r>
                      <a:r>
                        <a:rPr lang="es-MX" dirty="0" err="1" smtClean="0"/>
                        <a:t>License</a:t>
                      </a:r>
                      <a:r>
                        <a:rPr lang="es-MX" dirty="0" smtClean="0"/>
                        <a:t> </a:t>
                      </a:r>
                      <a:r>
                        <a:rPr lang="es-MX" dirty="0" err="1" smtClean="0"/>
                        <a:t>Header</a:t>
                      </a:r>
                      <a:r>
                        <a:rPr lang="es-MX" dirty="0" smtClean="0"/>
                        <a:t> Manager</a:t>
                      </a:r>
                      <a:endParaRPr lang="es-MX" dirty="0"/>
                    </a:p>
                  </a:txBody>
                  <a:tcPr/>
                </a:tc>
                <a:tc>
                  <a:txBody>
                    <a:bodyPr/>
                    <a:lstStyle/>
                    <a:p>
                      <a:r>
                        <a:rPr lang="es-MX" dirty="0" smtClean="0"/>
                        <a:t>Módulo 5: </a:t>
                      </a:r>
                      <a:r>
                        <a:rPr lang="es-MX" dirty="0" err="1" smtClean="0"/>
                        <a:t>VSDocMan</a:t>
                      </a:r>
                      <a:endParaRPr lang="es-MX" dirty="0"/>
                    </a:p>
                  </a:txBody>
                  <a:tcPr/>
                </a:tc>
              </a:tr>
              <a:tr h="370840">
                <a:tc>
                  <a:txBody>
                    <a:bodyPr/>
                    <a:lstStyle/>
                    <a:p>
                      <a:r>
                        <a:rPr lang="es-MX" dirty="0" smtClean="0"/>
                        <a:t>Módulo</a:t>
                      </a:r>
                      <a:r>
                        <a:rPr lang="es-MX" baseline="0" dirty="0" smtClean="0"/>
                        <a:t> 3: </a:t>
                      </a:r>
                      <a:r>
                        <a:rPr lang="es-MX" baseline="0" dirty="0" err="1" smtClean="0"/>
                        <a:t>Ghost</a:t>
                      </a:r>
                      <a:r>
                        <a:rPr lang="es-MX" baseline="0" dirty="0" smtClean="0"/>
                        <a:t> </a:t>
                      </a:r>
                      <a:r>
                        <a:rPr lang="es-MX" baseline="0" dirty="0" err="1" smtClean="0"/>
                        <a:t>Doc</a:t>
                      </a:r>
                      <a:endParaRPr lang="es-MX" dirty="0"/>
                    </a:p>
                  </a:txBody>
                  <a:tcPr/>
                </a:tc>
                <a:tc>
                  <a:txBody>
                    <a:bodyPr/>
                    <a:lstStyle/>
                    <a:p>
                      <a:r>
                        <a:rPr lang="es-MX" dirty="0" smtClean="0"/>
                        <a:t>Módulo</a:t>
                      </a:r>
                      <a:r>
                        <a:rPr lang="es-MX" baseline="0" dirty="0" smtClean="0"/>
                        <a:t> 6: Complementando al </a:t>
                      </a:r>
                      <a:r>
                        <a:rPr lang="es-MX" baseline="0" dirty="0" err="1" smtClean="0"/>
                        <a:t>Code</a:t>
                      </a:r>
                      <a:r>
                        <a:rPr lang="es-MX" baseline="0" dirty="0" smtClean="0"/>
                        <a:t> </a:t>
                      </a:r>
                      <a:r>
                        <a:rPr lang="es-MX" baseline="0" dirty="0" err="1" smtClean="0"/>
                        <a:t>Analysis</a:t>
                      </a:r>
                      <a:r>
                        <a:rPr lang="es-MX" baseline="0" dirty="0" smtClean="0"/>
                        <a:t> y </a:t>
                      </a:r>
                      <a:r>
                        <a:rPr lang="es-MX" baseline="0" dirty="0" err="1" smtClean="0"/>
                        <a:t>Coding</a:t>
                      </a:r>
                      <a:r>
                        <a:rPr lang="es-MX" baseline="0" dirty="0" smtClean="0"/>
                        <a:t> </a:t>
                      </a:r>
                      <a:r>
                        <a:rPr lang="es-MX" baseline="0" dirty="0" err="1" smtClean="0"/>
                        <a:t>Guidelines</a:t>
                      </a:r>
                      <a:endParaRPr lang="es-MX" dirty="0"/>
                    </a:p>
                  </a:txBody>
                  <a:tcPr/>
                </a:tc>
              </a:tr>
              <a:tr h="370840">
                <a:tc>
                  <a:txBody>
                    <a:bodyPr/>
                    <a:lstStyle/>
                    <a:p>
                      <a:r>
                        <a:rPr lang="es-MX" dirty="0" smtClean="0"/>
                        <a:t>Break</a:t>
                      </a:r>
                      <a:r>
                        <a:rPr lang="es-MX" baseline="0" dirty="0" smtClean="0"/>
                        <a:t> 5-10 Minutos</a:t>
                      </a:r>
                      <a:endParaRPr lang="es-MX" dirty="0"/>
                    </a:p>
                  </a:txBody>
                  <a:tcPr/>
                </a:tc>
                <a:tc>
                  <a:txBody>
                    <a:bodyPr/>
                    <a:lstStyle/>
                    <a:p>
                      <a:endParaRPr lang="es-MX" dirty="0"/>
                    </a:p>
                  </a:txBody>
                  <a:tcPr/>
                </a:tc>
              </a:tr>
            </a:tbl>
          </a:graphicData>
        </a:graphic>
      </p:graphicFrame>
    </p:spTree>
    <p:extLst>
      <p:ext uri="{BB962C8B-B14F-4D97-AF65-F5344CB8AC3E}">
        <p14:creationId xmlns:p14="http://schemas.microsoft.com/office/powerpoint/2010/main" val="1990787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6</a:t>
            </a:fld>
            <a:endParaRPr lang="es-MX" dirty="0"/>
          </a:p>
        </p:txBody>
      </p:sp>
      <p:sp>
        <p:nvSpPr>
          <p:cNvPr id="3" name="CuadroTexto 2"/>
          <p:cNvSpPr txBox="1"/>
          <p:nvPr/>
        </p:nvSpPr>
        <p:spPr>
          <a:xfrm>
            <a:off x="308585" y="2728681"/>
            <a:ext cx="9956800" cy="923330"/>
          </a:xfrm>
          <a:prstGeom prst="rect">
            <a:avLst/>
          </a:prstGeom>
          <a:noFill/>
        </p:spPr>
        <p:txBody>
          <a:bodyPr wrap="square" rtlCol="0">
            <a:spAutoFit/>
          </a:bodyPr>
          <a:lstStyle/>
          <a:p>
            <a:r>
              <a:rPr lang="es-MX" sz="5400" dirty="0" err="1" smtClean="0">
                <a:solidFill>
                  <a:srgbClr val="FDFDFD"/>
                </a:solidFill>
                <a:latin typeface="Segoe UI" panose="020B0502040204020203" pitchFamily="34" charset="0"/>
                <a:cs typeface="Segoe UI" panose="020B0502040204020203" pitchFamily="34" charset="0"/>
              </a:rPr>
              <a:t>Code</a:t>
            </a:r>
            <a:r>
              <a:rPr lang="es-MX" sz="5400" dirty="0" smtClean="0">
                <a:solidFill>
                  <a:srgbClr val="FDFDFD"/>
                </a:solidFill>
                <a:latin typeface="Segoe UI" panose="020B0502040204020203" pitchFamily="34" charset="0"/>
                <a:cs typeface="Segoe UI" panose="020B0502040204020203" pitchFamily="34" charset="0"/>
              </a:rPr>
              <a:t> </a:t>
            </a:r>
            <a:r>
              <a:rPr lang="es-MX" sz="5400" dirty="0" err="1" smtClean="0">
                <a:solidFill>
                  <a:srgbClr val="FDFDFD"/>
                </a:solidFill>
                <a:latin typeface="Segoe UI" panose="020B0502040204020203" pitchFamily="34" charset="0"/>
                <a:cs typeface="Segoe UI" panose="020B0502040204020203" pitchFamily="34" charset="0"/>
              </a:rPr>
              <a:t>Maid</a:t>
            </a:r>
            <a:endParaRPr lang="es-MX" sz="5400" dirty="0">
              <a:solidFill>
                <a:srgbClr val="FDFDFD"/>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2202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7</a:t>
            </a:fld>
            <a:endParaRPr lang="es-MX" dirty="0"/>
          </a:p>
        </p:txBody>
      </p:sp>
      <p:sp>
        <p:nvSpPr>
          <p:cNvPr id="5" name="Título 1"/>
          <p:cNvSpPr>
            <a:spLocks noGrp="1"/>
          </p:cNvSpPr>
          <p:nvPr>
            <p:ph type="title"/>
          </p:nvPr>
        </p:nvSpPr>
        <p:spPr>
          <a:xfrm>
            <a:off x="196946" y="154105"/>
            <a:ext cx="11414494" cy="1325563"/>
          </a:xfrm>
        </p:spPr>
        <p:txBody>
          <a:bodyPr/>
          <a:lstStyle/>
          <a:p>
            <a:r>
              <a:rPr lang="es-MX" dirty="0" err="1" smtClean="0"/>
              <a:t>Code</a:t>
            </a:r>
            <a:r>
              <a:rPr lang="es-MX" dirty="0" smtClean="0"/>
              <a:t> </a:t>
            </a:r>
            <a:r>
              <a:rPr lang="es-MX" dirty="0" err="1" smtClean="0"/>
              <a:t>Maid</a:t>
            </a:r>
            <a:endParaRPr lang="es-MX" dirty="0"/>
          </a:p>
        </p:txBody>
      </p:sp>
      <p:sp>
        <p:nvSpPr>
          <p:cNvPr id="6" name="Marcador de contenido 2"/>
          <p:cNvSpPr>
            <a:spLocks noGrp="1"/>
          </p:cNvSpPr>
          <p:nvPr>
            <p:ph sz="quarter" idx="11"/>
          </p:nvPr>
        </p:nvSpPr>
        <p:spPr>
          <a:xfrm>
            <a:off x="196947" y="1625600"/>
            <a:ext cx="11414494" cy="5174252"/>
          </a:xfrm>
        </p:spPr>
        <p:txBody>
          <a:bodyPr/>
          <a:lstStyle/>
          <a:p>
            <a:r>
              <a:rPr lang="es-MX" dirty="0" smtClean="0"/>
              <a:t>Es una extensión para simplificar la codificación en C#, C++, F#, VB, PHP, JSON, XAML, XML, ASP, HTML, CSS, LESS, SCSS, JavaScript y </a:t>
            </a:r>
            <a:r>
              <a:rPr lang="es-MX" dirty="0" err="1" smtClean="0"/>
              <a:t>TypeScript</a:t>
            </a:r>
            <a:endParaRPr lang="es-MX" dirty="0" smtClean="0"/>
          </a:p>
          <a:p>
            <a:r>
              <a:rPr lang="es-MX" dirty="0" smtClean="0"/>
              <a:t>Algunas características interesantes:</a:t>
            </a:r>
          </a:p>
          <a:p>
            <a:pPr lvl="1"/>
            <a:r>
              <a:rPr lang="es-MX" dirty="0" smtClean="0"/>
              <a:t>Limpieza de código</a:t>
            </a:r>
          </a:p>
          <a:p>
            <a:pPr lvl="1"/>
            <a:r>
              <a:rPr lang="es-MX" dirty="0" smtClean="0"/>
              <a:t>Reorganización</a:t>
            </a:r>
          </a:p>
          <a:p>
            <a:pPr lvl="1"/>
            <a:r>
              <a:rPr lang="es-MX" dirty="0" smtClean="0"/>
              <a:t>Análisis de Complejidad ciclomática (</a:t>
            </a:r>
            <a:r>
              <a:rPr lang="es-MX" dirty="0" err="1" smtClean="0"/>
              <a:t>McCabe</a:t>
            </a:r>
            <a:r>
              <a:rPr lang="es-MX" dirty="0" smtClean="0"/>
              <a:t>)</a:t>
            </a:r>
          </a:p>
          <a:p>
            <a:pPr marL="457200" lvl="1" indent="0">
              <a:buNone/>
            </a:pPr>
            <a:endParaRPr lang="es-MX" dirty="0" smtClean="0"/>
          </a:p>
          <a:p>
            <a:r>
              <a:rPr lang="es-MX" dirty="0" smtClean="0"/>
              <a:t>Se puede descargar:</a:t>
            </a:r>
          </a:p>
          <a:p>
            <a:pPr lvl="1"/>
            <a:r>
              <a:rPr lang="es-MX" dirty="0" smtClean="0"/>
              <a:t>Entrando a </a:t>
            </a:r>
            <a:r>
              <a:rPr lang="es-MX" dirty="0" smtClean="0">
                <a:hlinkClick r:id="rId3"/>
              </a:rPr>
              <a:t>http://www.codemaid.net/</a:t>
            </a:r>
            <a:r>
              <a:rPr lang="es-MX" dirty="0" smtClean="0"/>
              <a:t> </a:t>
            </a:r>
          </a:p>
          <a:p>
            <a:pPr lvl="1"/>
            <a:r>
              <a:rPr lang="es-MX" dirty="0" smtClean="0"/>
              <a:t>En VS en el menú Herramientas -&gt; Extensiones y actualizaciones -&gt; Buscar </a:t>
            </a:r>
            <a:r>
              <a:rPr lang="es-MX" dirty="0" err="1" smtClean="0"/>
              <a:t>CodeMaid</a:t>
            </a:r>
            <a:endParaRPr lang="es-MX" dirty="0" smtClean="0"/>
          </a:p>
          <a:p>
            <a:endParaRPr lang="es-MX" dirty="0" smtClean="0"/>
          </a:p>
          <a:p>
            <a:endParaRPr lang="es-MX" dirty="0"/>
          </a:p>
        </p:txBody>
      </p:sp>
    </p:spTree>
    <p:extLst>
      <p:ext uri="{BB962C8B-B14F-4D97-AF65-F5344CB8AC3E}">
        <p14:creationId xmlns:p14="http://schemas.microsoft.com/office/powerpoint/2010/main" val="2368817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8</a:t>
            </a:fld>
            <a:endParaRPr lang="es-MX" dirty="0"/>
          </a:p>
        </p:txBody>
      </p:sp>
      <p:sp>
        <p:nvSpPr>
          <p:cNvPr id="3" name="Título 2"/>
          <p:cNvSpPr>
            <a:spLocks noGrp="1"/>
          </p:cNvSpPr>
          <p:nvPr>
            <p:ph type="title"/>
          </p:nvPr>
        </p:nvSpPr>
        <p:spPr/>
        <p:txBody>
          <a:bodyPr/>
          <a:lstStyle/>
          <a:p>
            <a:r>
              <a:rPr lang="es-MX" dirty="0" err="1" smtClean="0"/>
              <a:t>Code</a:t>
            </a:r>
            <a:r>
              <a:rPr lang="es-MX" dirty="0" smtClean="0"/>
              <a:t> </a:t>
            </a:r>
            <a:r>
              <a:rPr lang="es-MX" dirty="0" err="1" smtClean="0"/>
              <a:t>Maid</a:t>
            </a:r>
            <a:endParaRPr lang="es-MX" dirty="0"/>
          </a:p>
        </p:txBody>
      </p:sp>
      <p:sp>
        <p:nvSpPr>
          <p:cNvPr id="4" name="Marcador de contenido 3"/>
          <p:cNvSpPr>
            <a:spLocks noGrp="1"/>
          </p:cNvSpPr>
          <p:nvPr>
            <p:ph sz="quarter" idx="11"/>
          </p:nvPr>
        </p:nvSpPr>
        <p:spPr/>
        <p:txBody>
          <a:bodyPr/>
          <a:lstStyle/>
          <a:p>
            <a:r>
              <a:rPr lang="es-MX" dirty="0" smtClean="0">
                <a:solidFill>
                  <a:schemeClr val="tx1"/>
                </a:solidFill>
              </a:rPr>
              <a:t>Limpieza de Código</a:t>
            </a:r>
          </a:p>
          <a:p>
            <a:pPr lvl="1"/>
            <a:r>
              <a:rPr lang="es-MX" dirty="0" smtClean="0">
                <a:effectLst/>
              </a:rPr>
              <a:t>Elimina sentencias </a:t>
            </a:r>
            <a:r>
              <a:rPr lang="es-MX" dirty="0" err="1" smtClean="0">
                <a:effectLst/>
              </a:rPr>
              <a:t>using</a:t>
            </a:r>
            <a:r>
              <a:rPr lang="es-MX" dirty="0" smtClean="0">
                <a:effectLst/>
              </a:rPr>
              <a:t> no utilizadas</a:t>
            </a:r>
          </a:p>
          <a:p>
            <a:pPr lvl="1"/>
            <a:r>
              <a:rPr lang="es-MX" dirty="0" smtClean="0"/>
              <a:t>Ordena sentencias </a:t>
            </a:r>
            <a:r>
              <a:rPr lang="es-MX" dirty="0" err="1" smtClean="0"/>
              <a:t>using</a:t>
            </a:r>
            <a:endParaRPr lang="es-MX" dirty="0" smtClean="0">
              <a:effectLst/>
            </a:endParaRPr>
          </a:p>
          <a:p>
            <a:pPr lvl="1"/>
            <a:r>
              <a:rPr lang="es-MX" dirty="0" smtClean="0">
                <a:effectLst/>
              </a:rPr>
              <a:t>Agrega modificadores de acceso no especificados</a:t>
            </a:r>
          </a:p>
          <a:p>
            <a:pPr lvl="1"/>
            <a:r>
              <a:rPr lang="es-MX" dirty="0" smtClean="0">
                <a:effectLst/>
              </a:rPr>
              <a:t>Elimina regiones vacías</a:t>
            </a:r>
          </a:p>
          <a:p>
            <a:pPr lvl="1"/>
            <a:r>
              <a:rPr lang="es-MX" dirty="0" smtClean="0">
                <a:effectLst/>
              </a:rPr>
              <a:t>Agrega líneas en blanco </a:t>
            </a:r>
            <a:r>
              <a:rPr lang="es-MX" dirty="0" smtClean="0"/>
              <a:t>(donde aplique)</a:t>
            </a:r>
            <a:endParaRPr lang="es-MX" dirty="0" smtClean="0">
              <a:effectLst/>
            </a:endParaRPr>
          </a:p>
          <a:p>
            <a:pPr lvl="1"/>
            <a:r>
              <a:rPr lang="es-MX" dirty="0" smtClean="0">
                <a:effectLst/>
              </a:rPr>
              <a:t>Elimina líneas en blanco entre llaves</a:t>
            </a:r>
          </a:p>
          <a:p>
            <a:pPr lvl="1"/>
            <a:r>
              <a:rPr lang="es-MX" dirty="0" smtClean="0">
                <a:effectLst/>
              </a:rPr>
              <a:t>Ejecuta el formateo de Visual Studio</a:t>
            </a:r>
          </a:p>
          <a:p>
            <a:pPr lvl="1"/>
            <a:r>
              <a:rPr lang="es-MX" dirty="0" smtClean="0">
                <a:effectLst/>
              </a:rPr>
              <a:t>Elimina líneas en blanco consecutivas</a:t>
            </a:r>
          </a:p>
          <a:p>
            <a:pPr lvl="1"/>
            <a:r>
              <a:rPr lang="es-MX" dirty="0" smtClean="0">
                <a:effectLst/>
              </a:rPr>
              <a:t>Elimina espacios al final de las líneas</a:t>
            </a:r>
          </a:p>
          <a:p>
            <a:pPr lvl="1"/>
            <a:r>
              <a:rPr lang="es-MX" dirty="0" smtClean="0">
                <a:effectLst/>
              </a:rPr>
              <a:t>Actualiza los #</a:t>
            </a:r>
            <a:r>
              <a:rPr lang="es-MX" dirty="0" err="1" smtClean="0">
                <a:effectLst/>
              </a:rPr>
              <a:t>endregion</a:t>
            </a:r>
            <a:endParaRPr lang="es-MX" dirty="0" smtClean="0">
              <a:effectLst/>
            </a:endParaRPr>
          </a:p>
        </p:txBody>
      </p:sp>
    </p:spTree>
    <p:extLst>
      <p:ext uri="{BB962C8B-B14F-4D97-AF65-F5344CB8AC3E}">
        <p14:creationId xmlns:p14="http://schemas.microsoft.com/office/powerpoint/2010/main" val="284255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p>
            <a:fld id="{8D7DDB18-5849-442D-BFB1-3A1104C431EC}" type="slidenum">
              <a:rPr lang="es-MX" smtClean="0"/>
              <a:pPr/>
              <a:t>9</a:t>
            </a:fld>
            <a:endParaRPr lang="es-MX" dirty="0"/>
          </a:p>
        </p:txBody>
      </p:sp>
      <p:sp>
        <p:nvSpPr>
          <p:cNvPr id="3" name="Título 2"/>
          <p:cNvSpPr>
            <a:spLocks noGrp="1"/>
          </p:cNvSpPr>
          <p:nvPr>
            <p:ph type="title"/>
          </p:nvPr>
        </p:nvSpPr>
        <p:spPr/>
        <p:txBody>
          <a:bodyPr/>
          <a:lstStyle/>
          <a:p>
            <a:r>
              <a:rPr lang="es-MX" dirty="0" err="1" smtClean="0"/>
              <a:t>Code</a:t>
            </a:r>
            <a:r>
              <a:rPr lang="es-MX" dirty="0" smtClean="0"/>
              <a:t> </a:t>
            </a:r>
            <a:r>
              <a:rPr lang="es-MX" dirty="0" err="1" smtClean="0"/>
              <a:t>Maid</a:t>
            </a:r>
            <a:endParaRPr lang="es-MX" dirty="0"/>
          </a:p>
        </p:txBody>
      </p:sp>
      <p:sp>
        <p:nvSpPr>
          <p:cNvPr id="4" name="Marcador de contenido 3"/>
          <p:cNvSpPr>
            <a:spLocks noGrp="1"/>
          </p:cNvSpPr>
          <p:nvPr>
            <p:ph sz="quarter" idx="11"/>
          </p:nvPr>
        </p:nvSpPr>
        <p:spPr/>
        <p:txBody>
          <a:bodyPr/>
          <a:lstStyle/>
          <a:p>
            <a:r>
              <a:rPr lang="es-MX" dirty="0" smtClean="0"/>
              <a:t>Reorganización de código</a:t>
            </a:r>
          </a:p>
          <a:p>
            <a:pPr lvl="1"/>
            <a:r>
              <a:rPr lang="es-MX" dirty="0" smtClean="0"/>
              <a:t>Reorganiza la disposición de los miembros, propiedades, métodos, y clases en un archivo .</a:t>
            </a:r>
            <a:r>
              <a:rPr lang="es-MX" dirty="0" err="1" smtClean="0"/>
              <a:t>cs</a:t>
            </a:r>
            <a:r>
              <a:rPr lang="es-MX" dirty="0" smtClean="0"/>
              <a:t> (C#) de acuerdo a la convención de estilo definido por Microsoft, o la que se especifique en las preferencias.</a:t>
            </a:r>
          </a:p>
          <a:p>
            <a:pPr lvl="1"/>
            <a:r>
              <a:rPr lang="es-MX" dirty="0" smtClean="0"/>
              <a:t>Regenera las regiones automáticamente para que todas contengan sus etiquetas #</a:t>
            </a:r>
            <a:r>
              <a:rPr lang="es-MX" dirty="0" err="1" smtClean="0"/>
              <a:t>region</a:t>
            </a:r>
            <a:r>
              <a:rPr lang="es-MX" dirty="0" smtClean="0"/>
              <a:t> y #</a:t>
            </a:r>
            <a:r>
              <a:rPr lang="es-MX" dirty="0" err="1" smtClean="0"/>
              <a:t>endregion</a:t>
            </a:r>
            <a:r>
              <a:rPr lang="es-MX" dirty="0" smtClean="0"/>
              <a:t>.</a:t>
            </a:r>
          </a:p>
        </p:txBody>
      </p:sp>
    </p:spTree>
    <p:extLst>
      <p:ext uri="{BB962C8B-B14F-4D97-AF65-F5344CB8AC3E}">
        <p14:creationId xmlns:p14="http://schemas.microsoft.com/office/powerpoint/2010/main" val="1186555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s de guion gráfic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4887</Words>
  <Application>Microsoft Office PowerPoint</Application>
  <PresentationFormat>Panorámica</PresentationFormat>
  <Paragraphs>520</Paragraphs>
  <Slides>42</Slides>
  <Notes>37</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42</vt:i4>
      </vt:variant>
    </vt:vector>
  </HeadingPairs>
  <TitlesOfParts>
    <vt:vector size="48" baseType="lpstr">
      <vt:lpstr>Arial</vt:lpstr>
      <vt:lpstr>Calibri</vt:lpstr>
      <vt:lpstr>Calibri Light</vt:lpstr>
      <vt:lpstr>Segoe UI</vt:lpstr>
      <vt:lpstr>Tema de Office</vt:lpstr>
      <vt:lpstr>Diseños de guion gráfico</vt:lpstr>
      <vt:lpstr>Presentación de PowerPoint</vt:lpstr>
      <vt:lpstr>Equipo</vt:lpstr>
      <vt:lpstr>Recursos</vt:lpstr>
      <vt:lpstr>Objetivo</vt:lpstr>
      <vt:lpstr>Agenda</vt:lpstr>
      <vt:lpstr>Presentación de PowerPoint</vt:lpstr>
      <vt:lpstr>Code Maid</vt:lpstr>
      <vt:lpstr>Code Maid</vt:lpstr>
      <vt:lpstr>Code Maid</vt:lpstr>
      <vt:lpstr>Code Maid</vt:lpstr>
      <vt:lpstr>Code Maid</vt:lpstr>
      <vt:lpstr>Code Maid</vt:lpstr>
      <vt:lpstr>Presentación de PowerPoint</vt:lpstr>
      <vt:lpstr>License Header Manager</vt:lpstr>
      <vt:lpstr>License Header Manager</vt:lpstr>
      <vt:lpstr>Presentación de PowerPoint</vt:lpstr>
      <vt:lpstr>Ghost Doc</vt:lpstr>
      <vt:lpstr>Ghost Doc</vt:lpstr>
      <vt:lpstr>Presentación de PowerPoint</vt:lpstr>
      <vt:lpstr>Presentación de PowerPoint</vt:lpstr>
      <vt:lpstr>Style Cop</vt:lpstr>
      <vt:lpstr>Style Cop</vt:lpstr>
      <vt:lpstr>Style Cop</vt:lpstr>
      <vt:lpstr>Presentación de PowerPoint</vt:lpstr>
      <vt:lpstr>VSDocman</vt:lpstr>
      <vt:lpstr>VSDocman</vt:lpstr>
      <vt:lpstr>VSDocman</vt:lpstr>
      <vt:lpstr>Presentación de PowerPoint</vt:lpstr>
      <vt:lpstr>Complementando al Code Analysis y Coding Guidelines</vt:lpstr>
      <vt:lpstr>Complementando al Code Analysis y Coding Guidelines</vt:lpstr>
      <vt:lpstr>Complementando al Code Analysis y Coding Guidelines</vt:lpstr>
      <vt:lpstr>Complementando al Code Analysis y Coding Guidelines</vt:lpstr>
      <vt:lpstr>Complementando al Code Analysis y Coding Guidelines</vt:lpstr>
      <vt:lpstr>Lecturas Adicionales</vt:lpstr>
      <vt:lpstr>Lecturas Adicionales</vt:lpstr>
      <vt:lpstr>Preguntas y Respuestas</vt:lpstr>
      <vt:lpstr>Mas Tarde…</vt:lpstr>
      <vt:lpstr>Síguenos</vt:lpstr>
      <vt:lpstr>Lista de Asistencia</vt:lpstr>
      <vt:lpstr>Evaluación del Tema</vt:lpstr>
      <vt:lpstr>Evaluación al Instructor</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gonzalez</dc:creator>
  <cp:lastModifiedBy>Ricardo gonzalez</cp:lastModifiedBy>
  <cp:revision>94</cp:revision>
  <dcterms:created xsi:type="dcterms:W3CDTF">2015-06-21T02:21:50Z</dcterms:created>
  <dcterms:modified xsi:type="dcterms:W3CDTF">2015-06-26T01:32:11Z</dcterms:modified>
</cp:coreProperties>
</file>