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 id="274" r:id="rId13"/>
    <p:sldId id="275" r:id="rId14"/>
    <p:sldId id="267" r:id="rId15"/>
    <p:sldId id="272" r:id="rId16"/>
    <p:sldId id="270" r:id="rId17"/>
    <p:sldId id="273" r:id="rId18"/>
    <p:sldId id="268" r:id="rId19"/>
    <p:sldId id="269"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25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7E11-76AC-4AAE-987C-531E1E97F881}"/>
              </a:ext>
            </a:extLst>
          </p:cNvPr>
          <p:cNvSpPr>
            <a:spLocks noGrp="1"/>
          </p:cNvSpPr>
          <p:nvPr>
            <p:ph type="ctrTitle"/>
          </p:nvPr>
        </p:nvSpPr>
        <p:spPr/>
        <p:txBody>
          <a:bodyPr/>
          <a:lstStyle/>
          <a:p>
            <a:r>
              <a:rPr lang="en-US" dirty="0"/>
              <a:t>Ergonomics</a:t>
            </a:r>
          </a:p>
        </p:txBody>
      </p:sp>
      <p:sp>
        <p:nvSpPr>
          <p:cNvPr id="3" name="Subtitle 2">
            <a:extLst>
              <a:ext uri="{FF2B5EF4-FFF2-40B4-BE49-F238E27FC236}">
                <a16:creationId xmlns:a16="http://schemas.microsoft.com/office/drawing/2014/main" id="{340DFD4C-4AC2-418C-85F3-BD4585009B7D}"/>
              </a:ext>
            </a:extLst>
          </p:cNvPr>
          <p:cNvSpPr>
            <a:spLocks noGrp="1"/>
          </p:cNvSpPr>
          <p:nvPr>
            <p:ph type="subTitle" idx="1"/>
          </p:nvPr>
        </p:nvSpPr>
        <p:spPr/>
        <p:txBody>
          <a:bodyPr>
            <a:normAutofit lnSpcReduction="10000"/>
          </a:bodyPr>
          <a:lstStyle/>
          <a:p>
            <a:r>
              <a:rPr lang="en-US" dirty="0"/>
              <a:t>Ammar Khan</a:t>
            </a:r>
          </a:p>
          <a:p>
            <a:r>
              <a:rPr lang="en-US" dirty="0"/>
              <a:t>Umer Abdul Khaliq</a:t>
            </a:r>
          </a:p>
          <a:p>
            <a:r>
              <a:rPr lang="en-US" dirty="0"/>
              <a:t>Taimoor Azam</a:t>
            </a:r>
          </a:p>
          <a:p>
            <a:endParaRPr lang="en-US" dirty="0"/>
          </a:p>
        </p:txBody>
      </p:sp>
    </p:spTree>
    <p:extLst>
      <p:ext uri="{BB962C8B-B14F-4D97-AF65-F5344CB8AC3E}">
        <p14:creationId xmlns:p14="http://schemas.microsoft.com/office/powerpoint/2010/main" val="3999261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E6C4-6FFF-4C05-800D-856A6A3A0EEA}"/>
              </a:ext>
            </a:extLst>
          </p:cNvPr>
          <p:cNvSpPr>
            <a:spLocks noGrp="1"/>
          </p:cNvSpPr>
          <p:nvPr>
            <p:ph type="title"/>
          </p:nvPr>
        </p:nvSpPr>
        <p:spPr/>
        <p:txBody>
          <a:bodyPr/>
          <a:lstStyle/>
          <a:p>
            <a:r>
              <a:rPr lang="en-US" dirty="0"/>
              <a:t>A Design Philosophy Focused on the User</a:t>
            </a:r>
          </a:p>
        </p:txBody>
      </p:sp>
      <p:sp>
        <p:nvSpPr>
          <p:cNvPr id="3" name="Content Placeholder 2">
            <a:extLst>
              <a:ext uri="{FF2B5EF4-FFF2-40B4-BE49-F238E27FC236}">
                <a16:creationId xmlns:a16="http://schemas.microsoft.com/office/drawing/2014/main" id="{25218DEA-04DA-4D73-9E43-0C530704E838}"/>
              </a:ext>
            </a:extLst>
          </p:cNvPr>
          <p:cNvSpPr>
            <a:spLocks noGrp="1"/>
          </p:cNvSpPr>
          <p:nvPr>
            <p:ph idx="1"/>
          </p:nvPr>
        </p:nvSpPr>
        <p:spPr/>
        <p:txBody>
          <a:bodyPr>
            <a:normAutofit fontScale="77500" lnSpcReduction="20000"/>
          </a:bodyPr>
          <a:lstStyle/>
          <a:p>
            <a:pPr>
              <a:lnSpc>
                <a:spcPct val="110000"/>
              </a:lnSpc>
            </a:pPr>
            <a:r>
              <a:rPr lang="en-US" sz="2600" dirty="0"/>
              <a:t>Immediate and continuous attention to users. Direct contact with users is maintained, in order to better understand their characteristics and tasks.</a:t>
            </a:r>
          </a:p>
          <a:p>
            <a:pPr>
              <a:lnSpc>
                <a:spcPct val="110000"/>
              </a:lnSpc>
            </a:pPr>
            <a:r>
              <a:rPr lang="en-US" sz="2600" dirty="0"/>
              <a:t>Integrated design. All aspects of usability (e.g., interface, manuals, help-systems) are developed in parallel and placed under centralized control.</a:t>
            </a:r>
          </a:p>
          <a:p>
            <a:pPr>
              <a:lnSpc>
                <a:spcPct val="110000"/>
              </a:lnSpc>
            </a:pPr>
            <a:r>
              <a:rPr lang="en-US" sz="2600" dirty="0"/>
              <a:t>Immediate and continuous evaluation by users. Users test the interfaces or prototypes early on in the design phase, under simulated work conditions. Performance and reactions are measured quantitatively and qualitatively.</a:t>
            </a:r>
          </a:p>
          <a:p>
            <a:pPr>
              <a:lnSpc>
                <a:spcPct val="110000"/>
              </a:lnSpc>
            </a:pPr>
            <a:r>
              <a:rPr lang="en-US" sz="2600" dirty="0"/>
              <a:t>Iterative design. The system is modified on the basis of the results of the evaluation, and the evaluation cycle started again.</a:t>
            </a:r>
          </a:p>
          <a:p>
            <a:endParaRPr lang="en-US" dirty="0"/>
          </a:p>
        </p:txBody>
      </p:sp>
    </p:spTree>
    <p:extLst>
      <p:ext uri="{BB962C8B-B14F-4D97-AF65-F5344CB8AC3E}">
        <p14:creationId xmlns:p14="http://schemas.microsoft.com/office/powerpoint/2010/main" val="104789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28C4-3148-4E12-B6F4-1CC347ABB9E7}"/>
              </a:ext>
            </a:extLst>
          </p:cNvPr>
          <p:cNvSpPr>
            <a:spLocks noGrp="1"/>
          </p:cNvSpPr>
          <p:nvPr>
            <p:ph type="title"/>
          </p:nvPr>
        </p:nvSpPr>
        <p:spPr/>
        <p:txBody>
          <a:bodyPr/>
          <a:lstStyle/>
          <a:p>
            <a:r>
              <a:rPr lang="en-US" dirty="0"/>
              <a:t>Ergonomic Task Analysis</a:t>
            </a:r>
          </a:p>
        </p:txBody>
      </p:sp>
      <p:sp>
        <p:nvSpPr>
          <p:cNvPr id="3" name="Content Placeholder 2">
            <a:extLst>
              <a:ext uri="{FF2B5EF4-FFF2-40B4-BE49-F238E27FC236}">
                <a16:creationId xmlns:a16="http://schemas.microsoft.com/office/drawing/2014/main" id="{28F65680-D0E5-4A8E-A775-178DEF9CA75D}"/>
              </a:ext>
            </a:extLst>
          </p:cNvPr>
          <p:cNvSpPr>
            <a:spLocks noGrp="1"/>
          </p:cNvSpPr>
          <p:nvPr>
            <p:ph idx="1"/>
          </p:nvPr>
        </p:nvSpPr>
        <p:spPr>
          <a:xfrm>
            <a:off x="680321" y="2336873"/>
            <a:ext cx="9613861" cy="3599316"/>
          </a:xfrm>
        </p:spPr>
        <p:txBody>
          <a:bodyPr>
            <a:normAutofit fontScale="77500" lnSpcReduction="20000"/>
          </a:bodyPr>
          <a:lstStyle/>
          <a:p>
            <a:r>
              <a:rPr lang="en-US" dirty="0"/>
              <a:t>The process by which user responsibilities and activities are elucidated.</a:t>
            </a:r>
          </a:p>
          <a:p>
            <a:r>
              <a:rPr lang="en-US" dirty="0"/>
              <a:t>This in turn allows interfaces compatible with the characteristics of users’ tasks to be designed.</a:t>
            </a:r>
          </a:p>
          <a:p>
            <a:endParaRPr lang="en-US" dirty="0"/>
          </a:p>
          <a:p>
            <a:pPr marL="457200" indent="-457200">
              <a:lnSpc>
                <a:spcPct val="100000"/>
              </a:lnSpc>
              <a:buFont typeface="+mj-lt"/>
              <a:buAutoNum type="arabicPeriod"/>
            </a:pPr>
            <a:r>
              <a:rPr lang="en-US" dirty="0"/>
              <a:t>The nominal task, corresponding to the organization’s formal definition of the task. This includes objectives, procedures, quality control, standards and tools.</a:t>
            </a:r>
          </a:p>
          <a:p>
            <a:pPr marL="457200" indent="-457200">
              <a:lnSpc>
                <a:spcPct val="100000"/>
              </a:lnSpc>
              <a:buFont typeface="+mj-lt"/>
              <a:buAutoNum type="arabicPeriod"/>
            </a:pPr>
            <a:r>
              <a:rPr lang="en-US" dirty="0"/>
              <a:t>The real task, corresponding to the users’ decisions and </a:t>
            </a:r>
            <a:r>
              <a:rPr lang="en-US" dirty="0" err="1"/>
              <a:t>behaviours</a:t>
            </a:r>
            <a:r>
              <a:rPr lang="en-US" dirty="0"/>
              <a:t> necessary for the execution of the nominal task.</a:t>
            </a:r>
          </a:p>
          <a:p>
            <a:pPr marL="0" indent="0">
              <a:lnSpc>
                <a:spcPct val="100000"/>
              </a:lnSpc>
              <a:buNone/>
            </a:pPr>
            <a:endParaRPr lang="en-US" dirty="0"/>
          </a:p>
          <a:p>
            <a:pPr marL="0" indent="0">
              <a:lnSpc>
                <a:spcPct val="100000"/>
              </a:lnSpc>
              <a:buNone/>
            </a:pPr>
            <a:r>
              <a:rPr lang="en-US" dirty="0"/>
              <a:t>The gap between nominal and real tasks is inevitable and results from the failure of nominal tasks to take into account variations and unforeseen circumstances in the work flow, and differences in users’ mental representations of their work.</a:t>
            </a:r>
          </a:p>
          <a:p>
            <a:pPr marL="0" indent="0">
              <a:lnSpc>
                <a:spcPct val="100000"/>
              </a:lnSpc>
              <a:buNone/>
            </a:pPr>
            <a:endParaRPr lang="en-US" dirty="0"/>
          </a:p>
          <a:p>
            <a:endParaRPr lang="en-US" dirty="0"/>
          </a:p>
        </p:txBody>
      </p:sp>
    </p:spTree>
    <p:extLst>
      <p:ext uri="{BB962C8B-B14F-4D97-AF65-F5344CB8AC3E}">
        <p14:creationId xmlns:p14="http://schemas.microsoft.com/office/powerpoint/2010/main" val="113132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22F0-4AC7-483F-BDBB-2E0D0E424C46}"/>
              </a:ext>
            </a:extLst>
          </p:cNvPr>
          <p:cNvSpPr>
            <a:spLocks noGrp="1"/>
          </p:cNvSpPr>
          <p:nvPr>
            <p:ph type="title"/>
          </p:nvPr>
        </p:nvSpPr>
        <p:spPr/>
        <p:txBody>
          <a:bodyPr/>
          <a:lstStyle/>
          <a:p>
            <a:r>
              <a:rPr lang="en-US" dirty="0"/>
              <a:t>Activity Analysis</a:t>
            </a:r>
          </a:p>
        </p:txBody>
      </p:sp>
      <p:sp>
        <p:nvSpPr>
          <p:cNvPr id="3" name="Content Placeholder 2">
            <a:extLst>
              <a:ext uri="{FF2B5EF4-FFF2-40B4-BE49-F238E27FC236}">
                <a16:creationId xmlns:a16="http://schemas.microsoft.com/office/drawing/2014/main" id="{BD8658F9-A5AD-4BCF-A9F6-B07658853775}"/>
              </a:ext>
            </a:extLst>
          </p:cNvPr>
          <p:cNvSpPr>
            <a:spLocks noGrp="1"/>
          </p:cNvSpPr>
          <p:nvPr>
            <p:ph idx="1"/>
          </p:nvPr>
        </p:nvSpPr>
        <p:spPr/>
        <p:txBody>
          <a:bodyPr/>
          <a:lstStyle/>
          <a:p>
            <a:r>
              <a:rPr lang="en-US" dirty="0"/>
              <a:t>Activity analysis examines elements such as work objectives, the type of operations performed, their temporal organization (sequential, parallel) and frequency.</a:t>
            </a:r>
          </a:p>
          <a:p>
            <a:r>
              <a:rPr lang="en-US" dirty="0"/>
              <a:t>The operational modes relied upon, decisions, sources of difficulty, errors and recovery modes.</a:t>
            </a:r>
          </a:p>
          <a:p>
            <a:r>
              <a:rPr lang="en-US" dirty="0"/>
              <a:t>This analysis reveals the different operations performed to accomplish the task (detection, searching, reading, comparing, evaluating, deciding, estimating, anticipating), the entities manipulated.</a:t>
            </a:r>
          </a:p>
        </p:txBody>
      </p:sp>
    </p:spTree>
    <p:extLst>
      <p:ext uri="{BB962C8B-B14F-4D97-AF65-F5344CB8AC3E}">
        <p14:creationId xmlns:p14="http://schemas.microsoft.com/office/powerpoint/2010/main" val="100927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F481B6-AE2A-4945-9883-013AE3170246}"/>
              </a:ext>
            </a:extLst>
          </p:cNvPr>
          <p:cNvSpPr>
            <a:spLocks noGrp="1"/>
          </p:cNvSpPr>
          <p:nvPr>
            <p:ph type="title"/>
          </p:nvPr>
        </p:nvSpPr>
        <p:spPr/>
        <p:txBody>
          <a:bodyPr/>
          <a:lstStyle/>
          <a:p>
            <a:r>
              <a:rPr lang="en-US" dirty="0"/>
              <a:t>Nominal Task vs Real Task</a:t>
            </a:r>
          </a:p>
        </p:txBody>
      </p:sp>
      <p:pic>
        <p:nvPicPr>
          <p:cNvPr id="8" name="Content Placeholder 7">
            <a:extLst>
              <a:ext uri="{FF2B5EF4-FFF2-40B4-BE49-F238E27FC236}">
                <a16:creationId xmlns:a16="http://schemas.microsoft.com/office/drawing/2014/main" id="{907679C9-C07A-49C7-B44E-5E007C9ED022}"/>
              </a:ext>
            </a:extLst>
          </p:cNvPr>
          <p:cNvPicPr>
            <a:picLocks noGrp="1" noChangeAspect="1"/>
          </p:cNvPicPr>
          <p:nvPr>
            <p:ph sz="half" idx="1"/>
          </p:nvPr>
        </p:nvPicPr>
        <p:blipFill>
          <a:blip r:embed="rId2"/>
          <a:stretch>
            <a:fillRect/>
          </a:stretch>
        </p:blipFill>
        <p:spPr>
          <a:xfrm>
            <a:off x="749644" y="2336800"/>
            <a:ext cx="4604952" cy="4162854"/>
          </a:xfrm>
        </p:spPr>
      </p:pic>
      <p:pic>
        <p:nvPicPr>
          <p:cNvPr id="10" name="Content Placeholder 9">
            <a:extLst>
              <a:ext uri="{FF2B5EF4-FFF2-40B4-BE49-F238E27FC236}">
                <a16:creationId xmlns:a16="http://schemas.microsoft.com/office/drawing/2014/main" id="{6334C23C-8234-4CEA-844F-661ADAF32254}"/>
              </a:ext>
            </a:extLst>
          </p:cNvPr>
          <p:cNvPicPr>
            <a:picLocks noGrp="1" noChangeAspect="1"/>
          </p:cNvPicPr>
          <p:nvPr>
            <p:ph sz="half" idx="2"/>
          </p:nvPr>
        </p:nvPicPr>
        <p:blipFill>
          <a:blip r:embed="rId3"/>
          <a:stretch>
            <a:fillRect/>
          </a:stretch>
        </p:blipFill>
        <p:spPr>
          <a:xfrm>
            <a:off x="5594349" y="2336799"/>
            <a:ext cx="5642061" cy="4162853"/>
          </a:xfrm>
          <a:prstGeom prst="rect">
            <a:avLst/>
          </a:prstGeom>
        </p:spPr>
      </p:pic>
    </p:spTree>
    <p:extLst>
      <p:ext uri="{BB962C8B-B14F-4D97-AF65-F5344CB8AC3E}">
        <p14:creationId xmlns:p14="http://schemas.microsoft.com/office/powerpoint/2010/main" val="336945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27BF-F444-49D0-8D36-15D29394DF0B}"/>
              </a:ext>
            </a:extLst>
          </p:cNvPr>
          <p:cNvSpPr>
            <a:spLocks noGrp="1"/>
          </p:cNvSpPr>
          <p:nvPr>
            <p:ph type="title"/>
          </p:nvPr>
        </p:nvSpPr>
        <p:spPr/>
        <p:txBody>
          <a:bodyPr/>
          <a:lstStyle/>
          <a:p>
            <a:r>
              <a:rPr lang="en-US" dirty="0"/>
              <a:t>Step of Task Analysis</a:t>
            </a:r>
          </a:p>
        </p:txBody>
      </p:sp>
      <p:sp>
        <p:nvSpPr>
          <p:cNvPr id="3" name="Content Placeholder 2">
            <a:extLst>
              <a:ext uri="{FF2B5EF4-FFF2-40B4-BE49-F238E27FC236}">
                <a16:creationId xmlns:a16="http://schemas.microsoft.com/office/drawing/2014/main" id="{FCB34291-EA24-42BE-92CA-95CB0DA9264C}"/>
              </a:ext>
            </a:extLst>
          </p:cNvPr>
          <p:cNvSpPr>
            <a:spLocks noGrp="1"/>
          </p:cNvSpPr>
          <p:nvPr>
            <p:ph idx="1"/>
          </p:nvPr>
        </p:nvSpPr>
        <p:spPr/>
        <p:txBody>
          <a:bodyPr/>
          <a:lstStyle/>
          <a:p>
            <a:pPr marL="457200" indent="-457200">
              <a:buFont typeface="+mj-lt"/>
              <a:buAutoNum type="arabicPeriod"/>
            </a:pPr>
            <a:r>
              <a:rPr lang="en-US" dirty="0"/>
              <a:t>Data collection</a:t>
            </a:r>
          </a:p>
          <a:p>
            <a:pPr marL="457200" indent="-457200">
              <a:buFont typeface="+mj-lt"/>
              <a:buAutoNum type="arabicPeriod"/>
            </a:pPr>
            <a:r>
              <a:rPr lang="en-US" dirty="0"/>
              <a:t>Compilation and analysis</a:t>
            </a:r>
          </a:p>
          <a:p>
            <a:pPr marL="457200" indent="-457200">
              <a:buFont typeface="+mj-lt"/>
              <a:buAutoNum type="arabicPeriod"/>
            </a:pPr>
            <a:r>
              <a:rPr lang="en-US" dirty="0"/>
              <a:t>Developing prototypes or simulations to check the gap</a:t>
            </a:r>
          </a:p>
          <a:p>
            <a:pPr marL="457200" indent="-457200">
              <a:buFont typeface="+mj-lt"/>
              <a:buAutoNum type="arabicPeriod"/>
            </a:pPr>
            <a:r>
              <a:rPr lang="en-US" dirty="0"/>
              <a:t>Repeat these steps in developing, testing and production phase of the product.</a:t>
            </a:r>
          </a:p>
        </p:txBody>
      </p:sp>
    </p:spTree>
    <p:extLst>
      <p:ext uri="{BB962C8B-B14F-4D97-AF65-F5344CB8AC3E}">
        <p14:creationId xmlns:p14="http://schemas.microsoft.com/office/powerpoint/2010/main" val="3302852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7D007-6CD3-4DC3-8B50-325BD28309F8}"/>
              </a:ext>
            </a:extLst>
          </p:cNvPr>
          <p:cNvSpPr>
            <a:spLocks noGrp="1"/>
          </p:cNvSpPr>
          <p:nvPr>
            <p:ph type="title"/>
          </p:nvPr>
        </p:nvSpPr>
        <p:spPr/>
        <p:txBody>
          <a:bodyPr/>
          <a:lstStyle/>
          <a:p>
            <a:r>
              <a:rPr lang="en-US" dirty="0"/>
              <a:t>Cognitive Ergonomics</a:t>
            </a:r>
          </a:p>
        </p:txBody>
      </p:sp>
      <p:sp>
        <p:nvSpPr>
          <p:cNvPr id="3" name="Content Placeholder 2">
            <a:extLst>
              <a:ext uri="{FF2B5EF4-FFF2-40B4-BE49-F238E27FC236}">
                <a16:creationId xmlns:a16="http://schemas.microsoft.com/office/drawing/2014/main" id="{72AB6042-A89D-4EC4-A2FF-516F78D3E416}"/>
              </a:ext>
            </a:extLst>
          </p:cNvPr>
          <p:cNvSpPr>
            <a:spLocks noGrp="1"/>
          </p:cNvSpPr>
          <p:nvPr>
            <p:ph idx="1"/>
          </p:nvPr>
        </p:nvSpPr>
        <p:spPr/>
        <p:txBody>
          <a:bodyPr/>
          <a:lstStyle/>
          <a:p>
            <a:r>
              <a:rPr lang="en-US" dirty="0"/>
              <a:t>Hierarchical task analysis consists of the division of tasks (or main objectives) into sub-tasks, each of which can be further subdivided, until the required level of detail is attained.</a:t>
            </a:r>
          </a:p>
          <a:p>
            <a:r>
              <a:rPr lang="en-US" dirty="0"/>
              <a:t>Data is collected directly from users (e.g., through interviews, vocalization), hierarchical division can provide a portrait of users’ mental mapping of a task.</a:t>
            </a:r>
          </a:p>
          <a:p>
            <a:r>
              <a:rPr lang="en-US" dirty="0"/>
              <a:t>The results of the analysis can be represented by a tree diagram or table, each format having its advantages and disadvantages.</a:t>
            </a:r>
          </a:p>
        </p:txBody>
      </p:sp>
    </p:spTree>
    <p:extLst>
      <p:ext uri="{BB962C8B-B14F-4D97-AF65-F5344CB8AC3E}">
        <p14:creationId xmlns:p14="http://schemas.microsoft.com/office/powerpoint/2010/main" val="361015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F43F-4B61-46E7-AEA0-CB5EF73702BC}"/>
              </a:ext>
            </a:extLst>
          </p:cNvPr>
          <p:cNvSpPr>
            <a:spLocks noGrp="1"/>
          </p:cNvSpPr>
          <p:nvPr>
            <p:ph type="title"/>
          </p:nvPr>
        </p:nvSpPr>
        <p:spPr/>
        <p:txBody>
          <a:bodyPr/>
          <a:lstStyle/>
          <a:p>
            <a:r>
              <a:rPr lang="en-US" dirty="0"/>
              <a:t>Learning</a:t>
            </a:r>
          </a:p>
        </p:txBody>
      </p:sp>
      <p:sp>
        <p:nvSpPr>
          <p:cNvPr id="3" name="Content Placeholder 2">
            <a:extLst>
              <a:ext uri="{FF2B5EF4-FFF2-40B4-BE49-F238E27FC236}">
                <a16:creationId xmlns:a16="http://schemas.microsoft.com/office/drawing/2014/main" id="{4CC8C5A5-8F80-4795-8E95-A21D73E4A52D}"/>
              </a:ext>
            </a:extLst>
          </p:cNvPr>
          <p:cNvSpPr>
            <a:spLocks noGrp="1"/>
          </p:cNvSpPr>
          <p:nvPr>
            <p:ph idx="1"/>
          </p:nvPr>
        </p:nvSpPr>
        <p:spPr/>
        <p:txBody>
          <a:bodyPr>
            <a:normAutofit lnSpcReduction="10000"/>
          </a:bodyPr>
          <a:lstStyle/>
          <a:p>
            <a:r>
              <a:rPr lang="en-US" dirty="0"/>
              <a:t>Analogy plays a large role in user learning.</a:t>
            </a:r>
          </a:p>
          <a:p>
            <a:r>
              <a:rPr lang="en-US" dirty="0"/>
              <a:t>Use of appropriate analogies or metaphors in the interface facilitates learning, by maximizing the transfer of knowledge from known situations or systems.</a:t>
            </a:r>
          </a:p>
          <a:p>
            <a:r>
              <a:rPr lang="en-US" dirty="0"/>
              <a:t>Users generally prefer to learn new software by using it immediately rather than by reading or taking a course—they prefer action-based learning in which they are cognitively active.</a:t>
            </a:r>
          </a:p>
          <a:p>
            <a:r>
              <a:rPr lang="en-US" dirty="0"/>
              <a:t>Names of commands and menus, symbols, icons, codes (e.g., shape, color) and messages can be analogous to their function or its popular use case.</a:t>
            </a:r>
          </a:p>
        </p:txBody>
      </p:sp>
    </p:spTree>
    <p:extLst>
      <p:ext uri="{BB962C8B-B14F-4D97-AF65-F5344CB8AC3E}">
        <p14:creationId xmlns:p14="http://schemas.microsoft.com/office/powerpoint/2010/main" val="128212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E227-CFA4-4D79-958A-5AD7C976B546}"/>
              </a:ext>
            </a:extLst>
          </p:cNvPr>
          <p:cNvSpPr>
            <a:spLocks noGrp="1"/>
          </p:cNvSpPr>
          <p:nvPr>
            <p:ph type="title"/>
          </p:nvPr>
        </p:nvSpPr>
        <p:spPr/>
        <p:txBody>
          <a:bodyPr/>
          <a:lstStyle/>
          <a:p>
            <a:r>
              <a:rPr lang="en-US" dirty="0"/>
              <a:t>Mental Representation</a:t>
            </a:r>
          </a:p>
        </p:txBody>
      </p:sp>
      <p:sp>
        <p:nvSpPr>
          <p:cNvPr id="3" name="Content Placeholder 2">
            <a:extLst>
              <a:ext uri="{FF2B5EF4-FFF2-40B4-BE49-F238E27FC236}">
                <a16:creationId xmlns:a16="http://schemas.microsoft.com/office/drawing/2014/main" id="{841F4835-7255-4DF9-89FF-40CD9D87347A}"/>
              </a:ext>
            </a:extLst>
          </p:cNvPr>
          <p:cNvSpPr>
            <a:spLocks noGrp="1"/>
          </p:cNvSpPr>
          <p:nvPr>
            <p:ph idx="1"/>
          </p:nvPr>
        </p:nvSpPr>
        <p:spPr/>
        <p:txBody>
          <a:bodyPr>
            <a:normAutofit fontScale="92500" lnSpcReduction="20000"/>
          </a:bodyPr>
          <a:lstStyle/>
          <a:p>
            <a:r>
              <a:rPr lang="en-US" dirty="0"/>
              <a:t>The mental models users construct of the systems they use reflect the manner in which they receive and understand these systems.</a:t>
            </a:r>
          </a:p>
          <a:p>
            <a:r>
              <a:rPr lang="en-US" dirty="0"/>
              <a:t>These models therefore vary as a function of users’ knowledge and experience.</a:t>
            </a:r>
          </a:p>
          <a:p>
            <a:r>
              <a:rPr lang="en-US" dirty="0"/>
              <a:t>In order to minimize the learning curve and facilitate system use, the conceptual model upon which a system is based should be similar to users’ mental representation of it.</a:t>
            </a:r>
          </a:p>
          <a:p>
            <a:r>
              <a:rPr lang="en-US" dirty="0"/>
              <a:t>The mental model is characterized by the very fact that it is personal (Rich 1983), incomplete, variable from one part of the system to another, possibly in error on some points and in constant evolution.</a:t>
            </a:r>
          </a:p>
          <a:p>
            <a:r>
              <a:rPr lang="en-US" dirty="0"/>
              <a:t>Researches shows that users will perform poorly in the absence of an adequate mental model.</a:t>
            </a:r>
          </a:p>
        </p:txBody>
      </p:sp>
    </p:spTree>
    <p:extLst>
      <p:ext uri="{BB962C8B-B14F-4D97-AF65-F5344CB8AC3E}">
        <p14:creationId xmlns:p14="http://schemas.microsoft.com/office/powerpoint/2010/main" val="2673234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B35B-E615-49DE-A82C-F837FF9401EC}"/>
              </a:ext>
            </a:extLst>
          </p:cNvPr>
          <p:cNvSpPr>
            <a:spLocks noGrp="1"/>
          </p:cNvSpPr>
          <p:nvPr>
            <p:ph type="title"/>
          </p:nvPr>
        </p:nvSpPr>
        <p:spPr/>
        <p:txBody>
          <a:bodyPr/>
          <a:lstStyle/>
          <a:p>
            <a:r>
              <a:rPr lang="en-US" dirty="0"/>
              <a:t>User Analysis</a:t>
            </a:r>
          </a:p>
        </p:txBody>
      </p:sp>
      <p:sp>
        <p:nvSpPr>
          <p:cNvPr id="3" name="Content Placeholder 2">
            <a:extLst>
              <a:ext uri="{FF2B5EF4-FFF2-40B4-BE49-F238E27FC236}">
                <a16:creationId xmlns:a16="http://schemas.microsoft.com/office/drawing/2014/main" id="{3C6E6FB1-CDFD-4850-9FF3-807799899E3F}"/>
              </a:ext>
            </a:extLst>
          </p:cNvPr>
          <p:cNvSpPr>
            <a:spLocks noGrp="1"/>
          </p:cNvSpPr>
          <p:nvPr>
            <p:ph idx="1"/>
          </p:nvPr>
        </p:nvSpPr>
        <p:spPr/>
        <p:txBody>
          <a:bodyPr>
            <a:normAutofit fontScale="62500" lnSpcReduction="20000"/>
          </a:bodyPr>
          <a:lstStyle/>
          <a:p>
            <a:r>
              <a:rPr lang="en-US" dirty="0"/>
              <a:t>The other pillar of interface design is the analysis of user characteristics.</a:t>
            </a:r>
          </a:p>
          <a:p>
            <a:r>
              <a:rPr lang="en-US" dirty="0"/>
              <a:t>Considerations:</a:t>
            </a:r>
          </a:p>
          <a:p>
            <a:pPr marL="457200" indent="-457200">
              <a:buFont typeface="+mj-lt"/>
              <a:buAutoNum type="arabicPeriod"/>
            </a:pPr>
            <a:r>
              <a:rPr lang="en-US" dirty="0"/>
              <a:t>Age</a:t>
            </a:r>
          </a:p>
          <a:p>
            <a:pPr marL="457200" indent="-457200">
              <a:buFont typeface="+mj-lt"/>
              <a:buAutoNum type="arabicPeriod"/>
            </a:pPr>
            <a:r>
              <a:rPr lang="en-US" dirty="0"/>
              <a:t>Sex</a:t>
            </a:r>
          </a:p>
          <a:p>
            <a:pPr marL="457200" indent="-457200">
              <a:buFont typeface="+mj-lt"/>
              <a:buAutoNum type="arabicPeriod"/>
            </a:pPr>
            <a:r>
              <a:rPr lang="en-US" dirty="0"/>
              <a:t>Language</a:t>
            </a:r>
          </a:p>
          <a:p>
            <a:pPr marL="457200" indent="-457200">
              <a:buFont typeface="+mj-lt"/>
              <a:buAutoNum type="arabicPeriod"/>
            </a:pPr>
            <a:r>
              <a:rPr lang="en-US" dirty="0"/>
              <a:t>Culture</a:t>
            </a:r>
          </a:p>
          <a:p>
            <a:pPr marL="457200" indent="-457200">
              <a:buFont typeface="+mj-lt"/>
              <a:buAutoNum type="arabicPeriod"/>
            </a:pPr>
            <a:r>
              <a:rPr lang="en-US" dirty="0"/>
              <a:t>Training</a:t>
            </a:r>
          </a:p>
          <a:p>
            <a:pPr marL="457200" indent="-457200">
              <a:buFont typeface="+mj-lt"/>
              <a:buAutoNum type="arabicPeriod"/>
            </a:pPr>
            <a:r>
              <a:rPr lang="en-US" dirty="0"/>
              <a:t>Perception</a:t>
            </a:r>
          </a:p>
          <a:p>
            <a:pPr marL="457200" indent="-457200">
              <a:buFont typeface="+mj-lt"/>
              <a:buAutoNum type="arabicPeriod"/>
            </a:pPr>
            <a:r>
              <a:rPr lang="en-US" dirty="0"/>
              <a:t>Memory</a:t>
            </a:r>
          </a:p>
          <a:p>
            <a:pPr marL="457200" indent="-457200">
              <a:buFont typeface="+mj-lt"/>
              <a:buAutoNum type="arabicPeriod"/>
            </a:pPr>
            <a:r>
              <a:rPr lang="en-US" dirty="0"/>
              <a:t>Cognitive Mapping</a:t>
            </a:r>
          </a:p>
          <a:p>
            <a:pPr marL="457200" indent="-457200">
              <a:buFont typeface="+mj-lt"/>
              <a:buAutoNum type="arabicPeriod"/>
            </a:pPr>
            <a:r>
              <a:rPr lang="en-US" dirty="0"/>
              <a:t>Decision Making</a:t>
            </a:r>
          </a:p>
          <a:p>
            <a:pPr marL="457200" indent="-457200">
              <a:buFont typeface="+mj-lt"/>
              <a:buAutoNum type="arabicPeriod"/>
            </a:pPr>
            <a:r>
              <a:rPr lang="en-US" dirty="0"/>
              <a:t>Learning</a:t>
            </a:r>
          </a:p>
        </p:txBody>
      </p:sp>
    </p:spTree>
    <p:extLst>
      <p:ext uri="{BB962C8B-B14F-4D97-AF65-F5344CB8AC3E}">
        <p14:creationId xmlns:p14="http://schemas.microsoft.com/office/powerpoint/2010/main" val="3940452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086C-50AA-481E-AB5F-B15714A1E7EF}"/>
              </a:ext>
            </a:extLst>
          </p:cNvPr>
          <p:cNvSpPr>
            <a:spLocks noGrp="1"/>
          </p:cNvSpPr>
          <p:nvPr>
            <p:ph type="title"/>
          </p:nvPr>
        </p:nvSpPr>
        <p:spPr/>
        <p:txBody>
          <a:bodyPr/>
          <a:lstStyle/>
          <a:p>
            <a:r>
              <a:rPr lang="en-US" dirty="0"/>
              <a:t>Unavoidable Errors</a:t>
            </a:r>
          </a:p>
        </p:txBody>
      </p:sp>
      <p:sp>
        <p:nvSpPr>
          <p:cNvPr id="3" name="Content Placeholder 2">
            <a:extLst>
              <a:ext uri="{FF2B5EF4-FFF2-40B4-BE49-F238E27FC236}">
                <a16:creationId xmlns:a16="http://schemas.microsoft.com/office/drawing/2014/main" id="{25A0E263-B1DC-4CAD-B9B8-77476119B3B5}"/>
              </a:ext>
            </a:extLst>
          </p:cNvPr>
          <p:cNvSpPr>
            <a:spLocks noGrp="1"/>
          </p:cNvSpPr>
          <p:nvPr>
            <p:ph idx="1"/>
          </p:nvPr>
        </p:nvSpPr>
        <p:spPr/>
        <p:txBody>
          <a:bodyPr/>
          <a:lstStyle/>
          <a:p>
            <a:r>
              <a:rPr lang="en-US" dirty="0"/>
              <a:t>It should be recognized that users make mistakes when using systems, regardless of their skill level or the quality of the system.</a:t>
            </a:r>
          </a:p>
          <a:p>
            <a:r>
              <a:rPr lang="en-US" dirty="0"/>
              <a:t>One of the causes of errors is users’ reliance on correction rather than prevention strategies.</a:t>
            </a:r>
          </a:p>
          <a:p>
            <a:r>
              <a:rPr lang="en-US" dirty="0"/>
              <a:t>Users prefer acting rapidly and incurring errors that they must subsequently correct, to working more slowly and avoiding errors.</a:t>
            </a:r>
          </a:p>
          <a:p>
            <a:r>
              <a:rPr lang="en-US" dirty="0"/>
              <a:t>In addition, systems should be fault tolerant and should incorporate effective error management.  </a:t>
            </a:r>
          </a:p>
        </p:txBody>
      </p:sp>
    </p:spTree>
    <p:extLst>
      <p:ext uri="{BB962C8B-B14F-4D97-AF65-F5344CB8AC3E}">
        <p14:creationId xmlns:p14="http://schemas.microsoft.com/office/powerpoint/2010/main" val="208958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FD7CC9-3A5B-4025-9565-0670057C2975}"/>
              </a:ext>
            </a:extLst>
          </p:cNvPr>
          <p:cNvSpPr>
            <a:spLocks noGrp="1"/>
          </p:cNvSpPr>
          <p:nvPr>
            <p:ph type="title"/>
          </p:nvPr>
        </p:nvSpPr>
        <p:spPr/>
        <p:txBody>
          <a:bodyPr/>
          <a:lstStyle/>
          <a:p>
            <a:r>
              <a:rPr lang="en-US" dirty="0"/>
              <a:t>Definition</a:t>
            </a:r>
          </a:p>
        </p:txBody>
      </p:sp>
      <p:sp>
        <p:nvSpPr>
          <p:cNvPr id="5" name="Content Placeholder 4">
            <a:extLst>
              <a:ext uri="{FF2B5EF4-FFF2-40B4-BE49-F238E27FC236}">
                <a16:creationId xmlns:a16="http://schemas.microsoft.com/office/drawing/2014/main" id="{59EF84BB-5F54-4F2F-9476-D8FA8BDCE510}"/>
              </a:ext>
            </a:extLst>
          </p:cNvPr>
          <p:cNvSpPr>
            <a:spLocks noGrp="1"/>
          </p:cNvSpPr>
          <p:nvPr>
            <p:ph idx="1"/>
          </p:nvPr>
        </p:nvSpPr>
        <p:spPr/>
        <p:txBody>
          <a:bodyPr/>
          <a:lstStyle/>
          <a:p>
            <a:r>
              <a:rPr lang="en-US" dirty="0"/>
              <a:t>Ergonomics is the scientific discipline concerned with the understanding of interactions among humans and other elements of a system.</a:t>
            </a:r>
          </a:p>
          <a:p>
            <a:r>
              <a:rPr lang="en-US" dirty="0"/>
              <a:t>To goal is to facilitate the interaction to achieve maximum performance.</a:t>
            </a:r>
          </a:p>
        </p:txBody>
      </p:sp>
    </p:spTree>
    <p:extLst>
      <p:ext uri="{BB962C8B-B14F-4D97-AF65-F5344CB8AC3E}">
        <p14:creationId xmlns:p14="http://schemas.microsoft.com/office/powerpoint/2010/main" val="2649591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FDCB-FCAA-4072-AC09-28176BAF117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D844CA3-A43D-4D41-B06D-91AE08215F16}"/>
              </a:ext>
            </a:extLst>
          </p:cNvPr>
          <p:cNvSpPr>
            <a:spLocks noGrp="1"/>
          </p:cNvSpPr>
          <p:nvPr>
            <p:ph idx="1"/>
          </p:nvPr>
        </p:nvSpPr>
        <p:spPr/>
        <p:txBody>
          <a:bodyPr/>
          <a:lstStyle/>
          <a:p>
            <a:r>
              <a:rPr lang="en-US" dirty="0"/>
              <a:t>Interface development has highlighted the major stakes and broad trends in the field of human-computer interaction.</a:t>
            </a:r>
          </a:p>
          <a:p>
            <a:r>
              <a:rPr lang="en-US" dirty="0"/>
              <a:t>Ergonomics can help us understand that processes and methods that helps us boost user-system interaction performance.</a:t>
            </a:r>
          </a:p>
          <a:p>
            <a:r>
              <a:rPr lang="en-US" dirty="0"/>
              <a:t> Task, user, and needs analysis play an essential role in understanding system requirements and, by extension, necessary interface features.</a:t>
            </a:r>
          </a:p>
          <a:p>
            <a:r>
              <a:rPr lang="en-US" dirty="0"/>
              <a:t>Prototyping and user evaluation are indispensable for the determination of interface usability.</a:t>
            </a:r>
          </a:p>
          <a:p>
            <a:endParaRPr lang="en-US" dirty="0"/>
          </a:p>
        </p:txBody>
      </p:sp>
    </p:spTree>
    <p:extLst>
      <p:ext uri="{BB962C8B-B14F-4D97-AF65-F5344CB8AC3E}">
        <p14:creationId xmlns:p14="http://schemas.microsoft.com/office/powerpoint/2010/main" val="55460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CEEE-0701-4043-A772-B0ADFC5507F7}"/>
              </a:ext>
            </a:extLst>
          </p:cNvPr>
          <p:cNvSpPr>
            <a:spLocks noGrp="1"/>
          </p:cNvSpPr>
          <p:nvPr>
            <p:ph type="title"/>
          </p:nvPr>
        </p:nvSpPr>
        <p:spPr/>
        <p:txBody>
          <a:bodyPr/>
          <a:lstStyle/>
          <a:p>
            <a:r>
              <a:rPr lang="en-US" dirty="0"/>
              <a:t>Driving Factors</a:t>
            </a:r>
          </a:p>
        </p:txBody>
      </p:sp>
      <p:sp>
        <p:nvSpPr>
          <p:cNvPr id="3" name="Content Placeholder 2">
            <a:extLst>
              <a:ext uri="{FF2B5EF4-FFF2-40B4-BE49-F238E27FC236}">
                <a16:creationId xmlns:a16="http://schemas.microsoft.com/office/drawing/2014/main" id="{9AFF3468-DE1D-4778-8232-5B7F2D6CE7D0}"/>
              </a:ext>
            </a:extLst>
          </p:cNvPr>
          <p:cNvSpPr>
            <a:spLocks noGrp="1"/>
          </p:cNvSpPr>
          <p:nvPr>
            <p:ph idx="1"/>
          </p:nvPr>
        </p:nvSpPr>
        <p:spPr/>
        <p:txBody>
          <a:bodyPr/>
          <a:lstStyle/>
          <a:p>
            <a:r>
              <a:rPr lang="en-US" dirty="0"/>
              <a:t>Massive interface optimization was pushed to incorporate as many people as possible.</a:t>
            </a:r>
          </a:p>
          <a:p>
            <a:r>
              <a:rPr lang="en-US" dirty="0"/>
              <a:t>The companies like Apple, Microsoft , Google and many other brought massive amount of people into the realm of computers.</a:t>
            </a:r>
          </a:p>
          <a:p>
            <a:r>
              <a:rPr lang="en-US" dirty="0"/>
              <a:t>For that to have happen, the learning curve had to be decreased.</a:t>
            </a:r>
          </a:p>
          <a:p>
            <a:r>
              <a:rPr lang="en-US" dirty="0"/>
              <a:t>The interface should be self-explanatory.</a:t>
            </a:r>
          </a:p>
          <a:p>
            <a:r>
              <a:rPr lang="en-US" dirty="0"/>
              <a:t>Utilities had to be defined. In some devices, hardcoded into the system. </a:t>
            </a:r>
          </a:p>
        </p:txBody>
      </p:sp>
    </p:spTree>
    <p:extLst>
      <p:ext uri="{BB962C8B-B14F-4D97-AF65-F5344CB8AC3E}">
        <p14:creationId xmlns:p14="http://schemas.microsoft.com/office/powerpoint/2010/main" val="419118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AB91-4F94-4FEF-A74F-C348F4233FDF}"/>
              </a:ext>
            </a:extLst>
          </p:cNvPr>
          <p:cNvSpPr>
            <a:spLocks noGrp="1"/>
          </p:cNvSpPr>
          <p:nvPr>
            <p:ph type="title"/>
          </p:nvPr>
        </p:nvSpPr>
        <p:spPr/>
        <p:txBody>
          <a:bodyPr/>
          <a:lstStyle/>
          <a:p>
            <a:r>
              <a:rPr lang="en-US" dirty="0"/>
              <a:t>Interface and Interaction</a:t>
            </a:r>
          </a:p>
        </p:txBody>
      </p:sp>
      <p:sp>
        <p:nvSpPr>
          <p:cNvPr id="3" name="Content Placeholder 2">
            <a:extLst>
              <a:ext uri="{FF2B5EF4-FFF2-40B4-BE49-F238E27FC236}">
                <a16:creationId xmlns:a16="http://schemas.microsoft.com/office/drawing/2014/main" id="{E9B76D87-6CAD-45A5-9D29-505B750D884E}"/>
              </a:ext>
            </a:extLst>
          </p:cNvPr>
          <p:cNvSpPr>
            <a:spLocks noGrp="1"/>
          </p:cNvSpPr>
          <p:nvPr>
            <p:ph idx="1"/>
          </p:nvPr>
        </p:nvSpPr>
        <p:spPr/>
        <p:txBody>
          <a:bodyPr>
            <a:normAutofit lnSpcReduction="10000"/>
          </a:bodyPr>
          <a:lstStyle/>
          <a:p>
            <a:r>
              <a:rPr lang="en-US" dirty="0"/>
              <a:t>An interface can be defined as the sum of the hardware and software components through which a system is operated and users informed of its status. </a:t>
            </a:r>
          </a:p>
          <a:p>
            <a:r>
              <a:rPr lang="en-US" dirty="0"/>
              <a:t>The interface includes everything the user perceives, understands and manipulates while interacting with the computer .</a:t>
            </a:r>
          </a:p>
          <a:p>
            <a:r>
              <a:rPr lang="en-US" dirty="0"/>
              <a:t> It is therefore a crucial determinant of the human-machine relation.</a:t>
            </a:r>
          </a:p>
          <a:p>
            <a:r>
              <a:rPr lang="en-US" dirty="0"/>
              <a:t>Research on interfaces aims at improving interface utility, accessibility, performance and safety, and usability. </a:t>
            </a:r>
          </a:p>
          <a:p>
            <a:r>
              <a:rPr lang="en-US" dirty="0"/>
              <a:t>Utility is defined with reference to the task to be performed</a:t>
            </a:r>
          </a:p>
        </p:txBody>
      </p:sp>
    </p:spTree>
    <p:extLst>
      <p:ext uri="{BB962C8B-B14F-4D97-AF65-F5344CB8AC3E}">
        <p14:creationId xmlns:p14="http://schemas.microsoft.com/office/powerpoint/2010/main" val="3826734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007C-5EFD-482C-92FD-D048109C6EE6}"/>
              </a:ext>
            </a:extLst>
          </p:cNvPr>
          <p:cNvSpPr>
            <a:spLocks noGrp="1"/>
          </p:cNvSpPr>
          <p:nvPr>
            <p:ph type="title"/>
          </p:nvPr>
        </p:nvSpPr>
        <p:spPr/>
        <p:txBody>
          <a:bodyPr/>
          <a:lstStyle/>
          <a:p>
            <a:r>
              <a:rPr lang="en-US" dirty="0"/>
              <a:t>Accessibility</a:t>
            </a:r>
          </a:p>
        </p:txBody>
      </p:sp>
      <p:sp>
        <p:nvSpPr>
          <p:cNvPr id="3" name="Content Placeholder 2">
            <a:extLst>
              <a:ext uri="{FF2B5EF4-FFF2-40B4-BE49-F238E27FC236}">
                <a16:creationId xmlns:a16="http://schemas.microsoft.com/office/drawing/2014/main" id="{B7850D1D-2664-46F1-AE8D-3DB75EB45758}"/>
              </a:ext>
            </a:extLst>
          </p:cNvPr>
          <p:cNvSpPr>
            <a:spLocks noGrp="1"/>
          </p:cNvSpPr>
          <p:nvPr>
            <p:ph idx="1"/>
          </p:nvPr>
        </p:nvSpPr>
        <p:spPr/>
        <p:txBody>
          <a:bodyPr/>
          <a:lstStyle/>
          <a:p>
            <a:r>
              <a:rPr lang="en-US" dirty="0"/>
              <a:t>Measure of an interface’s ability to allow several categories of users.</a:t>
            </a:r>
          </a:p>
          <a:p>
            <a:r>
              <a:rPr lang="en-US" dirty="0"/>
              <a:t>Users can be:</a:t>
            </a:r>
          </a:p>
          <a:p>
            <a:pPr marL="457200" indent="-457200">
              <a:buFont typeface="+mj-lt"/>
              <a:buAutoNum type="arabicPeriod"/>
            </a:pPr>
            <a:r>
              <a:rPr lang="en-US" dirty="0"/>
              <a:t>Professionals</a:t>
            </a:r>
          </a:p>
          <a:p>
            <a:pPr marL="457200" indent="-457200">
              <a:buFont typeface="+mj-lt"/>
              <a:buAutoNum type="arabicPeriod"/>
            </a:pPr>
            <a:r>
              <a:rPr lang="en-US" dirty="0"/>
              <a:t>Non-Professionals</a:t>
            </a:r>
          </a:p>
          <a:p>
            <a:pPr marL="457200" indent="-457200">
              <a:buFont typeface="+mj-lt"/>
              <a:buAutoNum type="arabicPeriod"/>
            </a:pPr>
            <a:r>
              <a:rPr lang="en-US" dirty="0"/>
              <a:t>Handicapped</a:t>
            </a:r>
          </a:p>
          <a:p>
            <a:pPr marL="457200" indent="-457200">
              <a:buFont typeface="+mj-lt"/>
              <a:buAutoNum type="arabicPeriod"/>
            </a:pPr>
            <a:r>
              <a:rPr lang="en-US" dirty="0"/>
              <a:t>Dumb</a:t>
            </a:r>
          </a:p>
        </p:txBody>
      </p:sp>
    </p:spTree>
    <p:extLst>
      <p:ext uri="{BB962C8B-B14F-4D97-AF65-F5344CB8AC3E}">
        <p14:creationId xmlns:p14="http://schemas.microsoft.com/office/powerpoint/2010/main" val="185353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31C5-AD9F-40BC-8C33-CDBF4731DC44}"/>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E69CB88A-6AB1-4D93-80F8-F207E9AACCA7}"/>
              </a:ext>
            </a:extLst>
          </p:cNvPr>
          <p:cNvSpPr>
            <a:spLocks noGrp="1"/>
          </p:cNvSpPr>
          <p:nvPr>
            <p:ph idx="1"/>
          </p:nvPr>
        </p:nvSpPr>
        <p:spPr/>
        <p:txBody>
          <a:bodyPr/>
          <a:lstStyle/>
          <a:p>
            <a:r>
              <a:rPr lang="en-US" dirty="0"/>
              <a:t>In terms of interface design, the performance is the degree to which a system improves the efficiency with which users perform their work.</a:t>
            </a:r>
          </a:p>
          <a:p>
            <a:r>
              <a:rPr lang="en-US" dirty="0"/>
              <a:t>May include:</a:t>
            </a:r>
          </a:p>
          <a:p>
            <a:pPr marL="457200" indent="-457200">
              <a:buFont typeface="+mj-lt"/>
              <a:buAutoNum type="arabicPeriod"/>
            </a:pPr>
            <a:r>
              <a:rPr lang="en-US" dirty="0"/>
              <a:t>Menu Shortcuts</a:t>
            </a:r>
          </a:p>
          <a:p>
            <a:pPr marL="457200" indent="-457200">
              <a:buFont typeface="+mj-lt"/>
              <a:buAutoNum type="arabicPeriod"/>
            </a:pPr>
            <a:r>
              <a:rPr lang="en-US" dirty="0"/>
              <a:t>Prioritize functions in terms of viewing area</a:t>
            </a:r>
          </a:p>
          <a:p>
            <a:pPr marL="457200" indent="-457200">
              <a:buFont typeface="+mj-lt"/>
              <a:buAutoNum type="arabicPeriod"/>
            </a:pPr>
            <a:r>
              <a:rPr lang="en-US" dirty="0"/>
              <a:t>Key binding</a:t>
            </a:r>
          </a:p>
          <a:p>
            <a:pPr marL="457200" indent="-457200">
              <a:buFont typeface="+mj-lt"/>
              <a:buAutoNum type="arabicPeriod"/>
            </a:pPr>
            <a:r>
              <a:rPr lang="en-US" dirty="0"/>
              <a:t>Machine-learning for auto filling</a:t>
            </a:r>
          </a:p>
        </p:txBody>
      </p:sp>
    </p:spTree>
    <p:extLst>
      <p:ext uri="{BB962C8B-B14F-4D97-AF65-F5344CB8AC3E}">
        <p14:creationId xmlns:p14="http://schemas.microsoft.com/office/powerpoint/2010/main" val="288923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7C57-A472-4639-A7C3-BFF183516B1C}"/>
              </a:ext>
            </a:extLst>
          </p:cNvPr>
          <p:cNvSpPr>
            <a:spLocks noGrp="1"/>
          </p:cNvSpPr>
          <p:nvPr>
            <p:ph type="title"/>
          </p:nvPr>
        </p:nvSpPr>
        <p:spPr/>
        <p:txBody>
          <a:bodyPr/>
          <a:lstStyle/>
          <a:p>
            <a:r>
              <a:rPr lang="en-US" dirty="0"/>
              <a:t>Safety</a:t>
            </a:r>
          </a:p>
        </p:txBody>
      </p:sp>
      <p:sp>
        <p:nvSpPr>
          <p:cNvPr id="3" name="Content Placeholder 2">
            <a:extLst>
              <a:ext uri="{FF2B5EF4-FFF2-40B4-BE49-F238E27FC236}">
                <a16:creationId xmlns:a16="http://schemas.microsoft.com/office/drawing/2014/main" id="{18441A31-F94E-41CB-88EA-5A9B106463A6}"/>
              </a:ext>
            </a:extLst>
          </p:cNvPr>
          <p:cNvSpPr>
            <a:spLocks noGrp="1"/>
          </p:cNvSpPr>
          <p:nvPr>
            <p:ph idx="1"/>
          </p:nvPr>
        </p:nvSpPr>
        <p:spPr/>
        <p:txBody>
          <a:bodyPr/>
          <a:lstStyle/>
          <a:p>
            <a:r>
              <a:rPr lang="en-US" dirty="0"/>
              <a:t>The safety of a system is defined by the extent to which an interface allows users to perform their work free from the risks.</a:t>
            </a:r>
          </a:p>
          <a:p>
            <a:r>
              <a:rPr lang="en-US" dirty="0"/>
              <a:t>Factors:</a:t>
            </a:r>
          </a:p>
          <a:p>
            <a:pPr marL="457200" indent="-457200">
              <a:buFont typeface="+mj-lt"/>
              <a:buAutoNum type="arabicPeriod"/>
            </a:pPr>
            <a:r>
              <a:rPr lang="en-US" dirty="0"/>
              <a:t>Human</a:t>
            </a:r>
          </a:p>
          <a:p>
            <a:pPr marL="457200" indent="-457200">
              <a:buFont typeface="+mj-lt"/>
              <a:buAutoNum type="arabicPeriod"/>
            </a:pPr>
            <a:r>
              <a:rPr lang="en-US" dirty="0"/>
              <a:t>Equipment</a:t>
            </a:r>
          </a:p>
          <a:p>
            <a:pPr marL="457200" indent="-457200">
              <a:buFont typeface="+mj-lt"/>
              <a:buAutoNum type="arabicPeriod"/>
            </a:pPr>
            <a:r>
              <a:rPr lang="en-US" dirty="0"/>
              <a:t>Data</a:t>
            </a:r>
          </a:p>
          <a:p>
            <a:pPr marL="457200" indent="-457200">
              <a:buFont typeface="+mj-lt"/>
              <a:buAutoNum type="arabicPeriod"/>
            </a:pPr>
            <a:r>
              <a:rPr lang="en-US" dirty="0"/>
              <a:t>Environmental accidents</a:t>
            </a:r>
          </a:p>
          <a:p>
            <a:pPr marL="457200" indent="-457200">
              <a:buFont typeface="+mj-lt"/>
              <a:buAutoNum type="arabicPeriod"/>
            </a:pPr>
            <a:r>
              <a:rPr lang="en-US" dirty="0"/>
              <a:t>Losses</a:t>
            </a:r>
          </a:p>
        </p:txBody>
      </p:sp>
    </p:spTree>
    <p:extLst>
      <p:ext uri="{BB962C8B-B14F-4D97-AF65-F5344CB8AC3E}">
        <p14:creationId xmlns:p14="http://schemas.microsoft.com/office/powerpoint/2010/main" val="410695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99A3-D4DC-4F4F-A9C7-E735D29AA93A}"/>
              </a:ext>
            </a:extLst>
          </p:cNvPr>
          <p:cNvSpPr>
            <a:spLocks noGrp="1"/>
          </p:cNvSpPr>
          <p:nvPr>
            <p:ph type="title"/>
          </p:nvPr>
        </p:nvSpPr>
        <p:spPr/>
        <p:txBody>
          <a:bodyPr/>
          <a:lstStyle/>
          <a:p>
            <a:r>
              <a:rPr lang="en-US" dirty="0"/>
              <a:t>Interface Advantages for Developers</a:t>
            </a:r>
          </a:p>
        </p:txBody>
      </p:sp>
      <p:sp>
        <p:nvSpPr>
          <p:cNvPr id="3" name="Content Placeholder 2">
            <a:extLst>
              <a:ext uri="{FF2B5EF4-FFF2-40B4-BE49-F238E27FC236}">
                <a16:creationId xmlns:a16="http://schemas.microsoft.com/office/drawing/2014/main" id="{CCC970BD-28AA-407D-85F9-720D4242C493}"/>
              </a:ext>
            </a:extLst>
          </p:cNvPr>
          <p:cNvSpPr>
            <a:spLocks noGrp="1"/>
          </p:cNvSpPr>
          <p:nvPr>
            <p:ph idx="1"/>
          </p:nvPr>
        </p:nvSpPr>
        <p:spPr/>
        <p:txBody>
          <a:bodyPr>
            <a:normAutofit lnSpcReduction="10000"/>
          </a:bodyPr>
          <a:lstStyle/>
          <a:p>
            <a:pPr marL="0" indent="0">
              <a:buNone/>
            </a:pPr>
            <a:endParaRPr lang="en-US" dirty="0"/>
          </a:p>
          <a:p>
            <a:r>
              <a:rPr lang="en-US" dirty="0"/>
              <a:t>    Better product image</a:t>
            </a:r>
          </a:p>
          <a:p>
            <a:r>
              <a:rPr lang="en-US" dirty="0"/>
              <a:t>    Increased demand for products</a:t>
            </a:r>
          </a:p>
          <a:p>
            <a:r>
              <a:rPr lang="en-US" dirty="0"/>
              <a:t>    Shorter training times</a:t>
            </a:r>
          </a:p>
          <a:p>
            <a:r>
              <a:rPr lang="en-US" dirty="0"/>
              <a:t>    Lower after-sales service requirements</a:t>
            </a:r>
          </a:p>
          <a:p>
            <a:r>
              <a:rPr lang="en-US" dirty="0"/>
              <a:t>    Solid base upon which to develop a product line</a:t>
            </a:r>
          </a:p>
          <a:p>
            <a:r>
              <a:rPr lang="en-US" dirty="0"/>
              <a:t>    Reduction of the risk of errors and accidents</a:t>
            </a:r>
          </a:p>
          <a:p>
            <a:r>
              <a:rPr lang="en-US" dirty="0"/>
              <a:t>    Reduction of documentation.</a:t>
            </a:r>
          </a:p>
          <a:p>
            <a:endParaRPr lang="en-US" dirty="0"/>
          </a:p>
        </p:txBody>
      </p:sp>
    </p:spTree>
    <p:extLst>
      <p:ext uri="{BB962C8B-B14F-4D97-AF65-F5344CB8AC3E}">
        <p14:creationId xmlns:p14="http://schemas.microsoft.com/office/powerpoint/2010/main" val="235117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2616-31D7-4975-945D-FB4054AF7A76}"/>
              </a:ext>
            </a:extLst>
          </p:cNvPr>
          <p:cNvSpPr>
            <a:spLocks noGrp="1"/>
          </p:cNvSpPr>
          <p:nvPr>
            <p:ph type="title"/>
          </p:nvPr>
        </p:nvSpPr>
        <p:spPr/>
        <p:txBody>
          <a:bodyPr/>
          <a:lstStyle/>
          <a:p>
            <a:r>
              <a:rPr lang="en-US" dirty="0"/>
              <a:t>Interface Advantages for Users</a:t>
            </a:r>
          </a:p>
        </p:txBody>
      </p:sp>
      <p:sp>
        <p:nvSpPr>
          <p:cNvPr id="3" name="Content Placeholder 2">
            <a:extLst>
              <a:ext uri="{FF2B5EF4-FFF2-40B4-BE49-F238E27FC236}">
                <a16:creationId xmlns:a16="http://schemas.microsoft.com/office/drawing/2014/main" id="{3370B17F-4FE2-4EA8-9407-7F8D4FD9A99C}"/>
              </a:ext>
            </a:extLst>
          </p:cNvPr>
          <p:cNvSpPr>
            <a:spLocks noGrp="1"/>
          </p:cNvSpPr>
          <p:nvPr>
            <p:ph idx="1"/>
          </p:nvPr>
        </p:nvSpPr>
        <p:spPr/>
        <p:txBody>
          <a:bodyPr>
            <a:normAutofit lnSpcReduction="10000"/>
          </a:bodyPr>
          <a:lstStyle/>
          <a:p>
            <a:endParaRPr lang="en-US" dirty="0"/>
          </a:p>
          <a:p>
            <a:r>
              <a:rPr lang="en-US" dirty="0"/>
              <a:t>    Shorter learning phase</a:t>
            </a:r>
          </a:p>
          <a:p>
            <a:r>
              <a:rPr lang="en-US" dirty="0"/>
              <a:t>    Increased general applicability of skills</a:t>
            </a:r>
          </a:p>
          <a:p>
            <a:r>
              <a:rPr lang="en-US" dirty="0"/>
              <a:t>    Improved use of the system</a:t>
            </a:r>
          </a:p>
          <a:p>
            <a:r>
              <a:rPr lang="en-US" dirty="0"/>
              <a:t>    Increased autonomy using the system</a:t>
            </a:r>
          </a:p>
          <a:p>
            <a:r>
              <a:rPr lang="en-US" dirty="0"/>
              <a:t>    Reduction of the time needed to execute a task</a:t>
            </a:r>
          </a:p>
          <a:p>
            <a:r>
              <a:rPr lang="en-US" dirty="0"/>
              <a:t>    Reduction in the number of errors</a:t>
            </a:r>
          </a:p>
          <a:p>
            <a:r>
              <a:rPr lang="en-US" dirty="0"/>
              <a:t>    Increased satisfaction.</a:t>
            </a:r>
          </a:p>
          <a:p>
            <a:endParaRPr lang="en-US" dirty="0"/>
          </a:p>
        </p:txBody>
      </p:sp>
    </p:spTree>
    <p:extLst>
      <p:ext uri="{BB962C8B-B14F-4D97-AF65-F5344CB8AC3E}">
        <p14:creationId xmlns:p14="http://schemas.microsoft.com/office/powerpoint/2010/main" val="36169371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82</TotalTime>
  <Words>1239</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Trebuchet MS</vt:lpstr>
      <vt:lpstr>Berlin</vt:lpstr>
      <vt:lpstr>Ergonomics</vt:lpstr>
      <vt:lpstr>Definition</vt:lpstr>
      <vt:lpstr>Driving Factors</vt:lpstr>
      <vt:lpstr>Interface and Interaction</vt:lpstr>
      <vt:lpstr>Accessibility</vt:lpstr>
      <vt:lpstr>Performance</vt:lpstr>
      <vt:lpstr>Safety</vt:lpstr>
      <vt:lpstr>Interface Advantages for Developers</vt:lpstr>
      <vt:lpstr>Interface Advantages for Users</vt:lpstr>
      <vt:lpstr>A Design Philosophy Focused on the User</vt:lpstr>
      <vt:lpstr>Ergonomic Task Analysis</vt:lpstr>
      <vt:lpstr>Activity Analysis</vt:lpstr>
      <vt:lpstr>Nominal Task vs Real Task</vt:lpstr>
      <vt:lpstr>Step of Task Analysis</vt:lpstr>
      <vt:lpstr>Cognitive Ergonomics</vt:lpstr>
      <vt:lpstr>Learning</vt:lpstr>
      <vt:lpstr>Mental Representation</vt:lpstr>
      <vt:lpstr>User Analysis</vt:lpstr>
      <vt:lpstr>Unavoidable Errors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dc:title>
  <dc:creator>Ammar Khan</dc:creator>
  <cp:lastModifiedBy>Ammar Khan</cp:lastModifiedBy>
  <cp:revision>13</cp:revision>
  <dcterms:created xsi:type="dcterms:W3CDTF">2020-06-08T02:19:40Z</dcterms:created>
  <dcterms:modified xsi:type="dcterms:W3CDTF">2020-06-08T04:53:10Z</dcterms:modified>
</cp:coreProperties>
</file>