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142D1-44B1-E738-6C1F-DCC55BFD11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47F9D1-F02A-0801-6151-BB12484B13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E5CCFF-3697-D56A-6CB9-894B8437717C}"/>
              </a:ext>
            </a:extLst>
          </p:cNvPr>
          <p:cNvSpPr>
            <a:spLocks noGrp="1"/>
          </p:cNvSpPr>
          <p:nvPr>
            <p:ph type="dt" sz="half" idx="10"/>
          </p:nvPr>
        </p:nvSpPr>
        <p:spPr/>
        <p:txBody>
          <a:bodyPr/>
          <a:lstStyle/>
          <a:p>
            <a:fld id="{FCC3EB7D-17D4-41E4-AA24-6591CE40B3B9}" type="datetimeFigureOut">
              <a:rPr lang="en-US" smtClean="0"/>
              <a:t>21-Jun-23</a:t>
            </a:fld>
            <a:endParaRPr lang="en-US"/>
          </a:p>
        </p:txBody>
      </p:sp>
      <p:sp>
        <p:nvSpPr>
          <p:cNvPr id="5" name="Footer Placeholder 4">
            <a:extLst>
              <a:ext uri="{FF2B5EF4-FFF2-40B4-BE49-F238E27FC236}">
                <a16:creationId xmlns:a16="http://schemas.microsoft.com/office/drawing/2014/main" id="{DC910BB7-FE1E-5440-13D6-6F4CA46AFE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D95681-F8D9-2109-500B-0D2DC6380583}"/>
              </a:ext>
            </a:extLst>
          </p:cNvPr>
          <p:cNvSpPr>
            <a:spLocks noGrp="1"/>
          </p:cNvSpPr>
          <p:nvPr>
            <p:ph type="sldNum" sz="quarter" idx="12"/>
          </p:nvPr>
        </p:nvSpPr>
        <p:spPr/>
        <p:txBody>
          <a:bodyPr/>
          <a:lstStyle/>
          <a:p>
            <a:fld id="{29809C8C-5D0A-4F23-A554-312B23A96AD7}" type="slidenum">
              <a:rPr lang="en-US" smtClean="0"/>
              <a:t>‹#›</a:t>
            </a:fld>
            <a:endParaRPr lang="en-US"/>
          </a:p>
        </p:txBody>
      </p:sp>
    </p:spTree>
    <p:extLst>
      <p:ext uri="{BB962C8B-B14F-4D97-AF65-F5344CB8AC3E}">
        <p14:creationId xmlns:p14="http://schemas.microsoft.com/office/powerpoint/2010/main" val="972250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B2215-9B74-EE44-837E-763C24B138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06B59C-3D9B-AFAA-CA31-AD4C67B075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0DAA0F-C55D-1DF1-FC2B-0DE2887F15DA}"/>
              </a:ext>
            </a:extLst>
          </p:cNvPr>
          <p:cNvSpPr>
            <a:spLocks noGrp="1"/>
          </p:cNvSpPr>
          <p:nvPr>
            <p:ph type="dt" sz="half" idx="10"/>
          </p:nvPr>
        </p:nvSpPr>
        <p:spPr/>
        <p:txBody>
          <a:bodyPr/>
          <a:lstStyle/>
          <a:p>
            <a:fld id="{FCC3EB7D-17D4-41E4-AA24-6591CE40B3B9}" type="datetimeFigureOut">
              <a:rPr lang="en-US" smtClean="0"/>
              <a:t>21-Jun-23</a:t>
            </a:fld>
            <a:endParaRPr lang="en-US"/>
          </a:p>
        </p:txBody>
      </p:sp>
      <p:sp>
        <p:nvSpPr>
          <p:cNvPr id="5" name="Footer Placeholder 4">
            <a:extLst>
              <a:ext uri="{FF2B5EF4-FFF2-40B4-BE49-F238E27FC236}">
                <a16:creationId xmlns:a16="http://schemas.microsoft.com/office/drawing/2014/main" id="{5B468348-EB4B-52D7-13C9-02F5468EFE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837A43-F56C-21C9-556B-23FBAA46305E}"/>
              </a:ext>
            </a:extLst>
          </p:cNvPr>
          <p:cNvSpPr>
            <a:spLocks noGrp="1"/>
          </p:cNvSpPr>
          <p:nvPr>
            <p:ph type="sldNum" sz="quarter" idx="12"/>
          </p:nvPr>
        </p:nvSpPr>
        <p:spPr/>
        <p:txBody>
          <a:bodyPr/>
          <a:lstStyle/>
          <a:p>
            <a:fld id="{29809C8C-5D0A-4F23-A554-312B23A96AD7}" type="slidenum">
              <a:rPr lang="en-US" smtClean="0"/>
              <a:t>‹#›</a:t>
            </a:fld>
            <a:endParaRPr lang="en-US"/>
          </a:p>
        </p:txBody>
      </p:sp>
    </p:spTree>
    <p:extLst>
      <p:ext uri="{BB962C8B-B14F-4D97-AF65-F5344CB8AC3E}">
        <p14:creationId xmlns:p14="http://schemas.microsoft.com/office/powerpoint/2010/main" val="9489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98138E-3163-985A-562E-614AA68EB1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CE5768-3AB2-6C04-0FD3-9D496C7FE8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D75EAE-FD9D-A73A-C11B-8A3E9BBA9417}"/>
              </a:ext>
            </a:extLst>
          </p:cNvPr>
          <p:cNvSpPr>
            <a:spLocks noGrp="1"/>
          </p:cNvSpPr>
          <p:nvPr>
            <p:ph type="dt" sz="half" idx="10"/>
          </p:nvPr>
        </p:nvSpPr>
        <p:spPr/>
        <p:txBody>
          <a:bodyPr/>
          <a:lstStyle/>
          <a:p>
            <a:fld id="{FCC3EB7D-17D4-41E4-AA24-6591CE40B3B9}" type="datetimeFigureOut">
              <a:rPr lang="en-US" smtClean="0"/>
              <a:t>21-Jun-23</a:t>
            </a:fld>
            <a:endParaRPr lang="en-US"/>
          </a:p>
        </p:txBody>
      </p:sp>
      <p:sp>
        <p:nvSpPr>
          <p:cNvPr id="5" name="Footer Placeholder 4">
            <a:extLst>
              <a:ext uri="{FF2B5EF4-FFF2-40B4-BE49-F238E27FC236}">
                <a16:creationId xmlns:a16="http://schemas.microsoft.com/office/drawing/2014/main" id="{E4573964-B94E-263A-CDCA-570D80FDC8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EE4646-BF4B-A76C-0BF3-05EC43D0C5AF}"/>
              </a:ext>
            </a:extLst>
          </p:cNvPr>
          <p:cNvSpPr>
            <a:spLocks noGrp="1"/>
          </p:cNvSpPr>
          <p:nvPr>
            <p:ph type="sldNum" sz="quarter" idx="12"/>
          </p:nvPr>
        </p:nvSpPr>
        <p:spPr/>
        <p:txBody>
          <a:bodyPr/>
          <a:lstStyle/>
          <a:p>
            <a:fld id="{29809C8C-5D0A-4F23-A554-312B23A96AD7}" type="slidenum">
              <a:rPr lang="en-US" smtClean="0"/>
              <a:t>‹#›</a:t>
            </a:fld>
            <a:endParaRPr lang="en-US"/>
          </a:p>
        </p:txBody>
      </p:sp>
    </p:spTree>
    <p:extLst>
      <p:ext uri="{BB962C8B-B14F-4D97-AF65-F5344CB8AC3E}">
        <p14:creationId xmlns:p14="http://schemas.microsoft.com/office/powerpoint/2010/main" val="3701602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FCEE0-1192-B21C-8A52-5A4087404C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76F494-C104-8638-F05F-652562AB84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013048-732C-CE29-1B5F-6BCDA9DA58B8}"/>
              </a:ext>
            </a:extLst>
          </p:cNvPr>
          <p:cNvSpPr>
            <a:spLocks noGrp="1"/>
          </p:cNvSpPr>
          <p:nvPr>
            <p:ph type="dt" sz="half" idx="10"/>
          </p:nvPr>
        </p:nvSpPr>
        <p:spPr/>
        <p:txBody>
          <a:bodyPr/>
          <a:lstStyle/>
          <a:p>
            <a:fld id="{FCC3EB7D-17D4-41E4-AA24-6591CE40B3B9}" type="datetimeFigureOut">
              <a:rPr lang="en-US" smtClean="0"/>
              <a:t>21-Jun-23</a:t>
            </a:fld>
            <a:endParaRPr lang="en-US"/>
          </a:p>
        </p:txBody>
      </p:sp>
      <p:sp>
        <p:nvSpPr>
          <p:cNvPr id="5" name="Footer Placeholder 4">
            <a:extLst>
              <a:ext uri="{FF2B5EF4-FFF2-40B4-BE49-F238E27FC236}">
                <a16:creationId xmlns:a16="http://schemas.microsoft.com/office/drawing/2014/main" id="{01839D70-8743-1E2A-C5EC-915D04E5FE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9681A-E2FF-D052-4A86-4CE43BD43CCF}"/>
              </a:ext>
            </a:extLst>
          </p:cNvPr>
          <p:cNvSpPr>
            <a:spLocks noGrp="1"/>
          </p:cNvSpPr>
          <p:nvPr>
            <p:ph type="sldNum" sz="quarter" idx="12"/>
          </p:nvPr>
        </p:nvSpPr>
        <p:spPr/>
        <p:txBody>
          <a:bodyPr/>
          <a:lstStyle/>
          <a:p>
            <a:fld id="{29809C8C-5D0A-4F23-A554-312B23A96AD7}" type="slidenum">
              <a:rPr lang="en-US" smtClean="0"/>
              <a:t>‹#›</a:t>
            </a:fld>
            <a:endParaRPr lang="en-US"/>
          </a:p>
        </p:txBody>
      </p:sp>
    </p:spTree>
    <p:extLst>
      <p:ext uri="{BB962C8B-B14F-4D97-AF65-F5344CB8AC3E}">
        <p14:creationId xmlns:p14="http://schemas.microsoft.com/office/powerpoint/2010/main" val="1162984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84CAE-265D-B243-9176-88A9209A50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5830D8-F1C8-9B55-195A-BC899CA395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4F96FB-2498-6EBF-CBF2-6FAF6763CD83}"/>
              </a:ext>
            </a:extLst>
          </p:cNvPr>
          <p:cNvSpPr>
            <a:spLocks noGrp="1"/>
          </p:cNvSpPr>
          <p:nvPr>
            <p:ph type="dt" sz="half" idx="10"/>
          </p:nvPr>
        </p:nvSpPr>
        <p:spPr/>
        <p:txBody>
          <a:bodyPr/>
          <a:lstStyle/>
          <a:p>
            <a:fld id="{FCC3EB7D-17D4-41E4-AA24-6591CE40B3B9}" type="datetimeFigureOut">
              <a:rPr lang="en-US" smtClean="0"/>
              <a:t>21-Jun-23</a:t>
            </a:fld>
            <a:endParaRPr lang="en-US"/>
          </a:p>
        </p:txBody>
      </p:sp>
      <p:sp>
        <p:nvSpPr>
          <p:cNvPr id="5" name="Footer Placeholder 4">
            <a:extLst>
              <a:ext uri="{FF2B5EF4-FFF2-40B4-BE49-F238E27FC236}">
                <a16:creationId xmlns:a16="http://schemas.microsoft.com/office/drawing/2014/main" id="{CEC6A0C6-E4EE-148C-503F-515DDA3F9B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0D68CF-1F72-123C-041F-DB4E71F6BECB}"/>
              </a:ext>
            </a:extLst>
          </p:cNvPr>
          <p:cNvSpPr>
            <a:spLocks noGrp="1"/>
          </p:cNvSpPr>
          <p:nvPr>
            <p:ph type="sldNum" sz="quarter" idx="12"/>
          </p:nvPr>
        </p:nvSpPr>
        <p:spPr/>
        <p:txBody>
          <a:bodyPr/>
          <a:lstStyle/>
          <a:p>
            <a:fld id="{29809C8C-5D0A-4F23-A554-312B23A96AD7}" type="slidenum">
              <a:rPr lang="en-US" smtClean="0"/>
              <a:t>‹#›</a:t>
            </a:fld>
            <a:endParaRPr lang="en-US"/>
          </a:p>
        </p:txBody>
      </p:sp>
    </p:spTree>
    <p:extLst>
      <p:ext uri="{BB962C8B-B14F-4D97-AF65-F5344CB8AC3E}">
        <p14:creationId xmlns:p14="http://schemas.microsoft.com/office/powerpoint/2010/main" val="3001589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DCFD-EA14-4624-7D01-38B8BC966A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92EFB5-A964-9D29-8707-E71EE425E9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B9A1A8-E306-857A-2658-C33F9F5693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2AEBBD-3CAA-5326-306F-3237B4A0A6C2}"/>
              </a:ext>
            </a:extLst>
          </p:cNvPr>
          <p:cNvSpPr>
            <a:spLocks noGrp="1"/>
          </p:cNvSpPr>
          <p:nvPr>
            <p:ph type="dt" sz="half" idx="10"/>
          </p:nvPr>
        </p:nvSpPr>
        <p:spPr/>
        <p:txBody>
          <a:bodyPr/>
          <a:lstStyle/>
          <a:p>
            <a:fld id="{FCC3EB7D-17D4-41E4-AA24-6591CE40B3B9}" type="datetimeFigureOut">
              <a:rPr lang="en-US" smtClean="0"/>
              <a:t>21-Jun-23</a:t>
            </a:fld>
            <a:endParaRPr lang="en-US"/>
          </a:p>
        </p:txBody>
      </p:sp>
      <p:sp>
        <p:nvSpPr>
          <p:cNvPr id="6" name="Footer Placeholder 5">
            <a:extLst>
              <a:ext uri="{FF2B5EF4-FFF2-40B4-BE49-F238E27FC236}">
                <a16:creationId xmlns:a16="http://schemas.microsoft.com/office/drawing/2014/main" id="{07AB4F63-F839-9EBD-0E4A-654CC671EF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EB48AE-3FCA-EB2C-B8F3-79DDF4CDA6E4}"/>
              </a:ext>
            </a:extLst>
          </p:cNvPr>
          <p:cNvSpPr>
            <a:spLocks noGrp="1"/>
          </p:cNvSpPr>
          <p:nvPr>
            <p:ph type="sldNum" sz="quarter" idx="12"/>
          </p:nvPr>
        </p:nvSpPr>
        <p:spPr/>
        <p:txBody>
          <a:bodyPr/>
          <a:lstStyle/>
          <a:p>
            <a:fld id="{29809C8C-5D0A-4F23-A554-312B23A96AD7}" type="slidenum">
              <a:rPr lang="en-US" smtClean="0"/>
              <a:t>‹#›</a:t>
            </a:fld>
            <a:endParaRPr lang="en-US"/>
          </a:p>
        </p:txBody>
      </p:sp>
    </p:spTree>
    <p:extLst>
      <p:ext uri="{BB962C8B-B14F-4D97-AF65-F5344CB8AC3E}">
        <p14:creationId xmlns:p14="http://schemas.microsoft.com/office/powerpoint/2010/main" val="1961531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9DA50-B176-EFA5-1544-67897261AF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A1B56A-1DA3-C737-C3B5-D91B2CDA42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2C8C2C-BF92-444A-3BCB-E093FE88FB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266212-2895-609A-CC72-9934D33740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05EA95-BE2B-1988-F837-E2A8C56D49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5C2580-DE17-9C9B-B4D7-1288F6FCD3E7}"/>
              </a:ext>
            </a:extLst>
          </p:cNvPr>
          <p:cNvSpPr>
            <a:spLocks noGrp="1"/>
          </p:cNvSpPr>
          <p:nvPr>
            <p:ph type="dt" sz="half" idx="10"/>
          </p:nvPr>
        </p:nvSpPr>
        <p:spPr/>
        <p:txBody>
          <a:bodyPr/>
          <a:lstStyle/>
          <a:p>
            <a:fld id="{FCC3EB7D-17D4-41E4-AA24-6591CE40B3B9}" type="datetimeFigureOut">
              <a:rPr lang="en-US" smtClean="0"/>
              <a:t>21-Jun-23</a:t>
            </a:fld>
            <a:endParaRPr lang="en-US"/>
          </a:p>
        </p:txBody>
      </p:sp>
      <p:sp>
        <p:nvSpPr>
          <p:cNvPr id="8" name="Footer Placeholder 7">
            <a:extLst>
              <a:ext uri="{FF2B5EF4-FFF2-40B4-BE49-F238E27FC236}">
                <a16:creationId xmlns:a16="http://schemas.microsoft.com/office/drawing/2014/main" id="{09B7E84A-86D7-08EB-8DFB-0AD29444FE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CFD1B3-0FB4-A6F4-79A1-26355E157F4A}"/>
              </a:ext>
            </a:extLst>
          </p:cNvPr>
          <p:cNvSpPr>
            <a:spLocks noGrp="1"/>
          </p:cNvSpPr>
          <p:nvPr>
            <p:ph type="sldNum" sz="quarter" idx="12"/>
          </p:nvPr>
        </p:nvSpPr>
        <p:spPr/>
        <p:txBody>
          <a:bodyPr/>
          <a:lstStyle/>
          <a:p>
            <a:fld id="{29809C8C-5D0A-4F23-A554-312B23A96AD7}" type="slidenum">
              <a:rPr lang="en-US" smtClean="0"/>
              <a:t>‹#›</a:t>
            </a:fld>
            <a:endParaRPr lang="en-US"/>
          </a:p>
        </p:txBody>
      </p:sp>
    </p:spTree>
    <p:extLst>
      <p:ext uri="{BB962C8B-B14F-4D97-AF65-F5344CB8AC3E}">
        <p14:creationId xmlns:p14="http://schemas.microsoft.com/office/powerpoint/2010/main" val="2978254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B4A48-2FA2-666E-C107-F01C68F367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5A6E73-327E-F378-05B1-4F2DB6172DD5}"/>
              </a:ext>
            </a:extLst>
          </p:cNvPr>
          <p:cNvSpPr>
            <a:spLocks noGrp="1"/>
          </p:cNvSpPr>
          <p:nvPr>
            <p:ph type="dt" sz="half" idx="10"/>
          </p:nvPr>
        </p:nvSpPr>
        <p:spPr/>
        <p:txBody>
          <a:bodyPr/>
          <a:lstStyle/>
          <a:p>
            <a:fld id="{FCC3EB7D-17D4-41E4-AA24-6591CE40B3B9}" type="datetimeFigureOut">
              <a:rPr lang="en-US" smtClean="0"/>
              <a:t>21-Jun-23</a:t>
            </a:fld>
            <a:endParaRPr lang="en-US"/>
          </a:p>
        </p:txBody>
      </p:sp>
      <p:sp>
        <p:nvSpPr>
          <p:cNvPr id="4" name="Footer Placeholder 3">
            <a:extLst>
              <a:ext uri="{FF2B5EF4-FFF2-40B4-BE49-F238E27FC236}">
                <a16:creationId xmlns:a16="http://schemas.microsoft.com/office/drawing/2014/main" id="{8EBA4642-58CC-C765-8640-5695BFA1F0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8EC37E-C42D-1460-4D74-07F1A516B237}"/>
              </a:ext>
            </a:extLst>
          </p:cNvPr>
          <p:cNvSpPr>
            <a:spLocks noGrp="1"/>
          </p:cNvSpPr>
          <p:nvPr>
            <p:ph type="sldNum" sz="quarter" idx="12"/>
          </p:nvPr>
        </p:nvSpPr>
        <p:spPr/>
        <p:txBody>
          <a:bodyPr/>
          <a:lstStyle/>
          <a:p>
            <a:fld id="{29809C8C-5D0A-4F23-A554-312B23A96AD7}" type="slidenum">
              <a:rPr lang="en-US" smtClean="0"/>
              <a:t>‹#›</a:t>
            </a:fld>
            <a:endParaRPr lang="en-US"/>
          </a:p>
        </p:txBody>
      </p:sp>
    </p:spTree>
    <p:extLst>
      <p:ext uri="{BB962C8B-B14F-4D97-AF65-F5344CB8AC3E}">
        <p14:creationId xmlns:p14="http://schemas.microsoft.com/office/powerpoint/2010/main" val="3141024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E1F1E-5932-6E87-32C3-51A539E78D37}"/>
              </a:ext>
            </a:extLst>
          </p:cNvPr>
          <p:cNvSpPr>
            <a:spLocks noGrp="1"/>
          </p:cNvSpPr>
          <p:nvPr>
            <p:ph type="dt" sz="half" idx="10"/>
          </p:nvPr>
        </p:nvSpPr>
        <p:spPr/>
        <p:txBody>
          <a:bodyPr/>
          <a:lstStyle/>
          <a:p>
            <a:fld id="{FCC3EB7D-17D4-41E4-AA24-6591CE40B3B9}" type="datetimeFigureOut">
              <a:rPr lang="en-US" smtClean="0"/>
              <a:t>21-Jun-23</a:t>
            </a:fld>
            <a:endParaRPr lang="en-US"/>
          </a:p>
        </p:txBody>
      </p:sp>
      <p:sp>
        <p:nvSpPr>
          <p:cNvPr id="3" name="Footer Placeholder 2">
            <a:extLst>
              <a:ext uri="{FF2B5EF4-FFF2-40B4-BE49-F238E27FC236}">
                <a16:creationId xmlns:a16="http://schemas.microsoft.com/office/drawing/2014/main" id="{F103711D-4D0B-E710-391E-BDDBD09322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CF403F-E33F-AF34-B6B7-807B384E3B72}"/>
              </a:ext>
            </a:extLst>
          </p:cNvPr>
          <p:cNvSpPr>
            <a:spLocks noGrp="1"/>
          </p:cNvSpPr>
          <p:nvPr>
            <p:ph type="sldNum" sz="quarter" idx="12"/>
          </p:nvPr>
        </p:nvSpPr>
        <p:spPr/>
        <p:txBody>
          <a:bodyPr/>
          <a:lstStyle/>
          <a:p>
            <a:fld id="{29809C8C-5D0A-4F23-A554-312B23A96AD7}" type="slidenum">
              <a:rPr lang="en-US" smtClean="0"/>
              <a:t>‹#›</a:t>
            </a:fld>
            <a:endParaRPr lang="en-US"/>
          </a:p>
        </p:txBody>
      </p:sp>
    </p:spTree>
    <p:extLst>
      <p:ext uri="{BB962C8B-B14F-4D97-AF65-F5344CB8AC3E}">
        <p14:creationId xmlns:p14="http://schemas.microsoft.com/office/powerpoint/2010/main" val="1995152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ECE6-73F0-8467-4C0F-6741671FDA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23CEA5-D49B-8752-BFE7-185C93D66B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42AF83-A062-0CA1-2E45-A95C90A4F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118E3D-D929-5D03-8FDD-5BD5D33F03F4}"/>
              </a:ext>
            </a:extLst>
          </p:cNvPr>
          <p:cNvSpPr>
            <a:spLocks noGrp="1"/>
          </p:cNvSpPr>
          <p:nvPr>
            <p:ph type="dt" sz="half" idx="10"/>
          </p:nvPr>
        </p:nvSpPr>
        <p:spPr/>
        <p:txBody>
          <a:bodyPr/>
          <a:lstStyle/>
          <a:p>
            <a:fld id="{FCC3EB7D-17D4-41E4-AA24-6591CE40B3B9}" type="datetimeFigureOut">
              <a:rPr lang="en-US" smtClean="0"/>
              <a:t>21-Jun-23</a:t>
            </a:fld>
            <a:endParaRPr lang="en-US"/>
          </a:p>
        </p:txBody>
      </p:sp>
      <p:sp>
        <p:nvSpPr>
          <p:cNvPr id="6" name="Footer Placeholder 5">
            <a:extLst>
              <a:ext uri="{FF2B5EF4-FFF2-40B4-BE49-F238E27FC236}">
                <a16:creationId xmlns:a16="http://schemas.microsoft.com/office/drawing/2014/main" id="{C56FDB0B-3A5E-C83B-77C9-5679A77CE3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9139F9-AC96-5C41-83FE-0052374A52CE}"/>
              </a:ext>
            </a:extLst>
          </p:cNvPr>
          <p:cNvSpPr>
            <a:spLocks noGrp="1"/>
          </p:cNvSpPr>
          <p:nvPr>
            <p:ph type="sldNum" sz="quarter" idx="12"/>
          </p:nvPr>
        </p:nvSpPr>
        <p:spPr/>
        <p:txBody>
          <a:bodyPr/>
          <a:lstStyle/>
          <a:p>
            <a:fld id="{29809C8C-5D0A-4F23-A554-312B23A96AD7}" type="slidenum">
              <a:rPr lang="en-US" smtClean="0"/>
              <a:t>‹#›</a:t>
            </a:fld>
            <a:endParaRPr lang="en-US"/>
          </a:p>
        </p:txBody>
      </p:sp>
    </p:spTree>
    <p:extLst>
      <p:ext uri="{BB962C8B-B14F-4D97-AF65-F5344CB8AC3E}">
        <p14:creationId xmlns:p14="http://schemas.microsoft.com/office/powerpoint/2010/main" val="4229928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3D10C-0515-071C-526D-15EF6D2A60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E436A5-092E-B8F0-E641-BC3CD25016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D80087-7AA6-D1A1-2CBD-2F45797098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D8642C-1D51-B630-4C81-EEE511FB83B0}"/>
              </a:ext>
            </a:extLst>
          </p:cNvPr>
          <p:cNvSpPr>
            <a:spLocks noGrp="1"/>
          </p:cNvSpPr>
          <p:nvPr>
            <p:ph type="dt" sz="half" idx="10"/>
          </p:nvPr>
        </p:nvSpPr>
        <p:spPr/>
        <p:txBody>
          <a:bodyPr/>
          <a:lstStyle/>
          <a:p>
            <a:fld id="{FCC3EB7D-17D4-41E4-AA24-6591CE40B3B9}" type="datetimeFigureOut">
              <a:rPr lang="en-US" smtClean="0"/>
              <a:t>21-Jun-23</a:t>
            </a:fld>
            <a:endParaRPr lang="en-US"/>
          </a:p>
        </p:txBody>
      </p:sp>
      <p:sp>
        <p:nvSpPr>
          <p:cNvPr id="6" name="Footer Placeholder 5">
            <a:extLst>
              <a:ext uri="{FF2B5EF4-FFF2-40B4-BE49-F238E27FC236}">
                <a16:creationId xmlns:a16="http://schemas.microsoft.com/office/drawing/2014/main" id="{2B6B7E40-A822-4E2A-31E4-3FE75B0564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95305-81A6-1C89-C890-6C6DBF6FB5BA}"/>
              </a:ext>
            </a:extLst>
          </p:cNvPr>
          <p:cNvSpPr>
            <a:spLocks noGrp="1"/>
          </p:cNvSpPr>
          <p:nvPr>
            <p:ph type="sldNum" sz="quarter" idx="12"/>
          </p:nvPr>
        </p:nvSpPr>
        <p:spPr/>
        <p:txBody>
          <a:bodyPr/>
          <a:lstStyle/>
          <a:p>
            <a:fld id="{29809C8C-5D0A-4F23-A554-312B23A96AD7}" type="slidenum">
              <a:rPr lang="en-US" smtClean="0"/>
              <a:t>‹#›</a:t>
            </a:fld>
            <a:endParaRPr lang="en-US"/>
          </a:p>
        </p:txBody>
      </p:sp>
    </p:spTree>
    <p:extLst>
      <p:ext uri="{BB962C8B-B14F-4D97-AF65-F5344CB8AC3E}">
        <p14:creationId xmlns:p14="http://schemas.microsoft.com/office/powerpoint/2010/main" val="28428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756DC7-1E6A-7624-6013-7407104EC8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2EB140-419C-D647-96A7-4AA8D239E1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B8EA0E-48A9-6959-0E7E-84DAEDFA5F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C3EB7D-17D4-41E4-AA24-6591CE40B3B9}" type="datetimeFigureOut">
              <a:rPr lang="en-US" smtClean="0"/>
              <a:t>21-Jun-23</a:t>
            </a:fld>
            <a:endParaRPr lang="en-US"/>
          </a:p>
        </p:txBody>
      </p:sp>
      <p:sp>
        <p:nvSpPr>
          <p:cNvPr id="5" name="Footer Placeholder 4">
            <a:extLst>
              <a:ext uri="{FF2B5EF4-FFF2-40B4-BE49-F238E27FC236}">
                <a16:creationId xmlns:a16="http://schemas.microsoft.com/office/drawing/2014/main" id="{C0361131-9C84-F8DA-5DDE-48C0ECD2FA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F97D5F-BB45-0711-DEFF-E912088F1D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809C8C-5D0A-4F23-A554-312B23A96AD7}" type="slidenum">
              <a:rPr lang="en-US" smtClean="0"/>
              <a:t>‹#›</a:t>
            </a:fld>
            <a:endParaRPr lang="en-US"/>
          </a:p>
        </p:txBody>
      </p:sp>
    </p:spTree>
    <p:extLst>
      <p:ext uri="{BB962C8B-B14F-4D97-AF65-F5344CB8AC3E}">
        <p14:creationId xmlns:p14="http://schemas.microsoft.com/office/powerpoint/2010/main" val="2603199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8E58E-3F64-4D05-EECB-6A2CED7C6E38}"/>
              </a:ext>
            </a:extLst>
          </p:cNvPr>
          <p:cNvSpPr>
            <a:spLocks noGrp="1"/>
          </p:cNvSpPr>
          <p:nvPr>
            <p:ph type="ctrTitle"/>
          </p:nvPr>
        </p:nvSpPr>
        <p:spPr/>
        <p:txBody>
          <a:bodyPr/>
          <a:lstStyle/>
          <a:p>
            <a:r>
              <a:rPr lang="en-US" dirty="0"/>
              <a:t>Big Mountain Resort Pricing </a:t>
            </a:r>
          </a:p>
        </p:txBody>
      </p:sp>
      <p:sp>
        <p:nvSpPr>
          <p:cNvPr id="3" name="Subtitle 2">
            <a:extLst>
              <a:ext uri="{FF2B5EF4-FFF2-40B4-BE49-F238E27FC236}">
                <a16:creationId xmlns:a16="http://schemas.microsoft.com/office/drawing/2014/main" id="{97584AA0-5521-B4B3-5FED-7B8A0B3F90D0}"/>
              </a:ext>
            </a:extLst>
          </p:cNvPr>
          <p:cNvSpPr>
            <a:spLocks noGrp="1"/>
          </p:cNvSpPr>
          <p:nvPr>
            <p:ph type="subTitle" idx="1"/>
          </p:nvPr>
        </p:nvSpPr>
        <p:spPr/>
        <p:txBody>
          <a:bodyPr/>
          <a:lstStyle/>
          <a:p>
            <a:r>
              <a:rPr lang="en-US" dirty="0"/>
              <a:t>Executive Presentation by Revati Kulkarni</a:t>
            </a:r>
          </a:p>
        </p:txBody>
      </p:sp>
    </p:spTree>
    <p:extLst>
      <p:ext uri="{BB962C8B-B14F-4D97-AF65-F5344CB8AC3E}">
        <p14:creationId xmlns:p14="http://schemas.microsoft.com/office/powerpoint/2010/main" val="3327592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B2FC3-A9C7-9478-5439-7CC4F655D55C}"/>
              </a:ext>
            </a:extLst>
          </p:cNvPr>
          <p:cNvSpPr>
            <a:spLocks noGrp="1"/>
          </p:cNvSpPr>
          <p:nvPr>
            <p:ph type="title"/>
          </p:nvPr>
        </p:nvSpPr>
        <p:spPr/>
        <p:txBody>
          <a:bodyPr/>
          <a:lstStyle/>
          <a:p>
            <a:r>
              <a:rPr lang="en-US" dirty="0"/>
              <a:t>Problem Identification</a:t>
            </a:r>
          </a:p>
        </p:txBody>
      </p:sp>
      <p:sp>
        <p:nvSpPr>
          <p:cNvPr id="3" name="Content Placeholder 2">
            <a:extLst>
              <a:ext uri="{FF2B5EF4-FFF2-40B4-BE49-F238E27FC236}">
                <a16:creationId xmlns:a16="http://schemas.microsoft.com/office/drawing/2014/main" id="{9DE02A66-CCB1-EAE1-CD28-27DB55B9A0ED}"/>
              </a:ext>
            </a:extLst>
          </p:cNvPr>
          <p:cNvSpPr>
            <a:spLocks noGrp="1"/>
          </p:cNvSpPr>
          <p:nvPr>
            <p:ph idx="1"/>
          </p:nvPr>
        </p:nvSpPr>
        <p:spPr>
          <a:xfrm>
            <a:off x="838200" y="1825625"/>
            <a:ext cx="10515600" cy="4135228"/>
          </a:xfrm>
        </p:spPr>
        <p:txBody>
          <a:bodyPr>
            <a:normAutofit/>
          </a:bodyPr>
          <a:lstStyle/>
          <a:p>
            <a:pPr marL="0" indent="0" rtl="0">
              <a:spcBef>
                <a:spcPts val="0"/>
              </a:spcBef>
              <a:spcAft>
                <a:spcPts val="0"/>
              </a:spcAft>
              <a:buNone/>
            </a:pPr>
            <a:r>
              <a:rPr lang="en-US" sz="1800" b="0" i="0" u="none" strike="noStrike" dirty="0">
                <a:solidFill>
                  <a:srgbClr val="1F2328"/>
                </a:solidFill>
                <a:effectLst/>
                <a:latin typeface="Roboto" panose="02000000000000000000" pitchFamily="2" charset="0"/>
              </a:rPr>
              <a:t>What opportunities exist for Big Mountain Resort to effectively develop and implement a new pricing</a:t>
            </a:r>
          </a:p>
          <a:p>
            <a:pPr marL="0" indent="0" rtl="0">
              <a:spcBef>
                <a:spcPts val="0"/>
              </a:spcBef>
              <a:spcAft>
                <a:spcPts val="0"/>
              </a:spcAft>
              <a:buNone/>
            </a:pPr>
            <a:endParaRPr lang="en-US" sz="1800" dirty="0">
              <a:solidFill>
                <a:srgbClr val="1F2328"/>
              </a:solidFill>
              <a:latin typeface="Roboto" panose="02000000000000000000" pitchFamily="2" charset="0"/>
            </a:endParaRPr>
          </a:p>
          <a:p>
            <a:pPr marL="0" indent="0" rtl="0">
              <a:spcBef>
                <a:spcPts val="0"/>
              </a:spcBef>
              <a:spcAft>
                <a:spcPts val="0"/>
              </a:spcAft>
              <a:buNone/>
            </a:pPr>
            <a:r>
              <a:rPr lang="en-US" sz="1800" b="0" i="0" u="none" strike="noStrike" dirty="0">
                <a:solidFill>
                  <a:srgbClr val="1F2328"/>
                </a:solidFill>
                <a:effectLst/>
                <a:latin typeface="Roboto" panose="02000000000000000000" pitchFamily="2" charset="0"/>
              </a:rPr>
              <a:t> strategy that can maximize capitalization in their facilities investments to offset their recent</a:t>
            </a:r>
          </a:p>
          <a:p>
            <a:pPr marL="0" indent="0" rtl="0">
              <a:spcBef>
                <a:spcPts val="0"/>
              </a:spcBef>
              <a:spcAft>
                <a:spcPts val="0"/>
              </a:spcAft>
              <a:buNone/>
            </a:pPr>
            <a:endParaRPr lang="en-US" sz="1800" dirty="0">
              <a:solidFill>
                <a:srgbClr val="1F2328"/>
              </a:solidFill>
              <a:latin typeface="Roboto" panose="02000000000000000000" pitchFamily="2" charset="0"/>
            </a:endParaRPr>
          </a:p>
          <a:p>
            <a:pPr marL="0" indent="0" rtl="0">
              <a:spcBef>
                <a:spcPts val="0"/>
              </a:spcBef>
              <a:spcAft>
                <a:spcPts val="0"/>
              </a:spcAft>
              <a:buNone/>
            </a:pPr>
            <a:r>
              <a:rPr lang="en-US" sz="1800" b="0" i="0" u="none" strike="noStrike" dirty="0">
                <a:solidFill>
                  <a:srgbClr val="1F2328"/>
                </a:solidFill>
                <a:effectLst/>
                <a:latin typeface="Roboto" panose="02000000000000000000" pitchFamily="2" charset="0"/>
              </a:rPr>
              <a:t> additional operating cost by $1,540,000 this season? As</a:t>
            </a:r>
            <a:r>
              <a:rPr lang="en-US" sz="1800" b="0" i="0" u="none" strike="noStrike" dirty="0">
                <a:solidFill>
                  <a:srgbClr val="000000"/>
                </a:solidFill>
                <a:effectLst/>
                <a:latin typeface="Roboto" panose="02000000000000000000" pitchFamily="2" charset="0"/>
              </a:rPr>
              <a:t> Big Mountain Resort installed a new</a:t>
            </a:r>
          </a:p>
          <a:p>
            <a:pPr marL="0" indent="0" rtl="0">
              <a:spcBef>
                <a:spcPts val="0"/>
              </a:spcBef>
              <a:spcAft>
                <a:spcPts val="0"/>
              </a:spcAft>
              <a:buNone/>
            </a:pPr>
            <a:endParaRPr lang="en-US" sz="1800" dirty="0">
              <a:solidFill>
                <a:srgbClr val="000000"/>
              </a:solidFill>
              <a:latin typeface="Roboto" panose="02000000000000000000" pitchFamily="2" charset="0"/>
            </a:endParaRPr>
          </a:p>
          <a:p>
            <a:pPr marL="0" indent="0" rtl="0">
              <a:spcBef>
                <a:spcPts val="0"/>
              </a:spcBef>
              <a:spcAft>
                <a:spcPts val="0"/>
              </a:spcAft>
              <a:buNone/>
            </a:pPr>
            <a:r>
              <a:rPr lang="en-US" sz="1800" b="0" i="0" u="none" strike="noStrike" dirty="0">
                <a:solidFill>
                  <a:srgbClr val="000000"/>
                </a:solidFill>
                <a:effectLst/>
                <a:latin typeface="Roboto" panose="02000000000000000000" pitchFamily="2" charset="0"/>
              </a:rPr>
              <a:t> additional chair lift which adds $1540000 to their operating costs per season. Their lift tickets are</a:t>
            </a:r>
          </a:p>
          <a:p>
            <a:pPr marL="0" indent="0" rtl="0">
              <a:spcBef>
                <a:spcPts val="0"/>
              </a:spcBef>
              <a:spcAft>
                <a:spcPts val="0"/>
              </a:spcAft>
              <a:buNone/>
            </a:pPr>
            <a:endParaRPr lang="en-US" sz="1800" dirty="0">
              <a:solidFill>
                <a:srgbClr val="000000"/>
              </a:solidFill>
              <a:latin typeface="Roboto" panose="02000000000000000000" pitchFamily="2" charset="0"/>
            </a:endParaRPr>
          </a:p>
          <a:p>
            <a:pPr marL="0" indent="0" rtl="0">
              <a:spcBef>
                <a:spcPts val="0"/>
              </a:spcBef>
              <a:spcAft>
                <a:spcPts val="0"/>
              </a:spcAft>
              <a:buNone/>
            </a:pPr>
            <a:r>
              <a:rPr lang="en-US" sz="1800" b="0" i="0" u="none" strike="noStrike" dirty="0">
                <a:solidFill>
                  <a:srgbClr val="000000"/>
                </a:solidFill>
                <a:effectLst/>
                <a:latin typeface="Roboto" panose="02000000000000000000" pitchFamily="2" charset="0"/>
              </a:rPr>
              <a:t> from $94 to $15. I am investigating how to select a better ticket price for their next season to</a:t>
            </a:r>
          </a:p>
          <a:p>
            <a:pPr marL="0" indent="0" rtl="0">
              <a:spcBef>
                <a:spcPts val="0"/>
              </a:spcBef>
              <a:spcAft>
                <a:spcPts val="0"/>
              </a:spcAft>
              <a:buNone/>
            </a:pPr>
            <a:endParaRPr lang="en-US" sz="1800" dirty="0">
              <a:solidFill>
                <a:srgbClr val="000000"/>
              </a:solidFill>
              <a:latin typeface="Roboto" panose="02000000000000000000" pitchFamily="2" charset="0"/>
            </a:endParaRPr>
          </a:p>
          <a:p>
            <a:pPr marL="0" indent="0" rtl="0">
              <a:spcBef>
                <a:spcPts val="0"/>
              </a:spcBef>
              <a:spcAft>
                <a:spcPts val="0"/>
              </a:spcAft>
              <a:buNone/>
            </a:pPr>
            <a:r>
              <a:rPr lang="en-US" sz="1800" b="0" i="0" u="none" strike="noStrike" dirty="0">
                <a:solidFill>
                  <a:srgbClr val="000000"/>
                </a:solidFill>
                <a:effectLst/>
                <a:latin typeface="Roboto" panose="02000000000000000000" pitchFamily="2" charset="0"/>
              </a:rPr>
              <a:t> increase their profit.</a:t>
            </a:r>
            <a:endParaRPr lang="en-US" b="0" dirty="0">
              <a:effectLst/>
            </a:endParaRPr>
          </a:p>
          <a:p>
            <a:pPr marL="0" indent="0">
              <a:buNone/>
            </a:pPr>
            <a:br>
              <a:rPr lang="en-US" dirty="0"/>
            </a:br>
            <a:endParaRPr lang="en-US" dirty="0"/>
          </a:p>
        </p:txBody>
      </p:sp>
    </p:spTree>
    <p:extLst>
      <p:ext uri="{BB962C8B-B14F-4D97-AF65-F5344CB8AC3E}">
        <p14:creationId xmlns:p14="http://schemas.microsoft.com/office/powerpoint/2010/main" val="131233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11175-FC7F-E79B-48D4-C3B9A3A3C455}"/>
              </a:ext>
            </a:extLst>
          </p:cNvPr>
          <p:cNvSpPr>
            <a:spLocks noGrp="1"/>
          </p:cNvSpPr>
          <p:nvPr>
            <p:ph type="title"/>
          </p:nvPr>
        </p:nvSpPr>
        <p:spPr/>
        <p:txBody>
          <a:bodyPr/>
          <a:lstStyle/>
          <a:p>
            <a:r>
              <a:rPr lang="en-US" dirty="0"/>
              <a:t>Recommendation and Key Findings</a:t>
            </a:r>
          </a:p>
        </p:txBody>
      </p:sp>
      <p:sp>
        <p:nvSpPr>
          <p:cNvPr id="3" name="Content Placeholder 2">
            <a:extLst>
              <a:ext uri="{FF2B5EF4-FFF2-40B4-BE49-F238E27FC236}">
                <a16:creationId xmlns:a16="http://schemas.microsoft.com/office/drawing/2014/main" id="{66070265-1137-7783-7867-74C57DD12A89}"/>
              </a:ext>
            </a:extLst>
          </p:cNvPr>
          <p:cNvSpPr>
            <a:spLocks noGrp="1"/>
          </p:cNvSpPr>
          <p:nvPr>
            <p:ph idx="1"/>
          </p:nvPr>
        </p:nvSpPr>
        <p:spPr/>
        <p:txBody>
          <a:bodyPr>
            <a:normAutofit fontScale="92500" lnSpcReduction="20000"/>
          </a:bodyPr>
          <a:lstStyle/>
          <a:p>
            <a:pPr marL="0" indent="0" rtl="0">
              <a:spcBef>
                <a:spcPts val="0"/>
              </a:spcBef>
              <a:spcAft>
                <a:spcPts val="0"/>
              </a:spcAft>
              <a:buNone/>
            </a:pPr>
            <a:r>
              <a:rPr lang="en-US" sz="1800" b="0" i="0" u="none" strike="noStrike" dirty="0">
                <a:solidFill>
                  <a:srgbClr val="000000"/>
                </a:solidFill>
                <a:effectLst/>
                <a:latin typeface="Roboto" panose="02000000000000000000" pitchFamily="2" charset="0"/>
              </a:rPr>
              <a:t>Our Model suggests that Mountain Resort’s ticket price is lower than the predicted model by 16.31%, and the resort have many potential scenarios for either cutting costs by closing runs or increasing ticket price by increasing vertical drop, adding acres snowmaking or increasing the longest run.</a:t>
            </a:r>
          </a:p>
          <a:p>
            <a:pPr marL="0" indent="0" rtl="0">
              <a:spcBef>
                <a:spcPts val="0"/>
              </a:spcBef>
              <a:spcAft>
                <a:spcPts val="0"/>
              </a:spcAft>
              <a:buNone/>
            </a:pPr>
            <a:endParaRPr lang="en-US" b="0" dirty="0">
              <a:effectLst/>
            </a:endParaRPr>
          </a:p>
          <a:p>
            <a:pPr marL="0" indent="0" rtl="0">
              <a:spcBef>
                <a:spcPts val="0"/>
              </a:spcBef>
              <a:spcAft>
                <a:spcPts val="0"/>
              </a:spcAft>
              <a:buNone/>
            </a:pPr>
            <a:r>
              <a:rPr lang="en-US" sz="1800" b="0" i="0" u="none" strike="noStrike" dirty="0">
                <a:solidFill>
                  <a:srgbClr val="000000"/>
                </a:solidFill>
                <a:effectLst/>
                <a:latin typeface="Roboto" panose="02000000000000000000" pitchFamily="2" charset="0"/>
              </a:rPr>
              <a:t>Increasing the vertical drop by 150 ft would increase the ticket price by 10.44% from $81 to $89.46, resulting in a revenue increase by $14,811,594.</a:t>
            </a:r>
          </a:p>
          <a:p>
            <a:pPr marL="0" indent="0" rtl="0">
              <a:spcBef>
                <a:spcPts val="0"/>
              </a:spcBef>
              <a:spcAft>
                <a:spcPts val="0"/>
              </a:spcAft>
              <a:buNone/>
            </a:pPr>
            <a:endParaRPr lang="en-US" b="0" dirty="0">
              <a:effectLst/>
            </a:endParaRPr>
          </a:p>
          <a:p>
            <a:pPr marL="0" indent="0" rtl="0">
              <a:spcBef>
                <a:spcPts val="0"/>
              </a:spcBef>
              <a:spcAft>
                <a:spcPts val="0"/>
              </a:spcAft>
              <a:buNone/>
            </a:pPr>
            <a:r>
              <a:rPr lang="en-US" sz="1800" b="0" i="0" u="none" strike="noStrike" dirty="0">
                <a:solidFill>
                  <a:srgbClr val="000000"/>
                </a:solidFill>
                <a:effectLst/>
                <a:latin typeface="Roboto" panose="02000000000000000000" pitchFamily="2" charset="0"/>
              </a:rPr>
              <a:t>Adding 2 acres of snowmaking would increase the ticket price by 12% from $81 to $90.75, resulting in a revenue increase by $17,068,841.</a:t>
            </a:r>
          </a:p>
          <a:p>
            <a:pPr marL="0" indent="0" rtl="0">
              <a:spcBef>
                <a:spcPts val="0"/>
              </a:spcBef>
              <a:spcAft>
                <a:spcPts val="0"/>
              </a:spcAft>
              <a:buNone/>
            </a:pPr>
            <a:endParaRPr lang="en-US" b="0" dirty="0">
              <a:effectLst/>
            </a:endParaRPr>
          </a:p>
          <a:p>
            <a:pPr marL="0" indent="0" rtl="0">
              <a:spcBef>
                <a:spcPts val="0"/>
              </a:spcBef>
              <a:spcAft>
                <a:spcPts val="0"/>
              </a:spcAft>
              <a:buNone/>
            </a:pPr>
            <a:r>
              <a:rPr lang="en-US" sz="1800" b="0" i="0" u="none" strike="noStrike" dirty="0">
                <a:solidFill>
                  <a:srgbClr val="000000"/>
                </a:solidFill>
                <a:effectLst/>
                <a:latin typeface="Roboto" panose="02000000000000000000" pitchFamily="2" charset="0"/>
              </a:rPr>
              <a:t>When it comes to closing up to 10 used Runs, our Model predicted the following: </a:t>
            </a:r>
          </a:p>
          <a:p>
            <a:pPr>
              <a:spcBef>
                <a:spcPts val="0"/>
              </a:spcBef>
            </a:pPr>
            <a:r>
              <a:rPr lang="en-US" sz="1800" b="0" i="0" u="none" strike="noStrike" dirty="0">
                <a:solidFill>
                  <a:srgbClr val="000000"/>
                </a:solidFill>
                <a:effectLst/>
                <a:latin typeface="Roboto" panose="02000000000000000000" pitchFamily="2" charset="0"/>
              </a:rPr>
              <a:t>    Closing one run will have no impact on Ticket price or revenue.</a:t>
            </a:r>
            <a:endParaRPr lang="en-US" b="0" dirty="0">
              <a:effectLst/>
            </a:endParaRPr>
          </a:p>
          <a:p>
            <a:pPr>
              <a:spcBef>
                <a:spcPts val="0"/>
              </a:spcBef>
            </a:pPr>
            <a:r>
              <a:rPr lang="en-US" sz="1800" b="0" i="0" u="none" strike="noStrike" dirty="0">
                <a:solidFill>
                  <a:srgbClr val="000000"/>
                </a:solidFill>
                <a:effectLst/>
                <a:latin typeface="Roboto" panose="02000000000000000000" pitchFamily="2" charset="0"/>
              </a:rPr>
              <a:t>    Closing 2 runs reduce support for ticket price and so revenue by $0.4 and $750,000, respectively. </a:t>
            </a:r>
            <a:endParaRPr lang="en-US" b="0" dirty="0">
              <a:effectLst/>
            </a:endParaRPr>
          </a:p>
          <a:p>
            <a:pPr>
              <a:spcBef>
                <a:spcPts val="0"/>
              </a:spcBef>
            </a:pPr>
            <a:r>
              <a:rPr lang="en-US" sz="1800" b="0" i="0" u="none" strike="noStrike" dirty="0">
                <a:solidFill>
                  <a:srgbClr val="000000"/>
                </a:solidFill>
                <a:effectLst/>
                <a:latin typeface="Roboto" panose="02000000000000000000" pitchFamily="2" charset="0"/>
              </a:rPr>
              <a:t>    Closing down 3 runs, it seems they may as well close down 4 or 5 as there’s some loss in ticket price and revenue by $0.67 and $1.250M respectively.</a:t>
            </a:r>
          </a:p>
          <a:p>
            <a:pPr>
              <a:spcBef>
                <a:spcPts val="0"/>
              </a:spcBef>
            </a:pPr>
            <a:r>
              <a:rPr lang="en-US" sz="1800" dirty="0">
                <a:solidFill>
                  <a:srgbClr val="000000"/>
                </a:solidFill>
                <a:latin typeface="Roboto" panose="02000000000000000000" pitchFamily="2" charset="0"/>
              </a:rPr>
              <a:t>    </a:t>
            </a:r>
            <a:r>
              <a:rPr lang="en-US" sz="1800" b="0" i="0" u="none" strike="noStrike" dirty="0">
                <a:solidFill>
                  <a:srgbClr val="000000"/>
                </a:solidFill>
                <a:effectLst/>
                <a:latin typeface="Roboto" panose="02000000000000000000" pitchFamily="2" charset="0"/>
              </a:rPr>
              <a:t>Closing 10 runs reduce support for ticket price and so revenue by $1.71 and $3M, respectively.</a:t>
            </a:r>
            <a:endParaRPr lang="en-US" b="0" dirty="0">
              <a:effectLst/>
            </a:endParaRPr>
          </a:p>
          <a:p>
            <a:pPr>
              <a:spcBef>
                <a:spcPts val="0"/>
              </a:spcBef>
            </a:pPr>
            <a:r>
              <a:rPr lang="en-US" sz="1800" dirty="0">
                <a:solidFill>
                  <a:srgbClr val="000000"/>
                </a:solidFill>
                <a:latin typeface="Roboto" panose="02000000000000000000" pitchFamily="2" charset="0"/>
              </a:rPr>
              <a:t>    </a:t>
            </a:r>
            <a:r>
              <a:rPr lang="en-US" sz="1800" b="0" i="0" u="none" strike="noStrike" dirty="0">
                <a:solidFill>
                  <a:srgbClr val="000000"/>
                </a:solidFill>
                <a:effectLst/>
                <a:latin typeface="Roboto" panose="02000000000000000000" pitchFamily="2" charset="0"/>
              </a:rPr>
              <a:t>Because we don’t know the operating cost per used run, we can’t determine how much cost savings will be offset the loss in revenue after closing more than one run.</a:t>
            </a:r>
            <a:br>
              <a:rPr lang="en-US" dirty="0"/>
            </a:br>
            <a:endParaRPr lang="en-US" dirty="0"/>
          </a:p>
        </p:txBody>
      </p:sp>
    </p:spTree>
    <p:extLst>
      <p:ext uri="{BB962C8B-B14F-4D97-AF65-F5344CB8AC3E}">
        <p14:creationId xmlns:p14="http://schemas.microsoft.com/office/powerpoint/2010/main" val="4148267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3DDDD-813C-9730-E3B3-43F48E077DBF}"/>
              </a:ext>
            </a:extLst>
          </p:cNvPr>
          <p:cNvSpPr>
            <a:spLocks noGrp="1"/>
          </p:cNvSpPr>
          <p:nvPr>
            <p:ph type="title"/>
          </p:nvPr>
        </p:nvSpPr>
        <p:spPr/>
        <p:txBody>
          <a:bodyPr/>
          <a:lstStyle/>
          <a:p>
            <a:r>
              <a:rPr lang="en-US" dirty="0"/>
              <a:t>Modeling results and Analysis</a:t>
            </a:r>
          </a:p>
        </p:txBody>
      </p:sp>
      <p:sp>
        <p:nvSpPr>
          <p:cNvPr id="3" name="Content Placeholder 2">
            <a:extLst>
              <a:ext uri="{FF2B5EF4-FFF2-40B4-BE49-F238E27FC236}">
                <a16:creationId xmlns:a16="http://schemas.microsoft.com/office/drawing/2014/main" id="{590BE92B-75B8-7CDD-4644-38AA578A1408}"/>
              </a:ext>
            </a:extLst>
          </p:cNvPr>
          <p:cNvSpPr>
            <a:spLocks noGrp="1"/>
          </p:cNvSpPr>
          <p:nvPr>
            <p:ph idx="1"/>
          </p:nvPr>
        </p:nvSpPr>
        <p:spPr/>
        <p:txBody>
          <a:bodyPr>
            <a:normAutofit fontScale="85000" lnSpcReduction="10000"/>
          </a:bodyPr>
          <a:lstStyle/>
          <a:p>
            <a:pPr rtl="0">
              <a:spcBef>
                <a:spcPts val="0"/>
              </a:spcBef>
              <a:spcAft>
                <a:spcPts val="0"/>
              </a:spcAft>
            </a:pPr>
            <a:r>
              <a:rPr lang="en-US" sz="1800" b="0" i="0" u="none" strike="noStrike" dirty="0">
                <a:solidFill>
                  <a:srgbClr val="000000"/>
                </a:solidFill>
                <a:effectLst/>
                <a:latin typeface="Roboto" panose="02000000000000000000" pitchFamily="2" charset="0"/>
              </a:rPr>
              <a:t>Big Mountain Resort has been reviewing potential scenarios for either cutting costs or increasing revenue (from ticket prices). Any parameters do not determine the ticket price; the resort can set whatever price it likes. However, the resort operates within a market where people pay more for certain facilities and less for others. Sensing how facilities support a given ticket price is valuable business intelligence. This is where the utility of our model comes in.</a:t>
            </a:r>
          </a:p>
          <a:p>
            <a:pPr rtl="0">
              <a:spcBef>
                <a:spcPts val="0"/>
              </a:spcBef>
              <a:spcAft>
                <a:spcPts val="0"/>
              </a:spcAft>
            </a:pPr>
            <a:endParaRPr lang="en-US" sz="1800" b="0" i="0" u="none" strike="noStrike" dirty="0">
              <a:solidFill>
                <a:srgbClr val="000000"/>
              </a:solidFill>
              <a:effectLst/>
              <a:latin typeface="Roboto" panose="02000000000000000000" pitchFamily="2" charset="0"/>
            </a:endParaRPr>
          </a:p>
          <a:p>
            <a:pPr rtl="0">
              <a:spcBef>
                <a:spcPts val="0"/>
              </a:spcBef>
              <a:spcAft>
                <a:spcPts val="0"/>
              </a:spcAft>
            </a:pPr>
            <a:r>
              <a:rPr lang="en-US" sz="1800" b="0" i="0" u="none" strike="noStrike" dirty="0">
                <a:solidFill>
                  <a:srgbClr val="000000"/>
                </a:solidFill>
                <a:effectLst/>
                <a:latin typeface="Roboto" panose="02000000000000000000" pitchFamily="2" charset="0"/>
              </a:rPr>
              <a:t>The expected number of visitors over the season is 350,000, and on average, visitors ski for five days.</a:t>
            </a:r>
          </a:p>
          <a:p>
            <a:pPr marL="0" indent="0" rtl="0">
              <a:spcBef>
                <a:spcPts val="0"/>
              </a:spcBef>
              <a:spcAft>
                <a:spcPts val="0"/>
              </a:spcAft>
              <a:buNone/>
            </a:pPr>
            <a:endParaRPr lang="en-US" sz="1800" b="0" i="0" u="none" strike="noStrike" dirty="0">
              <a:solidFill>
                <a:srgbClr val="000000"/>
              </a:solidFill>
              <a:effectLst/>
              <a:latin typeface="Roboto" panose="02000000000000000000" pitchFamily="2" charset="0"/>
            </a:endParaRPr>
          </a:p>
          <a:p>
            <a:pPr rtl="0">
              <a:spcBef>
                <a:spcPts val="0"/>
              </a:spcBef>
              <a:spcAft>
                <a:spcPts val="0"/>
              </a:spcAft>
            </a:pPr>
            <a:r>
              <a:rPr lang="en-US" sz="1800" b="0" i="0" u="none" strike="noStrike" dirty="0">
                <a:solidFill>
                  <a:srgbClr val="000000"/>
                </a:solidFill>
                <a:effectLst/>
                <a:latin typeface="Roboto" panose="02000000000000000000" pitchFamily="2" charset="0"/>
              </a:rPr>
              <a:t>The business has shortlisted some options:</a:t>
            </a:r>
            <a:endParaRPr lang="en-US" b="0" dirty="0">
              <a:effectLst/>
            </a:endParaRPr>
          </a:p>
          <a:p>
            <a:pPr marL="457200" lvl="1" indent="0">
              <a:spcBef>
                <a:spcPts val="0"/>
              </a:spcBef>
              <a:buNone/>
            </a:pPr>
            <a:r>
              <a:rPr lang="en-US" sz="1800" b="0" i="0" u="none" strike="noStrike" dirty="0">
                <a:solidFill>
                  <a:srgbClr val="000000"/>
                </a:solidFill>
                <a:effectLst/>
                <a:latin typeface="Roboto" panose="02000000000000000000" pitchFamily="2" charset="0"/>
              </a:rPr>
              <a:t>Permanently closing down up to 10 of the least used runs. This doesn't impact any other resort statistics.</a:t>
            </a:r>
          </a:p>
          <a:p>
            <a:pPr marL="457200" lvl="1" indent="0">
              <a:spcBef>
                <a:spcPts val="0"/>
              </a:spcBef>
              <a:buNone/>
            </a:pPr>
            <a:endParaRPr lang="en-US" sz="1800" b="0" dirty="0">
              <a:effectLst/>
            </a:endParaRPr>
          </a:p>
          <a:p>
            <a:pPr marL="457200" lvl="1" indent="0">
              <a:spcBef>
                <a:spcPts val="0"/>
              </a:spcBef>
              <a:buNone/>
            </a:pPr>
            <a:r>
              <a:rPr lang="en-US" sz="1800" b="0" i="0" u="none" strike="noStrike" dirty="0">
                <a:solidFill>
                  <a:srgbClr val="000000"/>
                </a:solidFill>
                <a:effectLst/>
                <a:latin typeface="Roboto" panose="02000000000000000000" pitchFamily="2" charset="0"/>
              </a:rPr>
              <a:t>Increase the vertical drop by adding a run to a point 150 feet lower down but requiring the installation of an additional chair lift to bring skiers back up, without additional snow-making coverage, and adding 2 acres of snow-making cover.</a:t>
            </a:r>
          </a:p>
          <a:p>
            <a:pPr marL="457200" lvl="1" indent="0">
              <a:spcBef>
                <a:spcPts val="0"/>
              </a:spcBef>
              <a:buNone/>
            </a:pPr>
            <a:endParaRPr lang="en-US" sz="1800" b="0" dirty="0">
              <a:effectLst/>
            </a:endParaRPr>
          </a:p>
          <a:p>
            <a:pPr marL="457200" lvl="1" indent="0">
              <a:spcBef>
                <a:spcPts val="0"/>
              </a:spcBef>
              <a:buNone/>
            </a:pPr>
            <a:r>
              <a:rPr lang="en-US" sz="1800" b="0" i="0" u="none" strike="noStrike" dirty="0">
                <a:solidFill>
                  <a:srgbClr val="000000"/>
                </a:solidFill>
                <a:effectLst/>
                <a:latin typeface="Roboto" panose="02000000000000000000" pitchFamily="2" charset="0"/>
              </a:rPr>
              <a:t>Increase the longest run by 0.2 mile to boast 3.5 miles length, requiring an additional snow-making coverage of 4 acres</a:t>
            </a:r>
            <a:endParaRPr lang="en-US" sz="1800" b="0" dirty="0">
              <a:effectLst/>
            </a:endParaRPr>
          </a:p>
          <a:p>
            <a:pPr marL="0" indent="0">
              <a:buNone/>
            </a:pPr>
            <a:endParaRPr lang="en-US" b="0" dirty="0">
              <a:effectLst/>
            </a:endParaRPr>
          </a:p>
          <a:p>
            <a:pPr marL="0" indent="0">
              <a:buNone/>
            </a:pPr>
            <a:br>
              <a:rPr lang="en-US" dirty="0"/>
            </a:br>
            <a:endParaRPr lang="en-US" dirty="0"/>
          </a:p>
        </p:txBody>
      </p:sp>
    </p:spTree>
    <p:extLst>
      <p:ext uri="{BB962C8B-B14F-4D97-AF65-F5344CB8AC3E}">
        <p14:creationId xmlns:p14="http://schemas.microsoft.com/office/powerpoint/2010/main" val="712408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1E08D-35E8-1B7F-908A-816075BF1653}"/>
              </a:ext>
            </a:extLst>
          </p:cNvPr>
          <p:cNvSpPr>
            <a:spLocks noGrp="1"/>
          </p:cNvSpPr>
          <p:nvPr>
            <p:ph type="title"/>
          </p:nvPr>
        </p:nvSpPr>
        <p:spPr/>
        <p:txBody>
          <a:bodyPr/>
          <a:lstStyle/>
          <a:p>
            <a:r>
              <a:rPr lang="en-US" dirty="0"/>
              <a:t>Summary and Conclusion</a:t>
            </a:r>
          </a:p>
        </p:txBody>
      </p:sp>
      <p:sp>
        <p:nvSpPr>
          <p:cNvPr id="3" name="Content Placeholder 2">
            <a:extLst>
              <a:ext uri="{FF2B5EF4-FFF2-40B4-BE49-F238E27FC236}">
                <a16:creationId xmlns:a16="http://schemas.microsoft.com/office/drawing/2014/main" id="{5D4EDDDE-53C0-336E-9925-6C101ABC9EAD}"/>
              </a:ext>
            </a:extLst>
          </p:cNvPr>
          <p:cNvSpPr>
            <a:spLocks noGrp="1"/>
          </p:cNvSpPr>
          <p:nvPr>
            <p:ph idx="1"/>
          </p:nvPr>
        </p:nvSpPr>
        <p:spPr/>
        <p:txBody>
          <a:bodyPr/>
          <a:lstStyle/>
          <a:p>
            <a:pPr rtl="0">
              <a:spcBef>
                <a:spcPts val="0"/>
              </a:spcBef>
              <a:spcAft>
                <a:spcPts val="0"/>
              </a:spcAft>
            </a:pPr>
            <a:r>
              <a:rPr lang="en-US" sz="1800" b="0" i="0" u="none" strike="noStrike" dirty="0">
                <a:solidFill>
                  <a:srgbClr val="000000"/>
                </a:solidFill>
                <a:effectLst/>
                <a:latin typeface="Roboto" panose="02000000000000000000" pitchFamily="2" charset="0"/>
              </a:rPr>
              <a:t>After applying our Model for ski resort ticket price and leveraging it to explore Big Mountain Resort’s potential scenarios for increasing revenue, we can conclude that:</a:t>
            </a:r>
            <a:endParaRPr lang="en-US" b="0" dirty="0">
              <a:effectLst/>
            </a:endParaRPr>
          </a:p>
          <a:p>
            <a:pPr rtl="0">
              <a:spcBef>
                <a:spcPts val="0"/>
              </a:spcBef>
              <a:spcAft>
                <a:spcPts val="0"/>
              </a:spcAft>
            </a:pPr>
            <a:r>
              <a:rPr lang="en-US" sz="1800" b="0" i="0" u="none" strike="noStrike" dirty="0">
                <a:solidFill>
                  <a:srgbClr val="000000"/>
                </a:solidFill>
                <a:effectLst/>
                <a:latin typeface="Roboto" panose="02000000000000000000" pitchFamily="2" charset="0"/>
              </a:rPr>
              <a:t>The best scenario where we managed to gain the highest revenue increase possible was by increasing the vertical drop by 150 ft, adding one Chair Lift, adding one run, and adding 2 acres of snow-making cover. This scenario has increased ticket price by 12% from $81 to $90.75, resulting in a bottom-line increase of $15,528,841 (After deducting operating costs = $1.54M).</a:t>
            </a:r>
            <a:endParaRPr lang="en-US" b="0" dirty="0">
              <a:effectLst/>
            </a:endParaRPr>
          </a:p>
          <a:p>
            <a:pPr rtl="0">
              <a:spcBef>
                <a:spcPts val="0"/>
              </a:spcBef>
              <a:spcAft>
                <a:spcPts val="0"/>
              </a:spcAft>
            </a:pPr>
            <a:r>
              <a:rPr lang="en-US" sz="1800" b="0" i="0" u="none" strike="noStrike" dirty="0">
                <a:solidFill>
                  <a:srgbClr val="000000"/>
                </a:solidFill>
                <a:effectLst/>
                <a:latin typeface="Roboto" panose="02000000000000000000" pitchFamily="2" charset="0"/>
              </a:rPr>
              <a:t>Due to a lack of data in regards of operating cost per used run and weekdays ticket price, our model cannot recommend closing down used runs or implementing dynamic ticket pricing.</a:t>
            </a:r>
            <a:endParaRPr lang="en-US" b="0" dirty="0">
              <a:effectLst/>
            </a:endParaRPr>
          </a:p>
          <a:p>
            <a:pPr marL="0" indent="0">
              <a:buNone/>
            </a:pPr>
            <a:br>
              <a:rPr lang="en-US" dirty="0"/>
            </a:br>
            <a:endParaRPr lang="en-US" dirty="0"/>
          </a:p>
        </p:txBody>
      </p:sp>
    </p:spTree>
    <p:extLst>
      <p:ext uri="{BB962C8B-B14F-4D97-AF65-F5344CB8AC3E}">
        <p14:creationId xmlns:p14="http://schemas.microsoft.com/office/powerpoint/2010/main" val="81593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696</Words>
  <Application>Microsoft Office PowerPoint</Application>
  <PresentationFormat>Widescreen</PresentationFormat>
  <Paragraphs>46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Roboto</vt:lpstr>
      <vt:lpstr>Office Theme</vt:lpstr>
      <vt:lpstr>Big Mountain Resort Pricing </vt:lpstr>
      <vt:lpstr>Problem Identification</vt:lpstr>
      <vt:lpstr>Recommendation and Key Findings</vt:lpstr>
      <vt:lpstr>Modeling results and Analysis</vt:lpstr>
      <vt:lpstr>Summary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 Pricing </dc:title>
  <dc:creator>Prajakta G Kulkarni</dc:creator>
  <cp:lastModifiedBy>Prajakta G Kulkarni</cp:lastModifiedBy>
  <cp:revision>1</cp:revision>
  <dcterms:created xsi:type="dcterms:W3CDTF">2023-06-22T00:13:46Z</dcterms:created>
  <dcterms:modified xsi:type="dcterms:W3CDTF">2023-06-22T00:31:48Z</dcterms:modified>
</cp:coreProperties>
</file>