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11088018" r:id="rId2"/>
    <p:sldId id="11088019" r:id="rId3"/>
    <p:sldId id="11088020" r:id="rId4"/>
    <p:sldId id="11088021" r:id="rId5"/>
    <p:sldId id="11088022" r:id="rId6"/>
    <p:sldId id="11088031" r:id="rId7"/>
    <p:sldId id="11088024" r:id="rId8"/>
    <p:sldId id="11088040" r:id="rId9"/>
    <p:sldId id="11088041" r:id="rId10"/>
    <p:sldId id="11088042" r:id="rId11"/>
    <p:sldId id="11088025" r:id="rId12"/>
    <p:sldId id="11088026" r:id="rId13"/>
    <p:sldId id="11088043" r:id="rId14"/>
    <p:sldId id="11088044" r:id="rId15"/>
    <p:sldId id="11088045" r:id="rId16"/>
    <p:sldId id="11088046" r:id="rId17"/>
    <p:sldId id="11088047" r:id="rId18"/>
    <p:sldId id="11088010" r:id="rId19"/>
    <p:sldId id="11088032" r:id="rId20"/>
    <p:sldId id="11088048" r:id="rId21"/>
    <p:sldId id="11088033" r:id="rId22"/>
    <p:sldId id="11088034" r:id="rId23"/>
    <p:sldId id="11088035" r:id="rId24"/>
    <p:sldId id="11088036" r:id="rId25"/>
    <p:sldId id="11088037" r:id="rId26"/>
    <p:sldId id="11088038" r:id="rId27"/>
    <p:sldId id="1108801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102"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05537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144718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00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634531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384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90081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135770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326785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23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6634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41735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49948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87753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12024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10909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52920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46A1C5-BB75-4915-992E-DF731392FE5A}" type="slidenum">
              <a:rPr lang="zh-CN" altLang="en-US" smtClean="0"/>
              <a:t>‹#›</a:t>
            </a:fld>
            <a:endParaRPr lang="zh-CN" altLang="en-US"/>
          </a:p>
        </p:txBody>
      </p:sp>
      <p:sp>
        <p:nvSpPr>
          <p:cNvPr id="5" name="Date Placeholder 4"/>
          <p:cNvSpPr>
            <a:spLocks noGrp="1"/>
          </p:cNvSpPr>
          <p:nvPr>
            <p:ph type="dt" sz="half" idx="10"/>
          </p:nvPr>
        </p:nvSpPr>
        <p:spPr/>
        <p:txBody>
          <a:bodyPr/>
          <a:lstStyle/>
          <a:p>
            <a:fld id="{B1689F45-5C43-4EDF-A9DB-F5B7C540C95E}" type="datetimeFigureOut">
              <a:rPr lang="zh-CN" altLang="en-US" smtClean="0"/>
              <a:t>2020/7/10</a:t>
            </a:fld>
            <a:endParaRPr lang="zh-CN" altLang="en-US"/>
          </a:p>
        </p:txBody>
      </p:sp>
    </p:spTree>
    <p:extLst>
      <p:ext uri="{BB962C8B-B14F-4D97-AF65-F5344CB8AC3E}">
        <p14:creationId xmlns:p14="http://schemas.microsoft.com/office/powerpoint/2010/main" val="214377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689F45-5C43-4EDF-A9DB-F5B7C540C95E}" type="datetimeFigureOut">
              <a:rPr lang="zh-CN" altLang="en-US" smtClean="0"/>
              <a:t>2020/7/10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53987642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3604669" y="1849904"/>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三、	研究方法</a:t>
            </a:r>
            <a:endParaRPr lang="zh-CN" altLang="zh-CN" sz="6600" dirty="0"/>
          </a:p>
        </p:txBody>
      </p:sp>
    </p:spTree>
    <p:extLst>
      <p:ext uri="{BB962C8B-B14F-4D97-AF65-F5344CB8AC3E}">
        <p14:creationId xmlns:p14="http://schemas.microsoft.com/office/powerpoint/2010/main" val="109858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EA6359-3B71-4F95-A9FA-AD5718EBA397}"/>
              </a:ext>
            </a:extLst>
          </p:cNvPr>
          <p:cNvSpPr/>
          <p:nvPr/>
        </p:nvSpPr>
        <p:spPr>
          <a:xfrm>
            <a:off x="238691" y="143946"/>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5</a:t>
            </a:r>
            <a:r>
              <a:rPr lang="zh-CN" altLang="zh-CN" dirty="0">
                <a:cs typeface="Times New Roman" panose="02020603050405020304" pitchFamily="18" charset="0"/>
              </a:rPr>
              <a:t>：</a:t>
            </a:r>
            <a:endParaRPr lang="zh-CN" altLang="en-US" dirty="0"/>
          </a:p>
        </p:txBody>
      </p:sp>
      <p:sp>
        <p:nvSpPr>
          <p:cNvPr id="4" name="矩形 3">
            <a:extLst>
              <a:ext uri="{FF2B5EF4-FFF2-40B4-BE49-F238E27FC236}">
                <a16:creationId xmlns:a16="http://schemas.microsoft.com/office/drawing/2014/main" id="{36E868A2-A630-4172-8263-381C6AA24EB8}"/>
              </a:ext>
            </a:extLst>
          </p:cNvPr>
          <p:cNvSpPr/>
          <p:nvPr/>
        </p:nvSpPr>
        <p:spPr>
          <a:xfrm>
            <a:off x="5097009" y="114299"/>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6</a:t>
            </a:r>
            <a:r>
              <a:rPr lang="zh-CN" altLang="zh-CN" dirty="0">
                <a:cs typeface="Times New Roman" panose="02020603050405020304" pitchFamily="18" charset="0"/>
              </a:rPr>
              <a:t>：</a:t>
            </a:r>
            <a:endParaRPr lang="zh-CN" altLang="en-US" dirty="0"/>
          </a:p>
        </p:txBody>
      </p:sp>
      <p:pic>
        <p:nvPicPr>
          <p:cNvPr id="5" name="图片 4">
            <a:extLst>
              <a:ext uri="{FF2B5EF4-FFF2-40B4-BE49-F238E27FC236}">
                <a16:creationId xmlns:a16="http://schemas.microsoft.com/office/drawing/2014/main" id="{BE49EACE-096F-4CF0-A40E-B650123A5DEE}"/>
              </a:ext>
            </a:extLst>
          </p:cNvPr>
          <p:cNvPicPr/>
          <p:nvPr/>
        </p:nvPicPr>
        <p:blipFill>
          <a:blip r:embed="rId2"/>
          <a:stretch>
            <a:fillRect/>
          </a:stretch>
        </p:blipFill>
        <p:spPr>
          <a:xfrm>
            <a:off x="238691" y="676592"/>
            <a:ext cx="4428490" cy="3847465"/>
          </a:xfrm>
          <a:prstGeom prst="rect">
            <a:avLst/>
          </a:prstGeom>
        </p:spPr>
      </p:pic>
      <p:sp>
        <p:nvSpPr>
          <p:cNvPr id="3" name="矩形 2">
            <a:extLst>
              <a:ext uri="{FF2B5EF4-FFF2-40B4-BE49-F238E27FC236}">
                <a16:creationId xmlns:a16="http://schemas.microsoft.com/office/drawing/2014/main" id="{3C6DA101-75A9-4535-AEC6-51572FE756FB}"/>
              </a:ext>
            </a:extLst>
          </p:cNvPr>
          <p:cNvSpPr/>
          <p:nvPr/>
        </p:nvSpPr>
        <p:spPr>
          <a:xfrm>
            <a:off x="133350" y="4796135"/>
            <a:ext cx="4710113" cy="1200329"/>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婴儿</a:t>
            </a:r>
            <a:r>
              <a:rPr lang="en-US" altLang="zh-CN" kern="100" dirty="0">
                <a:latin typeface="等线" panose="02010600030101010101" pitchFamily="2" charset="-122"/>
                <a:cs typeface="Times New Roman" panose="02020603050405020304" pitchFamily="18" charset="0"/>
              </a:rPr>
              <a:t>', 4), ('</a:t>
            </a:r>
            <a:r>
              <a:rPr lang="zh-CN" altLang="zh-CN" kern="100" dirty="0">
                <a:latin typeface="等线" panose="02010600030101010101" pitchFamily="2" charset="-122"/>
                <a:cs typeface="Times New Roman" panose="02020603050405020304" pitchFamily="18" charset="0"/>
              </a:rPr>
              <a:t>有点</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医学科</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基因编辑婴儿孩子</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事个人全部处理结果</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孩子信息</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孩子国家世界</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医院</a:t>
            </a:r>
            <a:r>
              <a:rPr lang="en-US" altLang="zh-CN" kern="100" dirty="0">
                <a:latin typeface="等线" panose="02010600030101010101" pitchFamily="2" charset="-122"/>
                <a:cs typeface="Times New Roman" panose="02020603050405020304" pitchFamily="18" charset="0"/>
              </a:rPr>
              <a:t>', 1)]</a:t>
            </a:r>
            <a:endParaRPr lang="zh-CN" altLang="zh-CN" kern="100" dirty="0">
              <a:latin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FDCDCBC-C570-4CD4-9D35-7E20D1DCB144}"/>
              </a:ext>
            </a:extLst>
          </p:cNvPr>
          <p:cNvPicPr/>
          <p:nvPr/>
        </p:nvPicPr>
        <p:blipFill>
          <a:blip r:embed="rId3"/>
          <a:stretch>
            <a:fillRect/>
          </a:stretch>
        </p:blipFill>
        <p:spPr>
          <a:xfrm>
            <a:off x="5692570" y="676592"/>
            <a:ext cx="4594430" cy="3595371"/>
          </a:xfrm>
          <a:prstGeom prst="rect">
            <a:avLst/>
          </a:prstGeom>
        </p:spPr>
      </p:pic>
      <p:sp>
        <p:nvSpPr>
          <p:cNvPr id="7" name="矩形 6">
            <a:extLst>
              <a:ext uri="{FF2B5EF4-FFF2-40B4-BE49-F238E27FC236}">
                <a16:creationId xmlns:a16="http://schemas.microsoft.com/office/drawing/2014/main" id="{7C8C58E3-B942-4F6A-AF86-3A5544ABD45E}"/>
              </a:ext>
            </a:extLst>
          </p:cNvPr>
          <p:cNvSpPr/>
          <p:nvPr/>
        </p:nvSpPr>
        <p:spPr>
          <a:xfrm>
            <a:off x="5692570" y="4906060"/>
            <a:ext cx="6096000" cy="646331"/>
          </a:xfrm>
          <a:prstGeom prst="rect">
            <a:avLst/>
          </a:prstGeom>
        </p:spPr>
        <p:txBody>
          <a:bodyPr>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婴儿</a:t>
            </a:r>
            <a:r>
              <a:rPr lang="en-US" altLang="zh-CN" kern="100" dirty="0">
                <a:latin typeface="等线" panose="02010600030101010101" pitchFamily="2" charset="-122"/>
                <a:cs typeface="Times New Roman" panose="02020603050405020304" pitchFamily="18" charset="0"/>
              </a:rPr>
              <a:t>', 71),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62), ('</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26),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21), ('</a:t>
            </a:r>
            <a:r>
              <a:rPr lang="zh-CN" altLang="zh-CN" kern="100" dirty="0">
                <a:latin typeface="等线" panose="02010600030101010101" pitchFamily="2" charset="-122"/>
                <a:cs typeface="Times New Roman" panose="02020603050405020304" pitchFamily="18" charset="0"/>
              </a:rPr>
              <a:t>基因编辑</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感觉</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事情</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基因编辑婴儿</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科学家</a:t>
            </a:r>
            <a:r>
              <a:rPr lang="en-US" altLang="zh-CN" kern="100" dirty="0">
                <a:latin typeface="等线" panose="02010600030101010101" pitchFamily="2" charset="-122"/>
                <a:cs typeface="Times New Roman" panose="02020603050405020304" pitchFamily="18" charset="0"/>
              </a:rPr>
              <a:t>', 7)]</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582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898685-39C9-4564-9A6A-51DF3B486D92}"/>
              </a:ext>
            </a:extLst>
          </p:cNvPr>
          <p:cNvSpPr/>
          <p:nvPr/>
        </p:nvSpPr>
        <p:spPr>
          <a:xfrm>
            <a:off x="0" y="0"/>
            <a:ext cx="6096000" cy="2123658"/>
          </a:xfrm>
          <a:prstGeom prst="rect">
            <a:avLst/>
          </a:prstGeom>
        </p:spPr>
        <p:txBody>
          <a:bodyPr>
            <a:spAutoFit/>
          </a:bodyPr>
          <a:lstStyle/>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1.</a:t>
            </a:r>
            <a:r>
              <a:rPr lang="zh-CN" altLang="zh-CN" sz="2400" kern="100" dirty="0">
                <a:latin typeface="等线" panose="02010600030101010101" pitchFamily="2" charset="-122"/>
                <a:cs typeface="Times New Roman" panose="02020603050405020304" pitchFamily="18" charset="0"/>
              </a:rPr>
              <a:t>基于</a:t>
            </a:r>
            <a:r>
              <a:rPr lang="en-US" altLang="zh-CN" sz="2400" kern="100" dirty="0">
                <a:latin typeface="等线" panose="02010600030101010101" pitchFamily="2" charset="-122"/>
                <a:cs typeface="Times New Roman" panose="02020603050405020304" pitchFamily="18" charset="0"/>
              </a:rPr>
              <a:t>LDA</a:t>
            </a:r>
            <a:r>
              <a:rPr lang="zh-CN" altLang="zh-CN" sz="2400" kern="100" dirty="0">
                <a:latin typeface="等线" panose="02010600030101010101" pitchFamily="2" charset="-122"/>
                <a:cs typeface="Times New Roman" panose="02020603050405020304" pitchFamily="18" charset="0"/>
              </a:rPr>
              <a:t>的六个时期事件主题提炼</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）主题数量确定</a:t>
            </a:r>
            <a:endParaRPr lang="en-US" altLang="zh-CN" kern="100" dirty="0">
              <a:latin typeface="等线" panose="02010600030101010101" pitchFamily="2" charset="-122"/>
              <a:cs typeface="Times New Roman" panose="02020603050405020304" pitchFamily="18" charset="0"/>
            </a:endParaRP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对语料库进行</a:t>
            </a:r>
            <a:r>
              <a:rPr lang="en-US" altLang="zh-CN" kern="100" dirty="0">
                <a:latin typeface="等线" panose="02010600030101010101" pitchFamily="2" charset="-122"/>
                <a:cs typeface="Times New Roman" panose="02020603050405020304" pitchFamily="18" charset="0"/>
              </a:rPr>
              <a:t> LDA </a:t>
            </a:r>
            <a:r>
              <a:rPr lang="zh-CN" altLang="zh-CN" kern="100" dirty="0">
                <a:latin typeface="等线" panose="02010600030101010101" pitchFamily="2" charset="-122"/>
                <a:cs typeface="Times New Roman" panose="02020603050405020304" pitchFamily="18" charset="0"/>
              </a:rPr>
              <a:t>主题建模，设定主题数</a:t>
            </a:r>
            <a:r>
              <a:rPr lang="en-US" altLang="zh-CN" kern="100" dirty="0">
                <a:latin typeface="等线" panose="02010600030101010101" pitchFamily="2" charset="-122"/>
                <a:cs typeface="Times New Roman" panose="02020603050405020304" pitchFamily="18" charset="0"/>
              </a:rPr>
              <a:t> K </a:t>
            </a:r>
            <a:r>
              <a:rPr lang="zh-CN" altLang="zh-CN" kern="100" dirty="0">
                <a:latin typeface="等线" panose="02010600030101010101" pitchFamily="2" charset="-122"/>
                <a:cs typeface="Times New Roman" panose="02020603050405020304" pitchFamily="18" charset="0"/>
              </a:rPr>
              <a:t>从 </a:t>
            </a:r>
            <a:r>
              <a:rPr lang="en-US" altLang="zh-CN" kern="100" dirty="0">
                <a:latin typeface="等线" panose="02010600030101010101" pitchFamily="2" charset="-122"/>
                <a:cs typeface="Times New Roman" panose="02020603050405020304" pitchFamily="18" charset="0"/>
              </a:rPr>
              <a:t>10 </a:t>
            </a:r>
            <a:r>
              <a:rPr lang="zh-CN" altLang="zh-CN" kern="100" dirty="0">
                <a:latin typeface="等线" panose="02010600030101010101" pitchFamily="2" charset="-122"/>
                <a:cs typeface="Times New Roman" panose="02020603050405020304" pitchFamily="18" charset="0"/>
              </a:rPr>
              <a:t>开始取值，最小值为 </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，依次进行运算，得到</a:t>
            </a:r>
            <a:r>
              <a:rPr lang="en-US" altLang="zh-CN" kern="100" dirty="0">
                <a:latin typeface="等线" panose="02010600030101010101" pitchFamily="2" charset="-122"/>
                <a:cs typeface="Times New Roman" panose="02020603050405020304" pitchFamily="18" charset="0"/>
              </a:rPr>
              <a:t> LDA </a:t>
            </a:r>
            <a:r>
              <a:rPr lang="zh-CN" altLang="zh-CN" kern="100" dirty="0">
                <a:latin typeface="等线" panose="02010600030101010101" pitchFamily="2" charset="-122"/>
                <a:cs typeface="Times New Roman" panose="02020603050405020304" pitchFamily="18" charset="0"/>
              </a:rPr>
              <a:t>主题模型的主题数。</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当</a:t>
            </a:r>
            <a:r>
              <a:rPr lang="en-US" altLang="zh-CN" kern="100" dirty="0">
                <a:latin typeface="等线" panose="02010600030101010101" pitchFamily="2" charset="-122"/>
                <a:cs typeface="Times New Roman" panose="02020603050405020304" pitchFamily="18" charset="0"/>
              </a:rPr>
              <a:t>K=10</a:t>
            </a:r>
            <a:r>
              <a:rPr lang="zh-CN" altLang="zh-CN" kern="100" dirty="0">
                <a:latin typeface="等线" panose="02010600030101010101" pitchFamily="2" charset="-122"/>
                <a:cs typeface="Times New Roman" panose="02020603050405020304" pitchFamily="18" charset="0"/>
              </a:rPr>
              <a:t>时，可以看出主题数过大容易造成数据集的过度拟合，（以时期</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为例）</a:t>
            </a:r>
          </a:p>
        </p:txBody>
      </p:sp>
      <p:pic>
        <p:nvPicPr>
          <p:cNvPr id="3" name="图片 2">
            <a:extLst>
              <a:ext uri="{FF2B5EF4-FFF2-40B4-BE49-F238E27FC236}">
                <a16:creationId xmlns:a16="http://schemas.microsoft.com/office/drawing/2014/main" id="{3798CC1A-1BC6-47F6-9A10-053E18F796ED}"/>
              </a:ext>
            </a:extLst>
          </p:cNvPr>
          <p:cNvPicPr/>
          <p:nvPr/>
        </p:nvPicPr>
        <p:blipFill>
          <a:blip r:embed="rId2"/>
          <a:stretch>
            <a:fillRect/>
          </a:stretch>
        </p:blipFill>
        <p:spPr>
          <a:xfrm>
            <a:off x="213042" y="2123658"/>
            <a:ext cx="7230746" cy="4734342"/>
          </a:xfrm>
          <a:prstGeom prst="rect">
            <a:avLst/>
          </a:prstGeom>
        </p:spPr>
      </p:pic>
      <p:sp>
        <p:nvSpPr>
          <p:cNvPr id="4" name="矩形 3">
            <a:extLst>
              <a:ext uri="{FF2B5EF4-FFF2-40B4-BE49-F238E27FC236}">
                <a16:creationId xmlns:a16="http://schemas.microsoft.com/office/drawing/2014/main" id="{ACE1D682-33EC-4C0C-9D00-4CF91DA9BCB9}"/>
              </a:ext>
            </a:extLst>
          </p:cNvPr>
          <p:cNvSpPr/>
          <p:nvPr/>
        </p:nvSpPr>
        <p:spPr>
          <a:xfrm>
            <a:off x="6902308" y="3228945"/>
            <a:ext cx="5315879" cy="400110"/>
          </a:xfrm>
          <a:prstGeom prst="rect">
            <a:avLst/>
          </a:prstGeom>
        </p:spPr>
        <p:txBody>
          <a:bodyPr wrap="none">
            <a:spAutoFit/>
          </a:bodyPr>
          <a:lstStyle/>
          <a:p>
            <a:pPr marL="266700" indent="266700" algn="just">
              <a:spcAft>
                <a:spcPts val="0"/>
              </a:spcAft>
            </a:pPr>
            <a:r>
              <a:rPr lang="zh-CN" altLang="zh-CN" sz="2000" kern="100" dirty="0">
                <a:latin typeface="等线" panose="02010600030101010101" pitchFamily="2" charset="-122"/>
                <a:cs typeface="Times New Roman" panose="02020603050405020304" pitchFamily="18" charset="0"/>
              </a:rPr>
              <a:t>因此，本文确定最终的主题数量</a:t>
            </a:r>
            <a:r>
              <a:rPr lang="en-US" altLang="zh-CN" sz="2000" kern="100" dirty="0">
                <a:latin typeface="等线" panose="02010600030101010101" pitchFamily="2" charset="-122"/>
                <a:cs typeface="Times New Roman" panose="02020603050405020304" pitchFamily="18" charset="0"/>
              </a:rPr>
              <a:t> K </a:t>
            </a:r>
            <a:r>
              <a:rPr lang="zh-CN" altLang="zh-CN" sz="2000" kern="100" dirty="0">
                <a:latin typeface="等线" panose="02010600030101010101" pitchFamily="2" charset="-122"/>
                <a:cs typeface="Times New Roman" panose="02020603050405020304" pitchFamily="18" charset="0"/>
              </a:rPr>
              <a:t>为 </a:t>
            </a:r>
            <a:r>
              <a:rPr lang="en-US" altLang="zh-CN" sz="2000" kern="100" dirty="0">
                <a:latin typeface="等线" panose="02010600030101010101" pitchFamily="2" charset="-122"/>
                <a:cs typeface="Times New Roman" panose="02020603050405020304" pitchFamily="18" charset="0"/>
              </a:rPr>
              <a:t>5</a:t>
            </a:r>
            <a:r>
              <a:rPr lang="zh-CN" altLang="zh-CN" sz="2000" kern="100" dirty="0">
                <a:latin typeface="等线" panose="02010600030101010101" pitchFamily="2" charset="-122"/>
                <a:cs typeface="Times New Roman" panose="02020603050405020304" pitchFamily="18" charset="0"/>
              </a:rPr>
              <a:t>。</a:t>
            </a:r>
          </a:p>
        </p:txBody>
      </p:sp>
      <p:sp>
        <p:nvSpPr>
          <p:cNvPr id="5" name="矩形 4">
            <a:extLst>
              <a:ext uri="{FF2B5EF4-FFF2-40B4-BE49-F238E27FC236}">
                <a16:creationId xmlns:a16="http://schemas.microsoft.com/office/drawing/2014/main" id="{20E59BBE-6DEE-4BCE-87FF-07AF3F62F94E}"/>
              </a:ext>
            </a:extLst>
          </p:cNvPr>
          <p:cNvSpPr/>
          <p:nvPr/>
        </p:nvSpPr>
        <p:spPr>
          <a:xfrm>
            <a:off x="6928496" y="4293482"/>
            <a:ext cx="5263504" cy="707886"/>
          </a:xfrm>
          <a:prstGeom prst="rect">
            <a:avLst/>
          </a:prstGeom>
        </p:spPr>
        <p:txBody>
          <a:bodyPr wrap="square">
            <a:spAutoFit/>
          </a:bodyPr>
          <a:lstStyle/>
          <a:p>
            <a:pPr marL="266700" indent="266700" algn="just">
              <a:spcAft>
                <a:spcPts val="0"/>
              </a:spcAft>
            </a:pPr>
            <a:r>
              <a:rPr lang="zh-CN" altLang="en-US" sz="2000" kern="100" dirty="0">
                <a:latin typeface="等线" panose="02010600030101010101" pitchFamily="2" charset="-122"/>
                <a:cs typeface="Times New Roman" panose="02020603050405020304" pitchFamily="18" charset="0"/>
              </a:rPr>
              <a:t>过滤关键词时根据评论数量的不同而</a:t>
            </a:r>
            <a:endParaRPr lang="en-US" altLang="zh-CN" sz="2000" kern="100" dirty="0">
              <a:latin typeface="等线" panose="02010600030101010101" pitchFamily="2" charset="-122"/>
              <a:cs typeface="Times New Roman" panose="02020603050405020304" pitchFamily="18" charset="0"/>
            </a:endParaRPr>
          </a:p>
          <a:p>
            <a:pPr marL="266700" indent="266700" algn="just">
              <a:spcAft>
                <a:spcPts val="0"/>
              </a:spcAft>
            </a:pPr>
            <a:r>
              <a:rPr lang="zh-CN" altLang="en-US" sz="2000" kern="100" dirty="0">
                <a:latin typeface="等线" panose="02010600030101010101" pitchFamily="2" charset="-122"/>
                <a:cs typeface="Times New Roman" panose="02020603050405020304" pitchFamily="18" charset="0"/>
              </a:rPr>
              <a:t>设置不同的最小词频关键词过滤指标</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1929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8EFFC5F-198D-4717-AC6A-58AEEB1CEC75}"/>
              </a:ext>
            </a:extLst>
          </p:cNvPr>
          <p:cNvPicPr/>
          <p:nvPr/>
        </p:nvPicPr>
        <p:blipFill>
          <a:blip r:embed="rId2"/>
          <a:stretch>
            <a:fillRect/>
          </a:stretch>
        </p:blipFill>
        <p:spPr>
          <a:xfrm>
            <a:off x="6095999" y="464740"/>
            <a:ext cx="6096000" cy="6389450"/>
          </a:xfrm>
          <a:prstGeom prst="rect">
            <a:avLst/>
          </a:prstGeom>
        </p:spPr>
      </p:pic>
      <p:sp>
        <p:nvSpPr>
          <p:cNvPr id="2" name="矩形 1">
            <a:extLst>
              <a:ext uri="{FF2B5EF4-FFF2-40B4-BE49-F238E27FC236}">
                <a16:creationId xmlns:a16="http://schemas.microsoft.com/office/drawing/2014/main" id="{3A379FE9-A1ED-40C5-A40F-C6C04690DB5E}"/>
              </a:ext>
            </a:extLst>
          </p:cNvPr>
          <p:cNvSpPr/>
          <p:nvPr/>
        </p:nvSpPr>
        <p:spPr>
          <a:xfrm>
            <a:off x="-516108" y="95408"/>
            <a:ext cx="4790094" cy="369332"/>
          </a:xfrm>
          <a:prstGeom prst="rect">
            <a:avLst/>
          </a:prstGeom>
        </p:spPr>
        <p:txBody>
          <a:bodyPr wrap="none">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 K =</a:t>
            </a:r>
            <a:r>
              <a:rPr lang="zh-CN" altLang="zh-CN" kern="100" dirty="0">
                <a:latin typeface="等线" panose="02010600030101010101" pitchFamily="2" charset="-122"/>
                <a:cs typeface="Times New Roman" panose="02020603050405020304" pitchFamily="18" charset="0"/>
              </a:rPr>
              <a:t> </a:t>
            </a:r>
            <a:r>
              <a:rPr lang="en-US" altLang="zh-CN" kern="100" dirty="0">
                <a:latin typeface="等线" panose="02010600030101010101" pitchFamily="2" charset="-122"/>
                <a:cs typeface="Times New Roman" panose="02020603050405020304" pitchFamily="18" charset="0"/>
              </a:rPr>
              <a:t>5</a:t>
            </a:r>
            <a:r>
              <a:rPr lang="zh-CN" altLang="en-US" kern="100" dirty="0">
                <a:latin typeface="等线" panose="02010600030101010101" pitchFamily="2" charset="-122"/>
                <a:cs typeface="Times New Roman" panose="02020603050405020304" pitchFamily="18" charset="0"/>
              </a:rPr>
              <a:t>时</a:t>
            </a:r>
            <a:r>
              <a:rPr lang="en-US" altLang="zh-CN" kern="100" dirty="0">
                <a:latin typeface="等线" panose="02010600030101010101" pitchFamily="2" charset="-122"/>
                <a:cs typeface="Times New Roman" panose="02020603050405020304" pitchFamily="18" charset="0"/>
              </a:rPr>
              <a:t> </a:t>
            </a:r>
            <a:r>
              <a:rPr lang="zh-CN" altLang="en-US" kern="100" dirty="0">
                <a:latin typeface="等线" panose="02010600030101010101" pitchFamily="2" charset="-122"/>
                <a:cs typeface="Times New Roman" panose="02020603050405020304" pitchFamily="18" charset="0"/>
              </a:rPr>
              <a:t>六个时期的话题聚类结果</a:t>
            </a:r>
            <a:endParaRPr lang="zh-CN" altLang="zh-CN"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E8E38E51-4087-4A34-985E-28459723C297}"/>
              </a:ext>
            </a:extLst>
          </p:cNvPr>
          <p:cNvSpPr/>
          <p:nvPr/>
        </p:nvSpPr>
        <p:spPr>
          <a:xfrm>
            <a:off x="0" y="1630740"/>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23.5%</a:t>
            </a:r>
            <a:r>
              <a:rPr lang="zh-CN" altLang="zh-CN" kern="100" dirty="0">
                <a:latin typeface="等线" panose="02010600030101010101" pitchFamily="2" charset="-122"/>
                <a:cs typeface="Times New Roman" panose="02020603050405020304" pitchFamily="18" charset="0"/>
              </a:rPr>
              <a:t>，主要关键词为科学、科技、评论、事情、感觉</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21.1%</a:t>
            </a:r>
            <a:r>
              <a:rPr lang="zh-CN" altLang="zh-CN" kern="100" dirty="0">
                <a:latin typeface="等线" panose="02010600030101010101" pitchFamily="2" charset="-122"/>
                <a:cs typeface="Times New Roman" panose="02020603050405020304" pitchFamily="18" charset="0"/>
              </a:rPr>
              <a:t>，主要关键词为底线、魔盒、真假、好事坏事</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20.1%</a:t>
            </a:r>
            <a:r>
              <a:rPr lang="zh-CN" altLang="zh-CN" kern="100" dirty="0">
                <a:latin typeface="等线" panose="02010600030101010101" pitchFamily="2" charset="-122"/>
                <a:cs typeface="Times New Roman" panose="02020603050405020304" pitchFamily="18" charset="0"/>
              </a:rPr>
              <a:t>，主要关键词为科学家、有点、毒液、人性、基因</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18.2%</a:t>
            </a:r>
            <a:r>
              <a:rPr lang="zh-CN" altLang="zh-CN" kern="100" dirty="0">
                <a:latin typeface="等线" panose="02010600030101010101" pitchFamily="2" charset="-122"/>
                <a:cs typeface="Times New Roman" panose="02020603050405020304" pitchFamily="18" charset="0"/>
              </a:rPr>
              <a:t>，主要关键词为人类、活体</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17.2%</a:t>
            </a:r>
            <a:r>
              <a:rPr lang="zh-CN" altLang="zh-CN" kern="100" dirty="0">
                <a:latin typeface="等线" panose="02010600030101010101" pitchFamily="2" charset="-122"/>
                <a:cs typeface="Times New Roman" panose="02020603050405020304" pitchFamily="18" charset="0"/>
              </a:rPr>
              <a:t>，主要关键词为孩子、技术、人伦</a:t>
            </a:r>
          </a:p>
        </p:txBody>
      </p:sp>
    </p:spTree>
    <p:extLst>
      <p:ext uri="{BB962C8B-B14F-4D97-AF65-F5344CB8AC3E}">
        <p14:creationId xmlns:p14="http://schemas.microsoft.com/office/powerpoint/2010/main" val="158169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BA549F-4CEF-4566-9A30-AA1C32A6088E}"/>
              </a:ext>
            </a:extLst>
          </p:cNvPr>
          <p:cNvPicPr/>
          <p:nvPr/>
        </p:nvPicPr>
        <p:blipFill>
          <a:blip r:embed="rId2"/>
          <a:stretch>
            <a:fillRect/>
          </a:stretch>
        </p:blipFill>
        <p:spPr>
          <a:xfrm>
            <a:off x="6095998" y="0"/>
            <a:ext cx="6096001" cy="6857999"/>
          </a:xfrm>
          <a:prstGeom prst="rect">
            <a:avLst/>
          </a:prstGeom>
        </p:spPr>
      </p:pic>
      <p:sp>
        <p:nvSpPr>
          <p:cNvPr id="2" name="矩形 1">
            <a:extLst>
              <a:ext uri="{FF2B5EF4-FFF2-40B4-BE49-F238E27FC236}">
                <a16:creationId xmlns:a16="http://schemas.microsoft.com/office/drawing/2014/main" id="{2DB4D8CE-F539-48C5-AE57-9F6B6FE5A819}"/>
              </a:ext>
            </a:extLst>
          </p:cNvPr>
          <p:cNvSpPr/>
          <p:nvPr/>
        </p:nvSpPr>
        <p:spPr>
          <a:xfrm>
            <a:off x="0" y="1561266"/>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22.4%</a:t>
            </a:r>
            <a:r>
              <a:rPr lang="zh-CN" altLang="zh-CN" kern="100" dirty="0">
                <a:latin typeface="等线" panose="02010600030101010101" pitchFamily="2" charset="-122"/>
                <a:cs typeface="Times New Roman" panose="02020603050405020304" pitchFamily="18" charset="0"/>
              </a:rPr>
              <a:t>，主要关键词为人类、孩子、字幕、细思</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21.2%</a:t>
            </a:r>
            <a:r>
              <a:rPr lang="zh-CN" altLang="zh-CN" kern="100" dirty="0">
                <a:latin typeface="等线" panose="02010600030101010101" pitchFamily="2" charset="-122"/>
                <a:cs typeface="Times New Roman" panose="02020603050405020304" pitchFamily="18" charset="0"/>
              </a:rPr>
              <a:t>，主要关键词为事情、上帝、有点、历史、疯子、疾病</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20.9%</a:t>
            </a:r>
            <a:r>
              <a:rPr lang="zh-CN" altLang="zh-CN" kern="100" dirty="0">
                <a:latin typeface="等线" panose="02010600030101010101" pitchFamily="2" charset="-122"/>
                <a:cs typeface="Times New Roman" panose="02020603050405020304" pitchFamily="18" charset="0"/>
              </a:rPr>
              <a:t>，主要关键词为口语、感觉、评论、毒液、科学家</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18.1%</a:t>
            </a:r>
            <a:r>
              <a:rPr lang="zh-CN" altLang="zh-CN" kern="100" dirty="0">
                <a:latin typeface="等线" panose="02010600030101010101" pitchFamily="2" charset="-122"/>
                <a:cs typeface="Times New Roman" panose="02020603050405020304" pitchFamily="18" charset="0"/>
              </a:rPr>
              <a:t>，主要关键词为底线、技术、间谍、世界</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17.4%</a:t>
            </a:r>
            <a:r>
              <a:rPr lang="zh-CN" altLang="zh-CN" kern="100" dirty="0">
                <a:latin typeface="等线" panose="02010600030101010101" pitchFamily="2" charset="-122"/>
                <a:cs typeface="Times New Roman" panose="02020603050405020304" pitchFamily="18" charset="0"/>
              </a:rPr>
              <a:t>，主要关键词为遗传病、魔盒、孩子人、科技、天才、视频</a:t>
            </a:r>
          </a:p>
        </p:txBody>
      </p:sp>
    </p:spTree>
    <p:extLst>
      <p:ext uri="{BB962C8B-B14F-4D97-AF65-F5344CB8AC3E}">
        <p14:creationId xmlns:p14="http://schemas.microsoft.com/office/powerpoint/2010/main" val="364963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EF942D-EED6-4697-99CC-10DFE989D0E3}"/>
              </a:ext>
            </a:extLst>
          </p:cNvPr>
          <p:cNvSpPr/>
          <p:nvPr/>
        </p:nvSpPr>
        <p:spPr>
          <a:xfrm>
            <a:off x="0" y="1659315"/>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3</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21.9%</a:t>
            </a:r>
            <a:r>
              <a:rPr lang="zh-CN" altLang="zh-CN" kern="100" dirty="0">
                <a:latin typeface="等线" panose="02010600030101010101" pitchFamily="2" charset="-122"/>
                <a:cs typeface="Times New Roman" panose="02020603050405020304" pitchFamily="18" charset="0"/>
              </a:rPr>
              <a:t>，主要关键词为责任、全人类、国家</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21.5%</a:t>
            </a:r>
            <a:r>
              <a:rPr lang="zh-CN" altLang="zh-CN" kern="100" dirty="0">
                <a:latin typeface="等线" panose="02010600030101010101" pitchFamily="2" charset="-122"/>
                <a:cs typeface="Times New Roman" panose="02020603050405020304" pitchFamily="18" charset="0"/>
              </a:rPr>
              <a:t>，主要关键词为人类、人生、基因</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19.8%</a:t>
            </a:r>
            <a:r>
              <a:rPr lang="zh-CN" altLang="zh-CN" kern="100" dirty="0">
                <a:latin typeface="等线" panose="02010600030101010101" pitchFamily="2" charset="-122"/>
                <a:cs typeface="Times New Roman" panose="02020603050405020304" pitchFamily="18" charset="0"/>
              </a:rPr>
              <a:t>，主要关键词为孩子、人类基因、生子</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19.8%</a:t>
            </a:r>
            <a:r>
              <a:rPr lang="zh-CN" altLang="zh-CN" kern="100" dirty="0">
                <a:latin typeface="等线" panose="02010600030101010101" pitchFamily="2" charset="-122"/>
                <a:cs typeface="Times New Roman" panose="02020603050405020304" pitchFamily="18" charset="0"/>
              </a:rPr>
              <a:t>，主要关键词为垃圾、问题、意思、底线、事情、人生</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，主要关键词为监狱、资格、资格能力、上帝</a:t>
            </a:r>
          </a:p>
        </p:txBody>
      </p:sp>
      <p:pic>
        <p:nvPicPr>
          <p:cNvPr id="3" name="图片 2">
            <a:extLst>
              <a:ext uri="{FF2B5EF4-FFF2-40B4-BE49-F238E27FC236}">
                <a16:creationId xmlns:a16="http://schemas.microsoft.com/office/drawing/2014/main" id="{E3A1F5EF-FA95-47BC-AAFF-F03EBD73C583}"/>
              </a:ext>
            </a:extLst>
          </p:cNvPr>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188022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AE596B-668A-4112-9FD7-1CCAF499C2BF}"/>
              </a:ext>
            </a:extLst>
          </p:cNvPr>
          <p:cNvSpPr/>
          <p:nvPr/>
        </p:nvSpPr>
        <p:spPr>
          <a:xfrm>
            <a:off x="0" y="1428751"/>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4</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2</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23.6%</a:t>
            </a:r>
            <a:r>
              <a:rPr lang="zh-CN" altLang="zh-CN" kern="100" dirty="0">
                <a:latin typeface="等线" panose="02010600030101010101" pitchFamily="2" charset="-122"/>
                <a:cs typeface="Times New Roman" panose="02020603050405020304" pitchFamily="18" charset="0"/>
              </a:rPr>
              <a:t>，主要关键词为公安部门、婴儿、科学法律科研</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23.6%</a:t>
            </a:r>
            <a:r>
              <a:rPr lang="zh-CN" altLang="zh-CN" kern="100" dirty="0">
                <a:latin typeface="等线" panose="02010600030101010101" pitchFamily="2" charset="-122"/>
                <a:cs typeface="Times New Roman" panose="02020603050405020304" pitchFamily="18" charset="0"/>
              </a:rPr>
              <a:t>，主要关键词为人类、基因编辑婴儿、科技</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23.6%</a:t>
            </a:r>
            <a:r>
              <a:rPr lang="zh-CN" altLang="zh-CN" kern="100" dirty="0">
                <a:latin typeface="等线" panose="02010600030101010101" pitchFamily="2" charset="-122"/>
                <a:cs typeface="Times New Roman" panose="02020603050405020304" pitchFamily="18" charset="0"/>
              </a:rPr>
              <a:t>，主要关键词为问题、处理结果、孩子</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14.5%</a:t>
            </a:r>
            <a:r>
              <a:rPr lang="zh-CN" altLang="zh-CN" kern="100" dirty="0">
                <a:latin typeface="等线" panose="02010600030101010101" pitchFamily="2" charset="-122"/>
                <a:cs typeface="Times New Roman" panose="02020603050405020304" pitchFamily="18" charset="0"/>
              </a:rPr>
              <a:t>，主要关键词为人类底线</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14.5%</a:t>
            </a:r>
            <a:r>
              <a:rPr lang="zh-CN" altLang="zh-CN" kern="100" dirty="0">
                <a:latin typeface="等线" panose="02010600030101010101" pitchFamily="2" charset="-122"/>
                <a:cs typeface="Times New Roman" panose="02020603050405020304" pitchFamily="18" charset="0"/>
              </a:rPr>
              <a:t>，主要关键词为疯子</a:t>
            </a:r>
          </a:p>
        </p:txBody>
      </p:sp>
      <p:pic>
        <p:nvPicPr>
          <p:cNvPr id="3" name="图片 2">
            <a:extLst>
              <a:ext uri="{FF2B5EF4-FFF2-40B4-BE49-F238E27FC236}">
                <a16:creationId xmlns:a16="http://schemas.microsoft.com/office/drawing/2014/main" id="{FF5B8D14-48F0-4AC2-8BAD-58F765DE0571}"/>
              </a:ext>
            </a:extLst>
          </p:cNvPr>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329446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28B95C-2974-4F6A-BC89-0789BBCF8CFB}"/>
              </a:ext>
            </a:extLst>
          </p:cNvPr>
          <p:cNvSpPr/>
          <p:nvPr/>
        </p:nvSpPr>
        <p:spPr>
          <a:xfrm>
            <a:off x="0" y="1859339"/>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1</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23.4%</a:t>
            </a:r>
            <a:r>
              <a:rPr lang="zh-CN" altLang="zh-CN" kern="100" dirty="0">
                <a:latin typeface="等线" panose="02010600030101010101" pitchFamily="2" charset="-122"/>
                <a:cs typeface="Times New Roman" panose="02020603050405020304" pitchFamily="18" charset="0"/>
              </a:rPr>
              <a:t>，主要关键词为孩子</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22.7%</a:t>
            </a:r>
            <a:r>
              <a:rPr lang="zh-CN" altLang="zh-CN" kern="100" dirty="0">
                <a:latin typeface="等线" panose="02010600030101010101" pitchFamily="2" charset="-122"/>
                <a:cs typeface="Times New Roman" panose="02020603050405020304" pitchFamily="18" charset="0"/>
              </a:rPr>
              <a:t>，主要关键词为医生害人</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19.7%</a:t>
            </a:r>
            <a:r>
              <a:rPr lang="zh-CN" altLang="zh-CN" kern="100" dirty="0">
                <a:latin typeface="等线" panose="02010600030101010101" pitchFamily="2" charset="-122"/>
                <a:cs typeface="Times New Roman" panose="02020603050405020304" pitchFamily="18" charset="0"/>
              </a:rPr>
              <a:t>，主要关键词为丧尸、结果、医院、婴儿问题人</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18.2%</a:t>
            </a:r>
            <a:r>
              <a:rPr lang="zh-CN" altLang="zh-CN" kern="100" dirty="0">
                <a:latin typeface="等线" panose="02010600030101010101" pitchFamily="2" charset="-122"/>
                <a:cs typeface="Times New Roman" panose="02020603050405020304" pitchFamily="18" charset="0"/>
              </a:rPr>
              <a:t>，主要关键词为婴儿</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16%</a:t>
            </a:r>
            <a:r>
              <a:rPr lang="zh-CN" altLang="zh-CN" kern="100" dirty="0">
                <a:latin typeface="等线" panose="02010600030101010101" pitchFamily="2" charset="-122"/>
                <a:cs typeface="Times New Roman" panose="02020603050405020304" pitchFamily="18" charset="0"/>
              </a:rPr>
              <a:t>，主要关键词为婴儿、全人类敌、刑法人类罪名</a:t>
            </a:r>
          </a:p>
        </p:txBody>
      </p:sp>
      <p:pic>
        <p:nvPicPr>
          <p:cNvPr id="3" name="图片 2">
            <a:extLst>
              <a:ext uri="{FF2B5EF4-FFF2-40B4-BE49-F238E27FC236}">
                <a16:creationId xmlns:a16="http://schemas.microsoft.com/office/drawing/2014/main" id="{07029373-550A-4564-A4BF-CBBBF593B084}"/>
              </a:ext>
            </a:extLst>
          </p:cNvPr>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143873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F40C1A-8F97-4255-9490-DC542F28B48C}"/>
              </a:ext>
            </a:extLst>
          </p:cNvPr>
          <p:cNvSpPr/>
          <p:nvPr/>
        </p:nvSpPr>
        <p:spPr>
          <a:xfrm>
            <a:off x="0" y="1100138"/>
            <a:ext cx="6096000" cy="3970318"/>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6</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22.7%</a:t>
            </a:r>
            <a:r>
              <a:rPr lang="zh-CN" altLang="zh-CN" kern="100" dirty="0">
                <a:latin typeface="等线" panose="02010600030101010101" pitchFamily="2" charset="-122"/>
                <a:cs typeface="Times New Roman" panose="02020603050405020304" pitchFamily="18" charset="0"/>
              </a:rPr>
              <a:t>，主要关键词为婴儿、底线、成本、人类</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20.9%</a:t>
            </a:r>
            <a:r>
              <a:rPr lang="zh-CN" altLang="zh-CN" kern="100" dirty="0">
                <a:latin typeface="等线" panose="02010600030101010101" pitchFamily="2" charset="-122"/>
                <a:cs typeface="Times New Roman" panose="02020603050405020304" pitchFamily="18" charset="0"/>
              </a:rPr>
              <a:t>，主要关键词为孩子、医生、婴儿人权、事情结果</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19.9%</a:t>
            </a:r>
            <a:r>
              <a:rPr lang="zh-CN" altLang="zh-CN" kern="100" dirty="0">
                <a:latin typeface="等线" panose="02010600030101010101" pitchFamily="2" charset="-122"/>
                <a:cs typeface="Times New Roman" panose="02020603050405020304" pitchFamily="18" charset="0"/>
              </a:rPr>
              <a:t>，主要关键词为人类、感觉、事情、基因编辑婴儿、基因、科技、技术、意思、基因编辑意思、一审</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18.6%</a:t>
            </a:r>
            <a:r>
              <a:rPr lang="zh-CN" altLang="zh-CN" kern="100" dirty="0">
                <a:latin typeface="等线" panose="02010600030101010101" pitchFamily="2" charset="-122"/>
                <a:cs typeface="Times New Roman" panose="02020603050405020304" pitchFamily="18" charset="0"/>
              </a:rPr>
              <a:t>，主要关键词为基因编辑、科学家、科幻片、国家、代价、科研底线、孩子父母、建议、能力、教授、人类基因</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18%</a:t>
            </a:r>
            <a:r>
              <a:rPr lang="zh-CN" altLang="zh-CN" kern="100" dirty="0">
                <a:latin typeface="等线" panose="02010600030101010101" pitchFamily="2" charset="-122"/>
                <a:cs typeface="Times New Roman" panose="02020603050405020304" pitchFamily="18" charset="0"/>
              </a:rPr>
              <a:t>，主要关键词为行医、小孩、魔盒、电影、评价、受害者、疯子、行医罪、人伦、婴儿受害者、婴儿无辜、科学</a:t>
            </a:r>
          </a:p>
        </p:txBody>
      </p:sp>
      <p:pic>
        <p:nvPicPr>
          <p:cNvPr id="3" name="图片 2">
            <a:extLst>
              <a:ext uri="{FF2B5EF4-FFF2-40B4-BE49-F238E27FC236}">
                <a16:creationId xmlns:a16="http://schemas.microsoft.com/office/drawing/2014/main" id="{0AC5B043-3356-4125-AA52-E6C8A57D5AC7}"/>
              </a:ext>
            </a:extLst>
          </p:cNvPr>
          <p:cNvPicPr/>
          <p:nvPr/>
        </p:nvPicPr>
        <p:blipFill>
          <a:blip r:embed="rId2"/>
          <a:stretch>
            <a:fillRect/>
          </a:stretch>
        </p:blipFill>
        <p:spPr>
          <a:xfrm>
            <a:off x="6096000" y="0"/>
            <a:ext cx="6096000" cy="6729413"/>
          </a:xfrm>
          <a:prstGeom prst="rect">
            <a:avLst/>
          </a:prstGeom>
        </p:spPr>
      </p:pic>
    </p:spTree>
    <p:extLst>
      <p:ext uri="{BB962C8B-B14F-4D97-AF65-F5344CB8AC3E}">
        <p14:creationId xmlns:p14="http://schemas.microsoft.com/office/powerpoint/2010/main" val="370718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BA122AF-79A0-4A75-BE18-255B610BC17B}"/>
              </a:ext>
            </a:extLst>
          </p:cNvPr>
          <p:cNvSpPr/>
          <p:nvPr/>
        </p:nvSpPr>
        <p:spPr>
          <a:xfrm>
            <a:off x="0" y="0"/>
            <a:ext cx="6096000" cy="1015663"/>
          </a:xfrm>
          <a:prstGeom prst="rect">
            <a:avLst/>
          </a:prstGeom>
        </p:spPr>
        <p:txBody>
          <a:bodyPr>
            <a:spAutoFit/>
          </a:bodyPr>
          <a:lstStyle/>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2.</a:t>
            </a:r>
            <a:r>
              <a:rPr lang="zh-CN" altLang="en-US" sz="2400" kern="100" dirty="0">
                <a:latin typeface="等线" panose="02010600030101010101" pitchFamily="2" charset="-122"/>
                <a:cs typeface="Times New Roman" panose="02020603050405020304" pitchFamily="18" charset="0"/>
              </a:rPr>
              <a:t>舆情的共词分析</a:t>
            </a:r>
            <a:endParaRPr lang="zh-CN" altLang="zh-CN" sz="2400" kern="100" dirty="0">
              <a:latin typeface="等线" panose="02010600030101010101" pitchFamily="2" charset="-122"/>
              <a:cs typeface="Times New Roman" panose="02020603050405020304" pitchFamily="18" charset="0"/>
            </a:endParaRPr>
          </a:p>
          <a:p>
            <a:r>
              <a:rPr lang="zh-CN" altLang="zh-CN" dirty="0"/>
              <a:t>共词分析包括以下几个步骤：分词并去除停用词，共词矩阵构建，共词矩阵的可视化。</a:t>
            </a:r>
          </a:p>
        </p:txBody>
      </p:sp>
      <p:sp>
        <p:nvSpPr>
          <p:cNvPr id="3" name="矩形 2">
            <a:extLst>
              <a:ext uri="{FF2B5EF4-FFF2-40B4-BE49-F238E27FC236}">
                <a16:creationId xmlns:a16="http://schemas.microsoft.com/office/drawing/2014/main" id="{6BD01ED7-B047-4CD8-BD23-B2ECF61ECAAF}"/>
              </a:ext>
            </a:extLst>
          </p:cNvPr>
          <p:cNvSpPr/>
          <p:nvPr/>
        </p:nvSpPr>
        <p:spPr>
          <a:xfrm>
            <a:off x="0" y="1015663"/>
            <a:ext cx="9195146" cy="646331"/>
          </a:xfrm>
          <a:prstGeom prst="rect">
            <a:avLst/>
          </a:prstGeom>
        </p:spPr>
        <p:txBody>
          <a:bodyPr wrap="none">
            <a:spAutoFit/>
          </a:bodyPr>
          <a:lstStyle/>
          <a:p>
            <a:pPr lvl="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1</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分词并去除停用词</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zh-CN" dirty="0"/>
              <a:t>使用</a:t>
            </a:r>
            <a:r>
              <a:rPr lang="en-US" altLang="zh-CN" dirty="0" err="1"/>
              <a:t>jieba</a:t>
            </a:r>
            <a:r>
              <a:rPr lang="zh-CN" altLang="zh-CN" dirty="0"/>
              <a:t>分词对原始语料进行分词，分词完毕后再利用一般停用词库对分词结果进行处理</a:t>
            </a:r>
            <a:endParaRPr lang="zh-CN"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FB2B41D-1D6D-4C6D-BA45-3ABC1C17C8E3}"/>
              </a:ext>
            </a:extLst>
          </p:cNvPr>
          <p:cNvPicPr>
            <a:picLocks noChangeAspect="1"/>
          </p:cNvPicPr>
          <p:nvPr/>
        </p:nvPicPr>
        <p:blipFill>
          <a:blip r:embed="rId2"/>
          <a:stretch>
            <a:fillRect/>
          </a:stretch>
        </p:blipFill>
        <p:spPr>
          <a:xfrm>
            <a:off x="6096000" y="2353947"/>
            <a:ext cx="5650904" cy="4103245"/>
          </a:xfrm>
          <a:prstGeom prst="rect">
            <a:avLst/>
          </a:prstGeom>
        </p:spPr>
      </p:pic>
      <p:pic>
        <p:nvPicPr>
          <p:cNvPr id="13" name="图片 12">
            <a:extLst>
              <a:ext uri="{FF2B5EF4-FFF2-40B4-BE49-F238E27FC236}">
                <a16:creationId xmlns:a16="http://schemas.microsoft.com/office/drawing/2014/main" id="{19A98F7C-164A-47B1-97D5-5AAE225E4339}"/>
              </a:ext>
            </a:extLst>
          </p:cNvPr>
          <p:cNvPicPr/>
          <p:nvPr/>
        </p:nvPicPr>
        <p:blipFill rotWithShape="1">
          <a:blip r:embed="rId3">
            <a:extLst>
              <a:ext uri="{28A0092B-C50C-407E-A947-70E740481C1C}">
                <a14:useLocalDpi xmlns:a14="http://schemas.microsoft.com/office/drawing/2010/main" val="0"/>
              </a:ext>
            </a:extLst>
          </a:blip>
          <a:srcRect l="20108" t="22145" r="20978"/>
          <a:stretch/>
        </p:blipFill>
        <p:spPr bwMode="auto">
          <a:xfrm>
            <a:off x="368896" y="2353947"/>
            <a:ext cx="5650904" cy="404419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A02EC-6F36-4F35-9A81-DF9DE763633E}"/>
              </a:ext>
            </a:extLst>
          </p:cNvPr>
          <p:cNvSpPr/>
          <p:nvPr/>
        </p:nvSpPr>
        <p:spPr>
          <a:xfrm>
            <a:off x="419100" y="239236"/>
            <a:ext cx="9918700" cy="1477328"/>
          </a:xfrm>
          <a:prstGeom prst="rect">
            <a:avLst/>
          </a:prstGeom>
        </p:spPr>
        <p:txBody>
          <a:bodyPr wrap="square">
            <a:spAutoFit/>
          </a:bodyPr>
          <a:lstStyle/>
          <a:p>
            <a:pPr lvl="0" algn="just">
              <a:spcAft>
                <a:spcPts val="0"/>
              </a:spcAft>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(2)</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共词矩阵构建</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本文使用了一款名为</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Co-Occurence3.9</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的软件进行共词矩阵的构建，直接选择待分析的分词完毕的语料进行，考虑到大量的语料的影响，选择了最小的出现频次为</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，输出共词矩阵即可。</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r>
              <a:rPr lang="zh-CN" altLang="en-US" dirty="0"/>
              <a:t>    后续分析过程中</a:t>
            </a:r>
            <a:r>
              <a:rPr lang="zh-CN" altLang="zh-CN" dirty="0"/>
              <a:t>发现各个时间点共现词对的频次差别较大，故又修改了几个时间点建立共现矩阵时词对准入门槛值。</a:t>
            </a:r>
          </a:p>
        </p:txBody>
      </p:sp>
      <p:sp>
        <p:nvSpPr>
          <p:cNvPr id="3" name="矩形 2">
            <a:extLst>
              <a:ext uri="{FF2B5EF4-FFF2-40B4-BE49-F238E27FC236}">
                <a16:creationId xmlns:a16="http://schemas.microsoft.com/office/drawing/2014/main" id="{FE7EEE75-276F-441B-806D-14E6B37D673C}"/>
              </a:ext>
            </a:extLst>
          </p:cNvPr>
          <p:cNvSpPr/>
          <p:nvPr/>
        </p:nvSpPr>
        <p:spPr>
          <a:xfrm>
            <a:off x="419100" y="1716564"/>
            <a:ext cx="11645900" cy="1200329"/>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鉴于此软件仅能识别分号作为分隔符，故将导出的分词结果进行如下处理：</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去除两行数据之间的空格（</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Excel</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过滤）</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去除头尾的分号（使用</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Excel</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的</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LEN</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（）函数获取每一个字符串的长度后，利用</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MID</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text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start_num,num_chars</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）函数去除指定位置头尾的分号）</a:t>
            </a:r>
          </a:p>
        </p:txBody>
      </p:sp>
      <p:pic>
        <p:nvPicPr>
          <p:cNvPr id="4" name="图片 3">
            <a:extLst>
              <a:ext uri="{FF2B5EF4-FFF2-40B4-BE49-F238E27FC236}">
                <a16:creationId xmlns:a16="http://schemas.microsoft.com/office/drawing/2014/main" id="{477AF669-2D35-426B-BD71-9CF3E4A2A9EB}"/>
              </a:ext>
            </a:extLst>
          </p:cNvPr>
          <p:cNvPicPr>
            <a:picLocks noChangeAspect="1"/>
          </p:cNvPicPr>
          <p:nvPr/>
        </p:nvPicPr>
        <p:blipFill>
          <a:blip r:embed="rId2"/>
          <a:stretch>
            <a:fillRect/>
          </a:stretch>
        </p:blipFill>
        <p:spPr>
          <a:xfrm>
            <a:off x="828870" y="3429000"/>
            <a:ext cx="4721030" cy="2941410"/>
          </a:xfrm>
          <a:prstGeom prst="rect">
            <a:avLst/>
          </a:prstGeom>
        </p:spPr>
      </p:pic>
    </p:spTree>
    <p:extLst>
      <p:ext uri="{BB962C8B-B14F-4D97-AF65-F5344CB8AC3E}">
        <p14:creationId xmlns:p14="http://schemas.microsoft.com/office/powerpoint/2010/main" val="214200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p:cNvSpPr>
            <a:spLocks noGrp="1"/>
          </p:cNvSpPr>
          <p:nvPr>
            <p:ph type="ctrTitle" idx="4294967295"/>
          </p:nvPr>
        </p:nvSpPr>
        <p:spPr>
          <a:xfrm>
            <a:off x="0" y="441325"/>
            <a:ext cx="5445125" cy="1093788"/>
          </a:xfrm>
          <a:prstGeom prst="rect">
            <a:avLst/>
          </a:prstGeom>
        </p:spPr>
        <p:txBody>
          <a:bodyPr lIns="0" tIns="0" rIns="0" bIns="0">
            <a:noAutofit/>
          </a:bodyPr>
          <a:lstStyle/>
          <a:p>
            <a:r>
              <a:rPr lang="zh-CN" altLang="zh-CN" dirty="0"/>
              <a:t>（</a:t>
            </a:r>
            <a:r>
              <a:rPr lang="en-US" altLang="zh-CN" dirty="0"/>
              <a:t>1</a:t>
            </a:r>
            <a:r>
              <a:rPr lang="zh-CN" altLang="zh-CN" dirty="0"/>
              <a:t>）数据预处理</a:t>
            </a:r>
          </a:p>
        </p:txBody>
      </p:sp>
      <p:sp>
        <p:nvSpPr>
          <p:cNvPr id="4" name="矩形 3">
            <a:extLst>
              <a:ext uri="{FF2B5EF4-FFF2-40B4-BE49-F238E27FC236}">
                <a16:creationId xmlns:a16="http://schemas.microsoft.com/office/drawing/2014/main" id="{30C825B2-EA87-4D90-AD90-F044966CCED8}"/>
              </a:ext>
            </a:extLst>
          </p:cNvPr>
          <p:cNvSpPr/>
          <p:nvPr/>
        </p:nvSpPr>
        <p:spPr>
          <a:xfrm>
            <a:off x="702254" y="1258354"/>
            <a:ext cx="7641646" cy="923330"/>
          </a:xfrm>
          <a:prstGeom prst="rect">
            <a:avLst/>
          </a:prstGeom>
        </p:spPr>
        <p:txBody>
          <a:bodyPr wrap="square">
            <a:spAutoFit/>
          </a:bodyPr>
          <a:lstStyle/>
          <a:p>
            <a:r>
              <a:rPr lang="zh-CN" altLang="zh-CN" dirty="0">
                <a:cs typeface="Times New Roman" panose="02020603050405020304" pitchFamily="18" charset="0"/>
              </a:rPr>
              <a:t>使用</a:t>
            </a:r>
            <a:r>
              <a:rPr lang="en-US" altLang="zh-CN" dirty="0">
                <a:cs typeface="Times New Roman" panose="02020603050405020304" pitchFamily="18" charset="0"/>
              </a:rPr>
              <a:t>NLPIR-Parser</a:t>
            </a:r>
            <a:r>
              <a:rPr lang="zh-CN" altLang="zh-CN" dirty="0">
                <a:cs typeface="Times New Roman" panose="02020603050405020304" pitchFamily="18" charset="0"/>
              </a:rPr>
              <a:t>大数据语义平台、</a:t>
            </a:r>
            <a:r>
              <a:rPr lang="en-US" altLang="zh-CN" dirty="0">
                <a:cs typeface="Times New Roman" panose="02020603050405020304" pitchFamily="18" charset="0"/>
              </a:rPr>
              <a:t>python</a:t>
            </a:r>
            <a:r>
              <a:rPr lang="zh-CN" altLang="zh-CN" dirty="0">
                <a:cs typeface="Times New Roman" panose="02020603050405020304" pitchFamily="18" charset="0"/>
              </a:rPr>
              <a:t>及其应用包对六个不同时期的微博评论进行预处理，使用八爪鱼采集工具与</a:t>
            </a:r>
            <a:r>
              <a:rPr lang="en-US" altLang="zh-CN" dirty="0">
                <a:cs typeface="Times New Roman" panose="02020603050405020304" pitchFamily="18" charset="0"/>
              </a:rPr>
              <a:t>python</a:t>
            </a:r>
            <a:r>
              <a:rPr lang="zh-CN" altLang="zh-CN" dirty="0">
                <a:cs typeface="Times New Roman" panose="02020603050405020304" pitchFamily="18" charset="0"/>
              </a:rPr>
              <a:t>分别抓取了六个时期热门微博下的评论</a:t>
            </a:r>
            <a:endParaRPr lang="zh-CN" altLang="en-US" dirty="0"/>
          </a:p>
        </p:txBody>
      </p:sp>
      <p:graphicFrame>
        <p:nvGraphicFramePr>
          <p:cNvPr id="5" name="表格 4">
            <a:extLst>
              <a:ext uri="{FF2B5EF4-FFF2-40B4-BE49-F238E27FC236}">
                <a16:creationId xmlns:a16="http://schemas.microsoft.com/office/drawing/2014/main" id="{D450C8F8-E23A-476C-8B93-985E63C5EB88}"/>
              </a:ext>
            </a:extLst>
          </p:cNvPr>
          <p:cNvGraphicFramePr>
            <a:graphicFrameLocks noGrp="1"/>
          </p:cNvGraphicFramePr>
          <p:nvPr>
            <p:extLst>
              <p:ext uri="{D42A27DB-BD31-4B8C-83A1-F6EECF244321}">
                <p14:modId xmlns:p14="http://schemas.microsoft.com/office/powerpoint/2010/main" val="299415434"/>
              </p:ext>
            </p:extLst>
          </p:nvPr>
        </p:nvGraphicFramePr>
        <p:xfrm>
          <a:off x="400048" y="3229570"/>
          <a:ext cx="7443789" cy="2719746"/>
        </p:xfrm>
        <a:graphic>
          <a:graphicData uri="http://schemas.openxmlformats.org/drawingml/2006/table">
            <a:tbl>
              <a:tblPr firstRow="1" firstCol="1" bandRow="1">
                <a:tableStyleId>{5C22544A-7EE6-4342-B048-85BDC9FD1C3A}</a:tableStyleId>
              </a:tblPr>
              <a:tblGrid>
                <a:gridCol w="1700687">
                  <a:extLst>
                    <a:ext uri="{9D8B030D-6E8A-4147-A177-3AD203B41FA5}">
                      <a16:colId xmlns:a16="http://schemas.microsoft.com/office/drawing/2014/main" val="3333429087"/>
                    </a:ext>
                  </a:extLst>
                </a:gridCol>
                <a:gridCol w="5743102">
                  <a:extLst>
                    <a:ext uri="{9D8B030D-6E8A-4147-A177-3AD203B41FA5}">
                      <a16:colId xmlns:a16="http://schemas.microsoft.com/office/drawing/2014/main" val="17685418"/>
                    </a:ext>
                  </a:extLst>
                </a:gridCol>
              </a:tblGrid>
              <a:tr h="453291">
                <a:tc>
                  <a:txBody>
                    <a:bodyPr/>
                    <a:lstStyle/>
                    <a:p>
                      <a:pPr marL="266700" indent="266700" algn="just">
                        <a:spcAft>
                          <a:spcPts val="0"/>
                        </a:spcAft>
                      </a:pPr>
                      <a:r>
                        <a:rPr lang="en-US" sz="1600" kern="100">
                          <a:effectLst/>
                        </a:rPr>
                        <a:t>20181126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600" kern="100" dirty="0">
                          <a:effectLst/>
                        </a:rPr>
                        <a:t>世界首例免疫艾滋病的基因编辑婴儿在中国诞生</a:t>
                      </a:r>
                      <a:r>
                        <a:rPr lang="en-US" sz="1600" kern="100" dirty="0">
                          <a:effectLst/>
                        </a:rPr>
                        <a:t>-</a:t>
                      </a:r>
                      <a:r>
                        <a:rPr lang="zh-CN" sz="1600" kern="100" dirty="0">
                          <a:effectLst/>
                        </a:rPr>
                        <a:t>评论</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370426"/>
                  </a:ext>
                </a:extLst>
              </a:tr>
              <a:tr h="453291">
                <a:tc>
                  <a:txBody>
                    <a:bodyPr/>
                    <a:lstStyle/>
                    <a:p>
                      <a:pPr marL="266700" indent="266700" algn="just">
                        <a:spcAft>
                          <a:spcPts val="0"/>
                        </a:spcAft>
                      </a:pPr>
                      <a:r>
                        <a:rPr lang="en-US" sz="1600" kern="100">
                          <a:effectLst/>
                        </a:rPr>
                        <a:t>20181126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600" kern="100">
                          <a:effectLst/>
                        </a:rPr>
                        <a:t>基因编辑婴儿回应视频相关评论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45753112"/>
                  </a:ext>
                </a:extLst>
              </a:tr>
              <a:tr h="453291">
                <a:tc>
                  <a:txBody>
                    <a:bodyPr/>
                    <a:lstStyle/>
                    <a:p>
                      <a:pPr marL="266700" indent="266700" algn="just">
                        <a:spcAft>
                          <a:spcPts val="0"/>
                        </a:spcAft>
                      </a:pPr>
                      <a:r>
                        <a:rPr lang="en-US" sz="1600" kern="100">
                          <a:effectLst/>
                        </a:rPr>
                        <a:t>20181128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600" kern="100" dirty="0">
                          <a:effectLst/>
                        </a:rPr>
                        <a:t>现身港大回应</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4436149"/>
                  </a:ext>
                </a:extLst>
              </a:tr>
              <a:tr h="453291">
                <a:tc>
                  <a:txBody>
                    <a:bodyPr/>
                    <a:lstStyle/>
                    <a:p>
                      <a:pPr marL="266700" indent="266700" algn="just">
                        <a:spcAft>
                          <a:spcPts val="0"/>
                        </a:spcAft>
                      </a:pPr>
                      <a:r>
                        <a:rPr lang="en-US" sz="1600" kern="100">
                          <a:effectLst/>
                        </a:rPr>
                        <a:t>20181129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600" kern="100">
                          <a:effectLst/>
                        </a:rPr>
                        <a:t>国家卫健委科技部回应</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11826598"/>
                  </a:ext>
                </a:extLst>
              </a:tr>
              <a:tr h="453291">
                <a:tc>
                  <a:txBody>
                    <a:bodyPr/>
                    <a:lstStyle/>
                    <a:p>
                      <a:pPr marL="266700" indent="266700" algn="just">
                        <a:spcAft>
                          <a:spcPts val="0"/>
                        </a:spcAft>
                      </a:pPr>
                      <a:r>
                        <a:rPr lang="en-US" sz="1600" kern="100">
                          <a:effectLst/>
                        </a:rPr>
                        <a:t>20191230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en-US" sz="1600" kern="100">
                          <a:effectLst/>
                        </a:rPr>
                        <a:t>#</a:t>
                      </a:r>
                      <a:r>
                        <a:rPr lang="zh-CN" sz="1600" kern="100">
                          <a:effectLst/>
                        </a:rPr>
                        <a:t>人民网</a:t>
                      </a:r>
                      <a:r>
                        <a:rPr lang="en-US" sz="1600" kern="100">
                          <a:effectLst/>
                        </a:rPr>
                        <a:t>#</a:t>
                      </a:r>
                      <a:r>
                        <a:rPr lang="zh-CN" sz="1600" kern="100">
                          <a:effectLst/>
                        </a:rPr>
                        <a:t>基因编辑婴儿案</a:t>
                      </a:r>
                      <a:r>
                        <a:rPr lang="en-US" sz="1600" kern="100">
                          <a:effectLst/>
                        </a:rPr>
                        <a:t>#</a:t>
                      </a:r>
                      <a:r>
                        <a:rPr lang="zh-CN" sz="1600" kern="100">
                          <a:effectLst/>
                        </a:rPr>
                        <a:t>一审宣判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4834994"/>
                  </a:ext>
                </a:extLst>
              </a:tr>
              <a:tr h="453291">
                <a:tc>
                  <a:txBody>
                    <a:bodyPr/>
                    <a:lstStyle/>
                    <a:p>
                      <a:pPr marL="266700" indent="266700" algn="just">
                        <a:spcAft>
                          <a:spcPts val="0"/>
                        </a:spcAft>
                      </a:pPr>
                      <a:r>
                        <a:rPr lang="en-US" sz="1600" kern="100">
                          <a:effectLst/>
                        </a:rPr>
                        <a:t>20191230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600" kern="100" dirty="0">
                          <a:effectLst/>
                        </a:rPr>
                        <a:t>追究刑事责任</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3904247"/>
                  </a:ext>
                </a:extLst>
              </a:tr>
            </a:tbl>
          </a:graphicData>
        </a:graphic>
      </p:graphicFrame>
      <p:sp>
        <p:nvSpPr>
          <p:cNvPr id="6" name="矩形 5">
            <a:extLst>
              <a:ext uri="{FF2B5EF4-FFF2-40B4-BE49-F238E27FC236}">
                <a16:creationId xmlns:a16="http://schemas.microsoft.com/office/drawing/2014/main" id="{E6E8D2D5-F975-4D8C-8D93-ED0A1AEA42D5}"/>
              </a:ext>
            </a:extLst>
          </p:cNvPr>
          <p:cNvSpPr/>
          <p:nvPr/>
        </p:nvSpPr>
        <p:spPr>
          <a:xfrm>
            <a:off x="829546" y="6048056"/>
            <a:ext cx="5993949" cy="369332"/>
          </a:xfrm>
          <a:prstGeom prst="rect">
            <a:avLst/>
          </a:prstGeom>
        </p:spPr>
        <p:txBody>
          <a:bodyPr wrap="none">
            <a:spAutoFit/>
          </a:bodyPr>
          <a:lstStyle/>
          <a:p>
            <a:r>
              <a:rPr lang="zh-CN" altLang="en-US" dirty="0">
                <a:cs typeface="Times New Roman" panose="02020603050405020304" pitchFamily="18" charset="0"/>
              </a:rPr>
              <a:t>简称</a:t>
            </a:r>
            <a:r>
              <a:rPr lang="zh-CN" altLang="zh-CN" dirty="0">
                <a:cs typeface="Times New Roman" panose="02020603050405020304" pitchFamily="18" charset="0"/>
              </a:rPr>
              <a:t>分别为时期</a:t>
            </a:r>
            <a:r>
              <a:rPr lang="en-US" altLang="zh-CN" dirty="0">
                <a:cs typeface="Times New Roman" panose="02020603050405020304" pitchFamily="18" charset="0"/>
              </a:rPr>
              <a:t>1</a:t>
            </a:r>
            <a:r>
              <a:rPr lang="zh-CN" altLang="zh-CN" dirty="0">
                <a:cs typeface="Times New Roman" panose="02020603050405020304" pitchFamily="18" charset="0"/>
              </a:rPr>
              <a:t>、时期</a:t>
            </a:r>
            <a:r>
              <a:rPr lang="en-US" altLang="zh-CN" dirty="0">
                <a:cs typeface="Times New Roman" panose="02020603050405020304" pitchFamily="18" charset="0"/>
              </a:rPr>
              <a:t>2</a:t>
            </a:r>
            <a:r>
              <a:rPr lang="zh-CN" altLang="zh-CN" dirty="0">
                <a:cs typeface="Times New Roman" panose="02020603050405020304" pitchFamily="18" charset="0"/>
              </a:rPr>
              <a:t>、时期</a:t>
            </a:r>
            <a:r>
              <a:rPr lang="en-US" altLang="zh-CN" dirty="0">
                <a:cs typeface="Times New Roman" panose="02020603050405020304" pitchFamily="18" charset="0"/>
              </a:rPr>
              <a:t>3</a:t>
            </a:r>
            <a:r>
              <a:rPr lang="zh-CN" altLang="zh-CN" dirty="0">
                <a:cs typeface="Times New Roman" panose="02020603050405020304" pitchFamily="18" charset="0"/>
              </a:rPr>
              <a:t>、时期</a:t>
            </a:r>
            <a:r>
              <a:rPr lang="en-US" altLang="zh-CN" dirty="0">
                <a:cs typeface="Times New Roman" panose="02020603050405020304" pitchFamily="18" charset="0"/>
              </a:rPr>
              <a:t>4</a:t>
            </a:r>
            <a:r>
              <a:rPr lang="zh-CN" altLang="zh-CN" dirty="0">
                <a:cs typeface="Times New Roman" panose="02020603050405020304" pitchFamily="18" charset="0"/>
              </a:rPr>
              <a:t>、时期</a:t>
            </a:r>
            <a:r>
              <a:rPr lang="en-US" altLang="zh-CN" dirty="0">
                <a:cs typeface="Times New Roman" panose="02020603050405020304" pitchFamily="18" charset="0"/>
              </a:rPr>
              <a:t>5</a:t>
            </a:r>
            <a:r>
              <a:rPr lang="zh-CN" altLang="zh-CN" dirty="0">
                <a:cs typeface="Times New Roman" panose="02020603050405020304" pitchFamily="18" charset="0"/>
              </a:rPr>
              <a:t>、时期</a:t>
            </a:r>
            <a:r>
              <a:rPr lang="en-US" altLang="zh-CN" dirty="0">
                <a:cs typeface="Times New Roman" panose="02020603050405020304" pitchFamily="18" charset="0"/>
              </a:rPr>
              <a:t>6</a:t>
            </a:r>
            <a:endParaRPr lang="zh-CN" altLang="en-US" dirty="0"/>
          </a:p>
        </p:txBody>
      </p:sp>
      <p:sp>
        <p:nvSpPr>
          <p:cNvPr id="8" name="矩形 7">
            <a:extLst>
              <a:ext uri="{FF2B5EF4-FFF2-40B4-BE49-F238E27FC236}">
                <a16:creationId xmlns:a16="http://schemas.microsoft.com/office/drawing/2014/main" id="{11847E1F-B4AB-4D41-9F82-EFBE1A45CED4}"/>
              </a:ext>
            </a:extLst>
          </p:cNvPr>
          <p:cNvSpPr/>
          <p:nvPr/>
        </p:nvSpPr>
        <p:spPr>
          <a:xfrm>
            <a:off x="436981" y="2218762"/>
            <a:ext cx="6096000" cy="923330"/>
          </a:xfrm>
          <a:prstGeom prst="rect">
            <a:avLst/>
          </a:prstGeom>
        </p:spPr>
        <p:txBody>
          <a:bodyPr>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并利用</a:t>
            </a:r>
            <a:r>
              <a:rPr lang="en-US" altLang="zh-CN" kern="100" dirty="0">
                <a:latin typeface="等线" panose="02010600030101010101" pitchFamily="2" charset="-122"/>
                <a:cs typeface="Times New Roman" panose="02020603050405020304" pitchFamily="18" charset="0"/>
              </a:rPr>
              <a:t>SPSS</a:t>
            </a:r>
            <a:r>
              <a:rPr lang="zh-CN" altLang="zh-CN" kern="100" dirty="0">
                <a:latin typeface="等线" panose="02010600030101010101" pitchFamily="2" charset="-122"/>
                <a:cs typeface="Times New Roman" panose="02020603050405020304" pitchFamily="18" charset="0"/>
              </a:rPr>
              <a:t>进行缺失值，空白值处理</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在分词前提取出一级评论与二级评论。因为二级评论部分时期样本数量太少所以采用一级评论进行舆情分析。</a:t>
            </a:r>
          </a:p>
        </p:txBody>
      </p:sp>
      <p:sp>
        <p:nvSpPr>
          <p:cNvPr id="3" name="矩形 2">
            <a:extLst>
              <a:ext uri="{FF2B5EF4-FFF2-40B4-BE49-F238E27FC236}">
                <a16:creationId xmlns:a16="http://schemas.microsoft.com/office/drawing/2014/main" id="{7CE2A0B5-E0AD-49DE-B34A-9CF26F98B417}"/>
              </a:ext>
            </a:extLst>
          </p:cNvPr>
          <p:cNvSpPr/>
          <p:nvPr/>
        </p:nvSpPr>
        <p:spPr>
          <a:xfrm>
            <a:off x="8582028" y="3142092"/>
            <a:ext cx="3172992" cy="2339102"/>
          </a:xfrm>
          <a:prstGeom prst="rect">
            <a:avLst/>
          </a:prstGeom>
        </p:spPr>
        <p:txBody>
          <a:bodyPr wrap="square">
            <a:spAutoFit/>
          </a:bodyPr>
          <a:lstStyle/>
          <a:p>
            <a:r>
              <a:rPr lang="zh-CN" altLang="en-US" dirty="0"/>
              <a:t>使用</a:t>
            </a:r>
            <a:r>
              <a:rPr lang="en-US" altLang="zh-CN" dirty="0"/>
              <a:t>NLPIR-Parser</a:t>
            </a:r>
            <a:r>
              <a:rPr lang="zh-CN" altLang="en-US" dirty="0"/>
              <a:t>大数据语义平台</a:t>
            </a:r>
            <a:r>
              <a:rPr lang="en-US" altLang="zh-CN" dirty="0"/>
              <a:t>[1]</a:t>
            </a:r>
            <a:r>
              <a:rPr lang="zh-CN" altLang="en-US" dirty="0"/>
              <a:t>和</a:t>
            </a:r>
            <a:r>
              <a:rPr lang="en-US" altLang="zh-CN" dirty="0" err="1"/>
              <a:t>pythonjieba</a:t>
            </a:r>
            <a:r>
              <a:rPr lang="zh-CN" altLang="en-US" dirty="0"/>
              <a:t>分词进行六个时期一级评论的分词处理关键词提炼以及词频统计。（停用词表主要使用的是</a:t>
            </a:r>
            <a:endParaRPr lang="en-US" altLang="zh-CN" dirty="0"/>
          </a:p>
          <a:p>
            <a:r>
              <a:rPr lang="zh-CN" altLang="en-US" sz="2800" b="1" dirty="0"/>
              <a:t>四川大学机器智能实验室停用词库</a:t>
            </a:r>
            <a:r>
              <a:rPr lang="zh-CN" altLang="en-US" dirty="0"/>
              <a:t>）</a:t>
            </a:r>
          </a:p>
        </p:txBody>
      </p:sp>
    </p:spTree>
    <p:extLst>
      <p:ext uri="{BB962C8B-B14F-4D97-AF65-F5344CB8AC3E}">
        <p14:creationId xmlns:p14="http://schemas.microsoft.com/office/powerpoint/2010/main" val="326713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2DA5D5-FF37-4AB8-BF66-C1AE2C8FBF17}"/>
              </a:ext>
            </a:extLst>
          </p:cNvPr>
          <p:cNvSpPr txBox="1"/>
          <p:nvPr/>
        </p:nvSpPr>
        <p:spPr>
          <a:xfrm>
            <a:off x="279400" y="228600"/>
            <a:ext cx="9461500" cy="369332"/>
          </a:xfrm>
          <a:prstGeom prst="rect">
            <a:avLst/>
          </a:prstGeom>
          <a:noFill/>
        </p:spPr>
        <p:txBody>
          <a:bodyPr wrap="square" rtlCol="0">
            <a:spAutoFit/>
          </a:bodyPr>
          <a:lstStyle/>
          <a:p>
            <a:r>
              <a:rPr lang="zh-CN" altLang="en-US" dirty="0"/>
              <a:t>共现矩阵展示（时间点</a:t>
            </a:r>
            <a:r>
              <a:rPr lang="en-US" altLang="zh-CN" dirty="0"/>
              <a:t>5</a:t>
            </a:r>
            <a:r>
              <a:rPr lang="zh-CN" altLang="en-US" dirty="0"/>
              <a:t>和</a:t>
            </a:r>
            <a:r>
              <a:rPr lang="en-US" altLang="zh-CN" dirty="0"/>
              <a:t>6</a:t>
            </a:r>
            <a:r>
              <a:rPr lang="zh-CN" altLang="en-US" dirty="0"/>
              <a:t>为例）</a:t>
            </a:r>
          </a:p>
        </p:txBody>
      </p:sp>
      <p:pic>
        <p:nvPicPr>
          <p:cNvPr id="21" name="图片 20">
            <a:extLst>
              <a:ext uri="{FF2B5EF4-FFF2-40B4-BE49-F238E27FC236}">
                <a16:creationId xmlns:a16="http://schemas.microsoft.com/office/drawing/2014/main" id="{4C63001B-30D1-4C62-AD61-1EF74F288256}"/>
              </a:ext>
            </a:extLst>
          </p:cNvPr>
          <p:cNvPicPr>
            <a:picLocks noChangeAspect="1"/>
          </p:cNvPicPr>
          <p:nvPr/>
        </p:nvPicPr>
        <p:blipFill rotWithShape="1">
          <a:blip r:embed="rId2">
            <a:extLst>
              <a:ext uri="{28A0092B-C50C-407E-A947-70E740481C1C}">
                <a14:useLocalDpi xmlns:a14="http://schemas.microsoft.com/office/drawing/2010/main" val="0"/>
              </a:ext>
            </a:extLst>
          </a:blip>
          <a:srcRect r="28333" b="36559"/>
          <a:stretch/>
        </p:blipFill>
        <p:spPr>
          <a:xfrm>
            <a:off x="279400" y="597932"/>
            <a:ext cx="8737600" cy="4016375"/>
          </a:xfrm>
          <a:prstGeom prst="rect">
            <a:avLst/>
          </a:prstGeom>
        </p:spPr>
      </p:pic>
      <p:pic>
        <p:nvPicPr>
          <p:cNvPr id="23" name="图片 22">
            <a:extLst>
              <a:ext uri="{FF2B5EF4-FFF2-40B4-BE49-F238E27FC236}">
                <a16:creationId xmlns:a16="http://schemas.microsoft.com/office/drawing/2014/main" id="{BDFB5F1E-B539-484E-A596-0D5FDA09D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356" y="2841625"/>
            <a:ext cx="7734644" cy="4016375"/>
          </a:xfrm>
          <a:prstGeom prst="rect">
            <a:avLst/>
          </a:prstGeom>
        </p:spPr>
      </p:pic>
      <p:sp>
        <p:nvSpPr>
          <p:cNvPr id="24" name="文本框 23">
            <a:extLst>
              <a:ext uri="{FF2B5EF4-FFF2-40B4-BE49-F238E27FC236}">
                <a16:creationId xmlns:a16="http://schemas.microsoft.com/office/drawing/2014/main" id="{6ED7640D-373D-45A4-AC52-D0898C75F70D}"/>
              </a:ext>
            </a:extLst>
          </p:cNvPr>
          <p:cNvSpPr txBox="1"/>
          <p:nvPr/>
        </p:nvSpPr>
        <p:spPr>
          <a:xfrm>
            <a:off x="6832600" y="1350446"/>
            <a:ext cx="4368800" cy="369332"/>
          </a:xfrm>
          <a:prstGeom prst="rect">
            <a:avLst/>
          </a:prstGeom>
          <a:noFill/>
        </p:spPr>
        <p:txBody>
          <a:bodyPr wrap="square" rtlCol="0">
            <a:spAutoFit/>
          </a:bodyPr>
          <a:lstStyle/>
          <a:p>
            <a:r>
              <a:rPr lang="zh-CN" altLang="en-US" dirty="0"/>
              <a:t>时间点</a:t>
            </a:r>
            <a:r>
              <a:rPr lang="en-US" altLang="zh-CN" dirty="0"/>
              <a:t>5</a:t>
            </a:r>
            <a:endParaRPr lang="zh-CN" altLang="en-US" dirty="0"/>
          </a:p>
        </p:txBody>
      </p:sp>
      <p:sp>
        <p:nvSpPr>
          <p:cNvPr id="25" name="文本框 24">
            <a:extLst>
              <a:ext uri="{FF2B5EF4-FFF2-40B4-BE49-F238E27FC236}">
                <a16:creationId xmlns:a16="http://schemas.microsoft.com/office/drawing/2014/main" id="{75C458A8-22FD-40A7-9CCF-139BD23EE87D}"/>
              </a:ext>
            </a:extLst>
          </p:cNvPr>
          <p:cNvSpPr txBox="1"/>
          <p:nvPr/>
        </p:nvSpPr>
        <p:spPr>
          <a:xfrm>
            <a:off x="1460156" y="5426076"/>
            <a:ext cx="2997200" cy="369332"/>
          </a:xfrm>
          <a:prstGeom prst="rect">
            <a:avLst/>
          </a:prstGeom>
          <a:noFill/>
        </p:spPr>
        <p:txBody>
          <a:bodyPr wrap="square" rtlCol="0">
            <a:spAutoFit/>
          </a:bodyPr>
          <a:lstStyle/>
          <a:p>
            <a:r>
              <a:rPr lang="zh-CN" altLang="en-US" dirty="0"/>
              <a:t>时间点</a:t>
            </a:r>
            <a:r>
              <a:rPr lang="en-US" altLang="zh-CN" dirty="0"/>
              <a:t>6</a:t>
            </a:r>
            <a:endParaRPr lang="zh-CN" altLang="en-US" dirty="0"/>
          </a:p>
        </p:txBody>
      </p:sp>
    </p:spTree>
    <p:extLst>
      <p:ext uri="{BB962C8B-B14F-4D97-AF65-F5344CB8AC3E}">
        <p14:creationId xmlns:p14="http://schemas.microsoft.com/office/powerpoint/2010/main" val="258327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E011AD3-AC8D-4C88-8E41-CA345AA7052E}"/>
              </a:ext>
            </a:extLst>
          </p:cNvPr>
          <p:cNvSpPr/>
          <p:nvPr/>
        </p:nvSpPr>
        <p:spPr>
          <a:xfrm>
            <a:off x="190500" y="136436"/>
            <a:ext cx="7226300" cy="923330"/>
          </a:xfrm>
          <a:prstGeom prst="rect">
            <a:avLst/>
          </a:prstGeom>
        </p:spPr>
        <p:txBody>
          <a:bodyPr wrap="square">
            <a:spAutoFit/>
          </a:bodyPr>
          <a:lstStyle/>
          <a:p>
            <a:pPr lvl="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共词矩阵的可视化</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使用</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ucinet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进行可视化分析</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将导出的</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csv</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格式共现矩阵转格式为</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xls</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格式，放入</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ucinet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中进行分析</a:t>
            </a:r>
          </a:p>
        </p:txBody>
      </p:sp>
      <p:sp>
        <p:nvSpPr>
          <p:cNvPr id="6" name="矩形 5">
            <a:extLst>
              <a:ext uri="{FF2B5EF4-FFF2-40B4-BE49-F238E27FC236}">
                <a16:creationId xmlns:a16="http://schemas.microsoft.com/office/drawing/2014/main" id="{37C762C7-0CAC-4299-B41E-83F0A9BB5F49}"/>
              </a:ext>
            </a:extLst>
          </p:cNvPr>
          <p:cNvSpPr/>
          <p:nvPr/>
        </p:nvSpPr>
        <p:spPr>
          <a:xfrm>
            <a:off x="190500" y="1059766"/>
            <a:ext cx="10744200" cy="369332"/>
          </a:xfrm>
          <a:prstGeom prst="rect">
            <a:avLst/>
          </a:prstGeom>
        </p:spPr>
        <p:txBody>
          <a:bodyPr wrap="square">
            <a:spAutoFit/>
          </a:bodyPr>
          <a:lstStyle/>
          <a:p>
            <a:pPr indent="26670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以可视化效果较好的时间点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5</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和</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6</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为例：</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0EAE003-2E18-4543-AFAD-DEBE3E9E6B3E}"/>
              </a:ext>
            </a:extLst>
          </p:cNvPr>
          <p:cNvSpPr txBox="1"/>
          <p:nvPr/>
        </p:nvSpPr>
        <p:spPr>
          <a:xfrm>
            <a:off x="340360" y="1476824"/>
            <a:ext cx="4521200" cy="369332"/>
          </a:xfrm>
          <a:prstGeom prst="rect">
            <a:avLst/>
          </a:prstGeom>
          <a:noFill/>
        </p:spPr>
        <p:txBody>
          <a:bodyPr wrap="square" rtlCol="0">
            <a:spAutoFit/>
          </a:bodyPr>
          <a:lstStyle/>
          <a:p>
            <a:r>
              <a:rPr lang="zh-CN" altLang="en-US" dirty="0"/>
              <a:t>时间点</a:t>
            </a:r>
            <a:r>
              <a:rPr lang="en-US" altLang="zh-CN" dirty="0"/>
              <a:t>5</a:t>
            </a:r>
            <a:r>
              <a:rPr lang="zh-CN" altLang="en-US" dirty="0"/>
              <a:t>（门槛值</a:t>
            </a:r>
            <a:r>
              <a:rPr lang="en-US" altLang="zh-CN" dirty="0"/>
              <a:t>3</a:t>
            </a:r>
            <a:r>
              <a:rPr lang="zh-CN" altLang="en-US" dirty="0"/>
              <a:t>）</a:t>
            </a:r>
          </a:p>
        </p:txBody>
      </p:sp>
      <p:sp>
        <p:nvSpPr>
          <p:cNvPr id="9" name="文本框 8">
            <a:extLst>
              <a:ext uri="{FF2B5EF4-FFF2-40B4-BE49-F238E27FC236}">
                <a16:creationId xmlns:a16="http://schemas.microsoft.com/office/drawing/2014/main" id="{DAE0E572-C419-4083-A410-E53B1F53AB31}"/>
              </a:ext>
            </a:extLst>
          </p:cNvPr>
          <p:cNvSpPr txBox="1"/>
          <p:nvPr/>
        </p:nvSpPr>
        <p:spPr>
          <a:xfrm>
            <a:off x="5994400" y="1476824"/>
            <a:ext cx="4521200" cy="369332"/>
          </a:xfrm>
          <a:prstGeom prst="rect">
            <a:avLst/>
          </a:prstGeom>
          <a:noFill/>
        </p:spPr>
        <p:txBody>
          <a:bodyPr wrap="square" rtlCol="0">
            <a:spAutoFit/>
          </a:bodyPr>
          <a:lstStyle/>
          <a:p>
            <a:r>
              <a:rPr lang="zh-CN" altLang="en-US" dirty="0"/>
              <a:t>时间点</a:t>
            </a:r>
            <a:r>
              <a:rPr lang="en-US" altLang="zh-CN" dirty="0"/>
              <a:t>6</a:t>
            </a:r>
            <a:r>
              <a:rPr lang="zh-CN" altLang="en-US" dirty="0"/>
              <a:t>（门槛值</a:t>
            </a:r>
            <a:r>
              <a:rPr lang="en-US" altLang="zh-CN" dirty="0"/>
              <a:t>13</a:t>
            </a:r>
            <a:r>
              <a:rPr lang="zh-CN" altLang="en-US" dirty="0"/>
              <a:t>）</a:t>
            </a:r>
          </a:p>
        </p:txBody>
      </p:sp>
      <p:pic>
        <p:nvPicPr>
          <p:cNvPr id="10" name="图片 9">
            <a:extLst>
              <a:ext uri="{FF2B5EF4-FFF2-40B4-BE49-F238E27FC236}">
                <a16:creationId xmlns:a16="http://schemas.microsoft.com/office/drawing/2014/main" id="{8100230C-BFF5-4F93-A514-CAF9237C4A4E}"/>
              </a:ext>
            </a:extLst>
          </p:cNvPr>
          <p:cNvPicPr/>
          <p:nvPr/>
        </p:nvPicPr>
        <p:blipFill rotWithShape="1">
          <a:blip r:embed="rId2" cstate="print">
            <a:extLst>
              <a:ext uri="{28A0092B-C50C-407E-A947-70E740481C1C}">
                <a14:useLocalDpi xmlns:a14="http://schemas.microsoft.com/office/drawing/2010/main" val="0"/>
              </a:ext>
            </a:extLst>
          </a:blip>
          <a:srcRect t="7995" r="8644"/>
          <a:stretch/>
        </p:blipFill>
        <p:spPr>
          <a:xfrm>
            <a:off x="190500" y="2209800"/>
            <a:ext cx="5803900" cy="3035300"/>
          </a:xfrm>
          <a:prstGeom prst="rect">
            <a:avLst/>
          </a:prstGeom>
        </p:spPr>
      </p:pic>
      <p:pic>
        <p:nvPicPr>
          <p:cNvPr id="11" name="图片 10">
            <a:extLst>
              <a:ext uri="{FF2B5EF4-FFF2-40B4-BE49-F238E27FC236}">
                <a16:creationId xmlns:a16="http://schemas.microsoft.com/office/drawing/2014/main" id="{5874D4FD-044B-4F27-AB1D-734628898CA7}"/>
              </a:ext>
            </a:extLst>
          </p:cNvPr>
          <p:cNvPicPr/>
          <p:nvPr/>
        </p:nvPicPr>
        <p:blipFill rotWithShape="1">
          <a:blip r:embed="rId3" cstate="print">
            <a:extLst>
              <a:ext uri="{28A0092B-C50C-407E-A947-70E740481C1C}">
                <a14:useLocalDpi xmlns:a14="http://schemas.microsoft.com/office/drawing/2010/main" val="0"/>
              </a:ext>
            </a:extLst>
          </a:blip>
          <a:srcRect t="7995" r="8894"/>
          <a:stretch/>
        </p:blipFill>
        <p:spPr>
          <a:xfrm>
            <a:off x="6213404" y="2209800"/>
            <a:ext cx="5788096" cy="3035300"/>
          </a:xfrm>
          <a:prstGeom prst="rect">
            <a:avLst/>
          </a:prstGeom>
        </p:spPr>
      </p:pic>
    </p:spTree>
    <p:extLst>
      <p:ext uri="{BB962C8B-B14F-4D97-AF65-F5344CB8AC3E}">
        <p14:creationId xmlns:p14="http://schemas.microsoft.com/office/powerpoint/2010/main" val="150918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D050F-57CA-45E0-A367-0BA5195A4159}"/>
              </a:ext>
            </a:extLst>
          </p:cNvPr>
          <p:cNvSpPr/>
          <p:nvPr/>
        </p:nvSpPr>
        <p:spPr>
          <a:xfrm>
            <a:off x="558800" y="279738"/>
            <a:ext cx="8978900" cy="1477328"/>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5</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，即一审宣判的时间。此网络的结构较为清晰，可以发现中心的节点主要为</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婴儿、孩子、基因、可怕、健康、三年</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等。网民们主要关心宣判的结果和惩罚力度。贺健奎的名字与婴儿、基因、人类等相连，但是反而并未与官方所说的伦理问题没有关系，考虑可能与网民这一阶段更在意预防今后类似事件再次发生，或者给此类事件定义有关。</a:t>
            </a:r>
          </a:p>
        </p:txBody>
      </p:sp>
      <p:sp>
        <p:nvSpPr>
          <p:cNvPr id="3" name="矩形 2">
            <a:extLst>
              <a:ext uri="{FF2B5EF4-FFF2-40B4-BE49-F238E27FC236}">
                <a16:creationId xmlns:a16="http://schemas.microsoft.com/office/drawing/2014/main" id="{B1EF60A0-0771-4378-BFB3-9F15EFA7A5BA}"/>
              </a:ext>
            </a:extLst>
          </p:cNvPr>
          <p:cNvSpPr/>
          <p:nvPr/>
        </p:nvSpPr>
        <p:spPr>
          <a:xfrm>
            <a:off x="558800" y="1951672"/>
            <a:ext cx="8978900" cy="923330"/>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6</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，贺健奎等三人被追究刑事责任后，出现在网络中心部分的节点有：</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孩子、希望、社会、国家、生命、道德、科学、可怜</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等，说明此时舆论更关心此事件的后续预防、相关法律法规发展完善，和此项目中诞生的婴儿今后该采取什么方式对待的问题。</a:t>
            </a:r>
          </a:p>
        </p:txBody>
      </p:sp>
      <p:sp>
        <p:nvSpPr>
          <p:cNvPr id="4" name="文本框 3">
            <a:extLst>
              <a:ext uri="{FF2B5EF4-FFF2-40B4-BE49-F238E27FC236}">
                <a16:creationId xmlns:a16="http://schemas.microsoft.com/office/drawing/2014/main" id="{D6F0E7E0-7605-42D5-83FE-7DC39BF7CC02}"/>
              </a:ext>
            </a:extLst>
          </p:cNvPr>
          <p:cNvSpPr txBox="1"/>
          <p:nvPr/>
        </p:nvSpPr>
        <p:spPr>
          <a:xfrm>
            <a:off x="558800" y="3069608"/>
            <a:ext cx="10414000" cy="3600986"/>
          </a:xfrm>
          <a:prstGeom prst="rect">
            <a:avLst/>
          </a:prstGeom>
          <a:noFill/>
        </p:spPr>
        <p:txBody>
          <a:bodyPr wrap="square" rtlCol="0">
            <a:spAutoFit/>
          </a:bodyPr>
          <a:lstStyle/>
          <a:p>
            <a:r>
              <a:rPr lang="zh-CN" altLang="en-US" dirty="0"/>
              <a:t>其他时间点：</a:t>
            </a:r>
            <a:endParaRPr lang="en-US" altLang="zh-CN" dirty="0"/>
          </a:p>
          <a:p>
            <a:r>
              <a:rPr lang="en-US" altLang="zh-CN" dirty="0"/>
              <a:t>1.</a:t>
            </a:r>
            <a:r>
              <a:rPr lang="zh-CN" altLang="en-US" dirty="0"/>
              <a:t>（门槛值</a:t>
            </a:r>
            <a:r>
              <a:rPr lang="en-US" altLang="zh-CN" dirty="0"/>
              <a:t>8</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科研、魔盒、未来、人类、失败、癌症、耻辱</a:t>
            </a:r>
            <a:r>
              <a:rPr lang="zh-CN" altLang="zh-CN" sz="1400" dirty="0">
                <a:latin typeface="LiSu" panose="02010509060101010101" pitchFamily="49" charset="-122"/>
                <a:ea typeface="LiSu" panose="02010509060101010101" pitchFamily="49" charset="-122"/>
              </a:rPr>
              <a:t>等等，在网络边缘可以发现如伦理、非法、生命、小孩等，这类可能更多论述基因编辑婴儿存在问题的词语反而位于边缘，可能与事件爆发迅猛，网民们的发言缺乏深度且充满情绪有关。</a:t>
            </a:r>
          </a:p>
          <a:p>
            <a:endParaRPr lang="en-US" altLang="zh-CN" dirty="0"/>
          </a:p>
          <a:p>
            <a:r>
              <a:rPr lang="en-US" altLang="zh-CN" dirty="0"/>
              <a:t>2.</a:t>
            </a:r>
            <a:r>
              <a:rPr lang="zh-CN" altLang="en-US" dirty="0"/>
              <a:t>（门槛值</a:t>
            </a:r>
            <a:r>
              <a:rPr lang="en-US" altLang="zh-CN" dirty="0"/>
              <a:t>13</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病毒、可控、全人类、健康、可怕、大自然、艾滋、利益</a:t>
            </a:r>
            <a:r>
              <a:rPr lang="zh-CN" altLang="zh-CN" sz="1400" dirty="0">
                <a:latin typeface="LiSu" panose="02010509060101010101" pitchFamily="49" charset="-122"/>
                <a:ea typeface="LiSu" panose="02010509060101010101" pitchFamily="49" charset="-122"/>
              </a:rPr>
              <a:t>等，边缘词语有承担、生老病死、控制、修改、研究、超人等等。可以发现这一阶段的舆论更多地注目于基因编辑婴儿的未来意义，危险性和是否合乎自然规律等。</a:t>
            </a:r>
          </a:p>
          <a:p>
            <a:endParaRPr lang="en-US" altLang="zh-CN" dirty="0"/>
          </a:p>
          <a:p>
            <a:r>
              <a:rPr lang="en-US" altLang="zh-CN" dirty="0"/>
              <a:t>3.</a:t>
            </a:r>
            <a:r>
              <a:rPr lang="zh-CN" altLang="en-US" dirty="0"/>
              <a:t>（门槛值</a:t>
            </a:r>
            <a:r>
              <a:rPr lang="en-US" altLang="zh-CN" dirty="0"/>
              <a:t>8</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将来、坐牢、救世主、人造、后半生、承受、利益</a:t>
            </a:r>
            <a:r>
              <a:rPr lang="zh-CN" altLang="zh-CN" sz="1400" dirty="0">
                <a:latin typeface="LiSu" panose="02010509060101010101" pitchFamily="49" charset="-122"/>
                <a:ea typeface="LiSu" panose="02010509060101010101" pitchFamily="49" charset="-122"/>
              </a:rPr>
              <a:t>等词语。值得注意的是这个时间点贺健奎的名字比时间点</a:t>
            </a:r>
            <a:r>
              <a:rPr lang="en-US" altLang="zh-CN" sz="1400" dirty="0">
                <a:latin typeface="LiSu" panose="02010509060101010101" pitchFamily="49" charset="-122"/>
                <a:ea typeface="LiSu" panose="02010509060101010101" pitchFamily="49" charset="-122"/>
              </a:rPr>
              <a:t>2</a:t>
            </a:r>
            <a:r>
              <a:rPr lang="zh-CN" altLang="zh-CN" sz="1400" dirty="0">
                <a:latin typeface="LiSu" panose="02010509060101010101" pitchFamily="49" charset="-122"/>
                <a:ea typeface="LiSu" panose="02010509060101010101" pitchFamily="49" charset="-122"/>
              </a:rPr>
              <a:t>更加接近网络中心。考虑到这一时间点他现身港大，虽然道歉但向外界披露了项目的新进展，这一变化是符合常理的。网民的言论也更明显地关注贺健奎将来的处置，他发起这一项目的缘由等问题。</a:t>
            </a:r>
          </a:p>
          <a:p>
            <a:endParaRPr lang="en-US" altLang="zh-CN" dirty="0"/>
          </a:p>
          <a:p>
            <a:r>
              <a:rPr lang="en-US" altLang="zh-CN" dirty="0"/>
              <a:t>4.</a:t>
            </a:r>
            <a:r>
              <a:rPr lang="zh-CN" altLang="en-US" dirty="0"/>
              <a:t>（门槛值</a:t>
            </a:r>
            <a:r>
              <a:rPr lang="en-US" altLang="zh-CN" dirty="0"/>
              <a:t>3</a:t>
            </a:r>
            <a:r>
              <a:rPr lang="zh-CN" altLang="en-US" dirty="0"/>
              <a:t>）</a:t>
            </a:r>
            <a:r>
              <a:rPr lang="zh-CN" altLang="zh-CN" sz="1400" dirty="0">
                <a:latin typeface="LiSu" panose="02010509060101010101" pitchFamily="49" charset="-122"/>
                <a:ea typeface="LiSu" panose="02010509060101010101" pitchFamily="49" charset="-122"/>
              </a:rPr>
              <a:t>数据量</a:t>
            </a:r>
            <a:r>
              <a:rPr lang="zh-CN" altLang="en-US" sz="1400" dirty="0">
                <a:latin typeface="LiSu" panose="02010509060101010101" pitchFamily="49" charset="-122"/>
                <a:ea typeface="LiSu" panose="02010509060101010101" pitchFamily="49" charset="-122"/>
              </a:rPr>
              <a:t>太少。</a:t>
            </a:r>
            <a:endParaRPr lang="zh-CN" altLang="en-US" dirty="0">
              <a:latin typeface="LiSu" panose="02010509060101010101" pitchFamily="49" charset="-122"/>
              <a:ea typeface="LiSu" panose="02010509060101010101" pitchFamily="49" charset="-122"/>
            </a:endParaRPr>
          </a:p>
        </p:txBody>
      </p:sp>
    </p:spTree>
    <p:extLst>
      <p:ext uri="{BB962C8B-B14F-4D97-AF65-F5344CB8AC3E}">
        <p14:creationId xmlns:p14="http://schemas.microsoft.com/office/powerpoint/2010/main" val="418846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FB96AB-5EC1-46E0-9B62-3DE5AD051424}"/>
              </a:ext>
            </a:extLst>
          </p:cNvPr>
          <p:cNvSpPr/>
          <p:nvPr/>
        </p:nvSpPr>
        <p:spPr>
          <a:xfrm>
            <a:off x="0" y="94734"/>
            <a:ext cx="2743059" cy="369332"/>
          </a:xfrm>
          <a:prstGeom prst="rect">
            <a:avLst/>
          </a:prstGeom>
        </p:spPr>
        <p:txBody>
          <a:bodyPr wrap="none">
            <a:spAutoFit/>
          </a:bodyPr>
          <a:lstStyle/>
          <a:p>
            <a:pPr marL="266700" indent="266700" algn="just">
              <a:spcAft>
                <a:spcPts val="0"/>
              </a:spcAft>
            </a:pPr>
            <a:r>
              <a:rPr lang="en-US" altLang="zh-CN" kern="100" dirty="0">
                <a:latin typeface="等线" panose="02010600030101010101" pitchFamily="2" charset="-122"/>
                <a:cs typeface="Times New Roman" panose="02020603050405020304" pitchFamily="18" charset="0"/>
              </a:rPr>
              <a:t>4.</a:t>
            </a:r>
            <a:r>
              <a:rPr lang="zh-CN" altLang="en-US" kern="100" dirty="0">
                <a:latin typeface="等线" panose="02010600030101010101" pitchFamily="2" charset="-122"/>
                <a:cs typeface="Times New Roman" panose="02020603050405020304" pitchFamily="18" charset="0"/>
              </a:rPr>
              <a:t>联系政策回应情况</a:t>
            </a:r>
            <a:endParaRPr lang="zh-CN" altLang="zh-CN"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41519F3-2C58-44D7-9C2B-8D01B3226F4D}"/>
              </a:ext>
            </a:extLst>
          </p:cNvPr>
          <p:cNvSpPr/>
          <p:nvPr/>
        </p:nvSpPr>
        <p:spPr>
          <a:xfrm>
            <a:off x="495300" y="464066"/>
            <a:ext cx="11480800" cy="1015663"/>
          </a:xfrm>
          <a:prstGeom prst="rect">
            <a:avLst/>
          </a:prstGeom>
        </p:spPr>
        <p:txBody>
          <a:bodyPr wrap="square">
            <a:spAutoFit/>
          </a:bodyPr>
          <a:lstStyle/>
          <a:p>
            <a:pPr indent="266700" algn="just">
              <a:spcAft>
                <a:spcPts val="0"/>
              </a:spcAft>
            </a:pPr>
            <a:r>
              <a:rPr lang="zh-CN" altLang="zh-CN" sz="2000" kern="100" dirty="0">
                <a:latin typeface="DengXian" panose="02010600030101010101" pitchFamily="2" charset="-122"/>
                <a:ea typeface="DengXian" panose="02010600030101010101" pitchFamily="2" charset="-122"/>
                <a:cs typeface="Times New Roman" panose="02020603050405020304" pitchFamily="18" charset="0"/>
              </a:rPr>
              <a:t>考虑到数次官方回应内容并不太多，如果采用系统性的文本挖掘方法，在不利用人工智能和机器学习相关技术对语义进行深度挖掘的基础上，得到的结果并不好，投入产出比不高，故直接采用了人工总结的方法。</a:t>
            </a:r>
          </a:p>
        </p:txBody>
      </p:sp>
      <p:sp>
        <p:nvSpPr>
          <p:cNvPr id="5" name="矩形 4">
            <a:extLst>
              <a:ext uri="{FF2B5EF4-FFF2-40B4-BE49-F238E27FC236}">
                <a16:creationId xmlns:a16="http://schemas.microsoft.com/office/drawing/2014/main" id="{0473B086-EDCC-4D8F-9782-52FDB8F7831E}"/>
              </a:ext>
            </a:extLst>
          </p:cNvPr>
          <p:cNvSpPr/>
          <p:nvPr/>
        </p:nvSpPr>
        <p:spPr>
          <a:xfrm>
            <a:off x="495300" y="1670396"/>
            <a:ext cx="11480800" cy="3847207"/>
          </a:xfrm>
          <a:prstGeom prst="rect">
            <a:avLst/>
          </a:prstGeom>
        </p:spPr>
        <p:txBody>
          <a:bodyPr wrap="square">
            <a:spAutoFit/>
          </a:bodyPr>
          <a:lstStyle/>
          <a:p>
            <a:pPr lvl="0" algn="just">
              <a:spcAft>
                <a:spcPts val="0"/>
              </a:spcAft>
            </a:pP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sz="1600" b="1" kern="100" dirty="0">
                <a:latin typeface="DengXian" panose="02010600030101010101" pitchFamily="2" charset="-122"/>
                <a:ea typeface="DengXian" panose="02010600030101010101" pitchFamily="2" charset="-122"/>
                <a:cs typeface="Times New Roman" panose="02020603050405020304" pitchFamily="18" charset="0"/>
              </a:rPr>
              <a:t>2</a:t>
            </a: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b="1"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南方科技大学表态：对于贺建奎副教授将基因编辑技术用于人体胚胎研究，生物系学术委员会认为其</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严重违背了学术伦理和学术规范</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。“我校将立即聘请权威专家成立独立委员会，进行深入调查，待调查之后公布相关信息。“</a:t>
            </a:r>
            <a:endParaRPr lang="en-US" altLang="zh-CN" sz="1600"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sz="1600" b="1" kern="100" dirty="0">
                <a:latin typeface="DengXian" panose="02010600030101010101" pitchFamily="2" charset="-122"/>
                <a:ea typeface="DengXian" panose="02010600030101010101" pitchFamily="2" charset="-122"/>
                <a:cs typeface="Times New Roman" panose="02020603050405020304" pitchFamily="18" charset="0"/>
              </a:rPr>
              <a:t>4</a:t>
            </a: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b="1"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国家科技部回应：该事件</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性质恶劣</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，科技部对此坚决反对，已</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全面暂停相关人员的科技活动</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，并将依据调查事实和事件定性，支持配合相关部门对涉事人员及机构依法依规进行严肃处理。同时将与有关部门一道，共同推动</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完善相关法律法规</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，健全包括生命科学在内的</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科研伦理审查制度</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国家卫健委回应：该研究既</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违反中国目前的科研管理规则和伦理规范</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，同时也存在</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巨大的安全隐患</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。我们坚决反对这一研究，建议涉事单位、各级政府积极进行调查，采取必要手段厘清事实，对于违反法律法规的涉事人员予以严肃处理。</a:t>
            </a:r>
            <a:endParaRPr lang="en-US" altLang="zh-CN" sz="1600"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sz="1600" b="1" kern="100" dirty="0">
                <a:latin typeface="DengXian" panose="02010600030101010101" pitchFamily="2" charset="-122"/>
                <a:ea typeface="DengXian" panose="02010600030101010101" pitchFamily="2" charset="-122"/>
                <a:cs typeface="Times New Roman" panose="02020603050405020304" pitchFamily="18" charset="0"/>
              </a:rPr>
              <a:t>5</a:t>
            </a: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b="1"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深圳市南山区人民法院一审公开宣判：</a:t>
            </a:r>
            <a:r>
              <a:rPr lang="en-US" altLang="zh-CN" sz="1600" kern="100" dirty="0">
                <a:latin typeface="DengXian" panose="02010600030101010101" pitchFamily="2" charset="-122"/>
                <a:ea typeface="DengXian" panose="02010600030101010101" pitchFamily="2" charset="-122"/>
                <a:cs typeface="Times New Roman" panose="02020603050405020304" pitchFamily="18" charset="0"/>
              </a:rPr>
              <a:t>3</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名被告人因共同非法实施以生殖为目的的人类胚胎基因编辑和生殖医疗活动，构成</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非法行医罪</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，分别被依法追究刑事责任。在未取得医生执业资格的基础上，追名逐利，故意违反国家有关科研和医疗管理规定，</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逾越科研和医学伦理道德底线</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，贸然将基因编辑技术应用于人类辅助生殖医疗，</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扰乱医疗管理秩序</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，情节严重，其行为已构成非法行医罪。</a:t>
            </a:r>
          </a:p>
          <a:p>
            <a:pPr marL="342900" lvl="0" indent="-342900" algn="just">
              <a:spcAft>
                <a:spcPts val="0"/>
              </a:spcAft>
              <a:buFont typeface="+mj-lt"/>
              <a:buAutoNum type="arabicPeriod"/>
            </a:pP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D88C9FB-5654-44B7-BCE2-3C3E61D4B815}"/>
              </a:ext>
            </a:extLst>
          </p:cNvPr>
          <p:cNvSpPr/>
          <p:nvPr/>
        </p:nvSpPr>
        <p:spPr>
          <a:xfrm>
            <a:off x="355600" y="5448793"/>
            <a:ext cx="11480800" cy="1200329"/>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官方的数次表态，均与“学术</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科研</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医学伦理“、”违反规范“等关键词有关，且处理方式在尚未定罪前以封禁查办为主，定罪后按一般司法程序处理。与科技舆情提及的</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”底线“、”伦理“、”利益“、”儿戏“</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等等词语有较大的关联度。但舆论时常关心的</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已出生婴儿的合法权利</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等，官方并无太多涉及，实在是遗憾。猜想可能是正常的放任处理，保证其正常合理的合法权益。但官方多次提及了借此机会对</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相关法律法规进行完善修订</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，反而是舆论涉及较少的。</a:t>
            </a:r>
          </a:p>
        </p:txBody>
      </p:sp>
    </p:spTree>
    <p:extLst>
      <p:ext uri="{BB962C8B-B14F-4D97-AF65-F5344CB8AC3E}">
        <p14:creationId xmlns:p14="http://schemas.microsoft.com/office/powerpoint/2010/main" val="1773523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7DF1B62A-FED4-4214-8590-305AAF1F17F0}"/>
              </a:ext>
            </a:extLst>
          </p:cNvPr>
          <p:cNvSpPr txBox="1">
            <a:spLocks/>
          </p:cNvSpPr>
          <p:nvPr/>
        </p:nvSpPr>
        <p:spPr>
          <a:xfrm>
            <a:off x="2987539" y="2951483"/>
            <a:ext cx="6216922"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五、	启示与不足</a:t>
            </a:r>
            <a:endParaRPr lang="zh-CN" altLang="zh-CN" sz="6600" dirty="0"/>
          </a:p>
        </p:txBody>
      </p:sp>
    </p:spTree>
    <p:extLst>
      <p:ext uri="{BB962C8B-B14F-4D97-AF65-F5344CB8AC3E}">
        <p14:creationId xmlns:p14="http://schemas.microsoft.com/office/powerpoint/2010/main" val="64208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DA2F42-0E7C-4EF5-B506-85196ECA0BCE}"/>
              </a:ext>
            </a:extLst>
          </p:cNvPr>
          <p:cNvSpPr/>
          <p:nvPr/>
        </p:nvSpPr>
        <p:spPr>
          <a:xfrm>
            <a:off x="587375" y="1564838"/>
            <a:ext cx="10769600" cy="4524315"/>
          </a:xfrm>
          <a:prstGeom prst="rect">
            <a:avLst/>
          </a:prstGeom>
        </p:spPr>
        <p:txBody>
          <a:bodyPr wrap="square">
            <a:spAutoFit/>
          </a:bodyPr>
          <a:lstStyle/>
          <a:p>
            <a:r>
              <a:rPr lang="zh-CN" altLang="zh-CN" sz="2400" dirty="0">
                <a:ea typeface="DengXian" panose="02010600030101010101" pitchFamily="2" charset="-122"/>
                <a:cs typeface="Times New Roman" panose="02020603050405020304" pitchFamily="18" charset="0"/>
              </a:rPr>
              <a:t>科技型社会事件的相关网络舆情，对于实际的政策和回应形成有着较大的影响，其具体表现在紧跟事件发展过程，并存在全方位考量对事件本身处理、对个人本身、对社会影响的情况。</a:t>
            </a:r>
            <a:endParaRPr lang="en-US" altLang="zh-CN" sz="2400" dirty="0">
              <a:ea typeface="DengXian" panose="02010600030101010101" pitchFamily="2" charset="-122"/>
              <a:cs typeface="Times New Roman" panose="02020603050405020304" pitchFamily="18" charset="0"/>
            </a:endParaRPr>
          </a:p>
          <a:p>
            <a:endParaRPr lang="en-US" altLang="zh-CN" sz="2400" dirty="0">
              <a:ea typeface="DengXian" panose="02010600030101010101" pitchFamily="2" charset="-122"/>
              <a:cs typeface="Times New Roman" panose="02020603050405020304" pitchFamily="18" charset="0"/>
            </a:endParaRPr>
          </a:p>
          <a:p>
            <a:r>
              <a:rPr lang="zh-CN" altLang="zh-CN" sz="2400" dirty="0"/>
              <a:t>科技类社会事件发生后的社会舆情，更多注重的是其对生活、对社会、对法律道德观念的影响，谈及技术本身，也往往注目于其必要性、合法性、可行性（不包括技术上困难的考量）。</a:t>
            </a:r>
            <a:endParaRPr lang="en-US" altLang="zh-CN" sz="2400" dirty="0"/>
          </a:p>
          <a:p>
            <a:endParaRPr lang="en-US" altLang="zh-CN" sz="2400" dirty="0"/>
          </a:p>
          <a:p>
            <a:r>
              <a:rPr lang="zh-CN" altLang="zh-CN" sz="2400" dirty="0"/>
              <a:t>研究此类数据的发展变化和其本身特点，对更好地与民情民意互联互通，充分体现人民民主，实现司法的公平正义和鉴定公民本身的科学文化素养等具有重大意义。</a:t>
            </a:r>
          </a:p>
          <a:p>
            <a:endParaRPr lang="zh-CN" altLang="en-US" sz="2400" dirty="0"/>
          </a:p>
        </p:txBody>
      </p:sp>
    </p:spTree>
    <p:extLst>
      <p:ext uri="{BB962C8B-B14F-4D97-AF65-F5344CB8AC3E}">
        <p14:creationId xmlns:p14="http://schemas.microsoft.com/office/powerpoint/2010/main" val="4138135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18D4C-3369-4010-852E-A44AB94E182B}"/>
              </a:ext>
            </a:extLst>
          </p:cNvPr>
          <p:cNvSpPr/>
          <p:nvPr/>
        </p:nvSpPr>
        <p:spPr>
          <a:xfrm>
            <a:off x="533400" y="1397675"/>
            <a:ext cx="11264900" cy="3046988"/>
          </a:xfrm>
          <a:prstGeom prst="rect">
            <a:avLst/>
          </a:prstGeom>
        </p:spPr>
        <p:txBody>
          <a:bodyPr wrap="square">
            <a:spAutoFit/>
          </a:bodyPr>
          <a:lstStyle/>
          <a:p>
            <a:pPr indent="266700" algn="just">
              <a:spcAft>
                <a:spcPts val="0"/>
              </a:spcAft>
            </a:pPr>
            <a:r>
              <a:rPr lang="zh-CN" altLang="zh-CN" sz="2400" kern="100" dirty="0">
                <a:latin typeface="DengXian" panose="02010600030101010101" pitchFamily="2" charset="-122"/>
                <a:ea typeface="DengXian" panose="02010600030101010101" pitchFamily="2" charset="-122"/>
                <a:cs typeface="Times New Roman" panose="02020603050405020304" pitchFamily="18" charset="0"/>
              </a:rPr>
              <a:t>鉴于本研究采用的数据集来自中文微博，复杂性较大，在没有更新分词库或是停用词库等的基础上得到的结果必然与实际语义存在一定差异</a:t>
            </a:r>
            <a:r>
              <a:rPr lang="zh-CN" altLang="en-US" sz="2400"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zh-CN" sz="2400" kern="100" dirty="0">
                <a:latin typeface="DengXian" panose="02010600030101010101" pitchFamily="2" charset="-122"/>
                <a:ea typeface="DengXian" panose="02010600030101010101" pitchFamily="2" charset="-122"/>
                <a:cs typeface="Times New Roman" panose="02020603050405020304" pitchFamily="18" charset="0"/>
              </a:rPr>
              <a:t>且在有大量情绪化表达评论的基础上忽视情感和语义句式分析，这是未来可供进一步研究拓展的方向。</a:t>
            </a: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zh-CN" sz="2400" kern="100" dirty="0">
                <a:latin typeface="DengXian" panose="02010600030101010101" pitchFamily="2" charset="-122"/>
                <a:ea typeface="DengXian" panose="02010600030101010101" pitchFamily="2" charset="-122"/>
                <a:cs typeface="Times New Roman" panose="02020603050405020304" pitchFamily="18" charset="0"/>
              </a:rPr>
              <a:t>同时，共现词可视化的原始数据，仍有进一步筛选过滤的可能，此次得到的各时间点结果并不十分理想，可能应考虑更换聚类方法。</a:t>
            </a:r>
          </a:p>
        </p:txBody>
      </p:sp>
    </p:spTree>
    <p:extLst>
      <p:ext uri="{BB962C8B-B14F-4D97-AF65-F5344CB8AC3E}">
        <p14:creationId xmlns:p14="http://schemas.microsoft.com/office/powerpoint/2010/main" val="3615071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p:cNvSpPr>
            <a:spLocks noGrp="1"/>
          </p:cNvSpPr>
          <p:nvPr>
            <p:ph type="ctrTitle" idx="4294967295"/>
          </p:nvPr>
        </p:nvSpPr>
        <p:spPr>
          <a:xfrm>
            <a:off x="8839200" y="3394075"/>
            <a:ext cx="3352800" cy="1008063"/>
          </a:xfrm>
          <a:prstGeom prst="rect">
            <a:avLst/>
          </a:prstGeom>
        </p:spPr>
        <p:txBody>
          <a:bodyPr lIns="0" tIns="0" rIns="0" bIns="0">
            <a:noAutofit/>
          </a:bodyPr>
          <a:lstStyle/>
          <a:p>
            <a:pPr>
              <a:lnSpc>
                <a:spcPts val="6600"/>
              </a:lnSpc>
            </a:pPr>
            <a:r>
              <a:rPr lang="zh-CN" altLang="en-US" sz="6000" dirty="0">
                <a:solidFill>
                  <a:srgbClr val="909090">
                    <a:alpha val="100000"/>
                  </a:srgbClr>
                </a:solidFill>
                <a:latin typeface="Alibaba PuHuiTi Regular" charset="-122"/>
                <a:ea typeface="Alibaba PuHuiTi Regular" charset="-122"/>
                <a:cs typeface="Alibaba PuHuiTi Regular" charset="-122"/>
              </a:rPr>
              <a:t>THANKS</a:t>
            </a:r>
            <a:endParaRPr kumimoji="1" lang="zh-CN" altLang="en-US" sz="1000" dirty="0">
              <a:solidFill>
                <a:srgbClr val="000000"/>
              </a:solidFill>
            </a:endParaRPr>
          </a:p>
        </p:txBody>
      </p:sp>
      <p:sp>
        <p:nvSpPr>
          <p:cNvPr id="1035" name="文本"/>
          <p:cNvSpPr>
            <a:spLocks noGrp="1"/>
          </p:cNvSpPr>
          <p:nvPr>
            <p:ph type="ctrTitle" idx="4294967295"/>
          </p:nvPr>
        </p:nvSpPr>
        <p:spPr>
          <a:xfrm>
            <a:off x="7277100" y="4122738"/>
            <a:ext cx="4914900" cy="576262"/>
          </a:xfrm>
          <a:prstGeom prst="rect">
            <a:avLst/>
          </a:prstGeom>
        </p:spPr>
        <p:txBody>
          <a:bodyPr lIns="0" tIns="0" rIns="0" bIns="0">
            <a:noAutofit/>
          </a:bodyPr>
          <a:lstStyle/>
          <a:p>
            <a:pPr>
              <a:lnSpc>
                <a:spcPts val="4400"/>
              </a:lnSpc>
            </a:pPr>
            <a:r>
              <a:rPr lang="zh-CN" altLang="en-US" sz="4000" dirty="0">
                <a:solidFill>
                  <a:srgbClr val="000000">
                    <a:alpha val="100000"/>
                  </a:srgbClr>
                </a:solidFill>
                <a:latin typeface="Noto Sans S Chinese Black" charset="-122"/>
                <a:ea typeface="Noto Sans S Chinese Black" charset="-122"/>
                <a:cs typeface="Noto Sans S Chinese Black" charset="-122"/>
              </a:rPr>
              <a:t>FOR LISTENING</a:t>
            </a:r>
            <a:endParaRPr kumimoji="1" lang="zh-CN" altLang="en-US" sz="1000" dirty="0">
              <a:solidFill>
                <a:srgbClr val="000000"/>
              </a:solidFill>
            </a:endParaRPr>
          </a:p>
        </p:txBody>
      </p:sp>
      <p:sp>
        <p:nvSpPr>
          <p:cNvPr id="2547" name="文本"/>
          <p:cNvSpPr>
            <a:spLocks noGrp="1"/>
          </p:cNvSpPr>
          <p:nvPr>
            <p:ph type="ctrTitle" idx="4294967295"/>
          </p:nvPr>
        </p:nvSpPr>
        <p:spPr>
          <a:xfrm>
            <a:off x="6773863" y="5160963"/>
            <a:ext cx="5418137" cy="1006475"/>
          </a:xfrm>
          <a:prstGeom prst="rect">
            <a:avLst/>
          </a:prstGeom>
        </p:spPr>
        <p:txBody>
          <a:bodyPr lIns="0" tIns="0" rIns="0" bIns="0">
            <a:noAutofit/>
          </a:bodyPr>
          <a:lstStyle/>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Come up later we have the world's latest trade figures to </a:t>
            </a:r>
            <a:endParaRPr kumimoji="1" lang="zh-CN" altLang="en-US" sz="1000" dirty="0">
              <a:solidFill>
                <a:srgbClr val="000000"/>
              </a:solidFill>
            </a:endParaRPr>
          </a:p>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keep you right on track. </a:t>
            </a:r>
            <a:endParaRPr kumimoji="1" lang="zh-CN" altLang="en-US" sz="1000" dirty="0">
              <a:solidFill>
                <a:srgbClr val="000000"/>
              </a:solidFill>
            </a:endParaRPr>
          </a:p>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Come up later we have the world's latest trade </a:t>
            </a:r>
            <a:endParaRPr kumimoji="1" lang="zh-CN" altLang="en-US" sz="1000" dirty="0">
              <a:solidFill>
                <a:srgbClr val="000000"/>
              </a:solidFill>
            </a:endParaRPr>
          </a:p>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figures to keep you right on track.</a:t>
            </a:r>
            <a:endParaRPr kumimoji="1" lang="zh-CN" altLang="en-US" sz="1000" dirty="0">
              <a:solidFill>
                <a:srgbClr val="000000"/>
              </a:solidFill>
            </a:endParaRPr>
          </a:p>
        </p:txBody>
      </p:sp>
      <p:pic>
        <p:nvPicPr>
          <p:cNvPr id="2079" name="Picture" descr="Picture"/>
          <p:cNvPicPr>
            <a:picLocks noChangeAspect="1"/>
          </p:cNvPicPr>
          <p:nvPr/>
        </p:nvPicPr>
        <p:blipFill>
          <a:blip r:embed="rId2" cstate="print">
            <a:alphaModFix/>
          </a:blip>
          <a:stretch>
            <a:fillRect/>
          </a:stretch>
        </p:blipFill>
        <p:spPr>
          <a:xfrm>
            <a:off x="5592342" y="4884271"/>
            <a:ext cx="798274" cy="832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ADD5B8-70D2-4422-ABBB-B8D2CC5D6852}"/>
              </a:ext>
            </a:extLst>
          </p:cNvPr>
          <p:cNvSpPr/>
          <p:nvPr/>
        </p:nvSpPr>
        <p:spPr>
          <a:xfrm>
            <a:off x="361950" y="348347"/>
            <a:ext cx="6096000" cy="646331"/>
          </a:xfrm>
          <a:prstGeom prst="rect">
            <a:avLst/>
          </a:prstGeom>
        </p:spPr>
        <p:txBody>
          <a:bodyPr>
            <a:spAutoFit/>
          </a:bodyPr>
          <a:lstStyle/>
          <a:p>
            <a:r>
              <a:rPr lang="zh-CN" altLang="zh-CN" dirty="0">
                <a:cs typeface="Times New Roman" panose="02020603050405020304" pitchFamily="18" charset="0"/>
              </a:rPr>
              <a:t>使用</a:t>
            </a:r>
            <a:r>
              <a:rPr lang="en-US" altLang="zh-CN" dirty="0">
                <a:cs typeface="Times New Roman" panose="02020603050405020304" pitchFamily="18" charset="0"/>
              </a:rPr>
              <a:t>NLPIR-Parser</a:t>
            </a:r>
            <a:r>
              <a:rPr lang="zh-CN" altLang="zh-CN" dirty="0">
                <a:cs typeface="Times New Roman" panose="02020603050405020304" pitchFamily="18" charset="0"/>
              </a:rPr>
              <a:t>大数据语义平台</a:t>
            </a:r>
            <a:r>
              <a:rPr lang="en-US" altLang="zh-CN" b="1" dirty="0">
                <a:cs typeface="Times New Roman" panose="02020603050405020304" pitchFamily="18" charset="0"/>
              </a:rPr>
              <a:t>[1]</a:t>
            </a:r>
            <a:r>
              <a:rPr lang="zh-CN" altLang="zh-CN" dirty="0">
                <a:cs typeface="Times New Roman" panose="02020603050405020304" pitchFamily="18" charset="0"/>
              </a:rPr>
              <a:t>进行六个时期一级评论的分词处理关键词提炼以及词频统计。部分结果展示：</a:t>
            </a:r>
            <a:endParaRPr lang="zh-CN" altLang="en-US" dirty="0"/>
          </a:p>
        </p:txBody>
      </p:sp>
      <p:pic>
        <p:nvPicPr>
          <p:cNvPr id="3" name="图片 2">
            <a:extLst>
              <a:ext uri="{FF2B5EF4-FFF2-40B4-BE49-F238E27FC236}">
                <a16:creationId xmlns:a16="http://schemas.microsoft.com/office/drawing/2014/main" id="{4D6CF0C7-A21A-4592-B497-ADDDC2496D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950" y="994677"/>
            <a:ext cx="5734050" cy="2248585"/>
          </a:xfrm>
          <a:prstGeom prst="rect">
            <a:avLst/>
          </a:prstGeom>
          <a:noFill/>
          <a:ln>
            <a:noFill/>
          </a:ln>
        </p:spPr>
      </p:pic>
      <p:pic>
        <p:nvPicPr>
          <p:cNvPr id="4" name="图片 3">
            <a:extLst>
              <a:ext uri="{FF2B5EF4-FFF2-40B4-BE49-F238E27FC236}">
                <a16:creationId xmlns:a16="http://schemas.microsoft.com/office/drawing/2014/main" id="{9B41C800-30A6-4E13-829F-0AFA57A168E1}"/>
              </a:ext>
            </a:extLst>
          </p:cNvPr>
          <p:cNvPicPr/>
          <p:nvPr/>
        </p:nvPicPr>
        <p:blipFill>
          <a:blip r:embed="rId3"/>
          <a:stretch>
            <a:fillRect/>
          </a:stretch>
        </p:blipFill>
        <p:spPr>
          <a:xfrm>
            <a:off x="361950" y="3429000"/>
            <a:ext cx="4752975" cy="3429000"/>
          </a:xfrm>
          <a:prstGeom prst="rect">
            <a:avLst/>
          </a:prstGeom>
        </p:spPr>
      </p:pic>
    </p:spTree>
    <p:extLst>
      <p:ext uri="{BB962C8B-B14F-4D97-AF65-F5344CB8AC3E}">
        <p14:creationId xmlns:p14="http://schemas.microsoft.com/office/powerpoint/2010/main" val="70129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
            <a:extLst>
              <a:ext uri="{FF2B5EF4-FFF2-40B4-BE49-F238E27FC236}">
                <a16:creationId xmlns:a16="http://schemas.microsoft.com/office/drawing/2014/main" id="{ECA1A7C7-78CC-4C36-9DF3-5F915F6311D5}"/>
              </a:ext>
            </a:extLst>
          </p:cNvPr>
          <p:cNvSpPr txBox="1">
            <a:spLocks/>
          </p:cNvSpPr>
          <p:nvPr/>
        </p:nvSpPr>
        <p:spPr>
          <a:xfrm>
            <a:off x="263236" y="441207"/>
            <a:ext cx="5444837" cy="1094145"/>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a:t>
            </a:r>
            <a:r>
              <a:rPr lang="en-US" altLang="zh-CN" dirty="0"/>
              <a:t>2</a:t>
            </a:r>
            <a:r>
              <a:rPr lang="zh-CN" altLang="zh-CN" dirty="0"/>
              <a:t>）主要分析方法</a:t>
            </a:r>
          </a:p>
        </p:txBody>
      </p:sp>
      <p:sp>
        <p:nvSpPr>
          <p:cNvPr id="5" name="矩形 4">
            <a:extLst>
              <a:ext uri="{FF2B5EF4-FFF2-40B4-BE49-F238E27FC236}">
                <a16:creationId xmlns:a16="http://schemas.microsoft.com/office/drawing/2014/main" id="{CF861A1D-D073-47A3-BDC2-3EC791434136}"/>
              </a:ext>
            </a:extLst>
          </p:cNvPr>
          <p:cNvSpPr/>
          <p:nvPr/>
        </p:nvSpPr>
        <p:spPr>
          <a:xfrm>
            <a:off x="182204" y="1047296"/>
            <a:ext cx="6301725" cy="523220"/>
          </a:xfrm>
          <a:prstGeom prst="rect">
            <a:avLst/>
          </a:prstGeom>
        </p:spPr>
        <p:txBody>
          <a:bodyPr wrap="none">
            <a:spAutoFit/>
          </a:bodyPr>
          <a:lstStyle/>
          <a:p>
            <a:pPr marL="266700" indent="266700" algn="just">
              <a:spcAft>
                <a:spcPts val="0"/>
              </a:spcAft>
            </a:pPr>
            <a:r>
              <a:rPr lang="en-US" altLang="zh-CN" sz="2800" kern="100" dirty="0">
                <a:latin typeface="等线" panose="02010600030101010101" pitchFamily="2" charset="-122"/>
                <a:cs typeface="Times New Roman" panose="02020603050405020304" pitchFamily="18" charset="0"/>
              </a:rPr>
              <a:t>1.</a:t>
            </a:r>
            <a:r>
              <a:rPr lang="zh-CN" altLang="zh-CN" sz="2800" kern="100" dirty="0">
                <a:latin typeface="等线" panose="02010600030101010101" pitchFamily="2" charset="-122"/>
                <a:cs typeface="Times New Roman" panose="02020603050405020304" pitchFamily="18" charset="0"/>
              </a:rPr>
              <a:t>基于</a:t>
            </a:r>
            <a:r>
              <a:rPr lang="en-US" altLang="zh-CN" sz="2800" kern="100" dirty="0">
                <a:latin typeface="等线" panose="02010600030101010101" pitchFamily="2" charset="-122"/>
                <a:cs typeface="Times New Roman" panose="02020603050405020304" pitchFamily="18" charset="0"/>
              </a:rPr>
              <a:t>LDA</a:t>
            </a:r>
            <a:r>
              <a:rPr lang="zh-CN" altLang="zh-CN" sz="2800" kern="100" dirty="0">
                <a:latin typeface="等线" panose="02010600030101010101" pitchFamily="2" charset="-122"/>
                <a:cs typeface="Times New Roman" panose="02020603050405020304" pitchFamily="18" charset="0"/>
              </a:rPr>
              <a:t>的六个时期事件主题提炼</a:t>
            </a:r>
          </a:p>
        </p:txBody>
      </p:sp>
      <p:pic>
        <p:nvPicPr>
          <p:cNvPr id="6" name="图片 5">
            <a:extLst>
              <a:ext uri="{FF2B5EF4-FFF2-40B4-BE49-F238E27FC236}">
                <a16:creationId xmlns:a16="http://schemas.microsoft.com/office/drawing/2014/main" id="{44F3ED2F-6A69-48BC-8EE8-1E0073B10DC5}"/>
              </a:ext>
            </a:extLst>
          </p:cNvPr>
          <p:cNvPicPr>
            <a:picLocks noChangeAspect="1"/>
          </p:cNvPicPr>
          <p:nvPr/>
        </p:nvPicPr>
        <p:blipFill>
          <a:blip r:embed="rId2"/>
          <a:stretch>
            <a:fillRect/>
          </a:stretch>
        </p:blipFill>
        <p:spPr>
          <a:xfrm>
            <a:off x="182204" y="5625647"/>
            <a:ext cx="10661109" cy="1170382"/>
          </a:xfrm>
          <a:prstGeom prst="rect">
            <a:avLst/>
          </a:prstGeom>
        </p:spPr>
      </p:pic>
      <p:sp>
        <p:nvSpPr>
          <p:cNvPr id="7" name="矩形 6">
            <a:extLst>
              <a:ext uri="{FF2B5EF4-FFF2-40B4-BE49-F238E27FC236}">
                <a16:creationId xmlns:a16="http://schemas.microsoft.com/office/drawing/2014/main" id="{FC5AEDB1-7DF7-48F0-B631-2BCC5E6AB5C8}"/>
              </a:ext>
            </a:extLst>
          </p:cNvPr>
          <p:cNvSpPr/>
          <p:nvPr/>
        </p:nvSpPr>
        <p:spPr>
          <a:xfrm>
            <a:off x="1157288" y="2141441"/>
            <a:ext cx="6301725" cy="2677656"/>
          </a:xfrm>
          <a:prstGeom prst="rect">
            <a:avLst/>
          </a:prstGeom>
        </p:spPr>
        <p:txBody>
          <a:bodyPr wrap="square">
            <a:spAutoFit/>
          </a:bodyPr>
          <a:lstStyle/>
          <a:p>
            <a:r>
              <a:rPr lang="en-US" altLang="zh-CN" sz="2400" dirty="0">
                <a:latin typeface="等线" panose="02010600030101010101" pitchFamily="2" charset="-122"/>
                <a:cs typeface="Times New Roman" panose="02020603050405020304" pitchFamily="18" charset="0"/>
              </a:rPr>
              <a:t>LDA</a:t>
            </a:r>
            <a:r>
              <a:rPr lang="zh-CN" altLang="zh-CN" sz="2400" dirty="0">
                <a:cs typeface="Times New Roman" panose="02020603050405020304" pitchFamily="18" charset="0"/>
              </a:rPr>
              <a:t>（</a:t>
            </a:r>
            <a:r>
              <a:rPr lang="en-US" altLang="zh-CN" sz="2400" dirty="0">
                <a:cs typeface="Times New Roman" panose="02020603050405020304" pitchFamily="18" charset="0"/>
              </a:rPr>
              <a:t>Latent Dirichlet Allocation</a:t>
            </a:r>
            <a:r>
              <a:rPr lang="zh-CN" altLang="zh-CN" sz="2400" dirty="0">
                <a:cs typeface="Times New Roman" panose="02020603050405020304" pitchFamily="18" charset="0"/>
              </a:rPr>
              <a:t>，潜在狄利克雷分布）是一种典型的文档主题生成模型</a:t>
            </a:r>
            <a:r>
              <a:rPr lang="en-US" altLang="zh-CN" sz="2400" dirty="0">
                <a:cs typeface="Times New Roman" panose="02020603050405020304" pitchFamily="18" charset="0"/>
              </a:rPr>
              <a:t>[2]</a:t>
            </a:r>
            <a:r>
              <a:rPr lang="zh-CN" altLang="zh-CN" sz="2400" dirty="0">
                <a:cs typeface="Times New Roman" panose="02020603050405020304" pitchFamily="18" charset="0"/>
              </a:rPr>
              <a:t>。该模型算法通过概率主题分布对科技文献进行文本语义分析，从中抽取出有价值的潜在主题信息，弥补了引文分析方法和词汇分析方法的不足，可实现内容主题层面的文献数据分析和影响力评价</a:t>
            </a:r>
            <a:r>
              <a:rPr lang="en-US" altLang="zh-CN" sz="2400" dirty="0">
                <a:cs typeface="Times New Roman" panose="02020603050405020304" pitchFamily="18" charset="0"/>
              </a:rPr>
              <a:t>[3]</a:t>
            </a:r>
            <a:r>
              <a:rPr lang="zh-CN" altLang="zh-CN" sz="2400" dirty="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64384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6C5079-631F-4D85-8BD0-3E566ADE11F9}"/>
              </a:ext>
            </a:extLst>
          </p:cNvPr>
          <p:cNvSpPr/>
          <p:nvPr/>
        </p:nvSpPr>
        <p:spPr>
          <a:xfrm>
            <a:off x="0" y="212735"/>
            <a:ext cx="6096000" cy="6432530"/>
          </a:xfrm>
          <a:prstGeom prst="rect">
            <a:avLst/>
          </a:prstGeom>
        </p:spPr>
        <p:txBody>
          <a:bodyPr>
            <a:spAutoFit/>
          </a:bodyPr>
          <a:lstStyle/>
          <a:p>
            <a:pPr marL="266700" indent="266700" algn="just">
              <a:spcAft>
                <a:spcPts val="0"/>
              </a:spcAft>
            </a:pPr>
            <a:r>
              <a:rPr lang="en-US" altLang="zh-CN" sz="2800" b="1" kern="100" dirty="0">
                <a:latin typeface="等线" panose="02010600030101010101" pitchFamily="2" charset="-122"/>
                <a:cs typeface="Times New Roman" panose="02020603050405020304" pitchFamily="18" charset="0"/>
              </a:rPr>
              <a:t>LDA</a:t>
            </a:r>
            <a:r>
              <a:rPr lang="zh-CN" altLang="zh-CN" sz="2800" b="1" kern="100" dirty="0">
                <a:latin typeface="等线" panose="02010600030101010101" pitchFamily="2" charset="-122"/>
                <a:cs typeface="Times New Roman" panose="02020603050405020304" pitchFamily="18" charset="0"/>
              </a:rPr>
              <a:t>数据预处理</a:t>
            </a:r>
            <a:endParaRPr lang="zh-CN" altLang="zh-CN" sz="2400" kern="100" dirty="0">
              <a:latin typeface="等线" panose="02010600030101010101" pitchFamily="2" charset="-122"/>
              <a:cs typeface="Times New Roman" panose="02020603050405020304" pitchFamily="18" charset="0"/>
            </a:endParaRPr>
          </a:p>
          <a:p>
            <a:pPr marL="266700" indent="266700" algn="just">
              <a:spcAft>
                <a:spcPts val="0"/>
              </a:spcAft>
            </a:pPr>
            <a:r>
              <a:rPr lang="zh-CN" altLang="zh-CN" sz="2400" kern="100" dirty="0">
                <a:latin typeface="等线" panose="02010600030101010101" pitchFamily="2" charset="-122"/>
                <a:cs typeface="Times New Roman" panose="02020603050405020304" pitchFamily="18" charset="0"/>
              </a:rPr>
              <a:t>主要包括文档准备、去除停用词和高低频词、词形归并。 </a:t>
            </a:r>
          </a:p>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1)</a:t>
            </a:r>
            <a:r>
              <a:rPr lang="zh-CN" altLang="zh-CN" sz="2400" kern="100" dirty="0">
                <a:latin typeface="等线" panose="02010600030101010101" pitchFamily="2" charset="-122"/>
                <a:cs typeface="Times New Roman" panose="02020603050405020304" pitchFamily="18" charset="0"/>
              </a:rPr>
              <a:t>文档准备。将六个时期一级评论作为文献内容字段。各时期文献生成的内容文本，作为</a:t>
            </a:r>
            <a:r>
              <a:rPr lang="en-US" altLang="zh-CN" sz="2400" kern="100" dirty="0">
                <a:latin typeface="等线" panose="02010600030101010101" pitchFamily="2" charset="-122"/>
                <a:cs typeface="Times New Roman" panose="02020603050405020304" pitchFamily="18" charset="0"/>
              </a:rPr>
              <a:t> LDA </a:t>
            </a:r>
            <a:r>
              <a:rPr lang="zh-CN" altLang="zh-CN" sz="2400" kern="100" dirty="0">
                <a:latin typeface="等线" panose="02010600030101010101" pitchFamily="2" charset="-122"/>
                <a:cs typeface="Times New Roman" panose="02020603050405020304" pitchFamily="18" charset="0"/>
              </a:rPr>
              <a:t>主题模型中文档表达。</a:t>
            </a:r>
          </a:p>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2</a:t>
            </a:r>
            <a:r>
              <a:rPr lang="zh-CN" altLang="zh-CN" sz="2400" kern="100" dirty="0">
                <a:latin typeface="等线" panose="02010600030101010101" pitchFamily="2" charset="-122"/>
                <a:cs typeface="Times New Roman" panose="02020603050405020304" pitchFamily="18" charset="0"/>
              </a:rPr>
              <a:t>）去除停用词和高低频词。</a:t>
            </a:r>
          </a:p>
          <a:p>
            <a:pPr marL="266700" indent="266700" algn="just">
              <a:spcAft>
                <a:spcPts val="0"/>
              </a:spcAft>
            </a:pPr>
            <a:r>
              <a:rPr lang="zh-CN" altLang="zh-CN" sz="2400" kern="100" dirty="0">
                <a:latin typeface="等线" panose="02010600030101010101" pitchFamily="2" charset="-122"/>
                <a:cs typeface="Times New Roman" panose="02020603050405020304" pitchFamily="18" charset="0"/>
              </a:rPr>
              <a:t>将各时期文档进行分词，根据停用词表去停用词，过滤掉文本中的标点符号、语气助词、副词、介词等没有实际含义的词汇。对过滤后的词汇进行词频计算，剔除出现频次小于</a:t>
            </a:r>
            <a:r>
              <a:rPr lang="en-US" altLang="zh-CN" sz="2400" kern="100" dirty="0">
                <a:latin typeface="等线" panose="02010600030101010101" pitchFamily="2" charset="-122"/>
                <a:cs typeface="Times New Roman" panose="02020603050405020304" pitchFamily="18" charset="0"/>
              </a:rPr>
              <a:t> 2 </a:t>
            </a:r>
            <a:r>
              <a:rPr lang="zh-CN" altLang="zh-CN" sz="2400" kern="100" dirty="0">
                <a:latin typeface="等线" panose="02010600030101010101" pitchFamily="2" charset="-122"/>
                <a:cs typeface="Times New Roman" panose="02020603050405020304" pitchFamily="18" charset="0"/>
              </a:rPr>
              <a:t>或者大于</a:t>
            </a:r>
            <a:r>
              <a:rPr lang="en-US" altLang="zh-CN" sz="2400" kern="100" dirty="0">
                <a:latin typeface="等线" panose="02010600030101010101" pitchFamily="2" charset="-122"/>
                <a:cs typeface="Times New Roman" panose="02020603050405020304" pitchFamily="18" charset="0"/>
              </a:rPr>
              <a:t>1%</a:t>
            </a:r>
            <a:r>
              <a:rPr lang="zh-CN" altLang="zh-CN" sz="2400" kern="100" dirty="0">
                <a:latin typeface="等线" panose="02010600030101010101" pitchFamily="2" charset="-122"/>
                <a:cs typeface="Times New Roman" panose="02020603050405020304" pitchFamily="18" charset="0"/>
              </a:rPr>
              <a:t>的词汇。 （停用词表采用的是百度停用词表、中文停用词表、四川机器学习研究停用词表的整合停用词表）</a:t>
            </a:r>
          </a:p>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3</a:t>
            </a:r>
            <a:r>
              <a:rPr lang="zh-CN" altLang="zh-CN" sz="2400" kern="100" dirty="0">
                <a:latin typeface="等线" panose="02010600030101010101" pitchFamily="2" charset="-122"/>
                <a:cs typeface="Times New Roman" panose="02020603050405020304" pitchFamily="18" charset="0"/>
              </a:rPr>
              <a:t>）词形归并。词形归并主要涉及标点符号去除、语气词删去、相同名词合并等。</a:t>
            </a:r>
          </a:p>
        </p:txBody>
      </p:sp>
    </p:spTree>
    <p:extLst>
      <p:ext uri="{BB962C8B-B14F-4D97-AF65-F5344CB8AC3E}">
        <p14:creationId xmlns:p14="http://schemas.microsoft.com/office/powerpoint/2010/main" val="111650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C73200-9B9E-4895-87CC-B88745172D44}"/>
              </a:ext>
            </a:extLst>
          </p:cNvPr>
          <p:cNvSpPr/>
          <p:nvPr/>
        </p:nvSpPr>
        <p:spPr>
          <a:xfrm>
            <a:off x="128587" y="508744"/>
            <a:ext cx="3504486" cy="523220"/>
          </a:xfrm>
          <a:prstGeom prst="rect">
            <a:avLst/>
          </a:prstGeom>
        </p:spPr>
        <p:txBody>
          <a:bodyPr wrap="none">
            <a:spAutoFit/>
          </a:bodyPr>
          <a:lstStyle/>
          <a:p>
            <a:pPr marL="266700" indent="266700" algn="just">
              <a:spcAft>
                <a:spcPts val="0"/>
              </a:spcAft>
            </a:pPr>
            <a:r>
              <a:rPr lang="en-US" altLang="zh-CN" sz="2800" kern="100" dirty="0">
                <a:latin typeface="等线" panose="02010600030101010101" pitchFamily="2" charset="-122"/>
                <a:cs typeface="Times New Roman" panose="02020603050405020304" pitchFamily="18" charset="0"/>
              </a:rPr>
              <a:t>2.</a:t>
            </a:r>
            <a:r>
              <a:rPr lang="zh-CN" altLang="en-US" sz="2800" kern="100" dirty="0">
                <a:latin typeface="等线" panose="02010600030101010101" pitchFamily="2" charset="-122"/>
                <a:cs typeface="Times New Roman" panose="02020603050405020304" pitchFamily="18" charset="0"/>
              </a:rPr>
              <a:t>舆情的共词分析</a:t>
            </a:r>
            <a:endParaRPr lang="zh-CN" altLang="zh-CN" sz="28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DF853B65-A123-4448-A4BD-E529731A4962}"/>
              </a:ext>
            </a:extLst>
          </p:cNvPr>
          <p:cNvSpPr/>
          <p:nvPr/>
        </p:nvSpPr>
        <p:spPr>
          <a:xfrm>
            <a:off x="514350" y="1382286"/>
            <a:ext cx="10795000" cy="2677656"/>
          </a:xfrm>
          <a:prstGeom prst="rect">
            <a:avLst/>
          </a:prstGeom>
        </p:spPr>
        <p:txBody>
          <a:bodyPr wrap="square">
            <a:spAutoFit/>
          </a:bodyPr>
          <a:lstStyle/>
          <a:p>
            <a:pPr marL="266700" indent="266700" algn="just"/>
            <a:r>
              <a:rPr lang="zh-CN" altLang="zh-CN" sz="2400" dirty="0"/>
              <a:t>“共现”指文献的特征项描述的信息共同出现的现象，这里的特征项包括文献的外部和内部特征，如题名、作者、关键词、机构等。而“共现分析”是对共现现象的定量研究，以揭示信息的内容关联和特征项所隐含的知识。</a:t>
            </a:r>
          </a:p>
          <a:p>
            <a:pPr marL="266700" indent="266700" algn="just">
              <a:spcAft>
                <a:spcPts val="0"/>
              </a:spcAft>
            </a:pPr>
            <a:endParaRPr lang="zh-CN" altLang="zh-CN" sz="2400" kern="100" dirty="0">
              <a:latin typeface="等线" panose="02010600030101010101" pitchFamily="2" charset="-122"/>
              <a:cs typeface="Times New Roman" panose="02020603050405020304" pitchFamily="18" charset="0"/>
            </a:endParaRPr>
          </a:p>
          <a:p>
            <a:r>
              <a:rPr lang="zh-CN" altLang="zh-CN" sz="2400" dirty="0"/>
              <a:t>共词分析的基本原理是通过统计文献集中词汇对或名词短语的共现情况，来反映关键词之间的关联强度，进而确定这些词所代表的学科或领域的研究热点、组成与范式，横向和纵向分析学科领域的发展过程和结构演化。</a:t>
            </a:r>
            <a:endParaRPr lang="zh-CN" altLang="en-US" sz="2400" dirty="0"/>
          </a:p>
        </p:txBody>
      </p:sp>
      <p:sp>
        <p:nvSpPr>
          <p:cNvPr id="4" name="文本框 3">
            <a:extLst>
              <a:ext uri="{FF2B5EF4-FFF2-40B4-BE49-F238E27FC236}">
                <a16:creationId xmlns:a16="http://schemas.microsoft.com/office/drawing/2014/main" id="{5F703C17-A229-4E88-ACBF-CFD44DF1D5EC}"/>
              </a:ext>
            </a:extLst>
          </p:cNvPr>
          <p:cNvSpPr txBox="1"/>
          <p:nvPr/>
        </p:nvSpPr>
        <p:spPr>
          <a:xfrm>
            <a:off x="882650" y="4671874"/>
            <a:ext cx="10426700" cy="1938992"/>
          </a:xfrm>
          <a:prstGeom prst="rect">
            <a:avLst/>
          </a:prstGeom>
          <a:noFill/>
        </p:spPr>
        <p:txBody>
          <a:bodyPr wrap="square" rtlCol="0">
            <a:spAutoFit/>
          </a:bodyPr>
          <a:lstStyle/>
          <a:p>
            <a:r>
              <a:rPr lang="zh-CN" altLang="zh-CN" sz="2400" dirty="0"/>
              <a:t>本项目使用此方法进行自然语言处理的考量是，虽然</a:t>
            </a:r>
            <a:r>
              <a:rPr lang="en-US" altLang="zh-CN" sz="2400" dirty="0"/>
              <a:t>LDA</a:t>
            </a:r>
            <a:r>
              <a:rPr lang="zh-CN" altLang="zh-CN" sz="2400" dirty="0"/>
              <a:t>主题可以很好地帮我们概括网民们对于事件的关注点是什么，但却没法描述他们希望事件“如何处理”、“有怎样的结果”这一情况，而考量舆情对于政策形成的影响，必须要联系舆情关于如何回应处理的看法，因此共词分析这一方法的使用是必然的。</a:t>
            </a:r>
          </a:p>
          <a:p>
            <a:endParaRPr lang="zh-CN" altLang="en-US" sz="2400" dirty="0"/>
          </a:p>
        </p:txBody>
      </p:sp>
    </p:spTree>
    <p:extLst>
      <p:ext uri="{BB962C8B-B14F-4D97-AF65-F5344CB8AC3E}">
        <p14:creationId xmlns:p14="http://schemas.microsoft.com/office/powerpoint/2010/main" val="253322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9645796F-9AF3-48E9-B374-8AD7024CD251}"/>
              </a:ext>
            </a:extLst>
          </p:cNvPr>
          <p:cNvSpPr txBox="1">
            <a:spLocks/>
          </p:cNvSpPr>
          <p:nvPr/>
        </p:nvSpPr>
        <p:spPr>
          <a:xfrm>
            <a:off x="3333478" y="2951483"/>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四、	研究结果</a:t>
            </a:r>
            <a:endParaRPr lang="zh-CN" altLang="zh-CN" sz="6600" dirty="0"/>
          </a:p>
        </p:txBody>
      </p:sp>
    </p:spTree>
    <p:extLst>
      <p:ext uri="{BB962C8B-B14F-4D97-AF65-F5344CB8AC3E}">
        <p14:creationId xmlns:p14="http://schemas.microsoft.com/office/powerpoint/2010/main" val="99647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74D168-13C1-4DFA-80BB-31EA0927B1FE}"/>
              </a:ext>
            </a:extLst>
          </p:cNvPr>
          <p:cNvSpPr/>
          <p:nvPr/>
        </p:nvSpPr>
        <p:spPr>
          <a:xfrm>
            <a:off x="196849" y="464740"/>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1</a:t>
            </a:r>
            <a:r>
              <a:rPr lang="zh-CN" altLang="zh-CN" dirty="0">
                <a:cs typeface="Times New Roman" panose="02020603050405020304" pitchFamily="18" charset="0"/>
              </a:rPr>
              <a:t>：</a:t>
            </a:r>
            <a:endParaRPr lang="zh-CN" altLang="en-US" dirty="0"/>
          </a:p>
        </p:txBody>
      </p:sp>
      <p:sp>
        <p:nvSpPr>
          <p:cNvPr id="5" name="矩形 4">
            <a:extLst>
              <a:ext uri="{FF2B5EF4-FFF2-40B4-BE49-F238E27FC236}">
                <a16:creationId xmlns:a16="http://schemas.microsoft.com/office/drawing/2014/main" id="{F5D30BCE-5F0F-4CA7-BCDF-C93A6C01DCF2}"/>
              </a:ext>
            </a:extLst>
          </p:cNvPr>
          <p:cNvSpPr/>
          <p:nvPr/>
        </p:nvSpPr>
        <p:spPr>
          <a:xfrm>
            <a:off x="5596504" y="413536"/>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2</a:t>
            </a:r>
            <a:r>
              <a:rPr lang="zh-CN" altLang="zh-CN" dirty="0">
                <a:cs typeface="Times New Roman" panose="02020603050405020304" pitchFamily="18" charset="0"/>
              </a:rPr>
              <a:t>：</a:t>
            </a:r>
            <a:endParaRPr lang="zh-CN" altLang="en-US" dirty="0"/>
          </a:p>
        </p:txBody>
      </p:sp>
      <p:sp>
        <p:nvSpPr>
          <p:cNvPr id="6" name="矩形 5">
            <a:extLst>
              <a:ext uri="{FF2B5EF4-FFF2-40B4-BE49-F238E27FC236}">
                <a16:creationId xmlns:a16="http://schemas.microsoft.com/office/drawing/2014/main" id="{7A8481A1-3563-4AE2-933D-094DBF95C8B1}"/>
              </a:ext>
            </a:extLst>
          </p:cNvPr>
          <p:cNvSpPr/>
          <p:nvPr/>
        </p:nvSpPr>
        <p:spPr>
          <a:xfrm>
            <a:off x="179083" y="132992"/>
            <a:ext cx="4814138" cy="369332"/>
          </a:xfrm>
          <a:prstGeom prst="rect">
            <a:avLst/>
          </a:prstGeom>
        </p:spPr>
        <p:txBody>
          <a:bodyPr wrap="none">
            <a:spAutoFit/>
          </a:bodyPr>
          <a:lstStyle/>
          <a:p>
            <a:r>
              <a:rPr lang="zh-CN" altLang="en-US" kern="100" dirty="0">
                <a:latin typeface="等线" panose="02010600030101010101" pitchFamily="2" charset="-122"/>
                <a:cs typeface="Times New Roman" panose="02020603050405020304" pitchFamily="18" charset="0"/>
              </a:rPr>
              <a:t>分词后得到的词频统计结果前</a:t>
            </a:r>
            <a:r>
              <a:rPr lang="en-US" altLang="zh-CN" kern="100" dirty="0">
                <a:latin typeface="等线" panose="02010600030101010101" pitchFamily="2" charset="-122"/>
                <a:cs typeface="Times New Roman" panose="02020603050405020304" pitchFamily="18" charset="0"/>
              </a:rPr>
              <a:t>10</a:t>
            </a:r>
            <a:r>
              <a:rPr lang="zh-CN" altLang="en-US" kern="100" dirty="0">
                <a:latin typeface="等线" panose="02010600030101010101" pitchFamily="2" charset="-122"/>
                <a:cs typeface="Times New Roman" panose="02020603050405020304" pitchFamily="18" charset="0"/>
              </a:rPr>
              <a:t>关键词柱状图</a:t>
            </a:r>
            <a:endParaRPr lang="zh-CN" altLang="en-US" dirty="0"/>
          </a:p>
        </p:txBody>
      </p:sp>
      <p:pic>
        <p:nvPicPr>
          <p:cNvPr id="7" name="图片 6">
            <a:extLst>
              <a:ext uri="{FF2B5EF4-FFF2-40B4-BE49-F238E27FC236}">
                <a16:creationId xmlns:a16="http://schemas.microsoft.com/office/drawing/2014/main" id="{958FDEDE-DB55-48E5-B517-4EBD34CA7320}"/>
              </a:ext>
            </a:extLst>
          </p:cNvPr>
          <p:cNvPicPr/>
          <p:nvPr/>
        </p:nvPicPr>
        <p:blipFill>
          <a:blip r:embed="rId2"/>
          <a:stretch>
            <a:fillRect/>
          </a:stretch>
        </p:blipFill>
        <p:spPr>
          <a:xfrm>
            <a:off x="317081" y="1143317"/>
            <a:ext cx="4676140" cy="3199765"/>
          </a:xfrm>
          <a:prstGeom prst="rect">
            <a:avLst/>
          </a:prstGeom>
        </p:spPr>
      </p:pic>
      <p:sp>
        <p:nvSpPr>
          <p:cNvPr id="2" name="矩形 1">
            <a:extLst>
              <a:ext uri="{FF2B5EF4-FFF2-40B4-BE49-F238E27FC236}">
                <a16:creationId xmlns:a16="http://schemas.microsoft.com/office/drawing/2014/main" id="{7CC3C94B-7C7A-4185-A38D-600AAAEB4CD1}"/>
              </a:ext>
            </a:extLst>
          </p:cNvPr>
          <p:cNvSpPr/>
          <p:nvPr/>
        </p:nvSpPr>
        <p:spPr>
          <a:xfrm>
            <a:off x="196849" y="4534585"/>
            <a:ext cx="4418014" cy="923330"/>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18),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13), ('</a:t>
            </a:r>
            <a:r>
              <a:rPr lang="zh-CN" altLang="zh-CN" kern="100" dirty="0">
                <a:latin typeface="等线" panose="02010600030101010101" pitchFamily="2" charset="-122"/>
                <a:cs typeface="Times New Roman" panose="02020603050405020304" pitchFamily="18" charset="0"/>
              </a:rPr>
              <a:t>科学</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底线</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魔盒</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评论</a:t>
            </a:r>
            <a:r>
              <a:rPr lang="en-US" altLang="zh-CN" kern="100" dirty="0">
                <a:latin typeface="等线" panose="02010600030101010101" pitchFamily="2" charset="-122"/>
                <a:cs typeface="Times New Roman" panose="02020603050405020304" pitchFamily="18" charset="0"/>
              </a:rPr>
              <a:t>', 6), ('</a:t>
            </a:r>
            <a:r>
              <a:rPr lang="zh-CN" altLang="zh-CN" kern="100" dirty="0">
                <a:latin typeface="等线" panose="02010600030101010101" pitchFamily="2" charset="-122"/>
                <a:cs typeface="Times New Roman" panose="02020603050405020304" pitchFamily="18" charset="0"/>
              </a:rPr>
              <a:t>事</a:t>
            </a:r>
            <a:r>
              <a:rPr lang="en-US" altLang="zh-CN" kern="100" dirty="0">
                <a:latin typeface="等线" panose="02010600030101010101" pitchFamily="2" charset="-122"/>
                <a:cs typeface="Times New Roman" panose="02020603050405020304" pitchFamily="18" charset="0"/>
              </a:rPr>
              <a:t>', 6), ('</a:t>
            </a:r>
            <a:r>
              <a:rPr lang="zh-CN" altLang="zh-CN" kern="100" dirty="0">
                <a:latin typeface="等线" panose="02010600030101010101" pitchFamily="2" charset="-122"/>
                <a:cs typeface="Times New Roman" panose="02020603050405020304" pitchFamily="18" charset="0"/>
              </a:rPr>
              <a:t>科学家</a:t>
            </a:r>
            <a:r>
              <a:rPr lang="en-US" altLang="zh-CN" kern="100" dirty="0">
                <a:latin typeface="等线" panose="02010600030101010101" pitchFamily="2" charset="-122"/>
                <a:cs typeface="Times New Roman" panose="02020603050405020304" pitchFamily="18" charset="0"/>
              </a:rPr>
              <a:t>', 6)]</a:t>
            </a:r>
            <a:endParaRPr lang="zh-CN" altLang="zh-CN" kern="100" dirty="0">
              <a:latin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5770620C-67AA-4D12-B3A7-A2ABE5E21583}"/>
              </a:ext>
            </a:extLst>
          </p:cNvPr>
          <p:cNvPicPr/>
          <p:nvPr/>
        </p:nvPicPr>
        <p:blipFill>
          <a:blip r:embed="rId3"/>
          <a:stretch>
            <a:fillRect/>
          </a:stretch>
        </p:blipFill>
        <p:spPr>
          <a:xfrm>
            <a:off x="5791199" y="1143316"/>
            <a:ext cx="4481514" cy="3199765"/>
          </a:xfrm>
          <a:prstGeom prst="rect">
            <a:avLst/>
          </a:prstGeom>
        </p:spPr>
      </p:pic>
      <p:sp>
        <p:nvSpPr>
          <p:cNvPr id="3" name="矩形 2">
            <a:extLst>
              <a:ext uri="{FF2B5EF4-FFF2-40B4-BE49-F238E27FC236}">
                <a16:creationId xmlns:a16="http://schemas.microsoft.com/office/drawing/2014/main" id="{6AF5D2BC-4F0D-4AB6-AC0D-CE0D38325212}"/>
              </a:ext>
            </a:extLst>
          </p:cNvPr>
          <p:cNvSpPr/>
          <p:nvPr/>
        </p:nvSpPr>
        <p:spPr>
          <a:xfrm>
            <a:off x="5791199" y="4534585"/>
            <a:ext cx="5653089" cy="646331"/>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47),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15),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10), ('</a:t>
            </a:r>
            <a:r>
              <a:rPr lang="zh-CN" altLang="zh-CN" kern="100" dirty="0">
                <a:latin typeface="等线" panose="02010600030101010101" pitchFamily="2" charset="-122"/>
                <a:cs typeface="Times New Roman" panose="02020603050405020304" pitchFamily="18" charset="0"/>
              </a:rPr>
              <a:t>底线</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口语</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感觉</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事</a:t>
            </a:r>
            <a:r>
              <a:rPr lang="en-US" altLang="zh-CN" kern="100" dirty="0">
                <a:latin typeface="等线" panose="02010600030101010101" pitchFamily="2" charset="-122"/>
                <a:cs typeface="Times New Roman" panose="02020603050405020304" pitchFamily="18" charset="0"/>
              </a:rPr>
              <a:t>', 6), ('</a:t>
            </a:r>
            <a:r>
              <a:rPr lang="zh-CN" altLang="zh-CN" kern="100" dirty="0">
                <a:latin typeface="等线" panose="02010600030101010101" pitchFamily="2" charset="-122"/>
                <a:cs typeface="Times New Roman" panose="02020603050405020304" pitchFamily="18" charset="0"/>
              </a:rPr>
              <a:t>事情</a:t>
            </a:r>
            <a:r>
              <a:rPr lang="en-US" altLang="zh-CN" kern="100" dirty="0">
                <a:latin typeface="等线" panose="02010600030101010101" pitchFamily="2" charset="-122"/>
                <a:cs typeface="Times New Roman" panose="02020603050405020304" pitchFamily="18" charset="0"/>
              </a:rPr>
              <a:t>', 5), ('</a:t>
            </a:r>
            <a:r>
              <a:rPr lang="zh-CN" altLang="zh-CN" kern="100" dirty="0">
                <a:latin typeface="等线" panose="02010600030101010101" pitchFamily="2" charset="-122"/>
                <a:cs typeface="Times New Roman" panose="02020603050405020304" pitchFamily="18" charset="0"/>
              </a:rPr>
              <a:t>上帝</a:t>
            </a:r>
            <a:r>
              <a:rPr lang="en-US" altLang="zh-CN" kern="100" dirty="0">
                <a:latin typeface="等线" panose="02010600030101010101" pitchFamily="2" charset="-122"/>
                <a:cs typeface="Times New Roman" panose="02020603050405020304" pitchFamily="18" charset="0"/>
              </a:rPr>
              <a:t>', 5)]</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32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117FFE-F93D-4849-955F-F03426825BAC}"/>
              </a:ext>
            </a:extLst>
          </p:cNvPr>
          <p:cNvSpPr/>
          <p:nvPr/>
        </p:nvSpPr>
        <p:spPr>
          <a:xfrm>
            <a:off x="110104" y="27253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3</a:t>
            </a:r>
            <a:r>
              <a:rPr lang="zh-CN" altLang="zh-CN" dirty="0">
                <a:cs typeface="Times New Roman" panose="02020603050405020304" pitchFamily="18" charset="0"/>
              </a:rPr>
              <a:t>：</a:t>
            </a:r>
            <a:endParaRPr lang="zh-CN" altLang="en-US" dirty="0"/>
          </a:p>
        </p:txBody>
      </p:sp>
      <p:sp>
        <p:nvSpPr>
          <p:cNvPr id="4" name="矩形 3">
            <a:extLst>
              <a:ext uri="{FF2B5EF4-FFF2-40B4-BE49-F238E27FC236}">
                <a16:creationId xmlns:a16="http://schemas.microsoft.com/office/drawing/2014/main" id="{4677AF19-7E71-4FEB-92A8-7A2C87DB5793}"/>
              </a:ext>
            </a:extLst>
          </p:cNvPr>
          <p:cNvSpPr/>
          <p:nvPr/>
        </p:nvSpPr>
        <p:spPr>
          <a:xfrm>
            <a:off x="5883274" y="27253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4</a:t>
            </a:r>
            <a:r>
              <a:rPr lang="zh-CN" altLang="zh-CN" dirty="0">
                <a:cs typeface="Times New Roman" panose="02020603050405020304" pitchFamily="18" charset="0"/>
              </a:rPr>
              <a:t>：</a:t>
            </a:r>
            <a:endParaRPr lang="zh-CN" altLang="en-US" dirty="0"/>
          </a:p>
        </p:txBody>
      </p:sp>
      <p:pic>
        <p:nvPicPr>
          <p:cNvPr id="5" name="图片 4">
            <a:extLst>
              <a:ext uri="{FF2B5EF4-FFF2-40B4-BE49-F238E27FC236}">
                <a16:creationId xmlns:a16="http://schemas.microsoft.com/office/drawing/2014/main" id="{F9F026DA-B516-46F8-8D85-7B60A0C0D307}"/>
              </a:ext>
            </a:extLst>
          </p:cNvPr>
          <p:cNvPicPr/>
          <p:nvPr/>
        </p:nvPicPr>
        <p:blipFill>
          <a:blip r:embed="rId2"/>
          <a:stretch>
            <a:fillRect/>
          </a:stretch>
        </p:blipFill>
        <p:spPr>
          <a:xfrm>
            <a:off x="476567" y="1057592"/>
            <a:ext cx="4409440" cy="3199765"/>
          </a:xfrm>
          <a:prstGeom prst="rect">
            <a:avLst/>
          </a:prstGeom>
        </p:spPr>
      </p:pic>
      <p:sp>
        <p:nvSpPr>
          <p:cNvPr id="3" name="矩形 2">
            <a:extLst>
              <a:ext uri="{FF2B5EF4-FFF2-40B4-BE49-F238E27FC236}">
                <a16:creationId xmlns:a16="http://schemas.microsoft.com/office/drawing/2014/main" id="{30CC042E-5053-43B5-9002-71854FB9B1AC}"/>
              </a:ext>
            </a:extLst>
          </p:cNvPr>
          <p:cNvSpPr/>
          <p:nvPr/>
        </p:nvSpPr>
        <p:spPr>
          <a:xfrm>
            <a:off x="286769" y="4520298"/>
            <a:ext cx="4971031" cy="923330"/>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25),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16),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16), ('</a:t>
            </a:r>
            <a:r>
              <a:rPr lang="zh-CN" altLang="zh-CN" kern="100" dirty="0">
                <a:latin typeface="等线" panose="02010600030101010101" pitchFamily="2" charset="-122"/>
                <a:cs typeface="Times New Roman" panose="02020603050405020304" pitchFamily="18" charset="0"/>
              </a:rPr>
              <a:t>责任</a:t>
            </a:r>
            <a:r>
              <a:rPr lang="en-US" altLang="zh-CN" kern="100" dirty="0">
                <a:latin typeface="等线" panose="02010600030101010101" pitchFamily="2" charset="-122"/>
                <a:cs typeface="Times New Roman" panose="02020603050405020304" pitchFamily="18" charset="0"/>
              </a:rPr>
              <a:t>', 12), ('</a:t>
            </a:r>
            <a:r>
              <a:rPr lang="zh-CN" altLang="zh-CN" kern="100" dirty="0">
                <a:latin typeface="等线" panose="02010600030101010101" pitchFamily="2" charset="-122"/>
                <a:cs typeface="Times New Roman" panose="02020603050405020304" pitchFamily="18" charset="0"/>
              </a:rPr>
              <a:t>全人类</a:t>
            </a:r>
            <a:r>
              <a:rPr lang="en-US" altLang="zh-CN" kern="100" dirty="0">
                <a:latin typeface="等线" panose="02010600030101010101" pitchFamily="2" charset="-122"/>
                <a:cs typeface="Times New Roman" panose="02020603050405020304" pitchFamily="18" charset="0"/>
              </a:rPr>
              <a:t>', 10), ('</a:t>
            </a:r>
            <a:r>
              <a:rPr lang="zh-CN" altLang="zh-CN" kern="100" dirty="0">
                <a:latin typeface="等线" panose="02010600030101010101" pitchFamily="2" charset="-122"/>
                <a:cs typeface="Times New Roman" panose="02020603050405020304" pitchFamily="18" charset="0"/>
              </a:rPr>
              <a:t>责</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人生</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国家</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监狱</a:t>
            </a:r>
            <a:r>
              <a:rPr lang="en-US" altLang="zh-CN" kern="100" dirty="0">
                <a:latin typeface="等线" panose="02010600030101010101" pitchFamily="2" charset="-122"/>
                <a:cs typeface="Times New Roman" panose="02020603050405020304" pitchFamily="18" charset="0"/>
              </a:rPr>
              <a:t>', 6)]</a:t>
            </a:r>
            <a:endParaRPr lang="zh-CN" altLang="zh-CN" kern="100" dirty="0">
              <a:latin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414957C2-F9F9-4640-93CD-A395281DBB59}"/>
              </a:ext>
            </a:extLst>
          </p:cNvPr>
          <p:cNvPicPr/>
          <p:nvPr/>
        </p:nvPicPr>
        <p:blipFill>
          <a:blip r:embed="rId3"/>
          <a:stretch>
            <a:fillRect/>
          </a:stretch>
        </p:blipFill>
        <p:spPr>
          <a:xfrm>
            <a:off x="5883274" y="1057592"/>
            <a:ext cx="4609465" cy="3533140"/>
          </a:xfrm>
          <a:prstGeom prst="rect">
            <a:avLst/>
          </a:prstGeom>
        </p:spPr>
      </p:pic>
      <p:sp>
        <p:nvSpPr>
          <p:cNvPr id="7" name="矩形 6">
            <a:extLst>
              <a:ext uri="{FF2B5EF4-FFF2-40B4-BE49-F238E27FC236}">
                <a16:creationId xmlns:a16="http://schemas.microsoft.com/office/drawing/2014/main" id="{4AF71E15-9D00-4099-84DC-4C3B897907FF}"/>
              </a:ext>
            </a:extLst>
          </p:cNvPr>
          <p:cNvSpPr/>
          <p:nvPr/>
        </p:nvSpPr>
        <p:spPr>
          <a:xfrm>
            <a:off x="5883274" y="4544793"/>
            <a:ext cx="6096000" cy="923330"/>
          </a:xfrm>
          <a:prstGeom prst="rect">
            <a:avLst/>
          </a:prstGeom>
        </p:spPr>
        <p:txBody>
          <a:bodyPr>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结果</a:t>
            </a:r>
            <a:r>
              <a:rPr lang="en-US" altLang="zh-CN" kern="100" dirty="0">
                <a:latin typeface="等线" panose="02010600030101010101" pitchFamily="2" charset="-122"/>
                <a:cs typeface="Times New Roman" panose="02020603050405020304" pitchFamily="18" charset="0"/>
              </a:rPr>
              <a:t>', 4), ('</a:t>
            </a:r>
            <a:r>
              <a:rPr lang="zh-CN" altLang="zh-CN" kern="100" dirty="0">
                <a:latin typeface="等线" panose="02010600030101010101" pitchFamily="2" charset="-122"/>
                <a:cs typeface="Times New Roman" panose="02020603050405020304" pitchFamily="18" charset="0"/>
              </a:rPr>
              <a:t>公安部门</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基因编辑婴儿</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处理结果</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科学法律科研</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科技</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问题</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婴儿</a:t>
            </a:r>
            <a:r>
              <a:rPr lang="en-US" altLang="zh-CN" kern="100" dirty="0">
                <a:latin typeface="等线" panose="02010600030101010101" pitchFamily="2" charset="-122"/>
                <a:cs typeface="Times New Roman" panose="02020603050405020304" pitchFamily="18" charset="0"/>
              </a:rPr>
              <a:t>', 2)]</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2572573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578</TotalTime>
  <Words>3450</Words>
  <Application>Microsoft Office PowerPoint</Application>
  <PresentationFormat>宽屏</PresentationFormat>
  <Paragraphs>149</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Alibaba PuHuiTi Regular</vt:lpstr>
      <vt:lpstr>Noto Sans S Chinese Black</vt:lpstr>
      <vt:lpstr>等线</vt:lpstr>
      <vt:lpstr>等线</vt:lpstr>
      <vt:lpstr>方正姚体</vt:lpstr>
      <vt:lpstr>华文新魏</vt:lpstr>
      <vt:lpstr>LiSu</vt:lpstr>
      <vt:lpstr>Arial</vt:lpstr>
      <vt:lpstr>Times New Roman</vt:lpstr>
      <vt:lpstr>Trebuchet MS</vt:lpstr>
      <vt:lpstr>Wingdings 3</vt:lpstr>
      <vt:lpstr>平面</vt:lpstr>
      <vt:lpstr>PowerPoint 演示文稿</vt:lpstr>
      <vt:lpstr>（1）数据预处理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水墨主题</dc:title>
  <dc:creator>黄 宇星罗</dc:creator>
  <cp:lastModifiedBy>黄 宇星罗</cp:lastModifiedBy>
  <cp:revision>68</cp:revision>
  <dcterms:created xsi:type="dcterms:W3CDTF">2020-06-11T04:54:40Z</dcterms:created>
  <dcterms:modified xsi:type="dcterms:W3CDTF">2020-07-10T14:19:55Z</dcterms:modified>
</cp:coreProperties>
</file>