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1088039" r:id="rId2"/>
    <p:sldId id="11088040" r:id="rId3"/>
    <p:sldId id="11088025" r:id="rId4"/>
    <p:sldId id="11088026" r:id="rId5"/>
    <p:sldId id="11088027" r:id="rId6"/>
    <p:sldId id="11088028" r:id="rId7"/>
    <p:sldId id="11088029" r:id="rId8"/>
    <p:sldId id="11088030" r:id="rId9"/>
    <p:sldId id="11088010" r:id="rId10"/>
    <p:sldId id="11088032" r:id="rId11"/>
    <p:sldId id="11088033" r:id="rId12"/>
    <p:sldId id="11088034" r:id="rId13"/>
    <p:sldId id="11088035" r:id="rId14"/>
    <p:sldId id="11088036" r:id="rId15"/>
    <p:sldId id="11088037" r:id="rId16"/>
    <p:sldId id="1108803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5D819-46DD-441E-8612-CB70C43EB7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31031C-0D84-41A3-92E8-B5F3A0960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CE91ED-70E6-48FC-9492-FEB748CC13D2}"/>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5" name="页脚占位符 4">
            <a:extLst>
              <a:ext uri="{FF2B5EF4-FFF2-40B4-BE49-F238E27FC236}">
                <a16:creationId xmlns:a16="http://schemas.microsoft.com/office/drawing/2014/main" id="{96FF5AC4-B4E8-4FA6-937B-7FFDBFBB58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721F0D-656F-4F5C-9BE6-1E481A8AA6FC}"/>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268196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79720-9C6C-4D0C-AD41-CA368B24E4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FD0498-8162-4772-91C1-FDE6305A07F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C4924F-DD00-4BD8-8503-B77A027674B1}"/>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5" name="页脚占位符 4">
            <a:extLst>
              <a:ext uri="{FF2B5EF4-FFF2-40B4-BE49-F238E27FC236}">
                <a16:creationId xmlns:a16="http://schemas.microsoft.com/office/drawing/2014/main" id="{501CA7E8-78E3-4C48-A21E-D8CCC98D69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66F927-6B91-4E06-9B0F-7B61B18DE318}"/>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71423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83C51C-F914-4718-AAA8-F8C7AD0348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ADDE77-0E03-461C-9F08-A14C92D9B7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0F23A74-425C-4447-856C-A1EC09FC1D9D}"/>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5" name="页脚占位符 4">
            <a:extLst>
              <a:ext uri="{FF2B5EF4-FFF2-40B4-BE49-F238E27FC236}">
                <a16:creationId xmlns:a16="http://schemas.microsoft.com/office/drawing/2014/main" id="{B0C18BAA-B80A-4EC4-9968-036F3120FE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605DE8-441D-4BC6-9BB0-79F5B7C54567}"/>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4224854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83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A2DFA-72BE-4F90-9CE0-2AE509C4C0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98AA2A-B435-4628-9366-890928356A2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84A33C-E7B1-4987-8749-AAFFECC21F10}"/>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5" name="页脚占位符 4">
            <a:extLst>
              <a:ext uri="{FF2B5EF4-FFF2-40B4-BE49-F238E27FC236}">
                <a16:creationId xmlns:a16="http://schemas.microsoft.com/office/drawing/2014/main" id="{706A2AF9-B7C8-40D6-8061-5EC7BB2F96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0F557-490B-408B-AAEF-43D245960FB2}"/>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425255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EAB4A-C7F4-4943-884A-3192DF8840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A20F87-7FC0-4A5B-B879-8C6588AA6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D87FE6F-1E13-4161-A9D1-575D92F2D67C}"/>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5" name="页脚占位符 4">
            <a:extLst>
              <a:ext uri="{FF2B5EF4-FFF2-40B4-BE49-F238E27FC236}">
                <a16:creationId xmlns:a16="http://schemas.microsoft.com/office/drawing/2014/main" id="{84684410-0E2E-429A-BF2F-BB57D28874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8CCFB-CC76-4A09-9DA1-763831F759BD}"/>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32674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F0936-E033-4838-996C-4A09AA2645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9F80FE-DF27-471A-AA9B-B4F9907FC75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8EE6EF-688B-40BB-910A-00C35843132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B601949-0C67-4F77-B08C-ABA1DB2D4614}"/>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6" name="页脚占位符 5">
            <a:extLst>
              <a:ext uri="{FF2B5EF4-FFF2-40B4-BE49-F238E27FC236}">
                <a16:creationId xmlns:a16="http://schemas.microsoft.com/office/drawing/2014/main" id="{C8A1F792-3274-4B4B-A937-BE1617444B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771AD6-F77C-41B5-ACAD-7E8EBC0D0197}"/>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135305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59F1D-E2DD-460F-A0B1-4B40875C42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034160-CC7C-4441-9F74-814B81BDC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C151131-19EE-4635-9CC5-17047197F16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A1D4695-5206-4524-A290-0D9A0356A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7DFDCAE-2FD4-4AAD-AF60-62AEEF2DF68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46BAB1F-E2DC-42CC-8F37-C9210FB3AB9A}"/>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8" name="页脚占位符 7">
            <a:extLst>
              <a:ext uri="{FF2B5EF4-FFF2-40B4-BE49-F238E27FC236}">
                <a16:creationId xmlns:a16="http://schemas.microsoft.com/office/drawing/2014/main" id="{3041CAD5-3C01-4FA1-917B-9BC966EC8C0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04789C-25BD-4487-A7D4-69F7777ECBF4}"/>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378424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C2035-0852-43E4-8BA6-272CF9C6C4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82A102-085C-427E-91ED-0338E9461F22}"/>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4" name="页脚占位符 3">
            <a:extLst>
              <a:ext uri="{FF2B5EF4-FFF2-40B4-BE49-F238E27FC236}">
                <a16:creationId xmlns:a16="http://schemas.microsoft.com/office/drawing/2014/main" id="{A6ECB70A-4536-4164-8831-12583A1F061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D5EDDE-CFB0-4778-8500-F855B5019C00}"/>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207059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E2B10E-646B-4CB8-A6C8-2D3F38F30B29}"/>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3" name="页脚占位符 2">
            <a:extLst>
              <a:ext uri="{FF2B5EF4-FFF2-40B4-BE49-F238E27FC236}">
                <a16:creationId xmlns:a16="http://schemas.microsoft.com/office/drawing/2014/main" id="{9A521AFE-97A2-4954-82E6-1D2B4FD2DD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BE0CB6-F2D6-4763-ABB8-9A885C48FB7D}"/>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349625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3EC61-A1BD-4FA8-BFCB-B1B7740D4C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BDEC60-C618-43AB-B0B5-1893AACB1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A4B031F-F0DD-4F27-8549-F5D1A836E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9A4DD-1330-4249-BBB4-5FBF738AFFC1}"/>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6" name="页脚占位符 5">
            <a:extLst>
              <a:ext uri="{FF2B5EF4-FFF2-40B4-BE49-F238E27FC236}">
                <a16:creationId xmlns:a16="http://schemas.microsoft.com/office/drawing/2014/main" id="{9A544B51-3FBF-4CCB-AB55-85E6DB9B2C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9FF8A9-F26B-4981-B1A2-EA4053A7E239}"/>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352877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6771E-8078-411F-A745-7468F9F156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21060A-889D-4A5A-B994-CC24C9867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E78DE3-1322-45C8-9838-DD3685A12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2098B1C-B4C9-4CF7-BEE7-5F5CF68FD957}"/>
              </a:ext>
            </a:extLst>
          </p:cNvPr>
          <p:cNvSpPr>
            <a:spLocks noGrp="1"/>
          </p:cNvSpPr>
          <p:nvPr>
            <p:ph type="dt" sz="half" idx="10"/>
          </p:nvPr>
        </p:nvSpPr>
        <p:spPr/>
        <p:txBody>
          <a:bodyPr/>
          <a:lstStyle/>
          <a:p>
            <a:fld id="{CAA3CA52-3EA7-4343-82D1-A63C6D27C9D6}" type="datetimeFigureOut">
              <a:rPr lang="zh-CN" altLang="en-US" smtClean="0"/>
              <a:t>2020/6/28</a:t>
            </a:fld>
            <a:endParaRPr lang="zh-CN" altLang="en-US"/>
          </a:p>
        </p:txBody>
      </p:sp>
      <p:sp>
        <p:nvSpPr>
          <p:cNvPr id="6" name="页脚占位符 5">
            <a:extLst>
              <a:ext uri="{FF2B5EF4-FFF2-40B4-BE49-F238E27FC236}">
                <a16:creationId xmlns:a16="http://schemas.microsoft.com/office/drawing/2014/main" id="{1F7C2DC9-02C4-45DC-A279-AFA0070034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ED7F93-868F-4B85-808B-A39460527BFC}"/>
              </a:ext>
            </a:extLst>
          </p:cNvPr>
          <p:cNvSpPr>
            <a:spLocks noGrp="1"/>
          </p:cNvSpPr>
          <p:nvPr>
            <p:ph type="sldNum" sz="quarter" idx="12"/>
          </p:nvPr>
        </p:nvSpPr>
        <p:spPr/>
        <p:txBody>
          <a:body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381493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F6ED9D-45E3-4B1E-9919-F6ECE459B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450134-A6C8-4F76-80CF-002679E68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4CD072-1B9C-4770-A97A-810574F47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3CA52-3EA7-4343-82D1-A63C6D27C9D6}" type="datetimeFigureOut">
              <a:rPr lang="zh-CN" altLang="en-US" smtClean="0"/>
              <a:t>2020/6/28</a:t>
            </a:fld>
            <a:endParaRPr lang="zh-CN" altLang="en-US"/>
          </a:p>
        </p:txBody>
      </p:sp>
      <p:sp>
        <p:nvSpPr>
          <p:cNvPr id="5" name="页脚占位符 4">
            <a:extLst>
              <a:ext uri="{FF2B5EF4-FFF2-40B4-BE49-F238E27FC236}">
                <a16:creationId xmlns:a16="http://schemas.microsoft.com/office/drawing/2014/main" id="{F3616317-7038-4448-BB2E-7FBC4F2AB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6F7D01-9DBE-4FC6-862C-A89771BA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EE863-131E-4BD5-AC36-4F2E80EA5F27}" type="slidenum">
              <a:rPr lang="zh-CN" altLang="en-US" smtClean="0"/>
              <a:t>‹#›</a:t>
            </a:fld>
            <a:endParaRPr lang="zh-CN" altLang="en-US"/>
          </a:p>
        </p:txBody>
      </p:sp>
    </p:spTree>
    <p:extLst>
      <p:ext uri="{BB962C8B-B14F-4D97-AF65-F5344CB8AC3E}">
        <p14:creationId xmlns:p14="http://schemas.microsoft.com/office/powerpoint/2010/main" val="380311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EAEC30-752C-491D-B61C-C3BE54654184}"/>
              </a:ext>
            </a:extLst>
          </p:cNvPr>
          <p:cNvSpPr/>
          <p:nvPr/>
        </p:nvSpPr>
        <p:spPr>
          <a:xfrm>
            <a:off x="1082261" y="1655231"/>
            <a:ext cx="8340745" cy="3139321"/>
          </a:xfrm>
          <a:prstGeom prst="rect">
            <a:avLst/>
          </a:prstGeom>
        </p:spPr>
        <p:txBody>
          <a:bodyPr wrap="none">
            <a:spAutoFit/>
          </a:bodyPr>
          <a:lstStyle/>
          <a:p>
            <a:pPr marL="266700" indent="266700" algn="just">
              <a:spcAft>
                <a:spcPts val="0"/>
              </a:spcAft>
            </a:pPr>
            <a:r>
              <a:rPr lang="zh-CN" altLang="en-US" sz="6600" dirty="0">
                <a:solidFill>
                  <a:srgbClr val="000000">
                    <a:alpha val="100000"/>
                  </a:srgbClr>
                </a:solidFill>
                <a:latin typeface="华文楷体" panose="02010600040101010101" pitchFamily="2" charset="-122"/>
                <a:ea typeface="华文楷体" panose="02010600040101010101" pitchFamily="2" charset="-122"/>
                <a:cs typeface="Noto Sans S Chinese Black" charset="-122"/>
              </a:rPr>
              <a:t>基因编辑婴儿</a:t>
            </a:r>
            <a:endParaRPr lang="en-US" altLang="zh-CN" sz="6600" dirty="0">
              <a:solidFill>
                <a:srgbClr val="000000">
                  <a:alpha val="100000"/>
                </a:srgbClr>
              </a:solidFill>
              <a:latin typeface="华文楷体" panose="02010600040101010101" pitchFamily="2" charset="-122"/>
              <a:ea typeface="华文楷体" panose="02010600040101010101" pitchFamily="2" charset="-122"/>
              <a:cs typeface="Noto Sans S Chinese Black" charset="-122"/>
            </a:endParaRPr>
          </a:p>
          <a:p>
            <a:pPr marL="266700" indent="266700" algn="just">
              <a:spcAft>
                <a:spcPts val="0"/>
              </a:spcAft>
            </a:pPr>
            <a:r>
              <a:rPr lang="zh-CN" altLang="en-US" sz="6600" dirty="0">
                <a:solidFill>
                  <a:srgbClr val="000000">
                    <a:alpha val="100000"/>
                  </a:srgbClr>
                </a:solidFill>
                <a:latin typeface="华文楷体" panose="02010600040101010101" pitchFamily="2" charset="-122"/>
                <a:ea typeface="华文楷体" panose="02010600040101010101" pitchFamily="2" charset="-122"/>
                <a:cs typeface="Noto Sans S Chinese Black" charset="-122"/>
              </a:rPr>
              <a:t>舆论分析与政策影响</a:t>
            </a:r>
            <a:endParaRPr lang="en-US" altLang="zh-CN" sz="6600" dirty="0">
              <a:solidFill>
                <a:srgbClr val="000000">
                  <a:alpha val="100000"/>
                </a:srgbClr>
              </a:solidFill>
              <a:latin typeface="华文楷体" panose="02010600040101010101" pitchFamily="2" charset="-122"/>
              <a:ea typeface="华文楷体" panose="02010600040101010101" pitchFamily="2" charset="-122"/>
              <a:cs typeface="Noto Sans S Chinese Black" charset="-122"/>
            </a:endParaRPr>
          </a:p>
          <a:p>
            <a:pPr marL="266700" indent="266700" algn="just">
              <a:spcAft>
                <a:spcPts val="0"/>
              </a:spcAft>
            </a:pPr>
            <a:r>
              <a:rPr lang="zh-CN" altLang="en-US" sz="6600" kern="100" dirty="0">
                <a:latin typeface="华文楷体" panose="02010600040101010101" pitchFamily="2" charset="-122"/>
                <a:ea typeface="华文楷体" panose="02010600040101010101" pitchFamily="2" charset="-122"/>
                <a:cs typeface="Times New Roman" panose="02020603050405020304" pitchFamily="18" charset="0"/>
              </a:rPr>
              <a:t>研究结果与结论</a:t>
            </a:r>
            <a:endParaRPr lang="zh-CN" altLang="zh-CN" sz="66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6B93B8DE-7835-4076-845B-8A783B93779D}"/>
              </a:ext>
            </a:extLst>
          </p:cNvPr>
          <p:cNvGraphicFramePr>
            <a:graphicFrameLocks noGrp="1"/>
          </p:cNvGraphicFramePr>
          <p:nvPr>
            <p:extLst>
              <p:ext uri="{D42A27DB-BD31-4B8C-83A1-F6EECF244321}">
                <p14:modId xmlns:p14="http://schemas.microsoft.com/office/powerpoint/2010/main" val="2279996631"/>
              </p:ext>
            </p:extLst>
          </p:nvPr>
        </p:nvGraphicFramePr>
        <p:xfrm>
          <a:off x="8803694" y="4960905"/>
          <a:ext cx="2506457" cy="953747"/>
        </p:xfrm>
        <a:graphic>
          <a:graphicData uri="http://schemas.openxmlformats.org/drawingml/2006/table">
            <a:tbl>
              <a:tblPr firstRow="1" firstCol="1" bandRow="1"/>
              <a:tblGrid>
                <a:gridCol w="1253669">
                  <a:extLst>
                    <a:ext uri="{9D8B030D-6E8A-4147-A177-3AD203B41FA5}">
                      <a16:colId xmlns:a16="http://schemas.microsoft.com/office/drawing/2014/main" val="3294361045"/>
                    </a:ext>
                  </a:extLst>
                </a:gridCol>
                <a:gridCol w="1252788">
                  <a:extLst>
                    <a:ext uri="{9D8B030D-6E8A-4147-A177-3AD203B41FA5}">
                      <a16:colId xmlns:a16="http://schemas.microsoft.com/office/drawing/2014/main" val="358363378"/>
                    </a:ext>
                  </a:extLst>
                </a:gridCol>
              </a:tblGrid>
              <a:tr h="160404">
                <a:tc>
                  <a:txBody>
                    <a:bodyPr/>
                    <a:lstStyle/>
                    <a:p>
                      <a:pPr algn="just">
                        <a:spcAft>
                          <a:spcPts val="0"/>
                        </a:spcAft>
                      </a:pPr>
                      <a:r>
                        <a:rPr lang="zh-CN" sz="1200" b="1" kern="100">
                          <a:effectLst/>
                          <a:latin typeface="等线" panose="02010600030101010101" pitchFamily="2" charset="-122"/>
                          <a:ea typeface="等线" panose="02010600030101010101" pitchFamily="2" charset="-122"/>
                          <a:cs typeface="Times New Roman" panose="02020603050405020304" pitchFamily="18" charset="0"/>
                        </a:rPr>
                        <a:t>学号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effectLst/>
                          <a:latin typeface="等线" panose="02010600030101010101" pitchFamily="2" charset="-122"/>
                          <a:ea typeface="等线" panose="02010600030101010101" pitchFamily="2" charset="-122"/>
                          <a:cs typeface="Times New Roman" panose="02020603050405020304" pitchFamily="18" charset="0"/>
                        </a:rPr>
                        <a:t>姓名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531249"/>
                  </a:ext>
                </a:extLst>
              </a:tr>
              <a:tr h="162632">
                <a:tc>
                  <a:txBody>
                    <a:bodyPr/>
                    <a:lstStyle/>
                    <a:p>
                      <a:pPr algn="just">
                        <a:spcAft>
                          <a:spcPts val="0"/>
                        </a:spcAft>
                      </a:pPr>
                      <a:r>
                        <a:rPr lang="en-US" sz="1200" b="1" kern="100">
                          <a:effectLst/>
                          <a:latin typeface="等线" panose="02010600030101010101" pitchFamily="2" charset="-122"/>
                          <a:ea typeface="等线" panose="02010600030101010101" pitchFamily="2" charset="-122"/>
                          <a:cs typeface="Times New Roman" panose="02020603050405020304" pitchFamily="18" charset="0"/>
                        </a:rPr>
                        <a:t>2017120101010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effectLst/>
                          <a:latin typeface="等线" panose="02010600030101010101" pitchFamily="2" charset="-122"/>
                          <a:ea typeface="等线" panose="02010600030101010101" pitchFamily="2" charset="-122"/>
                          <a:cs typeface="Times New Roman" panose="02020603050405020304" pitchFamily="18" charset="0"/>
                        </a:rPr>
                        <a:t>黄宇星罗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649911"/>
                  </a:ext>
                </a:extLst>
              </a:tr>
              <a:tr h="160404">
                <a:tc>
                  <a:txBody>
                    <a:bodyPr/>
                    <a:lstStyle/>
                    <a:p>
                      <a:pPr algn="just">
                        <a:spcAft>
                          <a:spcPts val="0"/>
                        </a:spcAft>
                      </a:pPr>
                      <a:r>
                        <a:rPr lang="en-US" sz="1200" b="1" kern="100">
                          <a:effectLst/>
                          <a:latin typeface="等线" panose="02010600030101010101" pitchFamily="2" charset="-122"/>
                          <a:ea typeface="等线" panose="02010600030101010101" pitchFamily="2" charset="-122"/>
                          <a:cs typeface="Times New Roman" panose="02020603050405020304" pitchFamily="18" charset="0"/>
                        </a:rPr>
                        <a:t>2017120101023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effectLst/>
                          <a:latin typeface="等线" panose="02010600030101010101" pitchFamily="2" charset="-122"/>
                          <a:ea typeface="等线" panose="02010600030101010101" pitchFamily="2" charset="-122"/>
                          <a:cs typeface="Times New Roman" panose="02020603050405020304" pitchFamily="18" charset="0"/>
                        </a:rPr>
                        <a:t>程天宇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751706"/>
                  </a:ext>
                </a:extLst>
              </a:tr>
              <a:tr h="162632">
                <a:tc>
                  <a:txBody>
                    <a:bodyPr/>
                    <a:lstStyle/>
                    <a:p>
                      <a:pPr algn="just">
                        <a:spcAft>
                          <a:spcPts val="0"/>
                        </a:spcAft>
                      </a:pPr>
                      <a:r>
                        <a:rPr lang="en-US" sz="1200" b="1" kern="100">
                          <a:effectLst/>
                          <a:latin typeface="等线" panose="02010600030101010101" pitchFamily="2" charset="-122"/>
                          <a:ea typeface="等线" panose="02010600030101010101" pitchFamily="2" charset="-122"/>
                          <a:cs typeface="Times New Roman" panose="02020603050405020304" pitchFamily="18" charset="0"/>
                        </a:rPr>
                        <a:t>2017120101004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a:effectLst/>
                          <a:latin typeface="等线" panose="02010600030101010101" pitchFamily="2" charset="-122"/>
                          <a:ea typeface="等线" panose="02010600030101010101" pitchFamily="2" charset="-122"/>
                          <a:cs typeface="Times New Roman" panose="02020603050405020304" pitchFamily="18" charset="0"/>
                        </a:rPr>
                        <a:t>关仕浩</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523529"/>
                  </a:ext>
                </a:extLst>
              </a:tr>
              <a:tr h="222227">
                <a:tc>
                  <a:txBody>
                    <a:bodyPr/>
                    <a:lstStyle/>
                    <a:p>
                      <a:pPr algn="just">
                        <a:spcAft>
                          <a:spcPts val="0"/>
                        </a:spcAft>
                      </a:pPr>
                      <a:r>
                        <a:rPr lang="en-US" sz="1200" b="1" kern="100" dirty="0">
                          <a:effectLst/>
                          <a:latin typeface="等线" panose="02010600030101010101" pitchFamily="2" charset="-122"/>
                          <a:ea typeface="等线" panose="02010600030101010101" pitchFamily="2" charset="-122"/>
                          <a:cs typeface="Times New Roman" panose="02020603050405020304" pitchFamily="18" charset="0"/>
                        </a:rPr>
                        <a:t>2017120101029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100" dirty="0">
                          <a:effectLst/>
                          <a:latin typeface="等线" panose="02010600030101010101" pitchFamily="2" charset="-122"/>
                          <a:ea typeface="等线" panose="02010600030101010101" pitchFamily="2" charset="-122"/>
                          <a:cs typeface="Times New Roman" panose="02020603050405020304" pitchFamily="18" charset="0"/>
                        </a:rPr>
                        <a:t>魏玮浩</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929904"/>
                  </a:ext>
                </a:extLst>
              </a:tr>
            </a:tbl>
          </a:graphicData>
        </a:graphic>
      </p:graphicFrame>
    </p:spTree>
    <p:extLst>
      <p:ext uri="{BB962C8B-B14F-4D97-AF65-F5344CB8AC3E}">
        <p14:creationId xmlns:p14="http://schemas.microsoft.com/office/powerpoint/2010/main" val="47342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A02EC-6F36-4F35-9A81-DF9DE763633E}"/>
              </a:ext>
            </a:extLst>
          </p:cNvPr>
          <p:cNvSpPr/>
          <p:nvPr/>
        </p:nvSpPr>
        <p:spPr>
          <a:xfrm>
            <a:off x="419100" y="239236"/>
            <a:ext cx="9918700" cy="1477328"/>
          </a:xfrm>
          <a:prstGeom prst="rect">
            <a:avLst/>
          </a:prstGeom>
        </p:spPr>
        <p:txBody>
          <a:bodyPr wrap="square">
            <a:spAutoFit/>
          </a:bodyPr>
          <a:lstStyle/>
          <a:p>
            <a:pPr lvl="0" algn="just">
              <a:spcAft>
                <a:spcPts val="0"/>
              </a:spcAft>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(2)</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共词矩阵构建</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本文使用了一款名为</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Co-Occurence3.9</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的软件进行共词矩阵的构建，直接选择待分析的分词完毕的语料进行，考虑到大量的语料的影响，选择了最小的出现频次为</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3</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，输出共词矩阵即可。</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r>
              <a:rPr lang="zh-CN" altLang="en-US" dirty="0"/>
              <a:t>    后续分析过程中</a:t>
            </a:r>
            <a:r>
              <a:rPr lang="zh-CN" altLang="zh-CN" dirty="0"/>
              <a:t>发现各个时间点共现词对的频次差别较大，故又修改了几个时间点建立共现矩阵时词对准入门槛值。</a:t>
            </a:r>
          </a:p>
        </p:txBody>
      </p:sp>
      <p:sp>
        <p:nvSpPr>
          <p:cNvPr id="3" name="矩形 2">
            <a:extLst>
              <a:ext uri="{FF2B5EF4-FFF2-40B4-BE49-F238E27FC236}">
                <a16:creationId xmlns:a16="http://schemas.microsoft.com/office/drawing/2014/main" id="{FE7EEE75-276F-441B-806D-14E6B37D673C}"/>
              </a:ext>
            </a:extLst>
          </p:cNvPr>
          <p:cNvSpPr/>
          <p:nvPr/>
        </p:nvSpPr>
        <p:spPr>
          <a:xfrm>
            <a:off x="419100" y="1716564"/>
            <a:ext cx="11645900" cy="1200329"/>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鉴于此软件仅能识别分号作为分隔符，故将导出的分词结果进行如下处理：</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去除两行数据之间的空格（</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Excel</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过滤）</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去除头尾的分号（使用</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Excel</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的</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LEN</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（）函数获取每一个字符串的长度后，利用</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MID</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text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start_num,num_chars</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）函数去除指定位置头尾的分号）</a:t>
            </a:r>
          </a:p>
        </p:txBody>
      </p:sp>
      <p:pic>
        <p:nvPicPr>
          <p:cNvPr id="4" name="图片 3">
            <a:extLst>
              <a:ext uri="{FF2B5EF4-FFF2-40B4-BE49-F238E27FC236}">
                <a16:creationId xmlns:a16="http://schemas.microsoft.com/office/drawing/2014/main" id="{477AF669-2D35-426B-BD71-9CF3E4A2A9EB}"/>
              </a:ext>
            </a:extLst>
          </p:cNvPr>
          <p:cNvPicPr>
            <a:picLocks noChangeAspect="1"/>
          </p:cNvPicPr>
          <p:nvPr/>
        </p:nvPicPr>
        <p:blipFill>
          <a:blip r:embed="rId2"/>
          <a:stretch>
            <a:fillRect/>
          </a:stretch>
        </p:blipFill>
        <p:spPr>
          <a:xfrm>
            <a:off x="828870" y="3429000"/>
            <a:ext cx="4721030" cy="2941410"/>
          </a:xfrm>
          <a:prstGeom prst="rect">
            <a:avLst/>
          </a:prstGeom>
        </p:spPr>
      </p:pic>
    </p:spTree>
    <p:extLst>
      <p:ext uri="{BB962C8B-B14F-4D97-AF65-F5344CB8AC3E}">
        <p14:creationId xmlns:p14="http://schemas.microsoft.com/office/powerpoint/2010/main" val="214200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E011AD3-AC8D-4C88-8E41-CA345AA7052E}"/>
              </a:ext>
            </a:extLst>
          </p:cNvPr>
          <p:cNvSpPr/>
          <p:nvPr/>
        </p:nvSpPr>
        <p:spPr>
          <a:xfrm>
            <a:off x="190500" y="136436"/>
            <a:ext cx="7226300" cy="923330"/>
          </a:xfrm>
          <a:prstGeom prst="rect">
            <a:avLst/>
          </a:prstGeom>
        </p:spPr>
        <p:txBody>
          <a:bodyPr wrap="square">
            <a:spAutoFit/>
          </a:bodyPr>
          <a:lstStyle/>
          <a:p>
            <a:pPr lvl="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3</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共词矩阵的可视化</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使用</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ucinet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进行可视化分析</a:t>
            </a: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将导出的</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csv</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格式共现矩阵转格式为</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xls</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格式，放入</a:t>
            </a:r>
            <a:r>
              <a:rPr lang="en-US" altLang="zh-CN" kern="100" dirty="0" err="1">
                <a:latin typeface="DengXian" panose="02010600030101010101" pitchFamily="2" charset="-122"/>
                <a:ea typeface="DengXian" panose="02010600030101010101" pitchFamily="2" charset="-122"/>
                <a:cs typeface="Times New Roman" panose="02020603050405020304" pitchFamily="18" charset="0"/>
              </a:rPr>
              <a:t>ucinet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中进行分析</a:t>
            </a:r>
          </a:p>
        </p:txBody>
      </p:sp>
      <p:sp>
        <p:nvSpPr>
          <p:cNvPr id="6" name="矩形 5">
            <a:extLst>
              <a:ext uri="{FF2B5EF4-FFF2-40B4-BE49-F238E27FC236}">
                <a16:creationId xmlns:a16="http://schemas.microsoft.com/office/drawing/2014/main" id="{37C762C7-0CAC-4299-B41E-83F0A9BB5F49}"/>
              </a:ext>
            </a:extLst>
          </p:cNvPr>
          <p:cNvSpPr/>
          <p:nvPr/>
        </p:nvSpPr>
        <p:spPr>
          <a:xfrm>
            <a:off x="190500" y="1059766"/>
            <a:ext cx="10744200" cy="369332"/>
          </a:xfrm>
          <a:prstGeom prst="rect">
            <a:avLst/>
          </a:prstGeom>
        </p:spPr>
        <p:txBody>
          <a:bodyPr wrap="square">
            <a:spAutoFit/>
          </a:bodyPr>
          <a:lstStyle/>
          <a:p>
            <a:pPr indent="26670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以可视化效果较好的时间点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5</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和</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6</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为例：</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0EAE003-2E18-4543-AFAD-DEBE3E9E6B3E}"/>
              </a:ext>
            </a:extLst>
          </p:cNvPr>
          <p:cNvSpPr txBox="1"/>
          <p:nvPr/>
        </p:nvSpPr>
        <p:spPr>
          <a:xfrm>
            <a:off x="340360" y="1476824"/>
            <a:ext cx="4521200" cy="369332"/>
          </a:xfrm>
          <a:prstGeom prst="rect">
            <a:avLst/>
          </a:prstGeom>
          <a:noFill/>
        </p:spPr>
        <p:txBody>
          <a:bodyPr wrap="square" rtlCol="0">
            <a:spAutoFit/>
          </a:bodyPr>
          <a:lstStyle/>
          <a:p>
            <a:r>
              <a:rPr lang="zh-CN" altLang="en-US" dirty="0"/>
              <a:t>时间点</a:t>
            </a:r>
            <a:r>
              <a:rPr lang="en-US" altLang="zh-CN" dirty="0"/>
              <a:t>5</a:t>
            </a:r>
            <a:r>
              <a:rPr lang="zh-CN" altLang="en-US" dirty="0"/>
              <a:t>（门槛值</a:t>
            </a:r>
            <a:r>
              <a:rPr lang="en-US" altLang="zh-CN" dirty="0"/>
              <a:t>3</a:t>
            </a:r>
            <a:r>
              <a:rPr lang="zh-CN" altLang="en-US" dirty="0"/>
              <a:t>）</a:t>
            </a:r>
          </a:p>
        </p:txBody>
      </p:sp>
      <p:sp>
        <p:nvSpPr>
          <p:cNvPr id="9" name="文本框 8">
            <a:extLst>
              <a:ext uri="{FF2B5EF4-FFF2-40B4-BE49-F238E27FC236}">
                <a16:creationId xmlns:a16="http://schemas.microsoft.com/office/drawing/2014/main" id="{DAE0E572-C419-4083-A410-E53B1F53AB31}"/>
              </a:ext>
            </a:extLst>
          </p:cNvPr>
          <p:cNvSpPr txBox="1"/>
          <p:nvPr/>
        </p:nvSpPr>
        <p:spPr>
          <a:xfrm>
            <a:off x="5994400" y="1476824"/>
            <a:ext cx="4521200" cy="369332"/>
          </a:xfrm>
          <a:prstGeom prst="rect">
            <a:avLst/>
          </a:prstGeom>
          <a:noFill/>
        </p:spPr>
        <p:txBody>
          <a:bodyPr wrap="square" rtlCol="0">
            <a:spAutoFit/>
          </a:bodyPr>
          <a:lstStyle/>
          <a:p>
            <a:r>
              <a:rPr lang="zh-CN" altLang="en-US" dirty="0"/>
              <a:t>时间点</a:t>
            </a:r>
            <a:r>
              <a:rPr lang="en-US" altLang="zh-CN" dirty="0"/>
              <a:t>6</a:t>
            </a:r>
            <a:r>
              <a:rPr lang="zh-CN" altLang="en-US" dirty="0"/>
              <a:t>（门槛值</a:t>
            </a:r>
            <a:r>
              <a:rPr lang="en-US" altLang="zh-CN" dirty="0"/>
              <a:t>13</a:t>
            </a:r>
            <a:r>
              <a:rPr lang="zh-CN" altLang="en-US" dirty="0"/>
              <a:t>）</a:t>
            </a:r>
          </a:p>
        </p:txBody>
      </p:sp>
      <p:pic>
        <p:nvPicPr>
          <p:cNvPr id="10" name="图片 9">
            <a:extLst>
              <a:ext uri="{FF2B5EF4-FFF2-40B4-BE49-F238E27FC236}">
                <a16:creationId xmlns:a16="http://schemas.microsoft.com/office/drawing/2014/main" id="{8100230C-BFF5-4F93-A514-CAF9237C4A4E}"/>
              </a:ext>
            </a:extLst>
          </p:cNvPr>
          <p:cNvPicPr/>
          <p:nvPr/>
        </p:nvPicPr>
        <p:blipFill rotWithShape="1">
          <a:blip r:embed="rId2" cstate="print">
            <a:extLst>
              <a:ext uri="{28A0092B-C50C-407E-A947-70E740481C1C}">
                <a14:useLocalDpi xmlns:a14="http://schemas.microsoft.com/office/drawing/2010/main" val="0"/>
              </a:ext>
            </a:extLst>
          </a:blip>
          <a:srcRect t="7995" r="8644"/>
          <a:stretch/>
        </p:blipFill>
        <p:spPr>
          <a:xfrm>
            <a:off x="190500" y="2209800"/>
            <a:ext cx="5803900" cy="3035300"/>
          </a:xfrm>
          <a:prstGeom prst="rect">
            <a:avLst/>
          </a:prstGeom>
        </p:spPr>
      </p:pic>
      <p:pic>
        <p:nvPicPr>
          <p:cNvPr id="11" name="图片 10">
            <a:extLst>
              <a:ext uri="{FF2B5EF4-FFF2-40B4-BE49-F238E27FC236}">
                <a16:creationId xmlns:a16="http://schemas.microsoft.com/office/drawing/2014/main" id="{5874D4FD-044B-4F27-AB1D-734628898CA7}"/>
              </a:ext>
            </a:extLst>
          </p:cNvPr>
          <p:cNvPicPr/>
          <p:nvPr/>
        </p:nvPicPr>
        <p:blipFill rotWithShape="1">
          <a:blip r:embed="rId3" cstate="print">
            <a:extLst>
              <a:ext uri="{28A0092B-C50C-407E-A947-70E740481C1C}">
                <a14:useLocalDpi xmlns:a14="http://schemas.microsoft.com/office/drawing/2010/main" val="0"/>
              </a:ext>
            </a:extLst>
          </a:blip>
          <a:srcRect t="7995" r="8894"/>
          <a:stretch/>
        </p:blipFill>
        <p:spPr>
          <a:xfrm>
            <a:off x="6213404" y="2209800"/>
            <a:ext cx="5788096" cy="3035300"/>
          </a:xfrm>
          <a:prstGeom prst="rect">
            <a:avLst/>
          </a:prstGeom>
        </p:spPr>
      </p:pic>
    </p:spTree>
    <p:extLst>
      <p:ext uri="{BB962C8B-B14F-4D97-AF65-F5344CB8AC3E}">
        <p14:creationId xmlns:p14="http://schemas.microsoft.com/office/powerpoint/2010/main" val="150918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7D050F-57CA-45E0-A367-0BA5195A4159}"/>
              </a:ext>
            </a:extLst>
          </p:cNvPr>
          <p:cNvSpPr/>
          <p:nvPr/>
        </p:nvSpPr>
        <p:spPr>
          <a:xfrm>
            <a:off x="558800" y="279738"/>
            <a:ext cx="8978900" cy="1477328"/>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5</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，即一审宣判的时间。此网络的结构较为清晰，可以发现中心的节点主要为</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婴儿、孩子、基因、可怕、健康、三年</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等。网民们主要关心宣判的结果和惩罚力度。贺健奎的名字与婴儿、基因、人类等相连，但是反而并未与官方所说的伦理问题没有关系，考虑可能与网民这一阶段更在意预防今后类似事件再次发生，或者给此类事件定义有关。</a:t>
            </a:r>
          </a:p>
        </p:txBody>
      </p:sp>
      <p:sp>
        <p:nvSpPr>
          <p:cNvPr id="3" name="矩形 2">
            <a:extLst>
              <a:ext uri="{FF2B5EF4-FFF2-40B4-BE49-F238E27FC236}">
                <a16:creationId xmlns:a16="http://schemas.microsoft.com/office/drawing/2014/main" id="{B1EF60A0-0771-4378-BFB3-9F15EFA7A5BA}"/>
              </a:ext>
            </a:extLst>
          </p:cNvPr>
          <p:cNvSpPr/>
          <p:nvPr/>
        </p:nvSpPr>
        <p:spPr>
          <a:xfrm>
            <a:off x="558800" y="1951672"/>
            <a:ext cx="8978900" cy="923330"/>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时间点</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6</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，贺健奎等三人被追究刑事责任后，出现在网络中心部分的节点有：</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孩子、希望、社会、国家、生命、道德、科学、可怜</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等，说明此时舆论更关心此事件的后续预防、相关法律法规发展完善，和此项目中诞生的婴儿今后该采取什么方式对待的问题。</a:t>
            </a:r>
          </a:p>
        </p:txBody>
      </p:sp>
      <p:sp>
        <p:nvSpPr>
          <p:cNvPr id="4" name="文本框 3">
            <a:extLst>
              <a:ext uri="{FF2B5EF4-FFF2-40B4-BE49-F238E27FC236}">
                <a16:creationId xmlns:a16="http://schemas.microsoft.com/office/drawing/2014/main" id="{D6F0E7E0-7605-42D5-83FE-7DC39BF7CC02}"/>
              </a:ext>
            </a:extLst>
          </p:cNvPr>
          <p:cNvSpPr txBox="1"/>
          <p:nvPr/>
        </p:nvSpPr>
        <p:spPr>
          <a:xfrm>
            <a:off x="558800" y="3069608"/>
            <a:ext cx="10414000" cy="3600986"/>
          </a:xfrm>
          <a:prstGeom prst="rect">
            <a:avLst/>
          </a:prstGeom>
          <a:noFill/>
        </p:spPr>
        <p:txBody>
          <a:bodyPr wrap="square" rtlCol="0">
            <a:spAutoFit/>
          </a:bodyPr>
          <a:lstStyle/>
          <a:p>
            <a:r>
              <a:rPr lang="zh-CN" altLang="en-US" dirty="0"/>
              <a:t>其他时间点：</a:t>
            </a:r>
            <a:endParaRPr lang="en-US" altLang="zh-CN" dirty="0"/>
          </a:p>
          <a:p>
            <a:r>
              <a:rPr lang="en-US" altLang="zh-CN" dirty="0"/>
              <a:t>1.</a:t>
            </a:r>
            <a:r>
              <a:rPr lang="zh-CN" altLang="en-US" dirty="0"/>
              <a:t>（门槛值</a:t>
            </a:r>
            <a:r>
              <a:rPr lang="en-US" altLang="zh-CN" dirty="0"/>
              <a:t>8</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科研、魔盒、未来、人类、失败、癌症、耻辱</a:t>
            </a:r>
            <a:r>
              <a:rPr lang="zh-CN" altLang="zh-CN" sz="1400" dirty="0">
                <a:latin typeface="LiSu" panose="02010509060101010101" pitchFamily="49" charset="-122"/>
                <a:ea typeface="LiSu" panose="02010509060101010101" pitchFamily="49" charset="-122"/>
              </a:rPr>
              <a:t>等等，在网络边缘可以发现如伦理、非法、生命、小孩等，这类可能更多论述基因编辑婴儿存在问题的词语反而位于边缘，可能与事件爆发迅猛，网民们的发言缺乏深度且充满情绪有关。</a:t>
            </a:r>
          </a:p>
          <a:p>
            <a:endParaRPr lang="en-US" altLang="zh-CN" dirty="0"/>
          </a:p>
          <a:p>
            <a:r>
              <a:rPr lang="en-US" altLang="zh-CN" dirty="0"/>
              <a:t>2.</a:t>
            </a:r>
            <a:r>
              <a:rPr lang="zh-CN" altLang="en-US" dirty="0"/>
              <a:t>（门槛值</a:t>
            </a:r>
            <a:r>
              <a:rPr lang="en-US" altLang="zh-CN" dirty="0"/>
              <a:t>13</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病毒、可控、全人类、健康、可怕、大自然、艾滋、利益</a:t>
            </a:r>
            <a:r>
              <a:rPr lang="zh-CN" altLang="zh-CN" sz="1400" dirty="0">
                <a:latin typeface="LiSu" panose="02010509060101010101" pitchFamily="49" charset="-122"/>
                <a:ea typeface="LiSu" panose="02010509060101010101" pitchFamily="49" charset="-122"/>
              </a:rPr>
              <a:t>等，边缘词语有承担、生老病死、控制、修改、研究、超人等等。可以发现这一阶段的舆论更多地注目于基因编辑婴儿的未来意义，危险性和是否合乎自然规律等。</a:t>
            </a:r>
          </a:p>
          <a:p>
            <a:endParaRPr lang="en-US" altLang="zh-CN" dirty="0"/>
          </a:p>
          <a:p>
            <a:r>
              <a:rPr lang="en-US" altLang="zh-CN" dirty="0"/>
              <a:t>3.</a:t>
            </a:r>
            <a:r>
              <a:rPr lang="zh-CN" altLang="en-US" dirty="0"/>
              <a:t>（门槛值</a:t>
            </a:r>
            <a:r>
              <a:rPr lang="en-US" altLang="zh-CN" dirty="0"/>
              <a:t>8</a:t>
            </a:r>
            <a:r>
              <a:rPr lang="zh-CN" altLang="en-US" dirty="0"/>
              <a:t>）</a:t>
            </a:r>
            <a:r>
              <a:rPr lang="zh-CN" altLang="zh-CN" sz="1400" dirty="0">
                <a:latin typeface="LiSu" panose="02010509060101010101" pitchFamily="49" charset="-122"/>
                <a:ea typeface="LiSu" panose="02010509060101010101" pitchFamily="49" charset="-122"/>
              </a:rPr>
              <a:t>位于中心位置的节点有</a:t>
            </a:r>
            <a:r>
              <a:rPr lang="zh-CN" altLang="zh-CN" sz="1400" dirty="0">
                <a:solidFill>
                  <a:srgbClr val="FF0000"/>
                </a:solidFill>
                <a:latin typeface="LiSu" panose="02010509060101010101" pitchFamily="49" charset="-122"/>
                <a:ea typeface="LiSu" panose="02010509060101010101" pitchFamily="49" charset="-122"/>
              </a:rPr>
              <a:t>将来、坐牢、救世主、人造、后半生、承受、利益</a:t>
            </a:r>
            <a:r>
              <a:rPr lang="zh-CN" altLang="zh-CN" sz="1400" dirty="0">
                <a:latin typeface="LiSu" panose="02010509060101010101" pitchFamily="49" charset="-122"/>
                <a:ea typeface="LiSu" panose="02010509060101010101" pitchFamily="49" charset="-122"/>
              </a:rPr>
              <a:t>等词语。值得注意的是这个时间点贺健奎的名字比时间点</a:t>
            </a:r>
            <a:r>
              <a:rPr lang="en-US" altLang="zh-CN" sz="1400" dirty="0">
                <a:latin typeface="LiSu" panose="02010509060101010101" pitchFamily="49" charset="-122"/>
                <a:ea typeface="LiSu" panose="02010509060101010101" pitchFamily="49" charset="-122"/>
              </a:rPr>
              <a:t>2</a:t>
            </a:r>
            <a:r>
              <a:rPr lang="zh-CN" altLang="zh-CN" sz="1400" dirty="0">
                <a:latin typeface="LiSu" panose="02010509060101010101" pitchFamily="49" charset="-122"/>
                <a:ea typeface="LiSu" panose="02010509060101010101" pitchFamily="49" charset="-122"/>
              </a:rPr>
              <a:t>更加接近网络中心。考虑到这一时间点他现身港大，虽然道歉但向外界披露了项目的新进展，这一变化是符合常理的。网民的言论也更明显地关注贺健奎将来的处置，他发起这一项目的缘由等问题。</a:t>
            </a:r>
          </a:p>
          <a:p>
            <a:endParaRPr lang="en-US" altLang="zh-CN" dirty="0"/>
          </a:p>
          <a:p>
            <a:r>
              <a:rPr lang="en-US" altLang="zh-CN" dirty="0"/>
              <a:t>4.</a:t>
            </a:r>
            <a:r>
              <a:rPr lang="zh-CN" altLang="en-US" dirty="0"/>
              <a:t>（门槛值</a:t>
            </a:r>
            <a:r>
              <a:rPr lang="en-US" altLang="zh-CN" dirty="0"/>
              <a:t>3</a:t>
            </a:r>
            <a:r>
              <a:rPr lang="zh-CN" altLang="en-US" dirty="0"/>
              <a:t>）</a:t>
            </a:r>
            <a:r>
              <a:rPr lang="zh-CN" altLang="zh-CN" sz="1400" dirty="0">
                <a:latin typeface="LiSu" panose="02010509060101010101" pitchFamily="49" charset="-122"/>
                <a:ea typeface="LiSu" panose="02010509060101010101" pitchFamily="49" charset="-122"/>
              </a:rPr>
              <a:t>数据量</a:t>
            </a:r>
            <a:r>
              <a:rPr lang="zh-CN" altLang="en-US" sz="1400" dirty="0">
                <a:latin typeface="LiSu" panose="02010509060101010101" pitchFamily="49" charset="-122"/>
                <a:ea typeface="LiSu" panose="02010509060101010101" pitchFamily="49" charset="-122"/>
              </a:rPr>
              <a:t>太少。</a:t>
            </a:r>
            <a:endParaRPr lang="zh-CN" altLang="en-US" dirty="0">
              <a:latin typeface="LiSu" panose="02010509060101010101" pitchFamily="49" charset="-122"/>
              <a:ea typeface="LiSu" panose="02010509060101010101" pitchFamily="49" charset="-122"/>
            </a:endParaRPr>
          </a:p>
        </p:txBody>
      </p:sp>
    </p:spTree>
    <p:extLst>
      <p:ext uri="{BB962C8B-B14F-4D97-AF65-F5344CB8AC3E}">
        <p14:creationId xmlns:p14="http://schemas.microsoft.com/office/powerpoint/2010/main" val="418846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FB96AB-5EC1-46E0-9B62-3DE5AD051424}"/>
              </a:ext>
            </a:extLst>
          </p:cNvPr>
          <p:cNvSpPr/>
          <p:nvPr/>
        </p:nvSpPr>
        <p:spPr>
          <a:xfrm>
            <a:off x="0" y="94734"/>
            <a:ext cx="2743059" cy="369332"/>
          </a:xfrm>
          <a:prstGeom prst="rect">
            <a:avLst/>
          </a:prstGeom>
        </p:spPr>
        <p:txBody>
          <a:bodyPr wrap="none">
            <a:spAutoFit/>
          </a:bodyPr>
          <a:lstStyle/>
          <a:p>
            <a:pPr marL="266700" indent="266700" algn="just">
              <a:spcAft>
                <a:spcPts val="0"/>
              </a:spcAft>
            </a:pPr>
            <a:r>
              <a:rPr lang="en-US" altLang="zh-CN" kern="100" dirty="0">
                <a:latin typeface="等线" panose="02010600030101010101" pitchFamily="2" charset="-122"/>
                <a:cs typeface="Times New Roman" panose="02020603050405020304" pitchFamily="18" charset="0"/>
              </a:rPr>
              <a:t>4.</a:t>
            </a:r>
            <a:r>
              <a:rPr lang="zh-CN" altLang="en-US" kern="100" dirty="0">
                <a:latin typeface="等线" panose="02010600030101010101" pitchFamily="2" charset="-122"/>
                <a:cs typeface="Times New Roman" panose="02020603050405020304" pitchFamily="18" charset="0"/>
              </a:rPr>
              <a:t>联系政策回应情况</a:t>
            </a:r>
            <a:endParaRPr lang="zh-CN" altLang="zh-CN" kern="100" dirty="0">
              <a:latin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41519F3-2C58-44D7-9C2B-8D01B3226F4D}"/>
              </a:ext>
            </a:extLst>
          </p:cNvPr>
          <p:cNvSpPr/>
          <p:nvPr/>
        </p:nvSpPr>
        <p:spPr>
          <a:xfrm>
            <a:off x="495300" y="464066"/>
            <a:ext cx="11480800" cy="646331"/>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考虑到数次官方回应内容并不太多，如果采用系统性的文本挖掘方法，在不利用人工智能和机器学习相关技术对语义进行深度挖掘的基础上，得到的结果并不好，投入产出比不高，故直接采用了人工总结的方法。</a:t>
            </a:r>
          </a:p>
        </p:txBody>
      </p:sp>
      <p:sp>
        <p:nvSpPr>
          <p:cNvPr id="5" name="矩形 4">
            <a:extLst>
              <a:ext uri="{FF2B5EF4-FFF2-40B4-BE49-F238E27FC236}">
                <a16:creationId xmlns:a16="http://schemas.microsoft.com/office/drawing/2014/main" id="{0473B086-EDCC-4D8F-9782-52FDB8F7831E}"/>
              </a:ext>
            </a:extLst>
          </p:cNvPr>
          <p:cNvSpPr/>
          <p:nvPr/>
        </p:nvSpPr>
        <p:spPr>
          <a:xfrm>
            <a:off x="495300" y="1479729"/>
            <a:ext cx="11480800" cy="2523768"/>
          </a:xfrm>
          <a:prstGeom prst="rect">
            <a:avLst/>
          </a:prstGeom>
        </p:spPr>
        <p:txBody>
          <a:bodyPr wrap="square">
            <a:spAutoFit/>
          </a:bodyPr>
          <a:lstStyle/>
          <a:p>
            <a:pPr marL="342900" lvl="0" indent="-342900" algn="just">
              <a:spcAft>
                <a:spcPts val="0"/>
              </a:spcAft>
              <a:buFont typeface="+mj-lt"/>
              <a:buAutoNum type="arabicPeriod"/>
            </a:pP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南方科技大学表态：对于贺建奎副教授将基因编辑技术用于人体胚胎研究，生物系学术委员会认为其</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严重违背了学术伦理和学术规范</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。“我校将立即聘请权威专家成立独立委员会，进行深入调查，待调查之后公布相关信息。“</a:t>
            </a:r>
            <a:endParaRPr lang="en-US" altLang="zh-CN" sz="1400"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国家科技部回应：该事件</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性质恶劣</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，科技部对此坚决反对，已</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全面暂停相关人员的科技活动</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，并将依据调查事实和事件定性，支持配合相关部门对涉事人员及机构依法依规进行严肃处理。同时将与有关部门一道，共同推动</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完善相关法律法规</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，健全包括生命科学在内的</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科研伦理审查制度</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400"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国家卫健委回应：该研究既</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违反中国目前的科研管理规则和伦理规范</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，同时也存在</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巨大的安全隐患</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。我们坚决反对这一研究，建议涉事单位、各级政府积极进行调查，采取必要手段厘清事实，对于违反法律法规的涉事人员予以严肃处理。</a:t>
            </a:r>
            <a:endParaRPr lang="en-US" altLang="zh-CN" sz="1400" kern="100" dirty="0">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深圳市南山区人民法院一审公开宣判：</a:t>
            </a:r>
            <a:r>
              <a:rPr lang="en-US" altLang="zh-CN" sz="1400" kern="100" dirty="0">
                <a:latin typeface="DengXian" panose="02010600030101010101" pitchFamily="2" charset="-122"/>
                <a:ea typeface="DengXian" panose="02010600030101010101" pitchFamily="2" charset="-122"/>
                <a:cs typeface="Times New Roman" panose="02020603050405020304" pitchFamily="18" charset="0"/>
              </a:rPr>
              <a:t>3</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名被告人因共同非法实施以生殖为目的的人类胚胎基因编辑和生殖医疗活动，构成</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非法行医罪</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，分别被依法追究刑事责任。在未取得医生执业资格的基础上，追名逐利，故意违反国家有关科研和医疗管理规定，</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逾越科研和医学伦理道德底线</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，贸然将基因编辑技术应用于人类辅助生殖医疗，</a:t>
            </a:r>
            <a:r>
              <a:rPr lang="zh-CN" altLang="zh-CN" sz="1400" b="1" kern="100" dirty="0">
                <a:latin typeface="DengXian" panose="02010600030101010101" pitchFamily="2" charset="-122"/>
                <a:ea typeface="DengXian" panose="02010600030101010101" pitchFamily="2" charset="-122"/>
                <a:cs typeface="Times New Roman" panose="02020603050405020304" pitchFamily="18" charset="0"/>
              </a:rPr>
              <a:t>扰乱医疗管理秩序</a:t>
            </a:r>
            <a:r>
              <a:rPr lang="zh-CN" altLang="zh-CN" sz="1400" kern="100" dirty="0">
                <a:latin typeface="DengXian" panose="02010600030101010101" pitchFamily="2" charset="-122"/>
                <a:ea typeface="DengXian" panose="02010600030101010101" pitchFamily="2" charset="-122"/>
                <a:cs typeface="Times New Roman" panose="02020603050405020304" pitchFamily="18" charset="0"/>
              </a:rPr>
              <a:t>，情节严重，其行为已构成非法行医罪。</a:t>
            </a:r>
          </a:p>
          <a:p>
            <a:pPr marL="342900" lvl="0" indent="-342900" algn="just">
              <a:spcAft>
                <a:spcPts val="0"/>
              </a:spcAft>
              <a:buFont typeface="+mj-lt"/>
              <a:buAutoNum type="arabicPeriod"/>
            </a:pPr>
            <a:endParaRPr lang="zh-CN" altLang="zh-CN" kern="100" dirty="0">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D88C9FB-5654-44B7-BCE2-3C3E61D4B815}"/>
              </a:ext>
            </a:extLst>
          </p:cNvPr>
          <p:cNvSpPr/>
          <p:nvPr/>
        </p:nvSpPr>
        <p:spPr>
          <a:xfrm>
            <a:off x="495300" y="4003497"/>
            <a:ext cx="11480800" cy="1200329"/>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官方的数次表态，均与“学术</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科研</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医学伦理“、”违反规范“等关键词有关，且处理方式在尚未定罪前以封禁查办为主，定罪后按一般司法程序处理。与科技舆情提及的</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”底线“、”伦理“、”利益“、”儿戏“</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等等词语有较大的关联度。但舆论时常关心的</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已出生婴儿的合法权利</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等，官方并无太多涉及，实在是遗憾。猜想可能是正常的放任处理，保证其正常合理的合法权益。但官方多次提及了借此机会对</a:t>
            </a:r>
            <a:r>
              <a:rPr lang="zh-CN" altLang="zh-CN" kern="100" dirty="0">
                <a:solidFill>
                  <a:srgbClr val="FF0000"/>
                </a:solidFill>
                <a:latin typeface="DengXian" panose="02010600030101010101" pitchFamily="2" charset="-122"/>
                <a:ea typeface="DengXian" panose="02010600030101010101" pitchFamily="2" charset="-122"/>
                <a:cs typeface="Times New Roman" panose="02020603050405020304" pitchFamily="18" charset="0"/>
              </a:rPr>
              <a:t>相关法律法规进行完善修订</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，反而是舆论涉及较少的。</a:t>
            </a:r>
          </a:p>
        </p:txBody>
      </p:sp>
    </p:spTree>
    <p:extLst>
      <p:ext uri="{BB962C8B-B14F-4D97-AF65-F5344CB8AC3E}">
        <p14:creationId xmlns:p14="http://schemas.microsoft.com/office/powerpoint/2010/main" val="177352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
            <a:extLst>
              <a:ext uri="{FF2B5EF4-FFF2-40B4-BE49-F238E27FC236}">
                <a16:creationId xmlns:a16="http://schemas.microsoft.com/office/drawing/2014/main" id="{7DF1B62A-FED4-4214-8590-305AAF1F17F0}"/>
              </a:ext>
            </a:extLst>
          </p:cNvPr>
          <p:cNvSpPr txBox="1">
            <a:spLocks/>
          </p:cNvSpPr>
          <p:nvPr/>
        </p:nvSpPr>
        <p:spPr>
          <a:xfrm>
            <a:off x="2987539" y="2951483"/>
            <a:ext cx="6216922" cy="477517"/>
          </a:xfrm>
          <a:prstGeom prst="rect">
            <a:avLst/>
          </a:prstGeom>
        </p:spPr>
        <p:txBody>
          <a:bodyPr lIns="0" tIns="0" rIns="0" bIns="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dirty="0"/>
              <a:t>	启示与不足</a:t>
            </a:r>
            <a:endParaRPr lang="zh-CN" altLang="zh-CN" sz="6600" dirty="0"/>
          </a:p>
        </p:txBody>
      </p:sp>
    </p:spTree>
    <p:extLst>
      <p:ext uri="{BB962C8B-B14F-4D97-AF65-F5344CB8AC3E}">
        <p14:creationId xmlns:p14="http://schemas.microsoft.com/office/powerpoint/2010/main" val="64208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DA2F42-0E7C-4EF5-B506-85196ECA0BCE}"/>
              </a:ext>
            </a:extLst>
          </p:cNvPr>
          <p:cNvSpPr/>
          <p:nvPr/>
        </p:nvSpPr>
        <p:spPr>
          <a:xfrm>
            <a:off x="558800" y="2136338"/>
            <a:ext cx="10769600" cy="2585323"/>
          </a:xfrm>
          <a:prstGeom prst="rect">
            <a:avLst/>
          </a:prstGeom>
        </p:spPr>
        <p:txBody>
          <a:bodyPr wrap="square">
            <a:spAutoFit/>
          </a:bodyPr>
          <a:lstStyle/>
          <a:p>
            <a:r>
              <a:rPr lang="zh-CN" altLang="zh-CN" dirty="0">
                <a:ea typeface="DengXian" panose="02010600030101010101" pitchFamily="2" charset="-122"/>
                <a:cs typeface="Times New Roman" panose="02020603050405020304" pitchFamily="18" charset="0"/>
              </a:rPr>
              <a:t>科技型社会事件的相关网络舆情，对于实际的政策和回应形成有着较大的影响，其具体表现在紧跟事件发展过程，并存在全方位考量对事件本身处理、对个人本身、对社会影响的情况。</a:t>
            </a:r>
            <a:endParaRPr lang="en-US" altLang="zh-CN" dirty="0">
              <a:ea typeface="DengXian" panose="02010600030101010101" pitchFamily="2" charset="-122"/>
              <a:cs typeface="Times New Roman" panose="02020603050405020304" pitchFamily="18" charset="0"/>
            </a:endParaRPr>
          </a:p>
          <a:p>
            <a:endParaRPr lang="en-US" altLang="zh-CN" dirty="0">
              <a:ea typeface="DengXian" panose="02010600030101010101" pitchFamily="2" charset="-122"/>
              <a:cs typeface="Times New Roman" panose="02020603050405020304" pitchFamily="18" charset="0"/>
            </a:endParaRPr>
          </a:p>
          <a:p>
            <a:r>
              <a:rPr lang="zh-CN" altLang="zh-CN" dirty="0"/>
              <a:t>科技类社会事件发生后的社会舆情，更多注重的是其对生活、对社会、对法律道德观念的影响，谈及技术本身，也往往注目于其必要性、合法性、可行性（不包括技术上困难的考量）。</a:t>
            </a:r>
            <a:endParaRPr lang="en-US" altLang="zh-CN" dirty="0"/>
          </a:p>
          <a:p>
            <a:endParaRPr lang="en-US" altLang="zh-CN" dirty="0"/>
          </a:p>
          <a:p>
            <a:r>
              <a:rPr lang="zh-CN" altLang="zh-CN" dirty="0"/>
              <a:t>研究此类数据的发展变化和其本身特点，对更好地与民情民意互联互通，充分体现人民民主，实现司法的公平正义和鉴定公民本身的科学文化素养等具有重大意义。</a:t>
            </a:r>
          </a:p>
          <a:p>
            <a:endParaRPr lang="zh-CN" altLang="en-US" dirty="0"/>
          </a:p>
        </p:txBody>
      </p:sp>
    </p:spTree>
    <p:extLst>
      <p:ext uri="{BB962C8B-B14F-4D97-AF65-F5344CB8AC3E}">
        <p14:creationId xmlns:p14="http://schemas.microsoft.com/office/powerpoint/2010/main" val="413813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F18D4C-3369-4010-852E-A44AB94E182B}"/>
              </a:ext>
            </a:extLst>
          </p:cNvPr>
          <p:cNvSpPr/>
          <p:nvPr/>
        </p:nvSpPr>
        <p:spPr>
          <a:xfrm>
            <a:off x="533400" y="1397675"/>
            <a:ext cx="11264900" cy="2031325"/>
          </a:xfrm>
          <a:prstGeom prst="rect">
            <a:avLst/>
          </a:prstGeom>
        </p:spPr>
        <p:txBody>
          <a:bodyPr wrap="square">
            <a:spAutoFit/>
          </a:bodyPr>
          <a:lstStyle/>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鉴于本研究采用的数据集来自中文微博，复杂性较大，在没有更新分词库或是停用词库等的基础上得到的结果必然与实际语义存在一定差异</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且在有大量情绪化表达评论的基础上忽视情感和语义句式分析，这是未来可供进一步研究拓展的方向。</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indent="266700" algn="just">
              <a:spcAft>
                <a:spcPts val="0"/>
              </a:spcAft>
            </a:pPr>
            <a:r>
              <a:rPr lang="zh-CN" altLang="zh-CN" kern="100" dirty="0">
                <a:latin typeface="DengXian" panose="02010600030101010101" pitchFamily="2" charset="-122"/>
                <a:ea typeface="DengXian" panose="02010600030101010101" pitchFamily="2" charset="-122"/>
                <a:cs typeface="Times New Roman" panose="02020603050405020304" pitchFamily="18" charset="0"/>
              </a:rPr>
              <a:t>同时，共现词可视化的原始数据，仍有进一步筛选过滤的可能，此次得到的各时间点结果并不十分理想，可能应考虑更换聚类方法。</a:t>
            </a:r>
          </a:p>
        </p:txBody>
      </p:sp>
    </p:spTree>
    <p:extLst>
      <p:ext uri="{BB962C8B-B14F-4D97-AF65-F5344CB8AC3E}">
        <p14:creationId xmlns:p14="http://schemas.microsoft.com/office/powerpoint/2010/main" val="361507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E06274-2586-4816-AA11-489164078CA9}"/>
              </a:ext>
            </a:extLst>
          </p:cNvPr>
          <p:cNvSpPr/>
          <p:nvPr/>
        </p:nvSpPr>
        <p:spPr>
          <a:xfrm>
            <a:off x="3041317" y="2285546"/>
            <a:ext cx="6109365" cy="1015663"/>
          </a:xfrm>
          <a:prstGeom prst="rect">
            <a:avLst/>
          </a:prstGeom>
        </p:spPr>
        <p:txBody>
          <a:bodyPr wrap="none">
            <a:spAutoFit/>
          </a:bodyPr>
          <a:lstStyle/>
          <a:p>
            <a:pPr marL="266700" indent="266700" algn="just"/>
            <a:r>
              <a:rPr lang="zh-CN" altLang="en-US" sz="6000" kern="100" dirty="0">
                <a:latin typeface="华文楷体" panose="02010600040101010101" pitchFamily="2" charset="-122"/>
                <a:ea typeface="华文楷体" panose="02010600040101010101" pitchFamily="2" charset="-122"/>
                <a:cs typeface="Times New Roman" panose="02020603050405020304" pitchFamily="18" charset="0"/>
              </a:rPr>
              <a:t>研究结果与结论</a:t>
            </a:r>
            <a:endParaRPr lang="zh-CN" altLang="zh-CN" sz="6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9911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898685-39C9-4564-9A6A-51DF3B486D92}"/>
              </a:ext>
            </a:extLst>
          </p:cNvPr>
          <p:cNvSpPr/>
          <p:nvPr/>
        </p:nvSpPr>
        <p:spPr>
          <a:xfrm>
            <a:off x="0" y="0"/>
            <a:ext cx="6096000" cy="2123658"/>
          </a:xfrm>
          <a:prstGeom prst="rect">
            <a:avLst/>
          </a:prstGeom>
        </p:spPr>
        <p:txBody>
          <a:bodyPr>
            <a:spAutoFit/>
          </a:bodyPr>
          <a:lstStyle/>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1.</a:t>
            </a:r>
            <a:r>
              <a:rPr lang="zh-CN" altLang="zh-CN" sz="2400" kern="100" dirty="0">
                <a:latin typeface="等线" panose="02010600030101010101" pitchFamily="2" charset="-122"/>
                <a:cs typeface="Times New Roman" panose="02020603050405020304" pitchFamily="18" charset="0"/>
              </a:rPr>
              <a:t>基于</a:t>
            </a:r>
            <a:r>
              <a:rPr lang="en-US" altLang="zh-CN" sz="2400" kern="100" dirty="0">
                <a:latin typeface="等线" panose="02010600030101010101" pitchFamily="2" charset="-122"/>
                <a:cs typeface="Times New Roman" panose="02020603050405020304" pitchFamily="18" charset="0"/>
              </a:rPr>
              <a:t>LDA</a:t>
            </a:r>
            <a:r>
              <a:rPr lang="zh-CN" altLang="zh-CN" sz="2400" kern="100" dirty="0">
                <a:latin typeface="等线" panose="02010600030101010101" pitchFamily="2" charset="-122"/>
                <a:cs typeface="Times New Roman" panose="02020603050405020304" pitchFamily="18" charset="0"/>
              </a:rPr>
              <a:t>的六个时期事件主题提炼</a:t>
            </a: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）主题数量确定</a:t>
            </a: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对语料库进行</a:t>
            </a:r>
            <a:r>
              <a:rPr lang="en-US" altLang="zh-CN" kern="100" dirty="0">
                <a:latin typeface="等线" panose="02010600030101010101" pitchFamily="2" charset="-122"/>
                <a:cs typeface="Times New Roman" panose="02020603050405020304" pitchFamily="18" charset="0"/>
              </a:rPr>
              <a:t> LDA </a:t>
            </a:r>
            <a:r>
              <a:rPr lang="zh-CN" altLang="zh-CN" kern="100" dirty="0">
                <a:latin typeface="等线" panose="02010600030101010101" pitchFamily="2" charset="-122"/>
                <a:cs typeface="Times New Roman" panose="02020603050405020304" pitchFamily="18" charset="0"/>
              </a:rPr>
              <a:t>主题建模，设定主题数</a:t>
            </a:r>
            <a:r>
              <a:rPr lang="en-US" altLang="zh-CN" kern="100" dirty="0">
                <a:latin typeface="等线" panose="02010600030101010101" pitchFamily="2" charset="-122"/>
                <a:cs typeface="Times New Roman" panose="02020603050405020304" pitchFamily="18" charset="0"/>
              </a:rPr>
              <a:t> K </a:t>
            </a:r>
            <a:r>
              <a:rPr lang="zh-CN" altLang="zh-CN" kern="100" dirty="0">
                <a:latin typeface="等线" panose="02010600030101010101" pitchFamily="2" charset="-122"/>
                <a:cs typeface="Times New Roman" panose="02020603050405020304" pitchFamily="18" charset="0"/>
              </a:rPr>
              <a:t>从 </a:t>
            </a:r>
            <a:r>
              <a:rPr lang="en-US" altLang="zh-CN" kern="100" dirty="0">
                <a:latin typeface="等线" panose="02010600030101010101" pitchFamily="2" charset="-122"/>
                <a:cs typeface="Times New Roman" panose="02020603050405020304" pitchFamily="18" charset="0"/>
              </a:rPr>
              <a:t>10 </a:t>
            </a:r>
            <a:r>
              <a:rPr lang="zh-CN" altLang="zh-CN" kern="100" dirty="0">
                <a:latin typeface="等线" panose="02010600030101010101" pitchFamily="2" charset="-122"/>
                <a:cs typeface="Times New Roman" panose="02020603050405020304" pitchFamily="18" charset="0"/>
              </a:rPr>
              <a:t>开始取值，最小值为 </a:t>
            </a:r>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，依次进行运算，得到</a:t>
            </a:r>
            <a:r>
              <a:rPr lang="en-US" altLang="zh-CN" kern="100" dirty="0">
                <a:latin typeface="等线" panose="02010600030101010101" pitchFamily="2" charset="-122"/>
                <a:cs typeface="Times New Roman" panose="02020603050405020304" pitchFamily="18" charset="0"/>
              </a:rPr>
              <a:t> LDA </a:t>
            </a:r>
            <a:r>
              <a:rPr lang="zh-CN" altLang="zh-CN" kern="100" dirty="0">
                <a:latin typeface="等线" panose="02010600030101010101" pitchFamily="2" charset="-122"/>
                <a:cs typeface="Times New Roman" panose="02020603050405020304" pitchFamily="18" charset="0"/>
              </a:rPr>
              <a:t>主题模型的主题数。</a:t>
            </a: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当</a:t>
            </a:r>
            <a:r>
              <a:rPr lang="en-US" altLang="zh-CN" kern="100" dirty="0">
                <a:latin typeface="等线" panose="02010600030101010101" pitchFamily="2" charset="-122"/>
                <a:cs typeface="Times New Roman" panose="02020603050405020304" pitchFamily="18" charset="0"/>
              </a:rPr>
              <a:t>K=10</a:t>
            </a:r>
            <a:r>
              <a:rPr lang="zh-CN" altLang="zh-CN" kern="100" dirty="0">
                <a:latin typeface="等线" panose="02010600030101010101" pitchFamily="2" charset="-122"/>
                <a:cs typeface="Times New Roman" panose="02020603050405020304" pitchFamily="18" charset="0"/>
              </a:rPr>
              <a:t>时，可以看出主题数过大容易造成数据集的过度拟合，（以时期</a:t>
            </a: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为例）</a:t>
            </a:r>
          </a:p>
        </p:txBody>
      </p:sp>
      <p:pic>
        <p:nvPicPr>
          <p:cNvPr id="3" name="图片 2">
            <a:extLst>
              <a:ext uri="{FF2B5EF4-FFF2-40B4-BE49-F238E27FC236}">
                <a16:creationId xmlns:a16="http://schemas.microsoft.com/office/drawing/2014/main" id="{3798CC1A-1BC6-47F6-9A10-053E18F796ED}"/>
              </a:ext>
            </a:extLst>
          </p:cNvPr>
          <p:cNvPicPr/>
          <p:nvPr/>
        </p:nvPicPr>
        <p:blipFill>
          <a:blip r:embed="rId2"/>
          <a:stretch>
            <a:fillRect/>
          </a:stretch>
        </p:blipFill>
        <p:spPr>
          <a:xfrm>
            <a:off x="213042" y="2123658"/>
            <a:ext cx="7230746" cy="4734342"/>
          </a:xfrm>
          <a:prstGeom prst="rect">
            <a:avLst/>
          </a:prstGeom>
        </p:spPr>
      </p:pic>
      <p:sp>
        <p:nvSpPr>
          <p:cNvPr id="4" name="矩形 3">
            <a:extLst>
              <a:ext uri="{FF2B5EF4-FFF2-40B4-BE49-F238E27FC236}">
                <a16:creationId xmlns:a16="http://schemas.microsoft.com/office/drawing/2014/main" id="{ACE1D682-33EC-4C0C-9D00-4CF91DA9BCB9}"/>
              </a:ext>
            </a:extLst>
          </p:cNvPr>
          <p:cNvSpPr/>
          <p:nvPr/>
        </p:nvSpPr>
        <p:spPr>
          <a:xfrm>
            <a:off x="6264909" y="1754326"/>
            <a:ext cx="4854214" cy="369332"/>
          </a:xfrm>
          <a:prstGeom prst="rect">
            <a:avLst/>
          </a:prstGeom>
        </p:spPr>
        <p:txBody>
          <a:bodyPr wrap="none">
            <a:spAutoFit/>
          </a:bodyPr>
          <a:lstStyle/>
          <a:p>
            <a:pPr marL="266700" indent="266700" algn="just">
              <a:spcAft>
                <a:spcPts val="0"/>
              </a:spcAft>
            </a:pPr>
            <a:r>
              <a:rPr lang="zh-CN" altLang="zh-CN" kern="100" dirty="0">
                <a:latin typeface="等线" panose="02010600030101010101" pitchFamily="2" charset="-122"/>
                <a:cs typeface="Times New Roman" panose="02020603050405020304" pitchFamily="18" charset="0"/>
              </a:rPr>
              <a:t>因此，本文确定最终的主题数量</a:t>
            </a:r>
            <a:r>
              <a:rPr lang="en-US" altLang="zh-CN" kern="100" dirty="0">
                <a:latin typeface="等线" panose="02010600030101010101" pitchFamily="2" charset="-122"/>
                <a:cs typeface="Times New Roman" panose="02020603050405020304" pitchFamily="18" charset="0"/>
              </a:rPr>
              <a:t> K </a:t>
            </a:r>
            <a:r>
              <a:rPr lang="zh-CN" altLang="zh-CN" kern="100" dirty="0">
                <a:latin typeface="等线" panose="02010600030101010101" pitchFamily="2" charset="-122"/>
                <a:cs typeface="Times New Roman" panose="02020603050405020304" pitchFamily="18" charset="0"/>
              </a:rPr>
              <a:t>为 </a:t>
            </a:r>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21929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379FE9-A1ED-40C5-A40F-C6C04690DB5E}"/>
              </a:ext>
            </a:extLst>
          </p:cNvPr>
          <p:cNvSpPr/>
          <p:nvPr/>
        </p:nvSpPr>
        <p:spPr>
          <a:xfrm>
            <a:off x="-411855" y="0"/>
            <a:ext cx="3557384" cy="369332"/>
          </a:xfrm>
          <a:prstGeom prst="rect">
            <a:avLst/>
          </a:prstGeom>
        </p:spPr>
        <p:txBody>
          <a:bodyPr wrap="none">
            <a:spAutoFit/>
          </a:bodyPr>
          <a:lstStyle/>
          <a:p>
            <a:pPr marL="266700" indent="266700" algn="just">
              <a:spcAft>
                <a:spcPts val="0"/>
              </a:spcAft>
            </a:pP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a:t>
            </a:r>
            <a:r>
              <a:rPr lang="en-US" altLang="zh-CN" kern="100" dirty="0">
                <a:latin typeface="等线" panose="02010600030101010101" pitchFamily="2" charset="-122"/>
                <a:cs typeface="Times New Roman" panose="02020603050405020304" pitchFamily="18" charset="0"/>
              </a:rPr>
              <a:t>K=5</a:t>
            </a:r>
            <a:r>
              <a:rPr lang="zh-CN" altLang="zh-CN" kern="100" dirty="0">
                <a:latin typeface="等线" panose="02010600030101010101" pitchFamily="2" charset="-122"/>
                <a:cs typeface="Times New Roman" panose="02020603050405020304" pitchFamily="18" charset="0"/>
              </a:rPr>
              <a:t>时得到的主题结果</a:t>
            </a:r>
          </a:p>
        </p:txBody>
      </p:sp>
      <p:sp>
        <p:nvSpPr>
          <p:cNvPr id="4" name="矩形 3">
            <a:extLst>
              <a:ext uri="{FF2B5EF4-FFF2-40B4-BE49-F238E27FC236}">
                <a16:creationId xmlns:a16="http://schemas.microsoft.com/office/drawing/2014/main" id="{BF74D168-13C1-4DFA-80BB-31EA0927B1FE}"/>
              </a:ext>
            </a:extLst>
          </p:cNvPr>
          <p:cNvSpPr/>
          <p:nvPr/>
        </p:nvSpPr>
        <p:spPr>
          <a:xfrm>
            <a:off x="196849" y="464740"/>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1</a:t>
            </a:r>
            <a:r>
              <a:rPr lang="zh-CN" altLang="zh-CN" dirty="0">
                <a:cs typeface="Times New Roman" panose="02020603050405020304" pitchFamily="18" charset="0"/>
              </a:rPr>
              <a:t>：</a:t>
            </a:r>
            <a:endParaRPr lang="zh-CN" altLang="en-US" dirty="0"/>
          </a:p>
        </p:txBody>
      </p:sp>
      <p:sp>
        <p:nvSpPr>
          <p:cNvPr id="5" name="矩形 4">
            <a:extLst>
              <a:ext uri="{FF2B5EF4-FFF2-40B4-BE49-F238E27FC236}">
                <a16:creationId xmlns:a16="http://schemas.microsoft.com/office/drawing/2014/main" id="{F5D30BCE-5F0F-4CA7-BCDF-C93A6C01DCF2}"/>
              </a:ext>
            </a:extLst>
          </p:cNvPr>
          <p:cNvSpPr/>
          <p:nvPr/>
        </p:nvSpPr>
        <p:spPr>
          <a:xfrm>
            <a:off x="5596504" y="413536"/>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2</a:t>
            </a:r>
            <a:r>
              <a:rPr lang="zh-CN" altLang="zh-CN" dirty="0">
                <a:cs typeface="Times New Roman" panose="02020603050405020304" pitchFamily="18" charset="0"/>
              </a:rPr>
              <a:t>：</a:t>
            </a:r>
            <a:endParaRPr lang="zh-CN" altLang="en-US" dirty="0"/>
          </a:p>
        </p:txBody>
      </p:sp>
      <p:graphicFrame>
        <p:nvGraphicFramePr>
          <p:cNvPr id="6" name="表格 5">
            <a:extLst>
              <a:ext uri="{FF2B5EF4-FFF2-40B4-BE49-F238E27FC236}">
                <a16:creationId xmlns:a16="http://schemas.microsoft.com/office/drawing/2014/main" id="{1F27B7EB-5CB5-4FE3-BFDA-65FF6205767D}"/>
              </a:ext>
            </a:extLst>
          </p:cNvPr>
          <p:cNvGraphicFramePr>
            <a:graphicFrameLocks noGrp="1"/>
          </p:cNvGraphicFramePr>
          <p:nvPr>
            <p:extLst/>
          </p:nvPr>
        </p:nvGraphicFramePr>
        <p:xfrm>
          <a:off x="5839965" y="813586"/>
          <a:ext cx="5932935" cy="6087208"/>
        </p:xfrm>
        <a:graphic>
          <a:graphicData uri="http://schemas.openxmlformats.org/drawingml/2006/table">
            <a:tbl>
              <a:tblPr firstRow="1" firstCol="1" bandRow="1">
                <a:tableStyleId>{5C22544A-7EE6-4342-B048-85BDC9FD1C3A}</a:tableStyleId>
              </a:tblPr>
              <a:tblGrid>
                <a:gridCol w="5932935">
                  <a:extLst>
                    <a:ext uri="{9D8B030D-6E8A-4147-A177-3AD203B41FA5}">
                      <a16:colId xmlns:a16="http://schemas.microsoft.com/office/drawing/2014/main" val="478767440"/>
                    </a:ext>
                  </a:extLst>
                </a:gridCol>
              </a:tblGrid>
              <a:tr h="247398">
                <a:tc>
                  <a:txBody>
                    <a:bodyPr/>
                    <a:lstStyle/>
                    <a:p>
                      <a:pPr marL="266700" indent="266700" algn="just">
                        <a:spcAft>
                          <a:spcPts val="0"/>
                        </a:spcAft>
                      </a:pPr>
                      <a:r>
                        <a:rPr lang="en-US" sz="1600" kern="100" dirty="0">
                          <a:effectLst/>
                        </a:rPr>
                        <a:t>Topic Nr.1:</a:t>
                      </a:r>
                      <a:r>
                        <a:rPr lang="zh-CN" sz="1600" kern="100" dirty="0">
                          <a:effectLst/>
                        </a:rPr>
                        <a:t>上帝魔盒、人类基因污染</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1019430"/>
                  </a:ext>
                </a:extLst>
              </a:tr>
              <a:tr h="720648">
                <a:tc>
                  <a:txBody>
                    <a:bodyPr/>
                    <a:lstStyle/>
                    <a:p>
                      <a:pPr marL="266700" indent="266700" algn="just">
                        <a:spcAft>
                          <a:spcPts val="0"/>
                        </a:spcAft>
                      </a:pPr>
                      <a:r>
                        <a:rPr lang="zh-CN" sz="1600" kern="100">
                          <a:effectLst/>
                        </a:rPr>
                        <a:t>口语</a:t>
                      </a:r>
                      <a:r>
                        <a:rPr lang="en-US" sz="1600" kern="100">
                          <a:effectLst/>
                        </a:rPr>
                        <a:t> 8.05 | </a:t>
                      </a:r>
                      <a:r>
                        <a:rPr lang="zh-CN" sz="1600" kern="100">
                          <a:effectLst/>
                        </a:rPr>
                        <a:t>感觉</a:t>
                      </a:r>
                      <a:r>
                        <a:rPr lang="en-US" sz="1600" kern="100">
                          <a:effectLst/>
                        </a:rPr>
                        <a:t> 7.33 | </a:t>
                      </a:r>
                      <a:r>
                        <a:rPr lang="zh-CN" sz="1600" kern="100">
                          <a:effectLst/>
                        </a:rPr>
                        <a:t>上帝</a:t>
                      </a:r>
                      <a:r>
                        <a:rPr lang="en-US" sz="1600" kern="100">
                          <a:effectLst/>
                        </a:rPr>
                        <a:t> 5.32 | </a:t>
                      </a:r>
                      <a:r>
                        <a:rPr lang="zh-CN" sz="1600" kern="100">
                          <a:effectLst/>
                        </a:rPr>
                        <a:t>遗传病</a:t>
                      </a:r>
                      <a:r>
                        <a:rPr lang="en-US" sz="1600" kern="100">
                          <a:effectLst/>
                        </a:rPr>
                        <a:t> 3.99 | </a:t>
                      </a:r>
                      <a:r>
                        <a:rPr lang="zh-CN" sz="1600" kern="100">
                          <a:effectLst/>
                        </a:rPr>
                        <a:t>魔盒</a:t>
                      </a:r>
                      <a:r>
                        <a:rPr lang="en-US" sz="1600" kern="100">
                          <a:effectLst/>
                        </a:rPr>
                        <a:t> 3.71 | </a:t>
                      </a:r>
                      <a:r>
                        <a:rPr lang="zh-CN" sz="1600" kern="100">
                          <a:effectLst/>
                        </a:rPr>
                        <a:t>世界</a:t>
                      </a:r>
                      <a:r>
                        <a:rPr lang="en-US" sz="1600" kern="100">
                          <a:effectLst/>
                        </a:rPr>
                        <a:t> 3.17 | </a:t>
                      </a:r>
                      <a:r>
                        <a:rPr lang="zh-CN" sz="1600" kern="100">
                          <a:effectLst/>
                        </a:rPr>
                        <a:t>世界人类个体基因人类技术权力平民</a:t>
                      </a:r>
                      <a:r>
                        <a:rPr lang="en-US" sz="1600" kern="100">
                          <a:effectLst/>
                        </a:rPr>
                        <a:t> 2.29 | </a:t>
                      </a:r>
                      <a:r>
                        <a:rPr lang="zh-CN" sz="1600" kern="100">
                          <a:effectLst/>
                        </a:rPr>
                        <a:t>科学</a:t>
                      </a:r>
                      <a:r>
                        <a:rPr lang="en-US" sz="1600" kern="100">
                          <a:effectLst/>
                        </a:rPr>
                        <a:t> 2.15 | </a:t>
                      </a:r>
                      <a:r>
                        <a:rPr lang="zh-CN" sz="1600" kern="100">
                          <a:effectLst/>
                        </a:rPr>
                        <a:t>伪君子</a:t>
                      </a:r>
                      <a:r>
                        <a:rPr lang="en-US" sz="1600" kern="100">
                          <a:effectLst/>
                        </a:rPr>
                        <a:t> 2.09 | </a:t>
                      </a:r>
                      <a:r>
                        <a:rPr lang="zh-CN" sz="1600" kern="100">
                          <a:effectLst/>
                        </a:rPr>
                        <a:t>耻双录</a:t>
                      </a:r>
                      <a:r>
                        <a:rPr lang="en-US" sz="1600" kern="100">
                          <a:effectLst/>
                        </a:rPr>
                        <a:t> 2.09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0429048"/>
                  </a:ext>
                </a:extLst>
              </a:tr>
              <a:tr h="247398">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1061619401"/>
                  </a:ext>
                </a:extLst>
              </a:tr>
              <a:tr h="247398">
                <a:tc>
                  <a:txBody>
                    <a:bodyPr/>
                    <a:lstStyle/>
                    <a:p>
                      <a:pPr marL="266700" indent="266700" algn="just">
                        <a:spcAft>
                          <a:spcPts val="0"/>
                        </a:spcAft>
                      </a:pPr>
                      <a:r>
                        <a:rPr lang="en-US" sz="1600" kern="100">
                          <a:effectLst/>
                        </a:rPr>
                        <a:t>Topic Nr.2:</a:t>
                      </a:r>
                      <a:r>
                        <a:rPr lang="zh-CN" sz="1600" kern="100">
                          <a:effectLst/>
                        </a:rPr>
                        <a:t>孩子人体实验底线</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7274243"/>
                  </a:ext>
                </a:extLst>
              </a:tr>
              <a:tr h="720648">
                <a:tc>
                  <a:txBody>
                    <a:bodyPr/>
                    <a:lstStyle/>
                    <a:p>
                      <a:pPr marL="266700" indent="266700" algn="just">
                        <a:spcAft>
                          <a:spcPts val="0"/>
                        </a:spcAft>
                      </a:pPr>
                      <a:r>
                        <a:rPr lang="zh-CN" sz="1600" kern="100" dirty="0">
                          <a:effectLst/>
                        </a:rPr>
                        <a:t>人类</a:t>
                      </a:r>
                      <a:r>
                        <a:rPr lang="en-US" sz="1600" kern="100" dirty="0">
                          <a:effectLst/>
                        </a:rPr>
                        <a:t> 14.92 | </a:t>
                      </a:r>
                      <a:r>
                        <a:rPr lang="zh-CN" sz="1600" kern="100" dirty="0">
                          <a:effectLst/>
                        </a:rPr>
                        <a:t>底线</a:t>
                      </a:r>
                      <a:r>
                        <a:rPr lang="en-US" sz="1600" kern="100" dirty="0">
                          <a:effectLst/>
                        </a:rPr>
                        <a:t> 10.14 | </a:t>
                      </a:r>
                      <a:r>
                        <a:rPr lang="zh-CN" sz="1600" kern="100" dirty="0">
                          <a:effectLst/>
                        </a:rPr>
                        <a:t>孩子人</a:t>
                      </a:r>
                      <a:r>
                        <a:rPr lang="en-US" sz="1600" kern="100" dirty="0">
                          <a:effectLst/>
                        </a:rPr>
                        <a:t> 3.1 | </a:t>
                      </a:r>
                      <a:r>
                        <a:rPr lang="zh-CN" sz="1600" kern="100" dirty="0">
                          <a:effectLst/>
                        </a:rPr>
                        <a:t>视频</a:t>
                      </a:r>
                      <a:r>
                        <a:rPr lang="en-US" sz="1600" kern="100" dirty="0">
                          <a:effectLst/>
                        </a:rPr>
                        <a:t> 3.02 | </a:t>
                      </a:r>
                      <a:r>
                        <a:rPr lang="zh-CN" sz="1600" kern="100" dirty="0">
                          <a:effectLst/>
                        </a:rPr>
                        <a:t>基因突变</a:t>
                      </a:r>
                      <a:r>
                        <a:rPr lang="en-US" sz="1600" kern="100" dirty="0">
                          <a:effectLst/>
                        </a:rPr>
                        <a:t> 2.26 | </a:t>
                      </a:r>
                      <a:r>
                        <a:rPr lang="zh-CN" sz="1600" kern="100" dirty="0">
                          <a:effectLst/>
                        </a:rPr>
                        <a:t>法律</a:t>
                      </a:r>
                      <a:r>
                        <a:rPr lang="en-US" sz="1600" kern="100" dirty="0">
                          <a:effectLst/>
                        </a:rPr>
                        <a:t> 2.22 | </a:t>
                      </a:r>
                      <a:r>
                        <a:rPr lang="zh-CN" sz="1600" kern="100" dirty="0">
                          <a:effectLst/>
                        </a:rPr>
                        <a:t>遗传疾病</a:t>
                      </a:r>
                      <a:r>
                        <a:rPr lang="en-US" sz="1600" kern="100" dirty="0">
                          <a:effectLst/>
                        </a:rPr>
                        <a:t> 2.21 | </a:t>
                      </a:r>
                      <a:r>
                        <a:rPr lang="zh-CN" sz="1600" kern="100" dirty="0">
                          <a:effectLst/>
                        </a:rPr>
                        <a:t>念经</a:t>
                      </a:r>
                      <a:r>
                        <a:rPr lang="en-US" sz="1600" kern="100" dirty="0">
                          <a:effectLst/>
                        </a:rPr>
                        <a:t> 2.18 | </a:t>
                      </a:r>
                      <a:r>
                        <a:rPr lang="zh-CN" sz="1600" kern="100" dirty="0">
                          <a:effectLst/>
                        </a:rPr>
                        <a:t>好人</a:t>
                      </a:r>
                      <a:r>
                        <a:rPr lang="en-US" sz="1600" kern="100" dirty="0">
                          <a:effectLst/>
                        </a:rPr>
                        <a:t> 2.18 | </a:t>
                      </a:r>
                      <a:r>
                        <a:rPr lang="zh-CN" sz="1600" kern="100" dirty="0">
                          <a:effectLst/>
                        </a:rPr>
                        <a:t>人伦</a:t>
                      </a:r>
                      <a:r>
                        <a:rPr lang="en-US" sz="1600" kern="100" dirty="0">
                          <a:effectLst/>
                        </a:rPr>
                        <a:t> 2.09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4002859"/>
                  </a:ext>
                </a:extLst>
              </a:tr>
              <a:tr h="247398">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731635604"/>
                  </a:ext>
                </a:extLst>
              </a:tr>
              <a:tr h="247398">
                <a:tc>
                  <a:txBody>
                    <a:bodyPr/>
                    <a:lstStyle/>
                    <a:p>
                      <a:pPr marL="266700" indent="266700" algn="just">
                        <a:spcAft>
                          <a:spcPts val="0"/>
                        </a:spcAft>
                      </a:pPr>
                      <a:r>
                        <a:rPr lang="en-US" sz="1600" kern="100" dirty="0">
                          <a:effectLst/>
                        </a:rPr>
                        <a:t>Topic Nr.3:</a:t>
                      </a:r>
                      <a:r>
                        <a:rPr lang="zh-CN" sz="1600" kern="100" dirty="0">
                          <a:effectLst/>
                        </a:rPr>
                        <a:t>孩子与科学疯子</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3406685"/>
                  </a:ext>
                </a:extLst>
              </a:tr>
              <a:tr h="720648">
                <a:tc>
                  <a:txBody>
                    <a:bodyPr/>
                    <a:lstStyle/>
                    <a:p>
                      <a:pPr marL="266700" indent="266700" algn="just">
                        <a:spcAft>
                          <a:spcPts val="0"/>
                        </a:spcAft>
                      </a:pPr>
                      <a:r>
                        <a:rPr lang="zh-CN" sz="1600" kern="100">
                          <a:effectLst/>
                        </a:rPr>
                        <a:t>孩子</a:t>
                      </a:r>
                      <a:r>
                        <a:rPr lang="en-US" sz="1600" kern="100">
                          <a:effectLst/>
                        </a:rPr>
                        <a:t> 10.22 | </a:t>
                      </a:r>
                      <a:r>
                        <a:rPr lang="zh-CN" sz="1600" kern="100">
                          <a:effectLst/>
                        </a:rPr>
                        <a:t>疯子</a:t>
                      </a:r>
                      <a:r>
                        <a:rPr lang="en-US" sz="1600" kern="100">
                          <a:effectLst/>
                        </a:rPr>
                        <a:t> 4.11 | </a:t>
                      </a:r>
                      <a:r>
                        <a:rPr lang="zh-CN" sz="1600" kern="100">
                          <a:effectLst/>
                        </a:rPr>
                        <a:t>科学家</a:t>
                      </a:r>
                      <a:r>
                        <a:rPr lang="en-US" sz="1600" kern="100">
                          <a:effectLst/>
                        </a:rPr>
                        <a:t> 4.09 | </a:t>
                      </a:r>
                      <a:r>
                        <a:rPr lang="zh-CN" sz="1600" kern="100">
                          <a:effectLst/>
                        </a:rPr>
                        <a:t>细思</a:t>
                      </a:r>
                      <a:r>
                        <a:rPr lang="en-US" sz="1600" kern="100">
                          <a:effectLst/>
                        </a:rPr>
                        <a:t> 3.23 | </a:t>
                      </a:r>
                      <a:r>
                        <a:rPr lang="zh-CN" sz="1600" kern="100">
                          <a:effectLst/>
                        </a:rPr>
                        <a:t>家伙天才前者</a:t>
                      </a:r>
                      <a:r>
                        <a:rPr lang="en-US" sz="1600" kern="100">
                          <a:effectLst/>
                        </a:rPr>
                        <a:t> 3.03 | </a:t>
                      </a:r>
                      <a:r>
                        <a:rPr lang="zh-CN" sz="1600" kern="100">
                          <a:effectLst/>
                        </a:rPr>
                        <a:t>人类罪人</a:t>
                      </a:r>
                      <a:r>
                        <a:rPr lang="en-US" sz="1600" kern="100">
                          <a:effectLst/>
                        </a:rPr>
                        <a:t> 2.22 | </a:t>
                      </a:r>
                      <a:r>
                        <a:rPr lang="zh-CN" sz="1600" kern="100">
                          <a:effectLst/>
                        </a:rPr>
                        <a:t>魔鬼</a:t>
                      </a:r>
                      <a:r>
                        <a:rPr lang="en-US" sz="1600" kern="100">
                          <a:effectLst/>
                        </a:rPr>
                        <a:t> 2.17 | </a:t>
                      </a:r>
                      <a:r>
                        <a:rPr lang="zh-CN" sz="1600" kern="100">
                          <a:effectLst/>
                        </a:rPr>
                        <a:t>全人类</a:t>
                      </a:r>
                      <a:r>
                        <a:rPr lang="en-US" sz="1600" kern="100">
                          <a:effectLst/>
                        </a:rPr>
                        <a:t> 2.15 | </a:t>
                      </a:r>
                      <a:r>
                        <a:rPr lang="zh-CN" sz="1600" kern="100">
                          <a:effectLst/>
                        </a:rPr>
                        <a:t>后果</a:t>
                      </a:r>
                      <a:r>
                        <a:rPr lang="en-US" sz="1600" kern="100">
                          <a:effectLst/>
                        </a:rPr>
                        <a:t> 2.14 | </a:t>
                      </a:r>
                      <a:r>
                        <a:rPr lang="zh-CN" sz="1600" kern="100">
                          <a:effectLst/>
                        </a:rPr>
                        <a:t>眉毛</a:t>
                      </a:r>
                      <a:r>
                        <a:rPr lang="en-US" sz="1600" kern="100">
                          <a:effectLst/>
                        </a:rPr>
                        <a:t> 2.14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2202562"/>
                  </a:ext>
                </a:extLst>
              </a:tr>
              <a:tr h="247398">
                <a:tc>
                  <a:txBody>
                    <a:bodyPr/>
                    <a:lstStyle/>
                    <a:p>
                      <a:endParaRPr lang="zh-CN" sz="1600" kern="100" dirty="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1196304981"/>
                  </a:ext>
                </a:extLst>
              </a:tr>
              <a:tr h="247398">
                <a:tc>
                  <a:txBody>
                    <a:bodyPr/>
                    <a:lstStyle/>
                    <a:p>
                      <a:pPr marL="266700" indent="266700" algn="just">
                        <a:spcAft>
                          <a:spcPts val="0"/>
                        </a:spcAft>
                      </a:pPr>
                      <a:r>
                        <a:rPr lang="en-US" sz="1600" kern="100">
                          <a:effectLst/>
                        </a:rPr>
                        <a:t>Topic Nr.4:</a:t>
                      </a:r>
                      <a:r>
                        <a:rPr lang="zh-CN" sz="1600" kern="100">
                          <a:effectLst/>
                        </a:rPr>
                        <a:t>基因技术是毒液</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46254180"/>
                  </a:ext>
                </a:extLst>
              </a:tr>
              <a:tr h="965176">
                <a:tc>
                  <a:txBody>
                    <a:bodyPr/>
                    <a:lstStyle/>
                    <a:p>
                      <a:pPr marL="266700" indent="266700" algn="just">
                        <a:spcAft>
                          <a:spcPts val="0"/>
                        </a:spcAft>
                      </a:pPr>
                      <a:r>
                        <a:rPr lang="zh-CN" sz="1600" kern="100" dirty="0">
                          <a:effectLst/>
                        </a:rPr>
                        <a:t>技术</a:t>
                      </a:r>
                      <a:r>
                        <a:rPr lang="en-US" sz="1600" kern="100" dirty="0">
                          <a:effectLst/>
                        </a:rPr>
                        <a:t> 5.28 | </a:t>
                      </a:r>
                      <a:r>
                        <a:rPr lang="zh-CN" sz="1600" kern="100" dirty="0">
                          <a:effectLst/>
                        </a:rPr>
                        <a:t>评论</a:t>
                      </a:r>
                      <a:r>
                        <a:rPr lang="en-US" sz="1600" kern="100" dirty="0">
                          <a:effectLst/>
                        </a:rPr>
                        <a:t> 5.07 | </a:t>
                      </a:r>
                      <a:r>
                        <a:rPr lang="zh-CN" sz="1600" kern="100" dirty="0">
                          <a:effectLst/>
                        </a:rPr>
                        <a:t>间谍</a:t>
                      </a:r>
                      <a:r>
                        <a:rPr lang="en-US" sz="1600" kern="100" dirty="0">
                          <a:effectLst/>
                        </a:rPr>
                        <a:t> 4.37 | </a:t>
                      </a:r>
                      <a:r>
                        <a:rPr lang="zh-CN" sz="1600" kern="100" dirty="0">
                          <a:effectLst/>
                        </a:rPr>
                        <a:t>毒液</a:t>
                      </a:r>
                      <a:r>
                        <a:rPr lang="en-US" sz="1600" kern="100" dirty="0">
                          <a:effectLst/>
                        </a:rPr>
                        <a:t> 4.16 | </a:t>
                      </a:r>
                      <a:r>
                        <a:rPr lang="zh-CN" sz="1600" kern="100" dirty="0">
                          <a:effectLst/>
                        </a:rPr>
                        <a:t>科技</a:t>
                      </a:r>
                      <a:r>
                        <a:rPr lang="en-US" sz="1600" kern="100" dirty="0">
                          <a:effectLst/>
                        </a:rPr>
                        <a:t> 3.06 | </a:t>
                      </a:r>
                      <a:r>
                        <a:rPr lang="zh-CN" sz="1600" kern="100" dirty="0">
                          <a:effectLst/>
                        </a:rPr>
                        <a:t>小孩孩子孩子人基因人类乱套有钱人孩子基因小孩孩子人类物种</a:t>
                      </a:r>
                      <a:r>
                        <a:rPr lang="en-US" sz="1600" kern="100" dirty="0">
                          <a:effectLst/>
                        </a:rPr>
                        <a:t> 3.03 | </a:t>
                      </a:r>
                      <a:r>
                        <a:rPr lang="zh-CN" sz="1600" kern="100" dirty="0">
                          <a:effectLst/>
                        </a:rPr>
                        <a:t>超人</a:t>
                      </a:r>
                      <a:r>
                        <a:rPr lang="en-US" sz="1600" kern="100" dirty="0">
                          <a:effectLst/>
                        </a:rPr>
                        <a:t> 2.26 | </a:t>
                      </a:r>
                      <a:r>
                        <a:rPr lang="zh-CN" sz="1600" kern="100" dirty="0">
                          <a:effectLst/>
                        </a:rPr>
                        <a:t>沙雕</a:t>
                      </a:r>
                      <a:r>
                        <a:rPr lang="en-US" sz="1600" kern="100" dirty="0">
                          <a:effectLst/>
                        </a:rPr>
                        <a:t> 2.25 | </a:t>
                      </a:r>
                      <a:r>
                        <a:rPr lang="zh-CN" sz="1600" kern="100" dirty="0">
                          <a:effectLst/>
                        </a:rPr>
                        <a:t>基因积木积木结果</a:t>
                      </a:r>
                      <a:r>
                        <a:rPr lang="en-US" sz="1600" kern="100" dirty="0">
                          <a:effectLst/>
                        </a:rPr>
                        <a:t> 2.15 | </a:t>
                      </a:r>
                      <a:r>
                        <a:rPr lang="zh-CN" sz="1600" kern="100" dirty="0">
                          <a:effectLst/>
                        </a:rPr>
                        <a:t>力生物学界世界细思国家间谍魔盒电影情节</a:t>
                      </a:r>
                      <a:r>
                        <a:rPr lang="en-US" sz="1600" kern="100" dirty="0">
                          <a:effectLst/>
                        </a:rPr>
                        <a:t> 2.14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1301722"/>
                  </a:ext>
                </a:extLst>
              </a:tr>
              <a:tr h="247398">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4028102352"/>
                  </a:ext>
                </a:extLst>
              </a:tr>
              <a:tr h="247398">
                <a:tc>
                  <a:txBody>
                    <a:bodyPr/>
                    <a:lstStyle/>
                    <a:p>
                      <a:pPr marL="266700" indent="266700" algn="just">
                        <a:spcAft>
                          <a:spcPts val="0"/>
                        </a:spcAft>
                      </a:pPr>
                      <a:r>
                        <a:rPr lang="en-US" sz="1600" kern="100">
                          <a:effectLst/>
                        </a:rPr>
                        <a:t>Topic Nr.5:</a:t>
                      </a:r>
                      <a:r>
                        <a:rPr lang="zh-CN" sz="1600" kern="100">
                          <a:effectLst/>
                        </a:rPr>
                        <a:t>事件相关历史基因疾病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0961622"/>
                  </a:ext>
                </a:extLst>
              </a:tr>
              <a:tr h="690706">
                <a:tc>
                  <a:txBody>
                    <a:bodyPr/>
                    <a:lstStyle/>
                    <a:p>
                      <a:pPr marL="266700" indent="266700" algn="just">
                        <a:spcAft>
                          <a:spcPts val="0"/>
                        </a:spcAft>
                      </a:pPr>
                      <a:r>
                        <a:rPr lang="zh-CN" sz="1600" kern="100" dirty="0">
                          <a:effectLst/>
                        </a:rPr>
                        <a:t>事情</a:t>
                      </a:r>
                      <a:r>
                        <a:rPr lang="en-US" sz="1600" kern="100" dirty="0">
                          <a:effectLst/>
                        </a:rPr>
                        <a:t> 5.43 | </a:t>
                      </a:r>
                      <a:r>
                        <a:rPr lang="zh-CN" sz="1600" kern="100" dirty="0">
                          <a:effectLst/>
                        </a:rPr>
                        <a:t>历史</a:t>
                      </a:r>
                      <a:r>
                        <a:rPr lang="en-US" sz="1600" kern="100" dirty="0">
                          <a:effectLst/>
                        </a:rPr>
                        <a:t> 4.2 | </a:t>
                      </a:r>
                      <a:r>
                        <a:rPr lang="zh-CN" sz="1600" kern="100" dirty="0">
                          <a:effectLst/>
                        </a:rPr>
                        <a:t>字幕</a:t>
                      </a:r>
                      <a:r>
                        <a:rPr lang="en-US" sz="1600" kern="100" dirty="0">
                          <a:effectLst/>
                        </a:rPr>
                        <a:t> 4.13 | </a:t>
                      </a:r>
                      <a:r>
                        <a:rPr lang="zh-CN" sz="1600" kern="100" dirty="0">
                          <a:effectLst/>
                        </a:rPr>
                        <a:t>疾病</a:t>
                      </a:r>
                      <a:r>
                        <a:rPr lang="en-US" sz="1600" kern="100" dirty="0">
                          <a:effectLst/>
                        </a:rPr>
                        <a:t> 3.49 | </a:t>
                      </a:r>
                      <a:r>
                        <a:rPr lang="zh-CN" sz="1600" kern="100" dirty="0">
                          <a:effectLst/>
                        </a:rPr>
                        <a:t>国家</a:t>
                      </a:r>
                      <a:r>
                        <a:rPr lang="en-US" sz="1600" kern="100" dirty="0">
                          <a:effectLst/>
                        </a:rPr>
                        <a:t> 2.47 | </a:t>
                      </a:r>
                      <a:r>
                        <a:rPr lang="zh-CN" sz="1600" kern="100" dirty="0">
                          <a:effectLst/>
                        </a:rPr>
                        <a:t>发音</a:t>
                      </a:r>
                      <a:r>
                        <a:rPr lang="en-US" sz="1600" kern="100" dirty="0">
                          <a:effectLst/>
                        </a:rPr>
                        <a:t> 2.45 | </a:t>
                      </a:r>
                      <a:r>
                        <a:rPr lang="zh-CN" sz="1600" kern="100" dirty="0">
                          <a:effectLst/>
                        </a:rPr>
                        <a:t>人话</a:t>
                      </a:r>
                      <a:r>
                        <a:rPr lang="en-US" sz="1600" kern="100" dirty="0">
                          <a:effectLst/>
                        </a:rPr>
                        <a:t> 2.2 | </a:t>
                      </a:r>
                      <a:r>
                        <a:rPr lang="zh-CN" sz="1600" kern="100" dirty="0">
                          <a:effectLst/>
                        </a:rPr>
                        <a:t>准则</a:t>
                      </a:r>
                      <a:r>
                        <a:rPr lang="en-US" sz="1600" kern="100" dirty="0">
                          <a:effectLst/>
                        </a:rPr>
                        <a:t> 2.2 | </a:t>
                      </a:r>
                      <a:r>
                        <a:rPr lang="zh-CN" sz="1600" kern="100" dirty="0">
                          <a:effectLst/>
                        </a:rPr>
                        <a:t>感觉丧尸</a:t>
                      </a:r>
                      <a:r>
                        <a:rPr lang="en-US" sz="1600" kern="100" dirty="0">
                          <a:effectLst/>
                        </a:rPr>
                        <a:t> 2.2 | </a:t>
                      </a:r>
                      <a:r>
                        <a:rPr lang="zh-CN" sz="1600" kern="100" dirty="0">
                          <a:effectLst/>
                        </a:rPr>
                        <a:t>基因变异</a:t>
                      </a:r>
                      <a:r>
                        <a:rPr lang="en-US" sz="1600" kern="100" dirty="0">
                          <a:effectLst/>
                        </a:rPr>
                        <a:t> 2.19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3165596"/>
                  </a:ext>
                </a:extLst>
              </a:tr>
            </a:tbl>
          </a:graphicData>
        </a:graphic>
      </p:graphicFrame>
      <p:graphicFrame>
        <p:nvGraphicFramePr>
          <p:cNvPr id="8" name="表格 7">
            <a:extLst>
              <a:ext uri="{FF2B5EF4-FFF2-40B4-BE49-F238E27FC236}">
                <a16:creationId xmlns:a16="http://schemas.microsoft.com/office/drawing/2014/main" id="{550737AE-D786-40D6-BC26-AF9B7CEAE77B}"/>
              </a:ext>
            </a:extLst>
          </p:cNvPr>
          <p:cNvGraphicFramePr>
            <a:graphicFrameLocks noGrp="1"/>
          </p:cNvGraphicFramePr>
          <p:nvPr>
            <p:extLst/>
          </p:nvPr>
        </p:nvGraphicFramePr>
        <p:xfrm>
          <a:off x="0" y="782868"/>
          <a:ext cx="5594349" cy="6075125"/>
        </p:xfrm>
        <a:graphic>
          <a:graphicData uri="http://schemas.openxmlformats.org/drawingml/2006/table">
            <a:tbl>
              <a:tblPr firstRow="1" firstCol="1" bandRow="1">
                <a:tableStyleId>{5C22544A-7EE6-4342-B048-85BDC9FD1C3A}</a:tableStyleId>
              </a:tblPr>
              <a:tblGrid>
                <a:gridCol w="1328822">
                  <a:extLst>
                    <a:ext uri="{9D8B030D-6E8A-4147-A177-3AD203B41FA5}">
                      <a16:colId xmlns:a16="http://schemas.microsoft.com/office/drawing/2014/main" val="3859866363"/>
                    </a:ext>
                  </a:extLst>
                </a:gridCol>
                <a:gridCol w="4265527">
                  <a:extLst>
                    <a:ext uri="{9D8B030D-6E8A-4147-A177-3AD203B41FA5}">
                      <a16:colId xmlns:a16="http://schemas.microsoft.com/office/drawing/2014/main" val="694621474"/>
                    </a:ext>
                  </a:extLst>
                </a:gridCol>
              </a:tblGrid>
              <a:tr h="253130">
                <a:tc gridSpan="2">
                  <a:txBody>
                    <a:bodyPr/>
                    <a:lstStyle/>
                    <a:p>
                      <a:pPr marL="266700" indent="266700" algn="just">
                        <a:spcAft>
                          <a:spcPts val="0"/>
                        </a:spcAft>
                      </a:pPr>
                      <a:r>
                        <a:rPr lang="en-US" sz="1600" kern="100">
                          <a:effectLst/>
                        </a:rPr>
                        <a:t>Topic Nr.1:</a:t>
                      </a:r>
                      <a:r>
                        <a:rPr lang="zh-CN" sz="1600" kern="100">
                          <a:effectLst/>
                        </a:rPr>
                        <a:t>转基因新人类</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3429038056"/>
                  </a:ext>
                </a:extLst>
              </a:tr>
              <a:tr h="759391">
                <a:tc gridSpan="2">
                  <a:txBody>
                    <a:bodyPr/>
                    <a:lstStyle/>
                    <a:p>
                      <a:pPr marL="266700" indent="266700" algn="just">
                        <a:spcAft>
                          <a:spcPts val="0"/>
                        </a:spcAft>
                      </a:pPr>
                      <a:r>
                        <a:rPr lang="zh-CN" sz="1600" kern="100" dirty="0">
                          <a:effectLst/>
                        </a:rPr>
                        <a:t>人类</a:t>
                      </a:r>
                      <a:r>
                        <a:rPr lang="en-US" sz="1600" kern="100" dirty="0">
                          <a:effectLst/>
                        </a:rPr>
                        <a:t> 12.64 | </a:t>
                      </a:r>
                      <a:r>
                        <a:rPr lang="zh-CN" sz="1600" kern="100" dirty="0">
                          <a:effectLst/>
                        </a:rPr>
                        <a:t>事情</a:t>
                      </a:r>
                      <a:r>
                        <a:rPr lang="en-US" sz="1600" kern="100" dirty="0">
                          <a:effectLst/>
                        </a:rPr>
                        <a:t> 4.69 | </a:t>
                      </a:r>
                      <a:r>
                        <a:rPr lang="zh-CN" sz="1600" kern="100" dirty="0">
                          <a:effectLst/>
                        </a:rPr>
                        <a:t>国家</a:t>
                      </a:r>
                      <a:r>
                        <a:rPr lang="en-US" sz="1600" kern="100" dirty="0">
                          <a:effectLst/>
                        </a:rPr>
                        <a:t> 2.18 | </a:t>
                      </a:r>
                      <a:r>
                        <a:rPr lang="zh-CN" sz="1600" kern="100" dirty="0">
                          <a:effectLst/>
                        </a:rPr>
                        <a:t>转基因人</a:t>
                      </a:r>
                      <a:r>
                        <a:rPr lang="en-US" sz="1600" kern="100" dirty="0">
                          <a:effectLst/>
                        </a:rPr>
                        <a:t> 2.15 | </a:t>
                      </a:r>
                      <a:r>
                        <a:rPr lang="zh-CN" sz="1600" kern="100" dirty="0">
                          <a:effectLst/>
                        </a:rPr>
                        <a:t>小孩</a:t>
                      </a:r>
                      <a:r>
                        <a:rPr lang="en-US" sz="1600" kern="100" dirty="0">
                          <a:effectLst/>
                        </a:rPr>
                        <a:t> 2.13 | </a:t>
                      </a:r>
                      <a:r>
                        <a:rPr lang="zh-CN" sz="1600" kern="100" dirty="0">
                          <a:effectLst/>
                        </a:rPr>
                        <a:t>人类人类</a:t>
                      </a:r>
                      <a:r>
                        <a:rPr lang="en-US" sz="1600" kern="100" dirty="0">
                          <a:effectLst/>
                        </a:rPr>
                        <a:t> 2.13 | </a:t>
                      </a:r>
                      <a:r>
                        <a:rPr lang="zh-CN" sz="1600" kern="100" dirty="0">
                          <a:effectLst/>
                        </a:rPr>
                        <a:t>历害</a:t>
                      </a:r>
                      <a:r>
                        <a:rPr lang="en-US" sz="1600" kern="100" dirty="0">
                          <a:effectLst/>
                        </a:rPr>
                        <a:t> 2.1 | </a:t>
                      </a:r>
                      <a:r>
                        <a:rPr lang="zh-CN" sz="1600" kern="100" dirty="0">
                          <a:effectLst/>
                        </a:rPr>
                        <a:t>利益</a:t>
                      </a:r>
                      <a:r>
                        <a:rPr lang="en-US" sz="1600" kern="100" dirty="0">
                          <a:effectLst/>
                        </a:rPr>
                        <a:t> 2.09 | </a:t>
                      </a:r>
                      <a:r>
                        <a:rPr lang="zh-CN" sz="1600" kern="100" dirty="0">
                          <a:effectLst/>
                        </a:rPr>
                        <a:t>人体</a:t>
                      </a:r>
                      <a:r>
                        <a:rPr lang="en-US" sz="1600" kern="100" dirty="0">
                          <a:effectLst/>
                        </a:rPr>
                        <a:t> 2.06 | </a:t>
                      </a:r>
                      <a:r>
                        <a:rPr lang="zh-CN" sz="1600" kern="100" dirty="0">
                          <a:effectLst/>
                        </a:rPr>
                        <a:t>缺德</a:t>
                      </a:r>
                      <a:r>
                        <a:rPr lang="en-US" sz="1600" kern="100" dirty="0">
                          <a:effectLst/>
                        </a:rPr>
                        <a:t> 0.2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369981559"/>
                  </a:ext>
                </a:extLst>
              </a:tr>
              <a:tr h="253130">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kern="100" dirty="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1394781500"/>
                  </a:ext>
                </a:extLst>
              </a:tr>
              <a:tr h="253130">
                <a:tc gridSpan="2">
                  <a:txBody>
                    <a:bodyPr/>
                    <a:lstStyle/>
                    <a:p>
                      <a:pPr marL="266700" indent="266700" algn="just">
                        <a:spcAft>
                          <a:spcPts val="0"/>
                        </a:spcAft>
                      </a:pPr>
                      <a:r>
                        <a:rPr lang="en-US" sz="1600" kern="100">
                          <a:effectLst/>
                        </a:rPr>
                        <a:t>Topic Nr.2:</a:t>
                      </a:r>
                      <a:r>
                        <a:rPr lang="zh-CN" sz="1600" kern="100">
                          <a:effectLst/>
                        </a:rPr>
                        <a:t>科学制造超人</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385733175"/>
                  </a:ext>
                </a:extLst>
              </a:tr>
              <a:tr h="759391">
                <a:tc gridSpan="2">
                  <a:txBody>
                    <a:bodyPr/>
                    <a:lstStyle/>
                    <a:p>
                      <a:pPr marL="266700" indent="266700" algn="just">
                        <a:spcAft>
                          <a:spcPts val="0"/>
                        </a:spcAft>
                      </a:pPr>
                      <a:r>
                        <a:rPr lang="zh-CN" sz="1600" kern="100" dirty="0">
                          <a:effectLst/>
                        </a:rPr>
                        <a:t>科学</a:t>
                      </a:r>
                      <a:r>
                        <a:rPr lang="en-US" sz="1600" kern="100" dirty="0">
                          <a:effectLst/>
                        </a:rPr>
                        <a:t> 8.8 | </a:t>
                      </a:r>
                      <a:r>
                        <a:rPr lang="zh-CN" sz="1600" kern="100" dirty="0">
                          <a:effectLst/>
                        </a:rPr>
                        <a:t>感觉</a:t>
                      </a:r>
                      <a:r>
                        <a:rPr lang="en-US" sz="1600" kern="100" dirty="0">
                          <a:effectLst/>
                        </a:rPr>
                        <a:t> 4.08 | </a:t>
                      </a:r>
                      <a:r>
                        <a:rPr lang="zh-CN" sz="1600" kern="100" dirty="0">
                          <a:effectLst/>
                        </a:rPr>
                        <a:t>人性</a:t>
                      </a:r>
                      <a:r>
                        <a:rPr lang="en-US" sz="1600" kern="100" dirty="0">
                          <a:effectLst/>
                        </a:rPr>
                        <a:t> 3.69 | </a:t>
                      </a:r>
                      <a:r>
                        <a:rPr lang="zh-CN" sz="1600" kern="100" dirty="0">
                          <a:effectLst/>
                        </a:rPr>
                        <a:t>样子</a:t>
                      </a:r>
                      <a:r>
                        <a:rPr lang="en-US" sz="1600" kern="100" dirty="0">
                          <a:effectLst/>
                        </a:rPr>
                        <a:t> 2.79 | </a:t>
                      </a:r>
                      <a:r>
                        <a:rPr lang="zh-CN" sz="1600" kern="100" dirty="0">
                          <a:effectLst/>
                        </a:rPr>
                        <a:t>超人</a:t>
                      </a:r>
                      <a:r>
                        <a:rPr lang="en-US" sz="1600" kern="100" dirty="0">
                          <a:effectLst/>
                        </a:rPr>
                        <a:t> 2.76 | </a:t>
                      </a:r>
                      <a:r>
                        <a:rPr lang="zh-CN" sz="1600" kern="100" dirty="0">
                          <a:effectLst/>
                        </a:rPr>
                        <a:t>部队</a:t>
                      </a:r>
                      <a:r>
                        <a:rPr lang="en-US" sz="1600" kern="100" dirty="0">
                          <a:effectLst/>
                        </a:rPr>
                        <a:t> 2.11 | </a:t>
                      </a:r>
                      <a:r>
                        <a:rPr lang="zh-CN" sz="1600" kern="100" dirty="0">
                          <a:effectLst/>
                        </a:rPr>
                        <a:t>教授</a:t>
                      </a:r>
                      <a:r>
                        <a:rPr lang="en-US" sz="1600" kern="100" dirty="0">
                          <a:effectLst/>
                        </a:rPr>
                        <a:t> 2.1 | </a:t>
                      </a:r>
                      <a:r>
                        <a:rPr lang="zh-CN" sz="1600" kern="100" dirty="0">
                          <a:effectLst/>
                        </a:rPr>
                        <a:t>医院负责人医学领域</a:t>
                      </a:r>
                      <a:r>
                        <a:rPr lang="en-US" sz="1600" kern="100" dirty="0">
                          <a:effectLst/>
                        </a:rPr>
                        <a:t> 2.09 | </a:t>
                      </a:r>
                      <a:r>
                        <a:rPr lang="zh-CN" sz="1600" kern="100" dirty="0">
                          <a:effectLst/>
                        </a:rPr>
                        <a:t>国家</a:t>
                      </a:r>
                      <a:r>
                        <a:rPr lang="en-US" sz="1600" kern="100" dirty="0">
                          <a:effectLst/>
                        </a:rPr>
                        <a:t> 0.2 | </a:t>
                      </a:r>
                      <a:r>
                        <a:rPr lang="zh-CN" sz="1600" kern="100" dirty="0">
                          <a:effectLst/>
                        </a:rPr>
                        <a:t>转基因人</a:t>
                      </a:r>
                      <a:r>
                        <a:rPr lang="en-US" sz="1600" kern="100" dirty="0">
                          <a:effectLst/>
                        </a:rPr>
                        <a:t> 0.2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209079779"/>
                  </a:ext>
                </a:extLst>
              </a:tr>
              <a:tr h="253130">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668155663"/>
                  </a:ext>
                </a:extLst>
              </a:tr>
              <a:tr h="253130">
                <a:tc gridSpan="2">
                  <a:txBody>
                    <a:bodyPr/>
                    <a:lstStyle/>
                    <a:p>
                      <a:pPr marL="266700" indent="266700" algn="just">
                        <a:spcAft>
                          <a:spcPts val="0"/>
                        </a:spcAft>
                      </a:pPr>
                      <a:r>
                        <a:rPr lang="en-US" sz="1600" kern="100">
                          <a:effectLst/>
                        </a:rPr>
                        <a:t>Topic Nr.3:</a:t>
                      </a:r>
                      <a:r>
                        <a:rPr lang="zh-CN" sz="1600" kern="100">
                          <a:effectLst/>
                        </a:rPr>
                        <a:t>社会底线活体实验</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2099520448"/>
                  </a:ext>
                </a:extLst>
              </a:tr>
              <a:tr h="759391">
                <a:tc gridSpan="2">
                  <a:txBody>
                    <a:bodyPr/>
                    <a:lstStyle/>
                    <a:p>
                      <a:pPr marL="266700" indent="266700" algn="just">
                        <a:spcAft>
                          <a:spcPts val="0"/>
                        </a:spcAft>
                      </a:pPr>
                      <a:r>
                        <a:rPr lang="zh-CN" sz="1600" kern="100">
                          <a:effectLst/>
                        </a:rPr>
                        <a:t>底线</a:t>
                      </a:r>
                      <a:r>
                        <a:rPr lang="en-US" sz="1600" kern="100">
                          <a:effectLst/>
                        </a:rPr>
                        <a:t> 9.64 | </a:t>
                      </a:r>
                      <a:r>
                        <a:rPr lang="zh-CN" sz="1600" kern="100">
                          <a:effectLst/>
                        </a:rPr>
                        <a:t>评论</a:t>
                      </a:r>
                      <a:r>
                        <a:rPr lang="en-US" sz="1600" kern="100">
                          <a:effectLst/>
                        </a:rPr>
                        <a:t> 5.89 | </a:t>
                      </a:r>
                      <a:r>
                        <a:rPr lang="zh-CN" sz="1600" kern="100">
                          <a:effectLst/>
                        </a:rPr>
                        <a:t>活体</a:t>
                      </a:r>
                      <a:r>
                        <a:rPr lang="en-US" sz="1600" kern="100">
                          <a:effectLst/>
                        </a:rPr>
                        <a:t> 4.09 | </a:t>
                      </a:r>
                      <a:r>
                        <a:rPr lang="zh-CN" sz="1600" kern="100">
                          <a:effectLst/>
                        </a:rPr>
                        <a:t>社会</a:t>
                      </a:r>
                      <a:r>
                        <a:rPr lang="en-US" sz="1600" kern="100">
                          <a:effectLst/>
                        </a:rPr>
                        <a:t> 2.18 | </a:t>
                      </a:r>
                      <a:r>
                        <a:rPr lang="zh-CN" sz="1600" kern="100">
                          <a:effectLst/>
                        </a:rPr>
                        <a:t>医学</a:t>
                      </a:r>
                      <a:r>
                        <a:rPr lang="en-US" sz="1600" kern="100">
                          <a:effectLst/>
                        </a:rPr>
                        <a:t> 2.15 | </a:t>
                      </a:r>
                      <a:r>
                        <a:rPr lang="zh-CN" sz="1600" kern="100">
                          <a:effectLst/>
                        </a:rPr>
                        <a:t>婴儿</a:t>
                      </a:r>
                      <a:r>
                        <a:rPr lang="en-US" sz="1600" kern="100">
                          <a:effectLst/>
                        </a:rPr>
                        <a:t> 2.13 | </a:t>
                      </a:r>
                      <a:r>
                        <a:rPr lang="zh-CN" sz="1600" kern="100">
                          <a:effectLst/>
                        </a:rPr>
                        <a:t>人后果 </a:t>
                      </a:r>
                      <a:r>
                        <a:rPr lang="en-US" sz="1600" kern="100">
                          <a:effectLst/>
                        </a:rPr>
                        <a:t>2.12 | </a:t>
                      </a:r>
                      <a:r>
                        <a:rPr lang="zh-CN" sz="1600" kern="100">
                          <a:effectLst/>
                        </a:rPr>
                        <a:t>人类处生物</a:t>
                      </a:r>
                      <a:r>
                        <a:rPr lang="en-US" sz="1600" kern="100">
                          <a:effectLst/>
                        </a:rPr>
                        <a:t> 2.11 | </a:t>
                      </a:r>
                      <a:r>
                        <a:rPr lang="zh-CN" sz="1600" kern="100">
                          <a:effectLst/>
                        </a:rPr>
                        <a:t>国家</a:t>
                      </a:r>
                      <a:r>
                        <a:rPr lang="en-US" sz="1600" kern="100">
                          <a:effectLst/>
                        </a:rPr>
                        <a:t> 0.2 | </a:t>
                      </a:r>
                      <a:r>
                        <a:rPr lang="zh-CN" sz="1600" kern="100">
                          <a:effectLst/>
                        </a:rPr>
                        <a:t>转基因人</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3574718269"/>
                  </a:ext>
                </a:extLst>
              </a:tr>
              <a:tr h="253130">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1925726111"/>
                  </a:ext>
                </a:extLst>
              </a:tr>
              <a:tr h="253130">
                <a:tc gridSpan="2">
                  <a:txBody>
                    <a:bodyPr/>
                    <a:lstStyle/>
                    <a:p>
                      <a:pPr marL="266700" indent="266700" algn="just">
                        <a:spcAft>
                          <a:spcPts val="0"/>
                        </a:spcAft>
                      </a:pPr>
                      <a:r>
                        <a:rPr lang="en-US" sz="1600" kern="100">
                          <a:effectLst/>
                        </a:rPr>
                        <a:t>Topic Nr.4:</a:t>
                      </a:r>
                      <a:r>
                        <a:rPr lang="zh-CN" sz="1600" kern="100">
                          <a:effectLst/>
                        </a:rPr>
                        <a:t>科学家基因技术魔盒</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31776103"/>
                  </a:ext>
                </a:extLst>
              </a:tr>
              <a:tr h="759391">
                <a:tc gridSpan="2">
                  <a:txBody>
                    <a:bodyPr/>
                    <a:lstStyle/>
                    <a:p>
                      <a:pPr marL="266700" indent="266700" algn="just">
                        <a:spcAft>
                          <a:spcPts val="0"/>
                        </a:spcAft>
                      </a:pPr>
                      <a:r>
                        <a:rPr lang="zh-CN" sz="1600" kern="100">
                          <a:effectLst/>
                        </a:rPr>
                        <a:t>魔盒</a:t>
                      </a:r>
                      <a:r>
                        <a:rPr lang="en-US" sz="1600" kern="100">
                          <a:effectLst/>
                        </a:rPr>
                        <a:t> 7.85 | </a:t>
                      </a:r>
                      <a:r>
                        <a:rPr lang="zh-CN" sz="1600" kern="100">
                          <a:effectLst/>
                        </a:rPr>
                        <a:t>科学家</a:t>
                      </a:r>
                      <a:r>
                        <a:rPr lang="en-US" sz="1600" kern="100">
                          <a:effectLst/>
                        </a:rPr>
                        <a:t> 5.99 | </a:t>
                      </a:r>
                      <a:r>
                        <a:rPr lang="zh-CN" sz="1600" kern="100">
                          <a:effectLst/>
                        </a:rPr>
                        <a:t>技术</a:t>
                      </a:r>
                      <a:r>
                        <a:rPr lang="en-US" sz="1600" kern="100">
                          <a:effectLst/>
                        </a:rPr>
                        <a:t> 4.97 | </a:t>
                      </a:r>
                      <a:r>
                        <a:rPr lang="zh-CN" sz="1600" kern="100">
                          <a:effectLst/>
                        </a:rPr>
                        <a:t>基因</a:t>
                      </a:r>
                      <a:r>
                        <a:rPr lang="en-US" sz="1600" kern="100">
                          <a:effectLst/>
                        </a:rPr>
                        <a:t> 3.12 | </a:t>
                      </a:r>
                      <a:r>
                        <a:rPr lang="zh-CN" sz="1600" kern="100">
                          <a:effectLst/>
                        </a:rPr>
                        <a:t>好事坏事</a:t>
                      </a:r>
                      <a:r>
                        <a:rPr lang="en-US" sz="1600" kern="100">
                          <a:effectLst/>
                        </a:rPr>
                        <a:t> 3.11 | </a:t>
                      </a:r>
                      <a:r>
                        <a:rPr lang="zh-CN" sz="1600" kern="100">
                          <a:effectLst/>
                        </a:rPr>
                        <a:t>缺德</a:t>
                      </a:r>
                      <a:r>
                        <a:rPr lang="en-US" sz="1600" kern="100">
                          <a:effectLst/>
                        </a:rPr>
                        <a:t> 2.12 | </a:t>
                      </a:r>
                      <a:r>
                        <a:rPr lang="zh-CN" sz="1600" kern="100">
                          <a:effectLst/>
                        </a:rPr>
                        <a:t>人底线</a:t>
                      </a:r>
                      <a:r>
                        <a:rPr lang="en-US" sz="1600" kern="100">
                          <a:effectLst/>
                        </a:rPr>
                        <a:t> 2.11 | </a:t>
                      </a:r>
                      <a:r>
                        <a:rPr lang="zh-CN" sz="1600" kern="100">
                          <a:effectLst/>
                        </a:rPr>
                        <a:t>富人孩子成超人智力穷人钱奴隶</a:t>
                      </a:r>
                      <a:r>
                        <a:rPr lang="en-US" sz="1600" kern="100">
                          <a:effectLst/>
                        </a:rPr>
                        <a:t> 2.08 | </a:t>
                      </a:r>
                      <a:r>
                        <a:rPr lang="zh-CN" sz="1600" kern="100">
                          <a:effectLst/>
                        </a:rPr>
                        <a:t>国家</a:t>
                      </a:r>
                      <a:r>
                        <a:rPr lang="en-US" sz="1600" kern="100">
                          <a:effectLst/>
                        </a:rPr>
                        <a:t> 0.2 | </a:t>
                      </a:r>
                      <a:r>
                        <a:rPr lang="zh-CN" sz="1600" kern="100">
                          <a:effectLst/>
                        </a:rPr>
                        <a:t>转基因人</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3089522115"/>
                  </a:ext>
                </a:extLst>
              </a:tr>
              <a:tr h="253130">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892289196"/>
                  </a:ext>
                </a:extLst>
              </a:tr>
              <a:tr h="253130">
                <a:tc gridSpan="2">
                  <a:txBody>
                    <a:bodyPr/>
                    <a:lstStyle/>
                    <a:p>
                      <a:pPr marL="266700" indent="266700" algn="just">
                        <a:spcAft>
                          <a:spcPts val="0"/>
                        </a:spcAft>
                      </a:pPr>
                      <a:r>
                        <a:rPr lang="en-US" sz="1600" kern="100">
                          <a:effectLst/>
                        </a:rPr>
                        <a:t>Topic Nr.5:</a:t>
                      </a:r>
                      <a:r>
                        <a:rPr lang="zh-CN" sz="1600" kern="100">
                          <a:effectLst/>
                        </a:rPr>
                        <a:t>孩子能否生存、科技与人伦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3778363027"/>
                  </a:ext>
                </a:extLst>
              </a:tr>
              <a:tr h="759391">
                <a:tc gridSpan="2">
                  <a:txBody>
                    <a:bodyPr/>
                    <a:lstStyle/>
                    <a:p>
                      <a:pPr marL="266700" indent="266700" algn="just">
                        <a:spcAft>
                          <a:spcPts val="0"/>
                        </a:spcAft>
                      </a:pPr>
                      <a:r>
                        <a:rPr lang="zh-CN" sz="1600" kern="100" dirty="0">
                          <a:effectLst/>
                        </a:rPr>
                        <a:t>孩子</a:t>
                      </a:r>
                      <a:r>
                        <a:rPr lang="en-US" sz="1600" kern="100" dirty="0">
                          <a:effectLst/>
                        </a:rPr>
                        <a:t> 6.91 | </a:t>
                      </a:r>
                      <a:r>
                        <a:rPr lang="zh-CN" sz="1600" kern="100" dirty="0">
                          <a:effectLst/>
                        </a:rPr>
                        <a:t>科技</a:t>
                      </a:r>
                      <a:r>
                        <a:rPr lang="en-US" sz="1600" kern="100" dirty="0">
                          <a:effectLst/>
                        </a:rPr>
                        <a:t> 6.33 | </a:t>
                      </a:r>
                      <a:r>
                        <a:rPr lang="zh-CN" sz="1600" kern="100" dirty="0">
                          <a:effectLst/>
                        </a:rPr>
                        <a:t>毒液</a:t>
                      </a:r>
                      <a:r>
                        <a:rPr lang="en-US" sz="1600" kern="100" dirty="0">
                          <a:effectLst/>
                        </a:rPr>
                        <a:t> 4.73 | </a:t>
                      </a:r>
                      <a:r>
                        <a:rPr lang="zh-CN" sz="1600" kern="100" dirty="0">
                          <a:effectLst/>
                        </a:rPr>
                        <a:t>真假</a:t>
                      </a:r>
                      <a:r>
                        <a:rPr lang="en-US" sz="1600" kern="100" dirty="0">
                          <a:effectLst/>
                        </a:rPr>
                        <a:t> 3.74 | </a:t>
                      </a:r>
                      <a:r>
                        <a:rPr lang="zh-CN" sz="1600" kern="100" dirty="0">
                          <a:effectLst/>
                        </a:rPr>
                        <a:t>人伦 </a:t>
                      </a:r>
                      <a:r>
                        <a:rPr lang="en-US" sz="1600" kern="100" dirty="0">
                          <a:effectLst/>
                        </a:rPr>
                        <a:t>3.0 | </a:t>
                      </a:r>
                      <a:r>
                        <a:rPr lang="zh-CN" sz="1600" kern="100" dirty="0">
                          <a:effectLst/>
                        </a:rPr>
                        <a:t>孩子无辜</a:t>
                      </a:r>
                      <a:r>
                        <a:rPr lang="en-US" sz="1600" kern="100" dirty="0">
                          <a:effectLst/>
                        </a:rPr>
                        <a:t> 2.11 | </a:t>
                      </a:r>
                      <a:r>
                        <a:rPr lang="zh-CN" sz="1600" kern="100" dirty="0">
                          <a:effectLst/>
                        </a:rPr>
                        <a:t>人活体事</a:t>
                      </a:r>
                      <a:r>
                        <a:rPr lang="en-US" sz="1600" kern="100" dirty="0">
                          <a:effectLst/>
                        </a:rPr>
                        <a:t> 2.09 | </a:t>
                      </a:r>
                      <a:r>
                        <a:rPr lang="zh-CN" sz="1600" kern="100" dirty="0">
                          <a:effectLst/>
                        </a:rPr>
                        <a:t>国家</a:t>
                      </a:r>
                      <a:r>
                        <a:rPr lang="en-US" sz="1600" kern="100" dirty="0">
                          <a:effectLst/>
                        </a:rPr>
                        <a:t> 0.2 | </a:t>
                      </a:r>
                      <a:r>
                        <a:rPr lang="zh-CN" sz="1600" kern="100" dirty="0">
                          <a:effectLst/>
                        </a:rPr>
                        <a:t>转基因人</a:t>
                      </a:r>
                      <a:r>
                        <a:rPr lang="en-US" sz="1600" kern="100" dirty="0">
                          <a:effectLst/>
                        </a:rPr>
                        <a:t> 0.2 | </a:t>
                      </a:r>
                      <a:r>
                        <a:rPr lang="zh-CN" sz="1600" kern="100" dirty="0">
                          <a:effectLst/>
                        </a:rPr>
                        <a:t>人类人类</a:t>
                      </a:r>
                      <a:r>
                        <a:rPr lang="en-US" sz="1600" kern="100" dirty="0">
                          <a:effectLst/>
                        </a:rPr>
                        <a:t> 0.2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608515650"/>
                  </a:ext>
                </a:extLst>
              </a:tr>
            </a:tbl>
          </a:graphicData>
        </a:graphic>
      </p:graphicFrame>
    </p:spTree>
    <p:extLst>
      <p:ext uri="{BB962C8B-B14F-4D97-AF65-F5344CB8AC3E}">
        <p14:creationId xmlns:p14="http://schemas.microsoft.com/office/powerpoint/2010/main" val="158169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117FFE-F93D-4849-955F-F03426825BAC}"/>
              </a:ext>
            </a:extLst>
          </p:cNvPr>
          <p:cNvSpPr/>
          <p:nvPr/>
        </p:nvSpPr>
        <p:spPr>
          <a:xfrm>
            <a:off x="110104" y="272534"/>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3</a:t>
            </a:r>
            <a:r>
              <a:rPr lang="zh-CN" altLang="zh-CN" dirty="0">
                <a:cs typeface="Times New Roman" panose="02020603050405020304" pitchFamily="18" charset="0"/>
              </a:rPr>
              <a:t>：</a:t>
            </a:r>
            <a:endParaRPr lang="zh-CN" altLang="en-US" dirty="0"/>
          </a:p>
        </p:txBody>
      </p:sp>
      <p:graphicFrame>
        <p:nvGraphicFramePr>
          <p:cNvPr id="3" name="表格 2">
            <a:extLst>
              <a:ext uri="{FF2B5EF4-FFF2-40B4-BE49-F238E27FC236}">
                <a16:creationId xmlns:a16="http://schemas.microsoft.com/office/drawing/2014/main" id="{2BAFF780-8070-47DC-A2AF-20ED115364B6}"/>
              </a:ext>
            </a:extLst>
          </p:cNvPr>
          <p:cNvGraphicFramePr>
            <a:graphicFrameLocks noGrp="1"/>
          </p:cNvGraphicFramePr>
          <p:nvPr>
            <p:extLst/>
          </p:nvPr>
        </p:nvGraphicFramePr>
        <p:xfrm>
          <a:off x="0" y="784740"/>
          <a:ext cx="5522913" cy="6073253"/>
        </p:xfrm>
        <a:graphic>
          <a:graphicData uri="http://schemas.openxmlformats.org/drawingml/2006/table">
            <a:tbl>
              <a:tblPr firstRow="1" firstCol="1" bandRow="1">
                <a:tableStyleId>{5C22544A-7EE6-4342-B048-85BDC9FD1C3A}</a:tableStyleId>
              </a:tblPr>
              <a:tblGrid>
                <a:gridCol w="5522913">
                  <a:extLst>
                    <a:ext uri="{9D8B030D-6E8A-4147-A177-3AD203B41FA5}">
                      <a16:colId xmlns:a16="http://schemas.microsoft.com/office/drawing/2014/main" val="1123433529"/>
                    </a:ext>
                  </a:extLst>
                </a:gridCol>
              </a:tblGrid>
              <a:tr h="253052">
                <a:tc>
                  <a:txBody>
                    <a:bodyPr/>
                    <a:lstStyle/>
                    <a:p>
                      <a:pPr marL="266700" indent="266700" algn="just">
                        <a:spcAft>
                          <a:spcPts val="0"/>
                        </a:spcAft>
                      </a:pPr>
                      <a:r>
                        <a:rPr lang="en-US" sz="1600" kern="100">
                          <a:effectLst/>
                        </a:rPr>
                        <a:t>Topic Nr.1:</a:t>
                      </a:r>
                      <a:r>
                        <a:rPr lang="zh-CN" sz="1600" kern="100">
                          <a:effectLst/>
                        </a:rPr>
                        <a:t>国家垃圾、人类基因污染、活体实验责任</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8061035"/>
                  </a:ext>
                </a:extLst>
              </a:tr>
              <a:tr h="759157">
                <a:tc>
                  <a:txBody>
                    <a:bodyPr/>
                    <a:lstStyle/>
                    <a:p>
                      <a:pPr marL="266700" indent="266700" algn="just">
                        <a:spcAft>
                          <a:spcPts val="0"/>
                        </a:spcAft>
                      </a:pPr>
                      <a:r>
                        <a:rPr lang="zh-CN" sz="1600" kern="100">
                          <a:effectLst/>
                        </a:rPr>
                        <a:t>国家</a:t>
                      </a:r>
                      <a:r>
                        <a:rPr lang="en-US" sz="1600" kern="100">
                          <a:effectLst/>
                        </a:rPr>
                        <a:t> 6.59 | </a:t>
                      </a:r>
                      <a:r>
                        <a:rPr lang="zh-CN" sz="1600" kern="100">
                          <a:effectLst/>
                        </a:rPr>
                        <a:t>垃圾</a:t>
                      </a:r>
                      <a:r>
                        <a:rPr lang="en-US" sz="1600" kern="100">
                          <a:effectLst/>
                        </a:rPr>
                        <a:t> 5.91 | </a:t>
                      </a:r>
                      <a:r>
                        <a:rPr lang="zh-CN" sz="1600" kern="100">
                          <a:effectLst/>
                        </a:rPr>
                        <a:t>人类基因</a:t>
                      </a:r>
                      <a:r>
                        <a:rPr lang="en-US" sz="1600" kern="100">
                          <a:effectLst/>
                        </a:rPr>
                        <a:t> 4.98 | </a:t>
                      </a:r>
                      <a:r>
                        <a:rPr lang="zh-CN" sz="1600" kern="100">
                          <a:effectLst/>
                        </a:rPr>
                        <a:t>资格</a:t>
                      </a:r>
                      <a:r>
                        <a:rPr lang="en-US" sz="1600" kern="100">
                          <a:effectLst/>
                        </a:rPr>
                        <a:t> 3.93 | </a:t>
                      </a:r>
                      <a:r>
                        <a:rPr lang="zh-CN" sz="1600" kern="100">
                          <a:effectLst/>
                        </a:rPr>
                        <a:t>资格能力</a:t>
                      </a:r>
                      <a:r>
                        <a:rPr lang="en-US" sz="1600" kern="100">
                          <a:effectLst/>
                        </a:rPr>
                        <a:t> 3.92 | </a:t>
                      </a:r>
                      <a:r>
                        <a:rPr lang="zh-CN" sz="1600" kern="100">
                          <a:effectLst/>
                        </a:rPr>
                        <a:t>上帝</a:t>
                      </a:r>
                      <a:r>
                        <a:rPr lang="en-US" sz="1600" kern="100">
                          <a:effectLst/>
                        </a:rPr>
                        <a:t> 2.95 | </a:t>
                      </a:r>
                      <a:r>
                        <a:rPr lang="zh-CN" sz="1600" kern="100">
                          <a:effectLst/>
                        </a:rPr>
                        <a:t>人家活体</a:t>
                      </a:r>
                      <a:r>
                        <a:rPr lang="en-US" sz="1600" kern="100">
                          <a:effectLst/>
                        </a:rPr>
                        <a:t> 2.11 | </a:t>
                      </a:r>
                      <a:r>
                        <a:rPr lang="zh-CN" sz="1600" kern="100">
                          <a:effectLst/>
                        </a:rPr>
                        <a:t>全人类责任</a:t>
                      </a:r>
                      <a:r>
                        <a:rPr lang="en-US" sz="1600" kern="100">
                          <a:effectLst/>
                        </a:rPr>
                        <a:t> 2.05 | </a:t>
                      </a:r>
                      <a:r>
                        <a:rPr lang="zh-CN" sz="1600" kern="100">
                          <a:effectLst/>
                        </a:rPr>
                        <a:t>世界</a:t>
                      </a:r>
                      <a:r>
                        <a:rPr lang="en-US" sz="1600" kern="100">
                          <a:effectLst/>
                        </a:rPr>
                        <a:t> 2.05 | </a:t>
                      </a:r>
                      <a:r>
                        <a:rPr lang="zh-CN" sz="1600" kern="100">
                          <a:effectLst/>
                        </a:rPr>
                        <a:t>恶心</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8375884"/>
                  </a:ext>
                </a:extLst>
              </a:tr>
              <a:tr h="253052">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890125693"/>
                  </a:ext>
                </a:extLst>
              </a:tr>
              <a:tr h="253052">
                <a:tc>
                  <a:txBody>
                    <a:bodyPr/>
                    <a:lstStyle/>
                    <a:p>
                      <a:pPr marL="266700" indent="266700" algn="just">
                        <a:spcAft>
                          <a:spcPts val="0"/>
                        </a:spcAft>
                      </a:pPr>
                      <a:r>
                        <a:rPr lang="en-US" sz="1600" kern="100">
                          <a:effectLst/>
                        </a:rPr>
                        <a:t>Topic Nr.2:</a:t>
                      </a:r>
                      <a:r>
                        <a:rPr lang="zh-CN" sz="1600" kern="100">
                          <a:effectLst/>
                        </a:rPr>
                        <a:t>孩子人生、责任、耻辱</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6019790"/>
                  </a:ext>
                </a:extLst>
              </a:tr>
              <a:tr h="759157">
                <a:tc>
                  <a:txBody>
                    <a:bodyPr/>
                    <a:lstStyle/>
                    <a:p>
                      <a:pPr marL="266700" indent="266700" algn="just">
                        <a:spcAft>
                          <a:spcPts val="0"/>
                        </a:spcAft>
                      </a:pPr>
                      <a:r>
                        <a:rPr lang="zh-CN" sz="1600" kern="100">
                          <a:effectLst/>
                        </a:rPr>
                        <a:t>孩子</a:t>
                      </a:r>
                      <a:r>
                        <a:rPr lang="en-US" sz="1600" kern="100">
                          <a:effectLst/>
                        </a:rPr>
                        <a:t> 16.78 | </a:t>
                      </a:r>
                      <a:r>
                        <a:rPr lang="zh-CN" sz="1600" kern="100">
                          <a:effectLst/>
                        </a:rPr>
                        <a:t>责任</a:t>
                      </a:r>
                      <a:r>
                        <a:rPr lang="en-US" sz="1600" kern="100">
                          <a:effectLst/>
                        </a:rPr>
                        <a:t> 14.63 | </a:t>
                      </a:r>
                      <a:r>
                        <a:rPr lang="zh-CN" sz="1600" kern="100">
                          <a:effectLst/>
                        </a:rPr>
                        <a:t>人生</a:t>
                      </a:r>
                      <a:r>
                        <a:rPr lang="en-US" sz="1600" kern="100">
                          <a:effectLst/>
                        </a:rPr>
                        <a:t> 6.58 | </a:t>
                      </a:r>
                      <a:r>
                        <a:rPr lang="zh-CN" sz="1600" kern="100">
                          <a:effectLst/>
                        </a:rPr>
                        <a:t>人人生</a:t>
                      </a:r>
                      <a:r>
                        <a:rPr lang="en-US" sz="1600" kern="100">
                          <a:effectLst/>
                        </a:rPr>
                        <a:t> 2.94 | </a:t>
                      </a:r>
                      <a:r>
                        <a:rPr lang="zh-CN" sz="1600" kern="100">
                          <a:effectLst/>
                        </a:rPr>
                        <a:t>恶心</a:t>
                      </a:r>
                      <a:r>
                        <a:rPr lang="en-US" sz="1600" kern="100">
                          <a:effectLst/>
                        </a:rPr>
                        <a:t> 2.14 | </a:t>
                      </a:r>
                      <a:r>
                        <a:rPr lang="zh-CN" sz="1600" kern="100">
                          <a:effectLst/>
                        </a:rPr>
                        <a:t>去死吧</a:t>
                      </a:r>
                      <a:r>
                        <a:rPr lang="en-US" sz="1600" kern="100">
                          <a:effectLst/>
                        </a:rPr>
                        <a:t> 0.2 | </a:t>
                      </a:r>
                      <a:r>
                        <a:rPr lang="zh-CN" sz="1600" kern="100">
                          <a:effectLst/>
                        </a:rPr>
                        <a:t>人家活体</a:t>
                      </a:r>
                      <a:r>
                        <a:rPr lang="en-US" sz="1600" kern="100">
                          <a:effectLst/>
                        </a:rPr>
                        <a:t> 0.2 | </a:t>
                      </a:r>
                      <a:r>
                        <a:rPr lang="zh-CN" sz="1600" kern="100">
                          <a:effectLst/>
                        </a:rPr>
                        <a:t>教授</a:t>
                      </a:r>
                      <a:r>
                        <a:rPr lang="en-US" sz="1600" kern="100">
                          <a:effectLst/>
                        </a:rPr>
                        <a:t> 0.2 | </a:t>
                      </a:r>
                      <a:r>
                        <a:rPr lang="zh-CN" sz="1600" kern="100">
                          <a:effectLst/>
                        </a:rPr>
                        <a:t>办法</a:t>
                      </a:r>
                      <a:r>
                        <a:rPr lang="en-US" sz="1600" kern="100">
                          <a:effectLst/>
                        </a:rPr>
                        <a:t> 0.2 | </a:t>
                      </a:r>
                      <a:r>
                        <a:rPr lang="zh-CN" sz="1600" kern="100">
                          <a:effectLst/>
                        </a:rPr>
                        <a:t>人类耻辱柱</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4759524"/>
                  </a:ext>
                </a:extLst>
              </a:tr>
              <a:tr h="253052">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556267865"/>
                  </a:ext>
                </a:extLst>
              </a:tr>
              <a:tr h="253052">
                <a:tc>
                  <a:txBody>
                    <a:bodyPr/>
                    <a:lstStyle/>
                    <a:p>
                      <a:pPr marL="266700" indent="266700" algn="just">
                        <a:spcAft>
                          <a:spcPts val="0"/>
                        </a:spcAft>
                      </a:pPr>
                      <a:r>
                        <a:rPr lang="en-US" sz="1600" kern="100">
                          <a:effectLst/>
                        </a:rPr>
                        <a:t>Topic Nr.3:</a:t>
                      </a:r>
                      <a:r>
                        <a:rPr lang="zh-CN" sz="1600" kern="100">
                          <a:effectLst/>
                        </a:rPr>
                        <a:t>处罚、咒骂</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0830654"/>
                  </a:ext>
                </a:extLst>
              </a:tr>
              <a:tr h="759157">
                <a:tc>
                  <a:txBody>
                    <a:bodyPr/>
                    <a:lstStyle/>
                    <a:p>
                      <a:pPr marL="266700" indent="266700" algn="just">
                        <a:spcAft>
                          <a:spcPts val="0"/>
                        </a:spcAft>
                      </a:pPr>
                      <a:r>
                        <a:rPr lang="zh-CN" sz="1600" kern="100" dirty="0">
                          <a:effectLst/>
                        </a:rPr>
                        <a:t>人类</a:t>
                      </a:r>
                      <a:r>
                        <a:rPr lang="en-US" sz="1600" kern="100" dirty="0">
                          <a:effectLst/>
                        </a:rPr>
                        <a:t> 18.42 | </a:t>
                      </a:r>
                      <a:r>
                        <a:rPr lang="zh-CN" sz="1600" kern="100" dirty="0">
                          <a:effectLst/>
                        </a:rPr>
                        <a:t>监狱</a:t>
                      </a:r>
                      <a:r>
                        <a:rPr lang="en-US" sz="1600" kern="100" dirty="0">
                          <a:effectLst/>
                        </a:rPr>
                        <a:t> 5.81 | </a:t>
                      </a:r>
                      <a:r>
                        <a:rPr lang="zh-CN" sz="1600" kern="100" dirty="0">
                          <a:effectLst/>
                        </a:rPr>
                        <a:t>去死吧</a:t>
                      </a:r>
                      <a:r>
                        <a:rPr lang="en-US" sz="1600" kern="100" dirty="0">
                          <a:effectLst/>
                        </a:rPr>
                        <a:t> 2.11 | </a:t>
                      </a:r>
                      <a:r>
                        <a:rPr lang="zh-CN" sz="1600" kern="100" dirty="0">
                          <a:effectLst/>
                        </a:rPr>
                        <a:t>教授</a:t>
                      </a:r>
                      <a:r>
                        <a:rPr lang="en-US" sz="1600" kern="100" dirty="0">
                          <a:effectLst/>
                        </a:rPr>
                        <a:t> 2.1 | </a:t>
                      </a:r>
                      <a:r>
                        <a:rPr lang="zh-CN" sz="1600" kern="100" dirty="0">
                          <a:effectLst/>
                        </a:rPr>
                        <a:t>办法</a:t>
                      </a:r>
                      <a:r>
                        <a:rPr lang="en-US" sz="1600" kern="100" dirty="0">
                          <a:effectLst/>
                        </a:rPr>
                        <a:t> 2.07 | </a:t>
                      </a:r>
                      <a:r>
                        <a:rPr lang="zh-CN" sz="1600" kern="100" dirty="0">
                          <a:effectLst/>
                        </a:rPr>
                        <a:t>禽兽</a:t>
                      </a:r>
                      <a:r>
                        <a:rPr lang="en-US" sz="1600" kern="100" dirty="0">
                          <a:effectLst/>
                        </a:rPr>
                        <a:t> 2.01 | </a:t>
                      </a:r>
                      <a:r>
                        <a:rPr lang="zh-CN" sz="1600" kern="100" dirty="0">
                          <a:effectLst/>
                        </a:rPr>
                        <a:t>孩子生子</a:t>
                      </a:r>
                      <a:r>
                        <a:rPr lang="en-US" sz="1600" kern="100" dirty="0">
                          <a:effectLst/>
                        </a:rPr>
                        <a:t> 1.97 | </a:t>
                      </a:r>
                      <a:r>
                        <a:rPr lang="zh-CN" sz="1600" kern="100" dirty="0">
                          <a:effectLst/>
                        </a:rPr>
                        <a:t>恶心</a:t>
                      </a:r>
                      <a:r>
                        <a:rPr lang="en-US" sz="1600" kern="100" dirty="0">
                          <a:effectLst/>
                        </a:rPr>
                        <a:t> 0.2 | </a:t>
                      </a:r>
                      <a:r>
                        <a:rPr lang="zh-CN" sz="1600" kern="100" dirty="0">
                          <a:effectLst/>
                        </a:rPr>
                        <a:t>人人生</a:t>
                      </a:r>
                      <a:r>
                        <a:rPr lang="en-US" sz="1600" kern="100" dirty="0">
                          <a:effectLst/>
                        </a:rPr>
                        <a:t> 0.2 | </a:t>
                      </a:r>
                      <a:r>
                        <a:rPr lang="zh-CN" sz="1600" kern="100" dirty="0">
                          <a:effectLst/>
                        </a:rPr>
                        <a:t>责任</a:t>
                      </a:r>
                      <a:r>
                        <a:rPr lang="en-US" sz="1600" kern="100" dirty="0">
                          <a:effectLst/>
                        </a:rPr>
                        <a:t> 0.2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6398272"/>
                  </a:ext>
                </a:extLst>
              </a:tr>
              <a:tr h="253052">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369935656"/>
                  </a:ext>
                </a:extLst>
              </a:tr>
              <a:tr h="253052">
                <a:tc>
                  <a:txBody>
                    <a:bodyPr/>
                    <a:lstStyle/>
                    <a:p>
                      <a:pPr marL="266700" indent="266700" algn="just">
                        <a:spcAft>
                          <a:spcPts val="0"/>
                        </a:spcAft>
                      </a:pPr>
                      <a:r>
                        <a:rPr lang="en-US" sz="1600" kern="100">
                          <a:effectLst/>
                        </a:rPr>
                        <a:t>Topic Nr.4:</a:t>
                      </a:r>
                      <a:r>
                        <a:rPr lang="zh-CN" sz="1600" kern="100">
                          <a:effectLst/>
                        </a:rPr>
                        <a:t>基因底线</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2109372"/>
                  </a:ext>
                </a:extLst>
              </a:tr>
              <a:tr h="759157">
                <a:tc>
                  <a:txBody>
                    <a:bodyPr/>
                    <a:lstStyle/>
                    <a:p>
                      <a:pPr marL="266700" indent="266700" algn="just">
                        <a:spcAft>
                          <a:spcPts val="0"/>
                        </a:spcAft>
                      </a:pPr>
                      <a:r>
                        <a:rPr lang="zh-CN" sz="1600" kern="100">
                          <a:effectLst/>
                        </a:rPr>
                        <a:t>基因</a:t>
                      </a:r>
                      <a:r>
                        <a:rPr lang="en-US" sz="1600" kern="100">
                          <a:effectLst/>
                        </a:rPr>
                        <a:t> 4.83 | </a:t>
                      </a:r>
                      <a:r>
                        <a:rPr lang="zh-CN" sz="1600" kern="100">
                          <a:effectLst/>
                        </a:rPr>
                        <a:t>底线</a:t>
                      </a:r>
                      <a:r>
                        <a:rPr lang="en-US" sz="1600" kern="100">
                          <a:effectLst/>
                        </a:rPr>
                        <a:t> 3.03 | </a:t>
                      </a:r>
                      <a:r>
                        <a:rPr lang="zh-CN" sz="1600" kern="100">
                          <a:effectLst/>
                        </a:rPr>
                        <a:t>事情</a:t>
                      </a:r>
                      <a:r>
                        <a:rPr lang="en-US" sz="1600" kern="100">
                          <a:effectLst/>
                        </a:rPr>
                        <a:t> 3.01 | </a:t>
                      </a:r>
                      <a:r>
                        <a:rPr lang="zh-CN" sz="1600" kern="100">
                          <a:effectLst/>
                        </a:rPr>
                        <a:t>责祸害</a:t>
                      </a:r>
                      <a:r>
                        <a:rPr lang="en-US" sz="1600" kern="100">
                          <a:effectLst/>
                        </a:rPr>
                        <a:t> 2.16 | </a:t>
                      </a:r>
                      <a:r>
                        <a:rPr lang="zh-CN" sz="1600" kern="100">
                          <a:effectLst/>
                        </a:rPr>
                        <a:t>艾滋病</a:t>
                      </a:r>
                      <a:r>
                        <a:rPr lang="en-US" sz="1600" kern="100">
                          <a:effectLst/>
                        </a:rPr>
                        <a:t> 2.09 | </a:t>
                      </a:r>
                      <a:r>
                        <a:rPr lang="zh-CN" sz="1600" kern="100">
                          <a:effectLst/>
                        </a:rPr>
                        <a:t>干嘛</a:t>
                      </a:r>
                      <a:r>
                        <a:rPr lang="en-US" sz="1600" kern="100">
                          <a:effectLst/>
                        </a:rPr>
                        <a:t> 2.07 | </a:t>
                      </a:r>
                      <a:r>
                        <a:rPr lang="zh-CN" sz="1600" kern="100">
                          <a:effectLst/>
                        </a:rPr>
                        <a:t>感觉</a:t>
                      </a:r>
                      <a:r>
                        <a:rPr lang="en-US" sz="1600" kern="100">
                          <a:effectLst/>
                        </a:rPr>
                        <a:t> 2.07 | </a:t>
                      </a:r>
                      <a:r>
                        <a:rPr lang="zh-CN" sz="1600" kern="100">
                          <a:effectLst/>
                        </a:rPr>
                        <a:t>孩子人类</a:t>
                      </a:r>
                      <a:r>
                        <a:rPr lang="en-US" sz="1600" kern="100">
                          <a:effectLst/>
                        </a:rPr>
                        <a:t> 2.04 | </a:t>
                      </a:r>
                      <a:r>
                        <a:rPr lang="zh-CN" sz="1600" kern="100">
                          <a:effectLst/>
                        </a:rPr>
                        <a:t>错别字</a:t>
                      </a:r>
                      <a:r>
                        <a:rPr lang="en-US" sz="1600" kern="100">
                          <a:effectLst/>
                        </a:rPr>
                        <a:t> 2.03 | </a:t>
                      </a:r>
                      <a:r>
                        <a:rPr lang="zh-CN" sz="1600" kern="100">
                          <a:effectLst/>
                        </a:rPr>
                        <a:t>恶心</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8640612"/>
                  </a:ext>
                </a:extLst>
              </a:tr>
              <a:tr h="253052">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054479643"/>
                  </a:ext>
                </a:extLst>
              </a:tr>
              <a:tr h="253052">
                <a:tc>
                  <a:txBody>
                    <a:bodyPr/>
                    <a:lstStyle/>
                    <a:p>
                      <a:pPr marL="266700" indent="266700" algn="just">
                        <a:spcAft>
                          <a:spcPts val="0"/>
                        </a:spcAft>
                      </a:pPr>
                      <a:r>
                        <a:rPr lang="en-US" sz="1600" kern="100">
                          <a:effectLst/>
                        </a:rPr>
                        <a:t>Topic Nr.5:</a:t>
                      </a:r>
                      <a:r>
                        <a:rPr lang="zh-CN" sz="1600" kern="100">
                          <a:effectLst/>
                        </a:rPr>
                        <a:t>人类耻辱</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5596455"/>
                  </a:ext>
                </a:extLst>
              </a:tr>
              <a:tr h="759157">
                <a:tc>
                  <a:txBody>
                    <a:bodyPr/>
                    <a:lstStyle/>
                    <a:p>
                      <a:pPr marL="266700" indent="266700" algn="just">
                        <a:spcAft>
                          <a:spcPts val="0"/>
                        </a:spcAft>
                      </a:pPr>
                      <a:r>
                        <a:rPr lang="zh-CN" sz="1600" kern="100" dirty="0">
                          <a:effectLst/>
                        </a:rPr>
                        <a:t>全人类</a:t>
                      </a:r>
                      <a:r>
                        <a:rPr lang="en-US" sz="1600" kern="100" dirty="0">
                          <a:effectLst/>
                        </a:rPr>
                        <a:t> 14.47 | </a:t>
                      </a:r>
                      <a:r>
                        <a:rPr lang="zh-CN" sz="1600" kern="100" dirty="0">
                          <a:effectLst/>
                        </a:rPr>
                        <a:t>生子</a:t>
                      </a:r>
                      <a:r>
                        <a:rPr lang="en-US" sz="1600" kern="100" dirty="0">
                          <a:effectLst/>
                        </a:rPr>
                        <a:t> 3.03 | </a:t>
                      </a:r>
                      <a:r>
                        <a:rPr lang="zh-CN" sz="1600" kern="100" dirty="0">
                          <a:effectLst/>
                        </a:rPr>
                        <a:t>人类耻辱柱</a:t>
                      </a:r>
                      <a:r>
                        <a:rPr lang="en-US" sz="1600" kern="100" dirty="0">
                          <a:effectLst/>
                        </a:rPr>
                        <a:t> 2.13 | </a:t>
                      </a:r>
                      <a:r>
                        <a:rPr lang="zh-CN" sz="1600" kern="100" dirty="0">
                          <a:effectLst/>
                        </a:rPr>
                        <a:t>人基因</a:t>
                      </a:r>
                      <a:r>
                        <a:rPr lang="en-US" sz="1600" kern="100" dirty="0">
                          <a:effectLst/>
                        </a:rPr>
                        <a:t> 2.1 | </a:t>
                      </a:r>
                      <a:r>
                        <a:rPr lang="zh-CN" sz="1600" kern="100" dirty="0">
                          <a:effectLst/>
                        </a:rPr>
                        <a:t>疯子</a:t>
                      </a:r>
                      <a:r>
                        <a:rPr lang="en-US" sz="1600" kern="100" dirty="0">
                          <a:effectLst/>
                        </a:rPr>
                        <a:t> 2.1 | </a:t>
                      </a:r>
                      <a:r>
                        <a:rPr lang="zh-CN" sz="1600" kern="100" dirty="0">
                          <a:effectLst/>
                        </a:rPr>
                        <a:t>屁用</a:t>
                      </a:r>
                      <a:r>
                        <a:rPr lang="en-US" sz="1600" kern="100" dirty="0">
                          <a:effectLst/>
                        </a:rPr>
                        <a:t> 2.09 | </a:t>
                      </a:r>
                      <a:r>
                        <a:rPr lang="zh-CN" sz="1600" kern="100" dirty="0">
                          <a:effectLst/>
                        </a:rPr>
                        <a:t>丧尸</a:t>
                      </a:r>
                      <a:r>
                        <a:rPr lang="en-US" sz="1600" kern="100" dirty="0">
                          <a:effectLst/>
                        </a:rPr>
                        <a:t> 2.07 | </a:t>
                      </a:r>
                      <a:r>
                        <a:rPr lang="zh-CN" sz="1600" kern="100" dirty="0">
                          <a:effectLst/>
                        </a:rPr>
                        <a:t>下半身</a:t>
                      </a:r>
                      <a:r>
                        <a:rPr lang="en-US" sz="1600" kern="100" dirty="0">
                          <a:effectLst/>
                        </a:rPr>
                        <a:t> 2.05 | </a:t>
                      </a:r>
                      <a:r>
                        <a:rPr lang="zh-CN" sz="1600" kern="100" dirty="0">
                          <a:effectLst/>
                        </a:rPr>
                        <a:t>科学家</a:t>
                      </a:r>
                      <a:r>
                        <a:rPr lang="en-US" sz="1600" kern="100" dirty="0">
                          <a:effectLst/>
                        </a:rPr>
                        <a:t> 2.03 | </a:t>
                      </a:r>
                      <a:r>
                        <a:rPr lang="zh-CN" sz="1600" kern="100" dirty="0">
                          <a:effectLst/>
                        </a:rPr>
                        <a:t>大话</a:t>
                      </a:r>
                      <a:r>
                        <a:rPr lang="en-US" sz="1600" kern="100" dirty="0">
                          <a:effectLst/>
                        </a:rPr>
                        <a:t> 1.99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9454083"/>
                  </a:ext>
                </a:extLst>
              </a:tr>
            </a:tbl>
          </a:graphicData>
        </a:graphic>
      </p:graphicFrame>
      <p:sp>
        <p:nvSpPr>
          <p:cNvPr id="4" name="矩形 3">
            <a:extLst>
              <a:ext uri="{FF2B5EF4-FFF2-40B4-BE49-F238E27FC236}">
                <a16:creationId xmlns:a16="http://schemas.microsoft.com/office/drawing/2014/main" id="{4677AF19-7E71-4FEB-92A8-7A2C87DB5793}"/>
              </a:ext>
            </a:extLst>
          </p:cNvPr>
          <p:cNvSpPr/>
          <p:nvPr/>
        </p:nvSpPr>
        <p:spPr>
          <a:xfrm>
            <a:off x="5883274" y="272534"/>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4</a:t>
            </a:r>
            <a:r>
              <a:rPr lang="zh-CN" altLang="zh-CN" dirty="0">
                <a:cs typeface="Times New Roman" panose="02020603050405020304" pitchFamily="18" charset="0"/>
              </a:rPr>
              <a:t>：</a:t>
            </a:r>
            <a:endParaRPr lang="zh-CN" altLang="en-US" dirty="0"/>
          </a:p>
        </p:txBody>
      </p:sp>
      <p:graphicFrame>
        <p:nvGraphicFramePr>
          <p:cNvPr id="7" name="表格 6">
            <a:extLst>
              <a:ext uri="{FF2B5EF4-FFF2-40B4-BE49-F238E27FC236}">
                <a16:creationId xmlns:a16="http://schemas.microsoft.com/office/drawing/2014/main" id="{45331595-8061-452C-ABF0-9F96CAC2C396}"/>
              </a:ext>
            </a:extLst>
          </p:cNvPr>
          <p:cNvGraphicFramePr>
            <a:graphicFrameLocks noGrp="1"/>
          </p:cNvGraphicFramePr>
          <p:nvPr>
            <p:extLst/>
          </p:nvPr>
        </p:nvGraphicFramePr>
        <p:xfrm>
          <a:off x="5883274" y="784740"/>
          <a:ext cx="6075363" cy="6073267"/>
        </p:xfrm>
        <a:graphic>
          <a:graphicData uri="http://schemas.openxmlformats.org/drawingml/2006/table">
            <a:tbl>
              <a:tblPr firstRow="1" firstCol="1" bandRow="1">
                <a:tableStyleId>{5C22544A-7EE6-4342-B048-85BDC9FD1C3A}</a:tableStyleId>
              </a:tblPr>
              <a:tblGrid>
                <a:gridCol w="6075363">
                  <a:extLst>
                    <a:ext uri="{9D8B030D-6E8A-4147-A177-3AD203B41FA5}">
                      <a16:colId xmlns:a16="http://schemas.microsoft.com/office/drawing/2014/main" val="2020984919"/>
                    </a:ext>
                  </a:extLst>
                </a:gridCol>
              </a:tblGrid>
              <a:tr h="253053">
                <a:tc>
                  <a:txBody>
                    <a:bodyPr/>
                    <a:lstStyle/>
                    <a:p>
                      <a:pPr marL="266700" indent="266700" algn="just">
                        <a:spcAft>
                          <a:spcPts val="0"/>
                        </a:spcAft>
                      </a:pPr>
                      <a:r>
                        <a:rPr lang="en-US" sz="1600" kern="100">
                          <a:effectLst/>
                        </a:rPr>
                        <a:t>Topic Nr.1:</a:t>
                      </a:r>
                      <a:r>
                        <a:rPr lang="zh-CN" sz="1600" kern="100">
                          <a:effectLst/>
                        </a:rPr>
                        <a:t>基因编辑与法律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6984138"/>
                  </a:ext>
                </a:extLst>
              </a:tr>
              <a:tr h="759158">
                <a:tc>
                  <a:txBody>
                    <a:bodyPr/>
                    <a:lstStyle/>
                    <a:p>
                      <a:pPr marL="266700" indent="266700" algn="just">
                        <a:spcAft>
                          <a:spcPts val="0"/>
                        </a:spcAft>
                      </a:pPr>
                      <a:r>
                        <a:rPr lang="zh-CN" sz="1600" kern="100">
                          <a:effectLst/>
                        </a:rPr>
                        <a:t>基因编辑婴儿</a:t>
                      </a:r>
                      <a:r>
                        <a:rPr lang="en-US" sz="1600" kern="100">
                          <a:effectLst/>
                        </a:rPr>
                        <a:t> 1.62 | </a:t>
                      </a:r>
                      <a:r>
                        <a:rPr lang="zh-CN" sz="1600" kern="100">
                          <a:effectLst/>
                        </a:rPr>
                        <a:t>人类</a:t>
                      </a:r>
                      <a:r>
                        <a:rPr lang="en-US" sz="1600" kern="100">
                          <a:effectLst/>
                        </a:rPr>
                        <a:t> 1.62 | </a:t>
                      </a:r>
                      <a:r>
                        <a:rPr lang="zh-CN" sz="1600" kern="100">
                          <a:effectLst/>
                        </a:rPr>
                        <a:t>科学法律科研</a:t>
                      </a:r>
                      <a:r>
                        <a:rPr lang="en-US" sz="1600" kern="100">
                          <a:effectLst/>
                        </a:rPr>
                        <a:t> 0.2 | </a:t>
                      </a:r>
                      <a:r>
                        <a:rPr lang="zh-CN" sz="1600" kern="100">
                          <a:effectLst/>
                        </a:rPr>
                        <a:t>疯子</a:t>
                      </a:r>
                      <a:r>
                        <a:rPr lang="en-US" sz="1600" kern="100">
                          <a:effectLst/>
                        </a:rPr>
                        <a:t> 0.2 | </a:t>
                      </a:r>
                      <a:r>
                        <a:rPr lang="zh-CN" sz="1600" kern="100">
                          <a:effectLst/>
                        </a:rPr>
                        <a:t>婴儿</a:t>
                      </a:r>
                      <a:r>
                        <a:rPr lang="en-US" sz="1600" kern="100">
                          <a:effectLst/>
                        </a:rPr>
                        <a:t> 0.2 | </a:t>
                      </a:r>
                      <a:r>
                        <a:rPr lang="zh-CN" sz="1600" kern="100">
                          <a:effectLst/>
                        </a:rPr>
                        <a:t>处理结果</a:t>
                      </a:r>
                      <a:r>
                        <a:rPr lang="en-US" sz="1600" kern="100">
                          <a:effectLst/>
                        </a:rPr>
                        <a:t> 0.2 | </a:t>
                      </a:r>
                      <a:r>
                        <a:rPr lang="zh-CN" sz="1600" kern="100">
                          <a:effectLst/>
                        </a:rPr>
                        <a:t>脑筋有点法则科学人们人类底线</a:t>
                      </a:r>
                      <a:r>
                        <a:rPr lang="en-US" sz="1600" kern="100">
                          <a:effectLst/>
                        </a:rPr>
                        <a:t> 0.2 | </a:t>
                      </a:r>
                      <a:r>
                        <a:rPr lang="zh-CN" sz="1600" kern="100">
                          <a:effectLst/>
                        </a:rPr>
                        <a:t>公安部门</a:t>
                      </a:r>
                      <a:r>
                        <a:rPr lang="en-US" sz="1600" kern="100">
                          <a:effectLst/>
                        </a:rPr>
                        <a:t> 0.2 | </a:t>
                      </a:r>
                      <a:r>
                        <a:rPr lang="zh-CN" sz="1600" kern="100">
                          <a:effectLst/>
                        </a:rPr>
                        <a:t>科技</a:t>
                      </a:r>
                      <a:r>
                        <a:rPr lang="en-US" sz="1600" kern="100">
                          <a:effectLst/>
                        </a:rPr>
                        <a:t> 0.2 | </a:t>
                      </a:r>
                      <a:r>
                        <a:rPr lang="zh-CN" sz="1600" kern="100">
                          <a:effectLst/>
                        </a:rPr>
                        <a:t>孩子</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7733217"/>
                  </a:ext>
                </a:extLst>
              </a:tr>
              <a:tr h="253053">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1004631769"/>
                  </a:ext>
                </a:extLst>
              </a:tr>
              <a:tr h="253053">
                <a:tc>
                  <a:txBody>
                    <a:bodyPr/>
                    <a:lstStyle/>
                    <a:p>
                      <a:pPr marL="266700" indent="266700" algn="just">
                        <a:spcAft>
                          <a:spcPts val="0"/>
                        </a:spcAft>
                      </a:pPr>
                      <a:r>
                        <a:rPr lang="en-US" sz="1600" kern="100">
                          <a:effectLst/>
                        </a:rPr>
                        <a:t>Topic Nr.2:</a:t>
                      </a:r>
                      <a:r>
                        <a:rPr lang="zh-CN" sz="1600" kern="100">
                          <a:effectLst/>
                        </a:rPr>
                        <a:t>疯子与婴儿的处理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07343351"/>
                  </a:ext>
                </a:extLst>
              </a:tr>
              <a:tr h="759158">
                <a:tc>
                  <a:txBody>
                    <a:bodyPr/>
                    <a:lstStyle/>
                    <a:p>
                      <a:pPr marL="266700" indent="266700" algn="just">
                        <a:spcAft>
                          <a:spcPts val="0"/>
                        </a:spcAft>
                      </a:pPr>
                      <a:r>
                        <a:rPr lang="zh-CN" sz="1600" kern="100">
                          <a:effectLst/>
                        </a:rPr>
                        <a:t>疯子</a:t>
                      </a:r>
                      <a:r>
                        <a:rPr lang="en-US" sz="1600" kern="100">
                          <a:effectLst/>
                        </a:rPr>
                        <a:t> 5.65 | </a:t>
                      </a:r>
                      <a:r>
                        <a:rPr lang="zh-CN" sz="1600" kern="100">
                          <a:effectLst/>
                        </a:rPr>
                        <a:t>婴儿</a:t>
                      </a:r>
                      <a:r>
                        <a:rPr lang="en-US" sz="1600" kern="100">
                          <a:effectLst/>
                        </a:rPr>
                        <a:t> 1.62 | </a:t>
                      </a:r>
                      <a:r>
                        <a:rPr lang="zh-CN" sz="1600" kern="100">
                          <a:effectLst/>
                        </a:rPr>
                        <a:t>科学法律科研</a:t>
                      </a:r>
                      <a:r>
                        <a:rPr lang="en-US" sz="1600" kern="100">
                          <a:effectLst/>
                        </a:rPr>
                        <a:t> 1.62 | </a:t>
                      </a:r>
                      <a:r>
                        <a:rPr lang="zh-CN" sz="1600" kern="100">
                          <a:effectLst/>
                        </a:rPr>
                        <a:t>处理结果</a:t>
                      </a:r>
                      <a:r>
                        <a:rPr lang="en-US" sz="1600" kern="100">
                          <a:effectLst/>
                        </a:rPr>
                        <a:t> 1.6 | </a:t>
                      </a:r>
                      <a:r>
                        <a:rPr lang="zh-CN" sz="1600" kern="100">
                          <a:effectLst/>
                        </a:rPr>
                        <a:t>人类</a:t>
                      </a:r>
                      <a:r>
                        <a:rPr lang="en-US" sz="1600" kern="100">
                          <a:effectLst/>
                        </a:rPr>
                        <a:t> 0.2 | </a:t>
                      </a:r>
                      <a:r>
                        <a:rPr lang="zh-CN" sz="1600" kern="100">
                          <a:effectLst/>
                        </a:rPr>
                        <a:t>公安部门</a:t>
                      </a:r>
                      <a:r>
                        <a:rPr lang="en-US" sz="1600" kern="100">
                          <a:effectLst/>
                        </a:rPr>
                        <a:t> 0.2 | </a:t>
                      </a:r>
                      <a:r>
                        <a:rPr lang="zh-CN" sz="1600" kern="100">
                          <a:effectLst/>
                        </a:rPr>
                        <a:t>科技</a:t>
                      </a:r>
                      <a:r>
                        <a:rPr lang="en-US" sz="1600" kern="100">
                          <a:effectLst/>
                        </a:rPr>
                        <a:t> 0.2 | </a:t>
                      </a:r>
                      <a:r>
                        <a:rPr lang="zh-CN" sz="1600" kern="100">
                          <a:effectLst/>
                        </a:rPr>
                        <a:t>孩子</a:t>
                      </a:r>
                      <a:r>
                        <a:rPr lang="en-US" sz="1600" kern="100">
                          <a:effectLst/>
                        </a:rPr>
                        <a:t> 0.2 | </a:t>
                      </a:r>
                      <a:r>
                        <a:rPr lang="zh-CN" sz="1600" kern="100">
                          <a:effectLst/>
                        </a:rPr>
                        <a:t>脑筋有点法则科学人们人类底线</a:t>
                      </a:r>
                      <a:r>
                        <a:rPr lang="en-US" sz="1600" kern="100">
                          <a:effectLst/>
                        </a:rPr>
                        <a:t> 0.2 | </a:t>
                      </a:r>
                      <a:r>
                        <a:rPr lang="zh-CN" sz="1600" kern="100">
                          <a:effectLst/>
                        </a:rPr>
                        <a:t>基因编辑婴儿</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9237871"/>
                  </a:ext>
                </a:extLst>
              </a:tr>
              <a:tr h="253053">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687669994"/>
                  </a:ext>
                </a:extLst>
              </a:tr>
              <a:tr h="253053">
                <a:tc>
                  <a:txBody>
                    <a:bodyPr/>
                    <a:lstStyle/>
                    <a:p>
                      <a:pPr marL="266700" indent="266700" algn="just">
                        <a:spcAft>
                          <a:spcPts val="0"/>
                        </a:spcAft>
                      </a:pPr>
                      <a:r>
                        <a:rPr lang="en-US" sz="1600" kern="100">
                          <a:effectLst/>
                        </a:rPr>
                        <a:t>Topic Nr.3:</a:t>
                      </a:r>
                      <a:r>
                        <a:rPr lang="zh-CN" sz="1600" kern="100">
                          <a:effectLst/>
                        </a:rPr>
                        <a:t>公安部门处理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7192082"/>
                  </a:ext>
                </a:extLst>
              </a:tr>
              <a:tr h="759158">
                <a:tc>
                  <a:txBody>
                    <a:bodyPr/>
                    <a:lstStyle/>
                    <a:p>
                      <a:pPr marL="266700" indent="266700" algn="just">
                        <a:spcAft>
                          <a:spcPts val="0"/>
                        </a:spcAft>
                      </a:pPr>
                      <a:r>
                        <a:rPr lang="zh-CN" sz="1600" kern="100">
                          <a:effectLst/>
                        </a:rPr>
                        <a:t>脑筋有点法则科学人们人类底线</a:t>
                      </a:r>
                      <a:r>
                        <a:rPr lang="en-US" sz="1600" kern="100">
                          <a:effectLst/>
                        </a:rPr>
                        <a:t> 1.64 | </a:t>
                      </a:r>
                      <a:r>
                        <a:rPr lang="zh-CN" sz="1600" kern="100">
                          <a:effectLst/>
                        </a:rPr>
                        <a:t>公安部门</a:t>
                      </a:r>
                      <a:r>
                        <a:rPr lang="en-US" sz="1600" kern="100">
                          <a:effectLst/>
                        </a:rPr>
                        <a:t> 1.62 | </a:t>
                      </a:r>
                      <a:r>
                        <a:rPr lang="zh-CN" sz="1600" kern="100">
                          <a:effectLst/>
                        </a:rPr>
                        <a:t>科学法律科研</a:t>
                      </a:r>
                      <a:r>
                        <a:rPr lang="en-US" sz="1600" kern="100">
                          <a:effectLst/>
                        </a:rPr>
                        <a:t> 0.2 | </a:t>
                      </a:r>
                      <a:r>
                        <a:rPr lang="zh-CN" sz="1600" kern="100">
                          <a:effectLst/>
                        </a:rPr>
                        <a:t>婴儿</a:t>
                      </a:r>
                      <a:r>
                        <a:rPr lang="en-US" sz="1600" kern="100">
                          <a:effectLst/>
                        </a:rPr>
                        <a:t> 0.2 | </a:t>
                      </a:r>
                      <a:r>
                        <a:rPr lang="zh-CN" sz="1600" kern="100">
                          <a:effectLst/>
                        </a:rPr>
                        <a:t>处理结果</a:t>
                      </a:r>
                      <a:r>
                        <a:rPr lang="en-US" sz="1600" kern="100">
                          <a:effectLst/>
                        </a:rPr>
                        <a:t> 0.2 | </a:t>
                      </a:r>
                      <a:r>
                        <a:rPr lang="zh-CN" sz="1600" kern="100">
                          <a:effectLst/>
                        </a:rPr>
                        <a:t>疯子</a:t>
                      </a:r>
                      <a:r>
                        <a:rPr lang="en-US" sz="1600" kern="100">
                          <a:effectLst/>
                        </a:rPr>
                        <a:t> 0.2 | </a:t>
                      </a:r>
                      <a:r>
                        <a:rPr lang="zh-CN" sz="1600" kern="100">
                          <a:effectLst/>
                        </a:rPr>
                        <a:t>人类</a:t>
                      </a:r>
                      <a:r>
                        <a:rPr lang="en-US" sz="1600" kern="100">
                          <a:effectLst/>
                        </a:rPr>
                        <a:t> 0.2 | </a:t>
                      </a:r>
                      <a:r>
                        <a:rPr lang="zh-CN" sz="1600" kern="100">
                          <a:effectLst/>
                        </a:rPr>
                        <a:t>基因编辑婴儿</a:t>
                      </a:r>
                      <a:r>
                        <a:rPr lang="en-US" sz="1600" kern="100">
                          <a:effectLst/>
                        </a:rPr>
                        <a:t> 0.2 | </a:t>
                      </a:r>
                      <a:r>
                        <a:rPr lang="zh-CN" sz="1600" kern="100">
                          <a:effectLst/>
                        </a:rPr>
                        <a:t>孩子</a:t>
                      </a:r>
                      <a:r>
                        <a:rPr lang="en-US" sz="1600" kern="100">
                          <a:effectLst/>
                        </a:rPr>
                        <a:t> 0.2 | </a:t>
                      </a:r>
                      <a:r>
                        <a:rPr lang="zh-CN" sz="1600" kern="100">
                          <a:effectLst/>
                        </a:rPr>
                        <a:t>科技</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4891803"/>
                  </a:ext>
                </a:extLst>
              </a:tr>
              <a:tr h="253053">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070359141"/>
                  </a:ext>
                </a:extLst>
              </a:tr>
              <a:tr h="253053">
                <a:tc>
                  <a:txBody>
                    <a:bodyPr/>
                    <a:lstStyle/>
                    <a:p>
                      <a:pPr marL="266700" indent="266700" algn="just">
                        <a:spcAft>
                          <a:spcPts val="0"/>
                        </a:spcAft>
                      </a:pPr>
                      <a:r>
                        <a:rPr lang="en-US" sz="1600" kern="100">
                          <a:effectLst/>
                        </a:rPr>
                        <a:t>Topic Nr.4:</a:t>
                      </a:r>
                      <a:r>
                        <a:rPr lang="zh-CN" sz="1600" kern="100">
                          <a:effectLst/>
                        </a:rPr>
                        <a:t>科技与法律</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3148698"/>
                  </a:ext>
                </a:extLst>
              </a:tr>
              <a:tr h="759158">
                <a:tc>
                  <a:txBody>
                    <a:bodyPr/>
                    <a:lstStyle/>
                    <a:p>
                      <a:pPr marL="266700" indent="266700" algn="just">
                        <a:spcAft>
                          <a:spcPts val="0"/>
                        </a:spcAft>
                      </a:pPr>
                      <a:r>
                        <a:rPr lang="zh-CN" sz="1600" kern="100">
                          <a:effectLst/>
                        </a:rPr>
                        <a:t>科技</a:t>
                      </a:r>
                      <a:r>
                        <a:rPr lang="en-US" sz="1600" kern="100">
                          <a:effectLst/>
                        </a:rPr>
                        <a:t> 1.6 | </a:t>
                      </a:r>
                      <a:r>
                        <a:rPr lang="zh-CN" sz="1600" kern="100">
                          <a:effectLst/>
                        </a:rPr>
                        <a:t>科学法律科研</a:t>
                      </a:r>
                      <a:r>
                        <a:rPr lang="en-US" sz="1600" kern="100">
                          <a:effectLst/>
                        </a:rPr>
                        <a:t> 0.2 | </a:t>
                      </a:r>
                      <a:r>
                        <a:rPr lang="zh-CN" sz="1600" kern="100">
                          <a:effectLst/>
                        </a:rPr>
                        <a:t>处理结果</a:t>
                      </a:r>
                      <a:r>
                        <a:rPr lang="en-US" sz="1600" kern="100">
                          <a:effectLst/>
                        </a:rPr>
                        <a:t> 0.2 | </a:t>
                      </a:r>
                      <a:r>
                        <a:rPr lang="zh-CN" sz="1600" kern="100">
                          <a:effectLst/>
                        </a:rPr>
                        <a:t>婴儿</a:t>
                      </a:r>
                      <a:r>
                        <a:rPr lang="en-US" sz="1600" kern="100">
                          <a:effectLst/>
                        </a:rPr>
                        <a:t> 0.2 | </a:t>
                      </a:r>
                      <a:r>
                        <a:rPr lang="zh-CN" sz="1600" kern="100">
                          <a:effectLst/>
                        </a:rPr>
                        <a:t>脑筋有点法则科学人们人类底线</a:t>
                      </a:r>
                      <a:r>
                        <a:rPr lang="en-US" sz="1600" kern="100">
                          <a:effectLst/>
                        </a:rPr>
                        <a:t> 0.2 | </a:t>
                      </a:r>
                      <a:r>
                        <a:rPr lang="zh-CN" sz="1600" kern="100">
                          <a:effectLst/>
                        </a:rPr>
                        <a:t>疯子</a:t>
                      </a:r>
                      <a:r>
                        <a:rPr lang="en-US" sz="1600" kern="100">
                          <a:effectLst/>
                        </a:rPr>
                        <a:t> 0.2 | </a:t>
                      </a:r>
                      <a:r>
                        <a:rPr lang="zh-CN" sz="1600" kern="100">
                          <a:effectLst/>
                        </a:rPr>
                        <a:t>公安部门</a:t>
                      </a:r>
                      <a:r>
                        <a:rPr lang="en-US" sz="1600" kern="100">
                          <a:effectLst/>
                        </a:rPr>
                        <a:t> 0.2 | </a:t>
                      </a:r>
                      <a:r>
                        <a:rPr lang="zh-CN" sz="1600" kern="100">
                          <a:effectLst/>
                        </a:rPr>
                        <a:t>人类</a:t>
                      </a:r>
                      <a:r>
                        <a:rPr lang="en-US" sz="1600" kern="100">
                          <a:effectLst/>
                        </a:rPr>
                        <a:t> 0.2 | </a:t>
                      </a:r>
                      <a:r>
                        <a:rPr lang="zh-CN" sz="1600" kern="100">
                          <a:effectLst/>
                        </a:rPr>
                        <a:t>基因编辑婴儿</a:t>
                      </a:r>
                      <a:r>
                        <a:rPr lang="en-US" sz="1600" kern="100">
                          <a:effectLst/>
                        </a:rPr>
                        <a:t> 0.2 | </a:t>
                      </a:r>
                      <a:r>
                        <a:rPr lang="zh-CN" sz="1600" kern="100">
                          <a:effectLst/>
                        </a:rPr>
                        <a:t>孩子</a:t>
                      </a:r>
                      <a:r>
                        <a:rPr lang="en-US" sz="1600" kern="100">
                          <a:effectLst/>
                        </a:rPr>
                        <a:t> 0.2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8944007"/>
                  </a:ext>
                </a:extLst>
              </a:tr>
              <a:tr h="253053">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390358044"/>
                  </a:ext>
                </a:extLst>
              </a:tr>
              <a:tr h="253053">
                <a:tc>
                  <a:txBody>
                    <a:bodyPr/>
                    <a:lstStyle/>
                    <a:p>
                      <a:pPr marL="266700" indent="266700" algn="just">
                        <a:spcAft>
                          <a:spcPts val="0"/>
                        </a:spcAft>
                      </a:pPr>
                      <a:r>
                        <a:rPr lang="en-US" sz="1600" kern="100">
                          <a:effectLst/>
                        </a:rPr>
                        <a:t>Topic Nr.5:</a:t>
                      </a:r>
                      <a:r>
                        <a:rPr lang="zh-CN" sz="1600" kern="100">
                          <a:effectLst/>
                        </a:rPr>
                        <a:t>孩子处理结果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5533724"/>
                  </a:ext>
                </a:extLst>
              </a:tr>
              <a:tr h="759158">
                <a:tc>
                  <a:txBody>
                    <a:bodyPr/>
                    <a:lstStyle/>
                    <a:p>
                      <a:pPr marL="266700" indent="266700" algn="just">
                        <a:spcAft>
                          <a:spcPts val="0"/>
                        </a:spcAft>
                      </a:pPr>
                      <a:r>
                        <a:rPr lang="zh-CN" sz="1600" kern="100" dirty="0">
                          <a:effectLst/>
                        </a:rPr>
                        <a:t>孩子</a:t>
                      </a:r>
                      <a:r>
                        <a:rPr lang="en-US" sz="1600" kern="100" dirty="0">
                          <a:effectLst/>
                        </a:rPr>
                        <a:t> 1.6 | </a:t>
                      </a:r>
                      <a:r>
                        <a:rPr lang="zh-CN" sz="1600" kern="100" dirty="0">
                          <a:effectLst/>
                        </a:rPr>
                        <a:t>处理结果</a:t>
                      </a:r>
                      <a:r>
                        <a:rPr lang="en-US" sz="1600" kern="100" dirty="0">
                          <a:effectLst/>
                        </a:rPr>
                        <a:t> 0.2 | </a:t>
                      </a:r>
                      <a:r>
                        <a:rPr lang="zh-CN" sz="1600" kern="100" dirty="0">
                          <a:effectLst/>
                        </a:rPr>
                        <a:t>疯子</a:t>
                      </a:r>
                      <a:r>
                        <a:rPr lang="en-US" sz="1600" kern="100" dirty="0">
                          <a:effectLst/>
                        </a:rPr>
                        <a:t> 0.2 | </a:t>
                      </a:r>
                      <a:r>
                        <a:rPr lang="zh-CN" sz="1600" kern="100" dirty="0">
                          <a:effectLst/>
                        </a:rPr>
                        <a:t>婴儿</a:t>
                      </a:r>
                      <a:r>
                        <a:rPr lang="en-US" sz="1600" kern="100" dirty="0">
                          <a:effectLst/>
                        </a:rPr>
                        <a:t> 0.2 | </a:t>
                      </a:r>
                      <a:r>
                        <a:rPr lang="zh-CN" sz="1600" kern="100" dirty="0">
                          <a:effectLst/>
                        </a:rPr>
                        <a:t>科学法律科研</a:t>
                      </a:r>
                      <a:r>
                        <a:rPr lang="en-US" sz="1600" kern="100" dirty="0">
                          <a:effectLst/>
                        </a:rPr>
                        <a:t> 0.2 | </a:t>
                      </a:r>
                      <a:r>
                        <a:rPr lang="zh-CN" sz="1600" kern="100" dirty="0">
                          <a:effectLst/>
                        </a:rPr>
                        <a:t>科技</a:t>
                      </a:r>
                      <a:r>
                        <a:rPr lang="en-US" sz="1600" kern="100" dirty="0">
                          <a:effectLst/>
                        </a:rPr>
                        <a:t> 0.2 | </a:t>
                      </a:r>
                      <a:r>
                        <a:rPr lang="zh-CN" sz="1600" kern="100" dirty="0">
                          <a:effectLst/>
                        </a:rPr>
                        <a:t>人类</a:t>
                      </a:r>
                      <a:r>
                        <a:rPr lang="en-US" sz="1600" kern="100" dirty="0">
                          <a:effectLst/>
                        </a:rPr>
                        <a:t> 0.2 | </a:t>
                      </a:r>
                      <a:r>
                        <a:rPr lang="zh-CN" sz="1600" kern="100" dirty="0">
                          <a:effectLst/>
                        </a:rPr>
                        <a:t>脑筋有点法则科学人们人类底线</a:t>
                      </a:r>
                      <a:r>
                        <a:rPr lang="en-US" sz="1600" kern="100" dirty="0">
                          <a:effectLst/>
                        </a:rPr>
                        <a:t> 0.2 | </a:t>
                      </a:r>
                      <a:r>
                        <a:rPr lang="zh-CN" sz="1600" kern="100" dirty="0">
                          <a:effectLst/>
                        </a:rPr>
                        <a:t>基因编辑婴儿</a:t>
                      </a:r>
                      <a:r>
                        <a:rPr lang="en-US" sz="1600" kern="100" dirty="0">
                          <a:effectLst/>
                        </a:rPr>
                        <a:t> 0.2 | </a:t>
                      </a:r>
                      <a:r>
                        <a:rPr lang="zh-CN" sz="1600" kern="100" dirty="0">
                          <a:effectLst/>
                        </a:rPr>
                        <a:t>公安部门</a:t>
                      </a:r>
                      <a:r>
                        <a:rPr lang="en-US" sz="1600" kern="100" dirty="0">
                          <a:effectLst/>
                        </a:rPr>
                        <a:t> 0.2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2142234"/>
                  </a:ext>
                </a:extLst>
              </a:tr>
            </a:tbl>
          </a:graphicData>
        </a:graphic>
      </p:graphicFrame>
    </p:spTree>
    <p:extLst>
      <p:ext uri="{BB962C8B-B14F-4D97-AF65-F5344CB8AC3E}">
        <p14:creationId xmlns:p14="http://schemas.microsoft.com/office/powerpoint/2010/main" val="285905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EA6359-3B71-4F95-A9FA-AD5718EBA397}"/>
              </a:ext>
            </a:extLst>
          </p:cNvPr>
          <p:cNvSpPr/>
          <p:nvPr/>
        </p:nvSpPr>
        <p:spPr>
          <a:xfrm>
            <a:off x="238691" y="143946"/>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5</a:t>
            </a:r>
            <a:r>
              <a:rPr lang="zh-CN" altLang="zh-CN" dirty="0">
                <a:cs typeface="Times New Roman" panose="02020603050405020304" pitchFamily="18" charset="0"/>
              </a:rPr>
              <a:t>：</a:t>
            </a:r>
            <a:endParaRPr lang="zh-CN" altLang="en-US" dirty="0"/>
          </a:p>
        </p:txBody>
      </p:sp>
      <p:graphicFrame>
        <p:nvGraphicFramePr>
          <p:cNvPr id="3" name="表格 2">
            <a:extLst>
              <a:ext uri="{FF2B5EF4-FFF2-40B4-BE49-F238E27FC236}">
                <a16:creationId xmlns:a16="http://schemas.microsoft.com/office/drawing/2014/main" id="{1FFA6F60-56B1-41CE-AF5A-C93B92C1F4AF}"/>
              </a:ext>
            </a:extLst>
          </p:cNvPr>
          <p:cNvGraphicFramePr>
            <a:graphicFrameLocks noGrp="1"/>
          </p:cNvGraphicFramePr>
          <p:nvPr>
            <p:extLst/>
          </p:nvPr>
        </p:nvGraphicFramePr>
        <p:xfrm>
          <a:off x="66672" y="513278"/>
          <a:ext cx="3290322" cy="5773226"/>
        </p:xfrm>
        <a:graphic>
          <a:graphicData uri="http://schemas.openxmlformats.org/drawingml/2006/table">
            <a:tbl>
              <a:tblPr firstRow="1" firstCol="1" bandRow="1">
                <a:tableStyleId>{5C22544A-7EE6-4342-B048-85BDC9FD1C3A}</a:tableStyleId>
              </a:tblPr>
              <a:tblGrid>
                <a:gridCol w="3290322">
                  <a:extLst>
                    <a:ext uri="{9D8B030D-6E8A-4147-A177-3AD203B41FA5}">
                      <a16:colId xmlns:a16="http://schemas.microsoft.com/office/drawing/2014/main" val="843619337"/>
                    </a:ext>
                  </a:extLst>
                </a:gridCol>
              </a:tblGrid>
              <a:tr h="303854">
                <a:tc>
                  <a:txBody>
                    <a:bodyPr/>
                    <a:lstStyle/>
                    <a:p>
                      <a:pPr marL="266700" indent="266700" algn="just">
                        <a:spcAft>
                          <a:spcPts val="0"/>
                        </a:spcAft>
                      </a:pPr>
                      <a:r>
                        <a:rPr lang="en-US" sz="1800" kern="100">
                          <a:effectLst/>
                        </a:rPr>
                        <a:t>Topic Nr.1: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7520966"/>
                  </a:ext>
                </a:extLst>
              </a:tr>
              <a:tr h="607708">
                <a:tc>
                  <a:txBody>
                    <a:bodyPr/>
                    <a:lstStyle/>
                    <a:p>
                      <a:pPr marL="266700" indent="266700" algn="just">
                        <a:spcAft>
                          <a:spcPts val="0"/>
                        </a:spcAft>
                      </a:pPr>
                      <a:r>
                        <a:rPr lang="zh-CN" sz="1800" kern="100" dirty="0">
                          <a:effectLst/>
                        </a:rPr>
                        <a:t>孩子</a:t>
                      </a:r>
                      <a:r>
                        <a:rPr lang="en-US" sz="1800" kern="100" dirty="0">
                          <a:effectLst/>
                        </a:rPr>
                        <a:t> 0.21 | </a:t>
                      </a:r>
                      <a:r>
                        <a:rPr lang="zh-CN" sz="1800" kern="100" dirty="0">
                          <a:effectLst/>
                        </a:rPr>
                        <a:t>婴儿</a:t>
                      </a:r>
                      <a:r>
                        <a:rPr lang="en-US" sz="1800" kern="100" dirty="0">
                          <a:effectLst/>
                        </a:rPr>
                        <a:t> 0.21 |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9297585"/>
                  </a:ext>
                </a:extLst>
              </a:tr>
              <a:tr h="303854">
                <a:tc>
                  <a:txBody>
                    <a:bodyPr/>
                    <a:lstStyle/>
                    <a:p>
                      <a:endParaRPr lang="zh-CN" sz="18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995622494"/>
                  </a:ext>
                </a:extLst>
              </a:tr>
              <a:tr h="303854">
                <a:tc>
                  <a:txBody>
                    <a:bodyPr/>
                    <a:lstStyle/>
                    <a:p>
                      <a:pPr marL="266700" indent="266700" algn="just">
                        <a:spcAft>
                          <a:spcPts val="0"/>
                        </a:spcAft>
                      </a:pPr>
                      <a:r>
                        <a:rPr lang="en-US" sz="1800" kern="100">
                          <a:effectLst/>
                        </a:rPr>
                        <a:t>Topic Nr.2: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7353215"/>
                  </a:ext>
                </a:extLst>
              </a:tr>
              <a:tr h="607708">
                <a:tc>
                  <a:txBody>
                    <a:bodyPr/>
                    <a:lstStyle/>
                    <a:p>
                      <a:pPr marL="266700" indent="266700" algn="just">
                        <a:spcAft>
                          <a:spcPts val="0"/>
                        </a:spcAft>
                      </a:pPr>
                      <a:r>
                        <a:rPr lang="zh-CN" sz="1800" kern="100">
                          <a:effectLst/>
                        </a:rPr>
                        <a:t>婴儿</a:t>
                      </a:r>
                      <a:r>
                        <a:rPr lang="en-US" sz="1800" kern="100">
                          <a:effectLst/>
                        </a:rPr>
                        <a:t> 4.17 | </a:t>
                      </a:r>
                      <a:r>
                        <a:rPr lang="zh-CN" sz="1800" kern="100">
                          <a:effectLst/>
                        </a:rPr>
                        <a:t>孩子</a:t>
                      </a:r>
                      <a:r>
                        <a:rPr lang="en-US" sz="1800" kern="100">
                          <a:effectLst/>
                        </a:rPr>
                        <a:t> 0.21 |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17716209"/>
                  </a:ext>
                </a:extLst>
              </a:tr>
              <a:tr h="303854">
                <a:tc>
                  <a:txBody>
                    <a:bodyPr/>
                    <a:lstStyle/>
                    <a:p>
                      <a:endParaRPr lang="zh-CN" sz="18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817848157"/>
                  </a:ext>
                </a:extLst>
              </a:tr>
              <a:tr h="303854">
                <a:tc>
                  <a:txBody>
                    <a:bodyPr/>
                    <a:lstStyle/>
                    <a:p>
                      <a:pPr marL="266700" indent="266700" algn="just">
                        <a:spcAft>
                          <a:spcPts val="0"/>
                        </a:spcAft>
                      </a:pPr>
                      <a:r>
                        <a:rPr lang="en-US" sz="1800" kern="100">
                          <a:effectLst/>
                        </a:rPr>
                        <a:t>Topic Nr.3: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92182892"/>
                  </a:ext>
                </a:extLst>
              </a:tr>
              <a:tr h="607708">
                <a:tc>
                  <a:txBody>
                    <a:bodyPr/>
                    <a:lstStyle/>
                    <a:p>
                      <a:pPr marL="266700" indent="266700" algn="just">
                        <a:spcAft>
                          <a:spcPts val="0"/>
                        </a:spcAft>
                      </a:pPr>
                      <a:r>
                        <a:rPr lang="zh-CN" sz="1800" kern="100">
                          <a:effectLst/>
                        </a:rPr>
                        <a:t>孩子</a:t>
                      </a:r>
                      <a:r>
                        <a:rPr lang="en-US" sz="1800" kern="100">
                          <a:effectLst/>
                        </a:rPr>
                        <a:t> 0.22 | </a:t>
                      </a:r>
                      <a:r>
                        <a:rPr lang="zh-CN" sz="1800" kern="100">
                          <a:effectLst/>
                        </a:rPr>
                        <a:t>婴儿</a:t>
                      </a:r>
                      <a:r>
                        <a:rPr lang="en-US" sz="1800" kern="100">
                          <a:effectLst/>
                        </a:rPr>
                        <a:t> 0.21 |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4369044"/>
                  </a:ext>
                </a:extLst>
              </a:tr>
              <a:tr h="303854">
                <a:tc>
                  <a:txBody>
                    <a:bodyPr/>
                    <a:lstStyle/>
                    <a:p>
                      <a:endParaRPr lang="zh-CN" sz="18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1251298946"/>
                  </a:ext>
                </a:extLst>
              </a:tr>
              <a:tr h="303854">
                <a:tc>
                  <a:txBody>
                    <a:bodyPr/>
                    <a:lstStyle/>
                    <a:p>
                      <a:pPr marL="266700" indent="266700" algn="just">
                        <a:spcAft>
                          <a:spcPts val="0"/>
                        </a:spcAft>
                      </a:pPr>
                      <a:r>
                        <a:rPr lang="en-US" sz="1800" kern="100">
                          <a:effectLst/>
                        </a:rPr>
                        <a:t>Topic Nr.4: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8717332"/>
                  </a:ext>
                </a:extLst>
              </a:tr>
              <a:tr h="607708">
                <a:tc>
                  <a:txBody>
                    <a:bodyPr/>
                    <a:lstStyle/>
                    <a:p>
                      <a:pPr marL="266700" indent="266700" algn="just">
                        <a:spcAft>
                          <a:spcPts val="0"/>
                        </a:spcAft>
                      </a:pPr>
                      <a:r>
                        <a:rPr lang="zh-CN" sz="1800" kern="100">
                          <a:effectLst/>
                        </a:rPr>
                        <a:t>孩子</a:t>
                      </a:r>
                      <a:r>
                        <a:rPr lang="en-US" sz="1800" kern="100">
                          <a:effectLst/>
                        </a:rPr>
                        <a:t> 0.21 | </a:t>
                      </a:r>
                      <a:r>
                        <a:rPr lang="zh-CN" sz="1800" kern="100">
                          <a:effectLst/>
                        </a:rPr>
                        <a:t>婴儿</a:t>
                      </a:r>
                      <a:r>
                        <a:rPr lang="en-US" sz="1800" kern="100">
                          <a:effectLst/>
                        </a:rPr>
                        <a:t> 0.21 |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5709444"/>
                  </a:ext>
                </a:extLst>
              </a:tr>
              <a:tr h="303854">
                <a:tc>
                  <a:txBody>
                    <a:bodyPr/>
                    <a:lstStyle/>
                    <a:p>
                      <a:endParaRPr lang="zh-CN" sz="18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412449064"/>
                  </a:ext>
                </a:extLst>
              </a:tr>
              <a:tr h="303854">
                <a:tc>
                  <a:txBody>
                    <a:bodyPr/>
                    <a:lstStyle/>
                    <a:p>
                      <a:pPr marL="266700" indent="266700" algn="just">
                        <a:spcAft>
                          <a:spcPts val="0"/>
                        </a:spcAft>
                      </a:pPr>
                      <a:r>
                        <a:rPr lang="en-US" sz="1800" kern="100">
                          <a:effectLst/>
                        </a:rPr>
                        <a:t>Topic Nr.5: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92509335"/>
                  </a:ext>
                </a:extLst>
              </a:tr>
              <a:tr h="607708">
                <a:tc>
                  <a:txBody>
                    <a:bodyPr/>
                    <a:lstStyle/>
                    <a:p>
                      <a:pPr marL="266700" indent="266700" algn="just">
                        <a:spcAft>
                          <a:spcPts val="0"/>
                        </a:spcAft>
                      </a:pPr>
                      <a:r>
                        <a:rPr lang="zh-CN" sz="1800" kern="100" dirty="0">
                          <a:effectLst/>
                        </a:rPr>
                        <a:t>孩子</a:t>
                      </a:r>
                      <a:r>
                        <a:rPr lang="en-US" sz="1800" kern="100" dirty="0">
                          <a:effectLst/>
                        </a:rPr>
                        <a:t> 8.12 | </a:t>
                      </a:r>
                      <a:r>
                        <a:rPr lang="zh-CN" sz="1800" kern="100" dirty="0">
                          <a:effectLst/>
                        </a:rPr>
                        <a:t>婴儿</a:t>
                      </a:r>
                      <a:r>
                        <a:rPr lang="en-US" sz="1800" kern="100" dirty="0">
                          <a:effectLst/>
                        </a:rPr>
                        <a:t> 0.21 |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267225"/>
                  </a:ext>
                </a:extLst>
              </a:tr>
            </a:tbl>
          </a:graphicData>
        </a:graphic>
      </p:graphicFrame>
      <p:sp>
        <p:nvSpPr>
          <p:cNvPr id="4" name="矩形 3">
            <a:extLst>
              <a:ext uri="{FF2B5EF4-FFF2-40B4-BE49-F238E27FC236}">
                <a16:creationId xmlns:a16="http://schemas.microsoft.com/office/drawing/2014/main" id="{36E868A2-A630-4172-8263-381C6AA24EB8}"/>
              </a:ext>
            </a:extLst>
          </p:cNvPr>
          <p:cNvSpPr/>
          <p:nvPr/>
        </p:nvSpPr>
        <p:spPr>
          <a:xfrm>
            <a:off x="4386263" y="143946"/>
            <a:ext cx="998991" cy="369332"/>
          </a:xfrm>
          <a:prstGeom prst="rect">
            <a:avLst/>
          </a:prstGeom>
        </p:spPr>
        <p:txBody>
          <a:bodyPr wrap="none">
            <a:spAutoFit/>
          </a:bodyPr>
          <a:lstStyle/>
          <a:p>
            <a:r>
              <a:rPr lang="zh-CN" altLang="zh-CN" dirty="0">
                <a:cs typeface="Times New Roman" panose="02020603050405020304" pitchFamily="18" charset="0"/>
              </a:rPr>
              <a:t>时期</a:t>
            </a:r>
            <a:r>
              <a:rPr lang="en-US" altLang="zh-CN" dirty="0">
                <a:cs typeface="Times New Roman" panose="02020603050405020304" pitchFamily="18" charset="0"/>
              </a:rPr>
              <a:t>6</a:t>
            </a:r>
            <a:r>
              <a:rPr lang="zh-CN" altLang="zh-CN" dirty="0">
                <a:cs typeface="Times New Roman" panose="02020603050405020304" pitchFamily="18" charset="0"/>
              </a:rPr>
              <a:t>：</a:t>
            </a:r>
            <a:endParaRPr lang="zh-CN" altLang="en-US" dirty="0"/>
          </a:p>
        </p:txBody>
      </p:sp>
      <p:graphicFrame>
        <p:nvGraphicFramePr>
          <p:cNvPr id="5" name="表格 4">
            <a:extLst>
              <a:ext uri="{FF2B5EF4-FFF2-40B4-BE49-F238E27FC236}">
                <a16:creationId xmlns:a16="http://schemas.microsoft.com/office/drawing/2014/main" id="{587B72C7-5343-4E65-B744-6C30AC0B340D}"/>
              </a:ext>
            </a:extLst>
          </p:cNvPr>
          <p:cNvGraphicFramePr>
            <a:graphicFrameLocks noGrp="1"/>
          </p:cNvGraphicFramePr>
          <p:nvPr>
            <p:extLst/>
          </p:nvPr>
        </p:nvGraphicFramePr>
        <p:xfrm>
          <a:off x="3861424" y="513278"/>
          <a:ext cx="5890647" cy="6344725"/>
        </p:xfrm>
        <a:graphic>
          <a:graphicData uri="http://schemas.openxmlformats.org/drawingml/2006/table">
            <a:tbl>
              <a:tblPr firstRow="1" firstCol="1" bandRow="1">
                <a:tableStyleId>{5C22544A-7EE6-4342-B048-85BDC9FD1C3A}</a:tableStyleId>
              </a:tblPr>
              <a:tblGrid>
                <a:gridCol w="5890647">
                  <a:extLst>
                    <a:ext uri="{9D8B030D-6E8A-4147-A177-3AD203B41FA5}">
                      <a16:colId xmlns:a16="http://schemas.microsoft.com/office/drawing/2014/main" val="915165786"/>
                    </a:ext>
                  </a:extLst>
                </a:gridCol>
              </a:tblGrid>
              <a:tr h="253789">
                <a:tc>
                  <a:txBody>
                    <a:bodyPr/>
                    <a:lstStyle/>
                    <a:p>
                      <a:pPr marL="266700" indent="266700" algn="just">
                        <a:spcAft>
                          <a:spcPts val="0"/>
                        </a:spcAft>
                      </a:pPr>
                      <a:r>
                        <a:rPr lang="en-US" sz="1600" kern="100" dirty="0">
                          <a:effectLst/>
                        </a:rPr>
                        <a:t>Topic Nr.1:</a:t>
                      </a:r>
                      <a:r>
                        <a:rPr lang="zh-CN" sz="1600" kern="100" dirty="0">
                          <a:effectLst/>
                        </a:rPr>
                        <a:t>行医底线</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0094650"/>
                  </a:ext>
                </a:extLst>
              </a:tr>
              <a:tr h="761367">
                <a:tc>
                  <a:txBody>
                    <a:bodyPr/>
                    <a:lstStyle/>
                    <a:p>
                      <a:pPr marL="266700" indent="266700" algn="just">
                        <a:spcAft>
                          <a:spcPts val="0"/>
                        </a:spcAft>
                      </a:pPr>
                      <a:r>
                        <a:rPr lang="zh-CN" sz="1600" kern="100" dirty="0">
                          <a:effectLst/>
                        </a:rPr>
                        <a:t>行医</a:t>
                      </a:r>
                      <a:r>
                        <a:rPr lang="en-US" sz="1600" kern="100" dirty="0">
                          <a:effectLst/>
                        </a:rPr>
                        <a:t> 7.17 | </a:t>
                      </a:r>
                      <a:r>
                        <a:rPr lang="zh-CN" sz="1600" kern="100" dirty="0">
                          <a:effectLst/>
                        </a:rPr>
                        <a:t>科学家</a:t>
                      </a:r>
                      <a:r>
                        <a:rPr lang="en-US" sz="1600" kern="100" dirty="0">
                          <a:effectLst/>
                        </a:rPr>
                        <a:t> 7.16 | </a:t>
                      </a:r>
                      <a:r>
                        <a:rPr lang="zh-CN" sz="1600" kern="100" dirty="0">
                          <a:effectLst/>
                        </a:rPr>
                        <a:t>底线</a:t>
                      </a:r>
                      <a:r>
                        <a:rPr lang="en-US" sz="1600" kern="100" dirty="0">
                          <a:effectLst/>
                        </a:rPr>
                        <a:t> 7.0 | </a:t>
                      </a:r>
                      <a:r>
                        <a:rPr lang="zh-CN" sz="1600" kern="100" dirty="0">
                          <a:effectLst/>
                        </a:rPr>
                        <a:t>啥意思</a:t>
                      </a:r>
                      <a:r>
                        <a:rPr lang="en-US" sz="1600" kern="100" dirty="0">
                          <a:effectLst/>
                        </a:rPr>
                        <a:t> 5.07 | </a:t>
                      </a:r>
                      <a:r>
                        <a:rPr lang="zh-CN" sz="1600" kern="100" dirty="0">
                          <a:effectLst/>
                        </a:rPr>
                        <a:t>代价</a:t>
                      </a:r>
                      <a:r>
                        <a:rPr lang="en-US" sz="1600" kern="100" dirty="0">
                          <a:effectLst/>
                        </a:rPr>
                        <a:t> 4.68 | </a:t>
                      </a:r>
                      <a:r>
                        <a:rPr lang="zh-CN" sz="1600" kern="100" dirty="0">
                          <a:effectLst/>
                        </a:rPr>
                        <a:t>疯子</a:t>
                      </a:r>
                      <a:r>
                        <a:rPr lang="en-US" sz="1600" kern="100" dirty="0">
                          <a:effectLst/>
                        </a:rPr>
                        <a:t> 3.64 | </a:t>
                      </a:r>
                      <a:r>
                        <a:rPr lang="zh-CN" sz="1600" kern="100" dirty="0">
                          <a:effectLst/>
                        </a:rPr>
                        <a:t>婴儿无辜</a:t>
                      </a:r>
                      <a:r>
                        <a:rPr lang="en-US" sz="1600" kern="100" dirty="0">
                          <a:effectLst/>
                        </a:rPr>
                        <a:t> 3.14 | </a:t>
                      </a:r>
                      <a:r>
                        <a:rPr lang="zh-CN" sz="1600" kern="100" dirty="0">
                          <a:effectLst/>
                        </a:rPr>
                        <a:t>科学</a:t>
                      </a:r>
                      <a:r>
                        <a:rPr lang="en-US" sz="1600" kern="100" dirty="0">
                          <a:effectLst/>
                        </a:rPr>
                        <a:t> 3.11 | </a:t>
                      </a:r>
                      <a:r>
                        <a:rPr lang="zh-CN" sz="1600" kern="100" dirty="0">
                          <a:effectLst/>
                        </a:rPr>
                        <a:t>人类基因</a:t>
                      </a:r>
                      <a:r>
                        <a:rPr lang="en-US" sz="1600" kern="100" dirty="0">
                          <a:effectLst/>
                        </a:rPr>
                        <a:t> 3.11 | </a:t>
                      </a:r>
                      <a:r>
                        <a:rPr lang="zh-CN" sz="1600" kern="100" dirty="0">
                          <a:effectLst/>
                        </a:rPr>
                        <a:t>感觉有点</a:t>
                      </a:r>
                      <a:r>
                        <a:rPr lang="en-US" sz="1600" kern="100" dirty="0">
                          <a:effectLst/>
                        </a:rPr>
                        <a:t> 3.1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8914134"/>
                  </a:ext>
                </a:extLst>
              </a:tr>
              <a:tr h="253789">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931876424"/>
                  </a:ext>
                </a:extLst>
              </a:tr>
              <a:tr h="253789">
                <a:tc>
                  <a:txBody>
                    <a:bodyPr/>
                    <a:lstStyle/>
                    <a:p>
                      <a:pPr marL="266700" indent="266700" algn="just">
                        <a:spcAft>
                          <a:spcPts val="0"/>
                        </a:spcAft>
                      </a:pPr>
                      <a:r>
                        <a:rPr lang="en-US" sz="1600" kern="100">
                          <a:effectLst/>
                        </a:rPr>
                        <a:t>Topic Nr.2:</a:t>
                      </a:r>
                      <a:r>
                        <a:rPr lang="zh-CN" sz="1600" kern="100">
                          <a:effectLst/>
                        </a:rPr>
                        <a:t>科幻小孩</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4425380"/>
                  </a:ext>
                </a:extLst>
              </a:tr>
              <a:tr h="761367">
                <a:tc>
                  <a:txBody>
                    <a:bodyPr/>
                    <a:lstStyle/>
                    <a:p>
                      <a:pPr marL="266700" indent="266700" algn="just">
                        <a:spcAft>
                          <a:spcPts val="0"/>
                        </a:spcAft>
                      </a:pPr>
                      <a:r>
                        <a:rPr lang="zh-CN" sz="1600" kern="100">
                          <a:effectLst/>
                        </a:rPr>
                        <a:t>感觉</a:t>
                      </a:r>
                      <a:r>
                        <a:rPr lang="en-US" sz="1600" kern="100">
                          <a:effectLst/>
                        </a:rPr>
                        <a:t> 9.08 | </a:t>
                      </a:r>
                      <a:r>
                        <a:rPr lang="zh-CN" sz="1600" kern="100">
                          <a:effectLst/>
                        </a:rPr>
                        <a:t>小孩</a:t>
                      </a:r>
                      <a:r>
                        <a:rPr lang="en-US" sz="1600" kern="100">
                          <a:effectLst/>
                        </a:rPr>
                        <a:t> 6.45 | </a:t>
                      </a:r>
                      <a:r>
                        <a:rPr lang="zh-CN" sz="1600" kern="100">
                          <a:effectLst/>
                        </a:rPr>
                        <a:t>科幻片</a:t>
                      </a:r>
                      <a:r>
                        <a:rPr lang="en-US" sz="1600" kern="100">
                          <a:effectLst/>
                        </a:rPr>
                        <a:t> 5.03 | </a:t>
                      </a:r>
                      <a:r>
                        <a:rPr lang="zh-CN" sz="1600" kern="100">
                          <a:effectLst/>
                        </a:rPr>
                        <a:t>国家</a:t>
                      </a:r>
                      <a:r>
                        <a:rPr lang="en-US" sz="1600" kern="100">
                          <a:effectLst/>
                        </a:rPr>
                        <a:t> 5.02 | </a:t>
                      </a:r>
                      <a:r>
                        <a:rPr lang="zh-CN" sz="1600" kern="100">
                          <a:effectLst/>
                        </a:rPr>
                        <a:t>科研底线</a:t>
                      </a:r>
                      <a:r>
                        <a:rPr lang="en-US" sz="1600" kern="100">
                          <a:effectLst/>
                        </a:rPr>
                        <a:t> 4.57 | </a:t>
                      </a:r>
                      <a:r>
                        <a:rPr lang="zh-CN" sz="1600" kern="100">
                          <a:effectLst/>
                        </a:rPr>
                        <a:t>基因</a:t>
                      </a:r>
                      <a:r>
                        <a:rPr lang="en-US" sz="1600" kern="100">
                          <a:effectLst/>
                        </a:rPr>
                        <a:t> 4.31 | </a:t>
                      </a:r>
                      <a:r>
                        <a:rPr lang="zh-CN" sz="1600" kern="100">
                          <a:effectLst/>
                        </a:rPr>
                        <a:t>孩子父母</a:t>
                      </a:r>
                      <a:r>
                        <a:rPr lang="en-US" sz="1600" kern="100">
                          <a:effectLst/>
                        </a:rPr>
                        <a:t> 4.19 | </a:t>
                      </a:r>
                      <a:r>
                        <a:rPr lang="zh-CN" sz="1600" kern="100">
                          <a:effectLst/>
                        </a:rPr>
                        <a:t>电影</a:t>
                      </a:r>
                      <a:r>
                        <a:rPr lang="en-US" sz="1600" kern="100">
                          <a:effectLst/>
                        </a:rPr>
                        <a:t> 4.15 | </a:t>
                      </a:r>
                      <a:r>
                        <a:rPr lang="zh-CN" sz="1600" kern="100">
                          <a:effectLst/>
                        </a:rPr>
                        <a:t>评论</a:t>
                      </a:r>
                      <a:r>
                        <a:rPr lang="en-US" sz="1600" kern="100">
                          <a:effectLst/>
                        </a:rPr>
                        <a:t> 4.0 | </a:t>
                      </a:r>
                      <a:r>
                        <a:rPr lang="zh-CN" sz="1600" kern="100">
                          <a:effectLst/>
                        </a:rPr>
                        <a:t>受害者</a:t>
                      </a:r>
                      <a:r>
                        <a:rPr lang="en-US" sz="1600" kern="100">
                          <a:effectLst/>
                        </a:rPr>
                        <a:t> 3.71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2168441"/>
                  </a:ext>
                </a:extLst>
              </a:tr>
              <a:tr h="253789">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949611623"/>
                  </a:ext>
                </a:extLst>
              </a:tr>
              <a:tr h="253789">
                <a:tc>
                  <a:txBody>
                    <a:bodyPr/>
                    <a:lstStyle/>
                    <a:p>
                      <a:pPr marL="266700" indent="266700" algn="just">
                        <a:spcAft>
                          <a:spcPts val="0"/>
                        </a:spcAft>
                      </a:pPr>
                      <a:r>
                        <a:rPr lang="en-US" sz="1600" kern="100">
                          <a:effectLst/>
                        </a:rPr>
                        <a:t>Topic Nr.3:</a:t>
                      </a:r>
                      <a:r>
                        <a:rPr lang="zh-CN" sz="1600" kern="100">
                          <a:effectLst/>
                        </a:rPr>
                        <a:t>婴儿与后果成本</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5187703"/>
                  </a:ext>
                </a:extLst>
              </a:tr>
              <a:tr h="761367">
                <a:tc>
                  <a:txBody>
                    <a:bodyPr/>
                    <a:lstStyle/>
                    <a:p>
                      <a:pPr marL="266700" indent="266700" algn="just">
                        <a:spcAft>
                          <a:spcPts val="0"/>
                        </a:spcAft>
                      </a:pPr>
                      <a:r>
                        <a:rPr lang="zh-CN" sz="1600" kern="100" dirty="0">
                          <a:effectLst/>
                        </a:rPr>
                        <a:t>婴儿</a:t>
                      </a:r>
                      <a:r>
                        <a:rPr lang="en-US" sz="1600" kern="100" dirty="0">
                          <a:effectLst/>
                        </a:rPr>
                        <a:t> 74.21 | </a:t>
                      </a:r>
                      <a:r>
                        <a:rPr lang="zh-CN" sz="1600" kern="100" dirty="0">
                          <a:effectLst/>
                        </a:rPr>
                        <a:t>成本</a:t>
                      </a:r>
                      <a:r>
                        <a:rPr lang="en-US" sz="1600" kern="100" dirty="0">
                          <a:effectLst/>
                        </a:rPr>
                        <a:t> 6.0 | </a:t>
                      </a:r>
                      <a:r>
                        <a:rPr lang="zh-CN" sz="1600" kern="100" dirty="0">
                          <a:effectLst/>
                        </a:rPr>
                        <a:t>医生</a:t>
                      </a:r>
                      <a:r>
                        <a:rPr lang="en-US" sz="1600" kern="100" dirty="0">
                          <a:effectLst/>
                        </a:rPr>
                        <a:t> 5.92 | </a:t>
                      </a:r>
                      <a:r>
                        <a:rPr lang="zh-CN" sz="1600" kern="100" dirty="0">
                          <a:effectLst/>
                        </a:rPr>
                        <a:t>能力</a:t>
                      </a:r>
                      <a:r>
                        <a:rPr lang="en-US" sz="1600" kern="100" dirty="0">
                          <a:effectLst/>
                        </a:rPr>
                        <a:t> 3.16 | </a:t>
                      </a:r>
                      <a:r>
                        <a:rPr lang="zh-CN" sz="1600" kern="100" dirty="0">
                          <a:effectLst/>
                        </a:rPr>
                        <a:t>教授</a:t>
                      </a:r>
                      <a:r>
                        <a:rPr lang="en-US" sz="1600" kern="100" dirty="0">
                          <a:effectLst/>
                        </a:rPr>
                        <a:t> 3.12 | </a:t>
                      </a:r>
                      <a:r>
                        <a:rPr lang="zh-CN" sz="1600" kern="100" dirty="0">
                          <a:effectLst/>
                        </a:rPr>
                        <a:t>媒体</a:t>
                      </a:r>
                      <a:r>
                        <a:rPr lang="en-US" sz="1600" kern="100" dirty="0">
                          <a:effectLst/>
                        </a:rPr>
                        <a:t> 2.21 | </a:t>
                      </a:r>
                      <a:r>
                        <a:rPr lang="zh-CN" sz="1600" kern="100" dirty="0">
                          <a:effectLst/>
                        </a:rPr>
                        <a:t>孩子基因</a:t>
                      </a:r>
                      <a:r>
                        <a:rPr lang="en-US" sz="1600" kern="100" dirty="0">
                          <a:effectLst/>
                        </a:rPr>
                        <a:t> 2.2 | </a:t>
                      </a:r>
                      <a:r>
                        <a:rPr lang="zh-CN" sz="1600" kern="100" dirty="0">
                          <a:effectLst/>
                        </a:rPr>
                        <a:t>政治权利</a:t>
                      </a:r>
                      <a:r>
                        <a:rPr lang="en-US" sz="1600" kern="100" dirty="0">
                          <a:effectLst/>
                        </a:rPr>
                        <a:t> 2.17 | </a:t>
                      </a:r>
                      <a:r>
                        <a:rPr lang="zh-CN" sz="1600" kern="100" dirty="0">
                          <a:effectLst/>
                        </a:rPr>
                        <a:t>婴儿人生</a:t>
                      </a:r>
                      <a:r>
                        <a:rPr lang="en-US" sz="1600" kern="100" dirty="0">
                          <a:effectLst/>
                        </a:rPr>
                        <a:t> 2.16 | </a:t>
                      </a:r>
                      <a:r>
                        <a:rPr lang="zh-CN" sz="1600" kern="100" dirty="0">
                          <a:effectLst/>
                        </a:rPr>
                        <a:t>婴儿问题</a:t>
                      </a:r>
                      <a:r>
                        <a:rPr lang="en-US" sz="1600" kern="100" dirty="0">
                          <a:effectLst/>
                        </a:rPr>
                        <a:t> 2.1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7588301"/>
                  </a:ext>
                </a:extLst>
              </a:tr>
              <a:tr h="253789">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294496076"/>
                  </a:ext>
                </a:extLst>
              </a:tr>
              <a:tr h="253789">
                <a:tc>
                  <a:txBody>
                    <a:bodyPr/>
                    <a:lstStyle/>
                    <a:p>
                      <a:pPr marL="266700" indent="266700" algn="just">
                        <a:spcAft>
                          <a:spcPts val="0"/>
                        </a:spcAft>
                      </a:pPr>
                      <a:r>
                        <a:rPr lang="en-US" sz="1600" kern="100">
                          <a:effectLst/>
                        </a:rPr>
                        <a:t>Topic Nr.4:</a:t>
                      </a:r>
                      <a:r>
                        <a:rPr lang="zh-CN" sz="1600" kern="100">
                          <a:effectLst/>
                        </a:rPr>
                        <a:t>人类基因编辑</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9183258"/>
                  </a:ext>
                </a:extLst>
              </a:tr>
              <a:tr h="761367">
                <a:tc>
                  <a:txBody>
                    <a:bodyPr/>
                    <a:lstStyle/>
                    <a:p>
                      <a:pPr marL="266700" indent="266700" algn="just">
                        <a:spcAft>
                          <a:spcPts val="0"/>
                        </a:spcAft>
                      </a:pPr>
                      <a:r>
                        <a:rPr lang="zh-CN" sz="1600" kern="100">
                          <a:effectLst/>
                        </a:rPr>
                        <a:t>人类</a:t>
                      </a:r>
                      <a:r>
                        <a:rPr lang="en-US" sz="1600" kern="100">
                          <a:effectLst/>
                        </a:rPr>
                        <a:t> 20.69 | </a:t>
                      </a:r>
                      <a:r>
                        <a:rPr lang="zh-CN" sz="1600" kern="100">
                          <a:effectLst/>
                        </a:rPr>
                        <a:t>基因编辑</a:t>
                      </a:r>
                      <a:r>
                        <a:rPr lang="en-US" sz="1600" kern="100">
                          <a:effectLst/>
                        </a:rPr>
                        <a:t> 9.03 | </a:t>
                      </a:r>
                      <a:r>
                        <a:rPr lang="zh-CN" sz="1600" kern="100">
                          <a:effectLst/>
                        </a:rPr>
                        <a:t>事情</a:t>
                      </a:r>
                      <a:r>
                        <a:rPr lang="en-US" sz="1600" kern="100">
                          <a:effectLst/>
                        </a:rPr>
                        <a:t> 7.93 | </a:t>
                      </a:r>
                      <a:r>
                        <a:rPr lang="zh-CN" sz="1600" kern="100">
                          <a:effectLst/>
                        </a:rPr>
                        <a:t>基因编辑婴儿</a:t>
                      </a:r>
                      <a:r>
                        <a:rPr lang="en-US" sz="1600" kern="100">
                          <a:effectLst/>
                        </a:rPr>
                        <a:t> 6.93 | </a:t>
                      </a:r>
                      <a:r>
                        <a:rPr lang="zh-CN" sz="1600" kern="100">
                          <a:effectLst/>
                        </a:rPr>
                        <a:t>细思</a:t>
                      </a:r>
                      <a:r>
                        <a:rPr lang="en-US" sz="1600" kern="100">
                          <a:effectLst/>
                        </a:rPr>
                        <a:t> 4.25 | </a:t>
                      </a:r>
                      <a:r>
                        <a:rPr lang="zh-CN" sz="1600" kern="100">
                          <a:effectLst/>
                        </a:rPr>
                        <a:t>行医罪</a:t>
                      </a:r>
                      <a:r>
                        <a:rPr lang="en-US" sz="1600" kern="100">
                          <a:effectLst/>
                        </a:rPr>
                        <a:t> 3.3 | </a:t>
                      </a:r>
                      <a:r>
                        <a:rPr lang="zh-CN" sz="1600" kern="100">
                          <a:effectLst/>
                        </a:rPr>
                        <a:t>科技</a:t>
                      </a:r>
                      <a:r>
                        <a:rPr lang="en-US" sz="1600" kern="100">
                          <a:effectLst/>
                        </a:rPr>
                        <a:t> 3.26 | </a:t>
                      </a:r>
                      <a:r>
                        <a:rPr lang="zh-CN" sz="1600" kern="100">
                          <a:effectLst/>
                        </a:rPr>
                        <a:t>婴儿受害者</a:t>
                      </a:r>
                      <a:r>
                        <a:rPr lang="en-US" sz="1600" kern="100">
                          <a:effectLst/>
                        </a:rPr>
                        <a:t> 3.15 | </a:t>
                      </a:r>
                      <a:r>
                        <a:rPr lang="zh-CN" sz="1600" kern="100">
                          <a:effectLst/>
                        </a:rPr>
                        <a:t>人类人类</a:t>
                      </a:r>
                      <a:r>
                        <a:rPr lang="en-US" sz="1600" kern="100">
                          <a:effectLst/>
                        </a:rPr>
                        <a:t> 2.96 | </a:t>
                      </a:r>
                      <a:r>
                        <a:rPr lang="zh-CN" sz="1600" kern="100">
                          <a:effectLst/>
                        </a:rPr>
                        <a:t>婴儿感觉</a:t>
                      </a:r>
                      <a:r>
                        <a:rPr lang="en-US" sz="1600" kern="100">
                          <a:effectLst/>
                        </a:rPr>
                        <a:t> 2.74 |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8628915"/>
                  </a:ext>
                </a:extLst>
              </a:tr>
              <a:tr h="253789">
                <a:tc>
                  <a:txBody>
                    <a:bodyPr/>
                    <a:lstStyle/>
                    <a:p>
                      <a:endParaRPr lang="zh-CN" sz="160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198596015"/>
                  </a:ext>
                </a:extLst>
              </a:tr>
              <a:tr h="253789">
                <a:tc>
                  <a:txBody>
                    <a:bodyPr/>
                    <a:lstStyle/>
                    <a:p>
                      <a:pPr marL="266700" indent="266700" algn="just">
                        <a:spcAft>
                          <a:spcPts val="0"/>
                        </a:spcAft>
                      </a:pPr>
                      <a:r>
                        <a:rPr lang="en-US" sz="1600" kern="100">
                          <a:effectLst/>
                        </a:rPr>
                        <a:t>Topic Nr.5:</a:t>
                      </a:r>
                      <a:r>
                        <a:rPr lang="zh-CN" sz="1600" kern="100">
                          <a:effectLst/>
                        </a:rPr>
                        <a:t>改造孩子技术魔盒</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1624557"/>
                  </a:ext>
                </a:extLst>
              </a:tr>
              <a:tr h="1015156">
                <a:tc>
                  <a:txBody>
                    <a:bodyPr/>
                    <a:lstStyle/>
                    <a:p>
                      <a:pPr marL="266700" indent="266700" algn="just">
                        <a:spcAft>
                          <a:spcPts val="0"/>
                        </a:spcAft>
                      </a:pPr>
                      <a:r>
                        <a:rPr lang="zh-CN" sz="1600" kern="100" dirty="0">
                          <a:effectLst/>
                        </a:rPr>
                        <a:t>孩子</a:t>
                      </a:r>
                      <a:r>
                        <a:rPr lang="en-US" sz="1600" kern="100" dirty="0">
                          <a:effectLst/>
                        </a:rPr>
                        <a:t> 63.88 | </a:t>
                      </a:r>
                      <a:r>
                        <a:rPr lang="zh-CN" sz="1600" kern="100" dirty="0">
                          <a:effectLst/>
                        </a:rPr>
                        <a:t>魔盒</a:t>
                      </a:r>
                      <a:r>
                        <a:rPr lang="en-US" sz="1600" kern="100" dirty="0">
                          <a:effectLst/>
                        </a:rPr>
                        <a:t> 4.88 | </a:t>
                      </a:r>
                      <a:r>
                        <a:rPr lang="zh-CN" sz="1600" kern="100" dirty="0">
                          <a:effectLst/>
                        </a:rPr>
                        <a:t>技术</a:t>
                      </a:r>
                      <a:r>
                        <a:rPr lang="en-US" sz="1600" kern="100" dirty="0">
                          <a:effectLst/>
                        </a:rPr>
                        <a:t> 3.19 | </a:t>
                      </a:r>
                      <a:r>
                        <a:rPr lang="zh-CN" sz="1600" kern="100" dirty="0">
                          <a:effectLst/>
                        </a:rPr>
                        <a:t>基因编辑意思</a:t>
                      </a:r>
                      <a:r>
                        <a:rPr lang="en-US" sz="1600" kern="100" dirty="0">
                          <a:effectLst/>
                        </a:rPr>
                        <a:t> 3.17 | </a:t>
                      </a:r>
                      <a:r>
                        <a:rPr lang="zh-CN" sz="1600" kern="100" dirty="0">
                          <a:effectLst/>
                        </a:rPr>
                        <a:t>孩子人类基因</a:t>
                      </a:r>
                      <a:r>
                        <a:rPr lang="en-US" sz="1600" kern="100" dirty="0">
                          <a:effectLst/>
                        </a:rPr>
                        <a:t> 2.76 | </a:t>
                      </a:r>
                      <a:r>
                        <a:rPr lang="zh-CN" sz="1600" kern="100" dirty="0">
                          <a:effectLst/>
                        </a:rPr>
                        <a:t>基因编辑婴儿案被告人</a:t>
                      </a:r>
                      <a:r>
                        <a:rPr lang="en-US" sz="1600" kern="100" dirty="0">
                          <a:effectLst/>
                        </a:rPr>
                        <a:t> 2.75 | </a:t>
                      </a:r>
                      <a:r>
                        <a:rPr lang="zh-CN" sz="1600" kern="100" dirty="0">
                          <a:effectLst/>
                        </a:rPr>
                        <a:t>盒子</a:t>
                      </a:r>
                      <a:r>
                        <a:rPr lang="en-US" sz="1600" kern="100" dirty="0">
                          <a:effectLst/>
                        </a:rPr>
                        <a:t> 2.25 | </a:t>
                      </a:r>
                      <a:r>
                        <a:rPr lang="zh-CN" sz="1600" kern="100" dirty="0">
                          <a:effectLst/>
                        </a:rPr>
                        <a:t>历史</a:t>
                      </a:r>
                      <a:r>
                        <a:rPr lang="en-US" sz="1600" kern="100" dirty="0">
                          <a:effectLst/>
                        </a:rPr>
                        <a:t> 2.21 | </a:t>
                      </a:r>
                      <a:r>
                        <a:rPr lang="zh-CN" sz="1600" kern="100" dirty="0">
                          <a:effectLst/>
                        </a:rPr>
                        <a:t>行医基因编辑婴儿案被告人</a:t>
                      </a:r>
                      <a:r>
                        <a:rPr lang="en-US" sz="1600" kern="100" dirty="0">
                          <a:effectLst/>
                        </a:rPr>
                        <a:t> 2.2 | </a:t>
                      </a:r>
                      <a:r>
                        <a:rPr lang="zh-CN" sz="1600" kern="100" dirty="0">
                          <a:effectLst/>
                        </a:rPr>
                        <a:t>哥们</a:t>
                      </a:r>
                      <a:r>
                        <a:rPr lang="en-US" sz="1600" kern="100" dirty="0">
                          <a:effectLst/>
                        </a:rPr>
                        <a:t> 2.18 |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7388285"/>
                  </a:ext>
                </a:extLst>
              </a:tr>
            </a:tbl>
          </a:graphicData>
        </a:graphic>
      </p:graphicFrame>
      <p:sp>
        <p:nvSpPr>
          <p:cNvPr id="6" name="矩形 5">
            <a:extLst>
              <a:ext uri="{FF2B5EF4-FFF2-40B4-BE49-F238E27FC236}">
                <a16:creationId xmlns:a16="http://schemas.microsoft.com/office/drawing/2014/main" id="{0C684134-704A-4C92-982F-FB1268F0A49E}"/>
              </a:ext>
            </a:extLst>
          </p:cNvPr>
          <p:cNvSpPr/>
          <p:nvPr/>
        </p:nvSpPr>
        <p:spPr>
          <a:xfrm>
            <a:off x="9544053" y="1720840"/>
            <a:ext cx="2581275" cy="3416320"/>
          </a:xfrm>
          <a:prstGeom prst="rect">
            <a:avLst/>
          </a:prstGeom>
        </p:spPr>
        <p:txBody>
          <a:bodyPr wrap="square">
            <a:spAutoFit/>
          </a:bodyPr>
          <a:lstStyle/>
          <a:p>
            <a:pPr marL="266700" indent="266700" algn="just">
              <a:spcAft>
                <a:spcPts val="0"/>
              </a:spcAft>
            </a:pPr>
            <a:r>
              <a:rPr lang="zh-CN" altLang="zh-CN" kern="100" dirty="0">
                <a:latin typeface="等线" panose="02010600030101010101" pitchFamily="2" charset="-122"/>
                <a:cs typeface="Times New Roman" panose="02020603050405020304" pitchFamily="18" charset="0"/>
              </a:rPr>
              <a:t>可以发现，技术；魔盒；孩子；人体实验；科研底线等主题在每个时期都有着很高的权重。</a:t>
            </a:r>
          </a:p>
          <a:p>
            <a:pPr marL="266700" indent="266700" algn="just">
              <a:spcAft>
                <a:spcPts val="0"/>
              </a:spcAft>
            </a:pPr>
            <a:r>
              <a:rPr lang="en-US" altLang="zh-CN" kern="100" dirty="0">
                <a:latin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4</a:t>
            </a:r>
            <a:r>
              <a:rPr lang="zh-CN" altLang="zh-CN" kern="100" dirty="0">
                <a:latin typeface="等线" panose="02010600030101010101" pitchFamily="2" charset="-122"/>
                <a:cs typeface="Times New Roman" panose="02020603050405020304" pitchFamily="18" charset="0"/>
              </a:rPr>
              <a:t>，提炼出了孩子、疯子、科技主题</a:t>
            </a:r>
          </a:p>
          <a:p>
            <a:pPr marL="266700" indent="266700" algn="just">
              <a:spcAft>
                <a:spcPts val="0"/>
              </a:spcAft>
            </a:pPr>
            <a:r>
              <a:rPr lang="zh-CN" altLang="zh-CN" kern="100" dirty="0">
                <a:latin typeface="等线" panose="02010600030101010101" pitchFamily="2" charset="-122"/>
                <a:cs typeface="Times New Roman" panose="02020603050405020304" pitchFamily="18" charset="0"/>
              </a:rPr>
              <a:t>时期</a:t>
            </a:r>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，通过处理提炼出了孩子与婴儿主题相关。</a:t>
            </a:r>
          </a:p>
        </p:txBody>
      </p:sp>
    </p:spTree>
    <p:extLst>
      <p:ext uri="{BB962C8B-B14F-4D97-AF65-F5344CB8AC3E}">
        <p14:creationId xmlns:p14="http://schemas.microsoft.com/office/powerpoint/2010/main" val="199080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2B8808-6C4C-4217-905A-479348029750}"/>
              </a:ext>
            </a:extLst>
          </p:cNvPr>
          <p:cNvSpPr/>
          <p:nvPr/>
        </p:nvSpPr>
        <p:spPr>
          <a:xfrm>
            <a:off x="-209125" y="272534"/>
            <a:ext cx="6609502" cy="461665"/>
          </a:xfrm>
          <a:prstGeom prst="rect">
            <a:avLst/>
          </a:prstGeom>
        </p:spPr>
        <p:txBody>
          <a:bodyPr wrap="none">
            <a:spAutoFit/>
          </a:bodyPr>
          <a:lstStyle/>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2.</a:t>
            </a:r>
            <a:r>
              <a:rPr lang="zh-CN" altLang="zh-CN" sz="2400" kern="100" dirty="0">
                <a:latin typeface="等线" panose="02010600030101010101" pitchFamily="2" charset="-122"/>
                <a:cs typeface="Times New Roman" panose="02020603050405020304" pitchFamily="18" charset="0"/>
              </a:rPr>
              <a:t>利用</a:t>
            </a:r>
            <a:r>
              <a:rPr lang="en-US" altLang="zh-CN" sz="2400" kern="100" dirty="0">
                <a:latin typeface="等线" panose="02010600030101010101" pitchFamily="2" charset="-122"/>
                <a:cs typeface="Times New Roman" panose="02020603050405020304" pitchFamily="18" charset="0"/>
              </a:rPr>
              <a:t>JS</a:t>
            </a:r>
            <a:r>
              <a:rPr lang="zh-CN" altLang="zh-CN" sz="2400" kern="100" dirty="0">
                <a:latin typeface="等线" panose="02010600030101010101" pitchFamily="2" charset="-122"/>
                <a:cs typeface="Times New Roman" panose="02020603050405020304" pitchFamily="18" charset="0"/>
              </a:rPr>
              <a:t>散度计算</a:t>
            </a:r>
            <a:r>
              <a:rPr lang="en-US" altLang="zh-CN" sz="2400" kern="100" dirty="0">
                <a:latin typeface="等线" panose="02010600030101010101" pitchFamily="2" charset="-122"/>
                <a:cs typeface="Times New Roman" panose="02020603050405020304" pitchFamily="18" charset="0"/>
              </a:rPr>
              <a:t>6</a:t>
            </a:r>
            <a:r>
              <a:rPr lang="zh-CN" altLang="zh-CN" sz="2400" kern="100" dirty="0">
                <a:latin typeface="等线" panose="02010600030101010101" pitchFamily="2" charset="-122"/>
                <a:cs typeface="Times New Roman" panose="02020603050405020304" pitchFamily="18" charset="0"/>
              </a:rPr>
              <a:t>个时期的舆情主题相似度</a:t>
            </a:r>
          </a:p>
        </p:txBody>
      </p:sp>
      <p:sp>
        <p:nvSpPr>
          <p:cNvPr id="3" name="矩形 2">
            <a:extLst>
              <a:ext uri="{FF2B5EF4-FFF2-40B4-BE49-F238E27FC236}">
                <a16:creationId xmlns:a16="http://schemas.microsoft.com/office/drawing/2014/main" id="{7D2337AF-5ECC-4616-B73B-5B46B9C668B9}"/>
              </a:ext>
            </a:extLst>
          </p:cNvPr>
          <p:cNvSpPr/>
          <p:nvPr/>
        </p:nvSpPr>
        <p:spPr>
          <a:xfrm>
            <a:off x="0" y="1072634"/>
            <a:ext cx="4608954" cy="369332"/>
          </a:xfrm>
          <a:prstGeom prst="rect">
            <a:avLst/>
          </a:prstGeom>
        </p:spPr>
        <p:txBody>
          <a:bodyPr wrap="none">
            <a:spAutoFit/>
          </a:bodyPr>
          <a:lstStyle/>
          <a:p>
            <a:pPr marL="266700" indent="266700" algn="just">
              <a:spcAft>
                <a:spcPts val="0"/>
              </a:spcAft>
            </a:pPr>
            <a:r>
              <a:rPr lang="zh-CN" altLang="zh-CN" kern="100" dirty="0">
                <a:latin typeface="等线" panose="02010600030101010101" pitchFamily="2" charset="-122"/>
                <a:cs typeface="Times New Roman" panose="02020603050405020304" pitchFamily="18" charset="0"/>
              </a:rPr>
              <a:t>使用</a:t>
            </a:r>
            <a:r>
              <a:rPr lang="en-US" altLang="zh-CN" kern="100" dirty="0">
                <a:latin typeface="等线" panose="02010600030101010101" pitchFamily="2" charset="-122"/>
                <a:cs typeface="Times New Roman" panose="02020603050405020304" pitchFamily="18" charset="0"/>
              </a:rPr>
              <a:t>python</a:t>
            </a:r>
            <a:r>
              <a:rPr lang="zh-CN" altLang="zh-CN" kern="100" dirty="0">
                <a:latin typeface="等线" panose="02010600030101010101" pitchFamily="2" charset="-122"/>
                <a:cs typeface="Times New Roman" panose="02020603050405020304" pitchFamily="18" charset="0"/>
              </a:rPr>
              <a:t>提炼 </a:t>
            </a:r>
            <a:r>
              <a:rPr lang="en-US" altLang="zh-CN" kern="100" dirty="0">
                <a:latin typeface="等线" panose="02010600030101010101" pitchFamily="2" charset="-122"/>
                <a:cs typeface="Times New Roman" panose="02020603050405020304" pitchFamily="18" charset="0"/>
              </a:rPr>
              <a:t>6</a:t>
            </a:r>
            <a:r>
              <a:rPr lang="zh-CN" altLang="zh-CN" kern="100" dirty="0">
                <a:latin typeface="等线" panose="02010600030101010101" pitchFamily="2" charset="-122"/>
                <a:cs typeface="Times New Roman" panose="02020603050405020304" pitchFamily="18" charset="0"/>
              </a:rPr>
              <a:t>个时期的舆情关键词</a:t>
            </a:r>
          </a:p>
        </p:txBody>
      </p:sp>
      <p:pic>
        <p:nvPicPr>
          <p:cNvPr id="4" name="图片 3">
            <a:extLst>
              <a:ext uri="{FF2B5EF4-FFF2-40B4-BE49-F238E27FC236}">
                <a16:creationId xmlns:a16="http://schemas.microsoft.com/office/drawing/2014/main" id="{D0E0FCA4-AE79-405F-B0AB-5E47D3D07B2E}"/>
              </a:ext>
            </a:extLst>
          </p:cNvPr>
          <p:cNvPicPr/>
          <p:nvPr/>
        </p:nvPicPr>
        <p:blipFill>
          <a:blip r:embed="rId2"/>
          <a:stretch>
            <a:fillRect/>
          </a:stretch>
        </p:blipFill>
        <p:spPr>
          <a:xfrm>
            <a:off x="328039" y="1441966"/>
            <a:ext cx="7255009" cy="5416034"/>
          </a:xfrm>
          <a:prstGeom prst="rect">
            <a:avLst/>
          </a:prstGeom>
        </p:spPr>
      </p:pic>
    </p:spTree>
    <p:extLst>
      <p:ext uri="{BB962C8B-B14F-4D97-AF65-F5344CB8AC3E}">
        <p14:creationId xmlns:p14="http://schemas.microsoft.com/office/powerpoint/2010/main" val="218216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50AF1F-6C79-4FB9-B90E-66EFD07DC9F8}"/>
              </a:ext>
            </a:extLst>
          </p:cNvPr>
          <p:cNvSpPr/>
          <p:nvPr/>
        </p:nvSpPr>
        <p:spPr>
          <a:xfrm>
            <a:off x="-223838" y="124122"/>
            <a:ext cx="6096000" cy="923330"/>
          </a:xfrm>
          <a:prstGeom prst="rect">
            <a:avLst/>
          </a:prstGeom>
        </p:spPr>
        <p:txBody>
          <a:bodyPr>
            <a:spAutoFit/>
          </a:bodyPr>
          <a:lstStyle/>
          <a:p>
            <a:pPr marL="266700" indent="266700" algn="just">
              <a:spcAft>
                <a:spcPts val="0"/>
              </a:spcAft>
            </a:pP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读取需要进行训练的文本文件并进行</a:t>
            </a:r>
            <a:r>
              <a:rPr lang="en-US" altLang="zh-CN" kern="100" dirty="0">
                <a:latin typeface="等线" panose="02010600030101010101" pitchFamily="2" charset="-122"/>
                <a:cs typeface="Times New Roman" panose="02020603050405020304" pitchFamily="18" charset="0"/>
              </a:rPr>
              <a:t>LDA</a:t>
            </a:r>
            <a:r>
              <a:rPr lang="zh-CN" altLang="zh-CN" kern="100" dirty="0">
                <a:latin typeface="等线" panose="02010600030101010101" pitchFamily="2" charset="-122"/>
                <a:cs typeface="Times New Roman" panose="02020603050405020304" pitchFamily="18" charset="0"/>
              </a:rPr>
              <a:t>训练 （由于数据较少，所以设置主题</a:t>
            </a:r>
            <a:r>
              <a:rPr lang="en-US" altLang="zh-CN" kern="100" dirty="0">
                <a:latin typeface="等线" panose="02010600030101010101" pitchFamily="2" charset="-122"/>
                <a:cs typeface="Times New Roman" panose="02020603050405020304" pitchFamily="18" charset="0"/>
              </a:rPr>
              <a:t>k=5</a:t>
            </a:r>
            <a:r>
              <a:rPr lang="zh-CN" altLang="zh-CN" kern="100" dirty="0">
                <a:latin typeface="等线" panose="02010600030101010101" pitchFamily="2" charset="-122"/>
                <a:cs typeface="Times New Roman" panose="02020603050405020304" pitchFamily="18" charset="0"/>
              </a:rPr>
              <a:t>，迭代</a:t>
            </a:r>
            <a:r>
              <a:rPr lang="en-US" altLang="zh-CN" kern="100" dirty="0">
                <a:latin typeface="等线" panose="02010600030101010101" pitchFamily="2" charset="-122"/>
                <a:cs typeface="Times New Roman" panose="02020603050405020304" pitchFamily="18" charset="0"/>
              </a:rPr>
              <a:t>100</a:t>
            </a:r>
            <a:r>
              <a:rPr lang="zh-CN" altLang="zh-CN" kern="100" dirty="0">
                <a:latin typeface="等线" panose="02010600030101010101" pitchFamily="2" charset="-122"/>
                <a:cs typeface="Times New Roman" panose="02020603050405020304" pitchFamily="18" charset="0"/>
              </a:rPr>
              <a:t>次）得到各时期五个话题下的占比：</a:t>
            </a:r>
          </a:p>
        </p:txBody>
      </p:sp>
      <p:pic>
        <p:nvPicPr>
          <p:cNvPr id="3" name="图片 2">
            <a:extLst>
              <a:ext uri="{FF2B5EF4-FFF2-40B4-BE49-F238E27FC236}">
                <a16:creationId xmlns:a16="http://schemas.microsoft.com/office/drawing/2014/main" id="{1910D204-0F5C-4F83-A6DD-F4EAA4D859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047452"/>
            <a:ext cx="5913438" cy="2124373"/>
          </a:xfrm>
          <a:prstGeom prst="rect">
            <a:avLst/>
          </a:prstGeom>
          <a:noFill/>
          <a:ln>
            <a:noFill/>
          </a:ln>
        </p:spPr>
      </p:pic>
      <p:sp>
        <p:nvSpPr>
          <p:cNvPr id="4" name="矩形 3">
            <a:extLst>
              <a:ext uri="{FF2B5EF4-FFF2-40B4-BE49-F238E27FC236}">
                <a16:creationId xmlns:a16="http://schemas.microsoft.com/office/drawing/2014/main" id="{666D1801-3956-4842-A4AB-ECED180326E0}"/>
              </a:ext>
            </a:extLst>
          </p:cNvPr>
          <p:cNvSpPr/>
          <p:nvPr/>
        </p:nvSpPr>
        <p:spPr>
          <a:xfrm>
            <a:off x="128586" y="3316844"/>
            <a:ext cx="4972051" cy="369332"/>
          </a:xfrm>
          <a:prstGeom prst="rect">
            <a:avLst/>
          </a:prstGeom>
        </p:spPr>
        <p:txBody>
          <a:bodyPr wrap="square">
            <a:spAutoFit/>
          </a:bodyPr>
          <a:lstStyle/>
          <a:p>
            <a:pPr marL="266700" indent="266700" algn="just">
              <a:spcAft>
                <a:spcPts val="0"/>
              </a:spcAft>
            </a:pP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利用</a:t>
            </a:r>
            <a:r>
              <a:rPr lang="en-US" altLang="zh-CN" kern="100" dirty="0">
                <a:cs typeface="Times New Roman" panose="02020603050405020304" pitchFamily="18" charset="0"/>
              </a:rPr>
              <a:t>python</a:t>
            </a:r>
            <a:r>
              <a:rPr lang="zh-CN" altLang="zh-CN" kern="100" dirty="0">
                <a:latin typeface="等线" panose="02010600030101010101" pitchFamily="2" charset="-122"/>
                <a:cs typeface="Times New Roman" panose="02020603050405020304" pitchFamily="18" charset="0"/>
              </a:rPr>
              <a:t>使用</a:t>
            </a:r>
            <a:r>
              <a:rPr lang="en-US" altLang="zh-CN" kern="100" dirty="0">
                <a:latin typeface="等线" panose="02010600030101010101" pitchFamily="2" charset="-122"/>
                <a:cs typeface="Times New Roman" panose="02020603050405020304" pitchFamily="18" charset="0"/>
              </a:rPr>
              <a:t>JS</a:t>
            </a:r>
            <a:r>
              <a:rPr lang="zh-CN" altLang="zh-CN" kern="100" dirty="0">
                <a:latin typeface="等线" panose="02010600030101010101" pitchFamily="2" charset="-122"/>
                <a:cs typeface="Times New Roman" panose="02020603050405020304" pitchFamily="18" charset="0"/>
              </a:rPr>
              <a:t>函数进行相关度计算</a:t>
            </a:r>
          </a:p>
        </p:txBody>
      </p:sp>
      <p:pic>
        <p:nvPicPr>
          <p:cNvPr id="5" name="图片 4">
            <a:extLst>
              <a:ext uri="{FF2B5EF4-FFF2-40B4-BE49-F238E27FC236}">
                <a16:creationId xmlns:a16="http://schemas.microsoft.com/office/drawing/2014/main" id="{EA77F940-FC19-4DF9-91FB-FA1A21BB85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3831195"/>
            <a:ext cx="6272214" cy="2124373"/>
          </a:xfrm>
          <a:prstGeom prst="rect">
            <a:avLst/>
          </a:prstGeom>
          <a:noFill/>
          <a:ln>
            <a:noFill/>
          </a:ln>
        </p:spPr>
      </p:pic>
      <p:sp>
        <p:nvSpPr>
          <p:cNvPr id="6" name="矩形 5">
            <a:extLst>
              <a:ext uri="{FF2B5EF4-FFF2-40B4-BE49-F238E27FC236}">
                <a16:creationId xmlns:a16="http://schemas.microsoft.com/office/drawing/2014/main" id="{D3788A5E-7616-429E-BA95-3DEDEBD1F915}"/>
              </a:ext>
            </a:extLst>
          </p:cNvPr>
          <p:cNvSpPr/>
          <p:nvPr/>
        </p:nvSpPr>
        <p:spPr>
          <a:xfrm>
            <a:off x="671329" y="6099515"/>
            <a:ext cx="4929555" cy="369332"/>
          </a:xfrm>
          <a:prstGeom prst="rect">
            <a:avLst/>
          </a:prstGeom>
        </p:spPr>
        <p:txBody>
          <a:bodyPr wrap="none">
            <a:spAutoFit/>
          </a:bodyPr>
          <a:lstStyle/>
          <a:p>
            <a:r>
              <a:rPr lang="zh-CN" altLang="zh-CN" dirty="0">
                <a:cs typeface="Times New Roman" panose="02020603050405020304" pitchFamily="18" charset="0"/>
              </a:rPr>
              <a:t>可以看出各时期话题相关度仅在</a:t>
            </a:r>
            <a:r>
              <a:rPr lang="en-US" altLang="zh-CN" dirty="0">
                <a:cs typeface="Times New Roman" panose="02020603050405020304" pitchFamily="18" charset="0"/>
              </a:rPr>
              <a:t>10%</a:t>
            </a:r>
            <a:r>
              <a:rPr lang="zh-CN" altLang="zh-CN" dirty="0">
                <a:cs typeface="Times New Roman" panose="02020603050405020304" pitchFamily="18" charset="0"/>
              </a:rPr>
              <a:t>左右的水平</a:t>
            </a:r>
            <a:endParaRPr lang="zh-CN" altLang="en-US" dirty="0"/>
          </a:p>
        </p:txBody>
      </p:sp>
    </p:spTree>
    <p:extLst>
      <p:ext uri="{BB962C8B-B14F-4D97-AF65-F5344CB8AC3E}">
        <p14:creationId xmlns:p14="http://schemas.microsoft.com/office/powerpoint/2010/main" val="290430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BBA122AF-79A0-4A75-BE18-255B610BC17B}"/>
              </a:ext>
            </a:extLst>
          </p:cNvPr>
          <p:cNvSpPr/>
          <p:nvPr/>
        </p:nvSpPr>
        <p:spPr>
          <a:xfrm>
            <a:off x="0" y="0"/>
            <a:ext cx="6096000" cy="1015663"/>
          </a:xfrm>
          <a:prstGeom prst="rect">
            <a:avLst/>
          </a:prstGeom>
        </p:spPr>
        <p:txBody>
          <a:bodyPr>
            <a:spAutoFit/>
          </a:bodyPr>
          <a:lstStyle/>
          <a:p>
            <a:pPr marL="266700" indent="266700" algn="just">
              <a:spcAft>
                <a:spcPts val="0"/>
              </a:spcAft>
            </a:pPr>
            <a:r>
              <a:rPr lang="en-US" altLang="zh-CN" sz="2400" kern="100" dirty="0">
                <a:latin typeface="等线" panose="02010600030101010101" pitchFamily="2" charset="-122"/>
                <a:cs typeface="Times New Roman" panose="02020603050405020304" pitchFamily="18" charset="0"/>
              </a:rPr>
              <a:t>1.</a:t>
            </a:r>
            <a:r>
              <a:rPr lang="zh-CN" altLang="en-US" sz="2400" kern="100" dirty="0">
                <a:latin typeface="等线" panose="02010600030101010101" pitchFamily="2" charset="-122"/>
                <a:cs typeface="Times New Roman" panose="02020603050405020304" pitchFamily="18" charset="0"/>
              </a:rPr>
              <a:t>舆情的共词分析</a:t>
            </a:r>
            <a:endParaRPr lang="zh-CN" altLang="zh-CN" sz="2400" kern="100" dirty="0">
              <a:latin typeface="等线" panose="02010600030101010101" pitchFamily="2" charset="-122"/>
              <a:cs typeface="Times New Roman" panose="02020603050405020304" pitchFamily="18" charset="0"/>
            </a:endParaRPr>
          </a:p>
          <a:p>
            <a:r>
              <a:rPr lang="zh-CN" altLang="zh-CN" dirty="0"/>
              <a:t>共词分析包括以下几个步骤：分词并去除停用词，共词矩阵构建，共词矩阵的可视化。</a:t>
            </a:r>
          </a:p>
        </p:txBody>
      </p:sp>
      <p:sp>
        <p:nvSpPr>
          <p:cNvPr id="3" name="矩形 2">
            <a:extLst>
              <a:ext uri="{FF2B5EF4-FFF2-40B4-BE49-F238E27FC236}">
                <a16:creationId xmlns:a16="http://schemas.microsoft.com/office/drawing/2014/main" id="{6BD01ED7-B047-4CD8-BD23-B2ECF61ECAAF}"/>
              </a:ext>
            </a:extLst>
          </p:cNvPr>
          <p:cNvSpPr/>
          <p:nvPr/>
        </p:nvSpPr>
        <p:spPr>
          <a:xfrm>
            <a:off x="0" y="1015663"/>
            <a:ext cx="9195146" cy="646331"/>
          </a:xfrm>
          <a:prstGeom prst="rect">
            <a:avLst/>
          </a:prstGeom>
        </p:spPr>
        <p:txBody>
          <a:bodyPr wrap="none">
            <a:spAutoFit/>
          </a:bodyPr>
          <a:lstStyle/>
          <a:p>
            <a:pPr lvl="0" algn="just">
              <a:spcAft>
                <a:spcPts val="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en-US" altLang="zh-CN" kern="100" dirty="0">
                <a:latin typeface="DengXian" panose="02010600030101010101" pitchFamily="2" charset="-122"/>
                <a:ea typeface="DengXian" panose="02010600030101010101" pitchFamily="2" charset="-122"/>
                <a:cs typeface="Times New Roman" panose="02020603050405020304" pitchFamily="18" charset="0"/>
              </a:rPr>
              <a:t>1</a:t>
            </a:r>
            <a:r>
              <a:rPr lang="zh-CN" altLang="en-US" kern="100" dirty="0">
                <a:latin typeface="DengXian" panose="02010600030101010101" pitchFamily="2" charset="-122"/>
                <a:ea typeface="DengXian" panose="02010600030101010101" pitchFamily="2" charset="-122"/>
                <a:cs typeface="Times New Roman" panose="02020603050405020304" pitchFamily="18" charset="0"/>
              </a:rPr>
              <a:t>）</a:t>
            </a:r>
            <a:r>
              <a:rPr lang="zh-CN" altLang="zh-CN" kern="100" dirty="0">
                <a:latin typeface="DengXian" panose="02010600030101010101" pitchFamily="2" charset="-122"/>
                <a:ea typeface="DengXian" panose="02010600030101010101" pitchFamily="2" charset="-122"/>
                <a:cs typeface="Times New Roman" panose="02020603050405020304" pitchFamily="18" charset="0"/>
              </a:rPr>
              <a:t>分词并去除停用词</a:t>
            </a:r>
            <a:endParaRPr lang="en-US" altLang="zh-CN" kern="100" dirty="0">
              <a:latin typeface="DengXian" panose="02010600030101010101" pitchFamily="2" charset="-122"/>
              <a:ea typeface="DengXian" panose="02010600030101010101" pitchFamily="2" charset="-122"/>
              <a:cs typeface="Times New Roman" panose="02020603050405020304" pitchFamily="18" charset="0"/>
            </a:endParaRPr>
          </a:p>
          <a:p>
            <a:pPr lvl="0" algn="just">
              <a:spcAft>
                <a:spcPts val="0"/>
              </a:spcAft>
            </a:pPr>
            <a:r>
              <a:rPr lang="zh-CN" altLang="zh-CN" dirty="0"/>
              <a:t>使用</a:t>
            </a:r>
            <a:r>
              <a:rPr lang="en-US" altLang="zh-CN" dirty="0" err="1"/>
              <a:t>jieba</a:t>
            </a:r>
            <a:r>
              <a:rPr lang="zh-CN" altLang="zh-CN" dirty="0"/>
              <a:t>分词对原始语料进行分词，分词完毕后再利用一般停用词库对分词结果进行处理</a:t>
            </a:r>
            <a:endParaRPr lang="zh-CN" altLang="zh-CN" kern="100" dirty="0">
              <a:latin typeface="DengXian" panose="02010600030101010101" pitchFamily="2" charset="-122"/>
              <a:ea typeface="DengXian"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FB2B41D-1D6D-4C6D-BA45-3ABC1C17C8E3}"/>
              </a:ext>
            </a:extLst>
          </p:cNvPr>
          <p:cNvPicPr>
            <a:picLocks noChangeAspect="1"/>
          </p:cNvPicPr>
          <p:nvPr/>
        </p:nvPicPr>
        <p:blipFill>
          <a:blip r:embed="rId2"/>
          <a:stretch>
            <a:fillRect/>
          </a:stretch>
        </p:blipFill>
        <p:spPr>
          <a:xfrm>
            <a:off x="6096000" y="2353947"/>
            <a:ext cx="5650904" cy="4103245"/>
          </a:xfrm>
          <a:prstGeom prst="rect">
            <a:avLst/>
          </a:prstGeom>
        </p:spPr>
      </p:pic>
      <p:pic>
        <p:nvPicPr>
          <p:cNvPr id="13" name="图片 12">
            <a:extLst>
              <a:ext uri="{FF2B5EF4-FFF2-40B4-BE49-F238E27FC236}">
                <a16:creationId xmlns:a16="http://schemas.microsoft.com/office/drawing/2014/main" id="{19A98F7C-164A-47B1-97D5-5AAE225E4339}"/>
              </a:ext>
            </a:extLst>
          </p:cNvPr>
          <p:cNvPicPr/>
          <p:nvPr/>
        </p:nvPicPr>
        <p:blipFill rotWithShape="1">
          <a:blip r:embed="rId3">
            <a:extLst>
              <a:ext uri="{28A0092B-C50C-407E-A947-70E740481C1C}">
                <a14:useLocalDpi xmlns:a14="http://schemas.microsoft.com/office/drawing/2010/main" val="0"/>
              </a:ext>
            </a:extLst>
          </a:blip>
          <a:srcRect l="20108" t="22145" r="20978"/>
          <a:stretch/>
        </p:blipFill>
        <p:spPr bwMode="auto">
          <a:xfrm>
            <a:off x="368896" y="2353947"/>
            <a:ext cx="5650904" cy="4044192"/>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2935</Words>
  <Application>Microsoft Office PowerPoint</Application>
  <PresentationFormat>宽屏</PresentationFormat>
  <Paragraphs>139</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Noto Sans S Chinese Black</vt:lpstr>
      <vt:lpstr>DengXian</vt:lpstr>
      <vt:lpstr>DengXian</vt:lpstr>
      <vt:lpstr>等线 Light</vt:lpstr>
      <vt:lpstr>华文楷体</vt:lpstr>
      <vt:lpstr>LiSu</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宇星罗</dc:creator>
  <cp:lastModifiedBy>黄 宇星罗</cp:lastModifiedBy>
  <cp:revision>8</cp:revision>
  <dcterms:created xsi:type="dcterms:W3CDTF">2020-06-28T01:52:15Z</dcterms:created>
  <dcterms:modified xsi:type="dcterms:W3CDTF">2020-06-28T02:14:05Z</dcterms:modified>
</cp:coreProperties>
</file>