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58" r:id="rId4"/>
    <p:sldId id="261" r:id="rId5"/>
    <p:sldId id="262" r:id="rId6"/>
    <p:sldId id="263" r:id="rId7"/>
    <p:sldId id="264" r:id="rId8"/>
    <p:sldId id="265" r:id="rId9"/>
    <p:sldId id="266" r:id="rId10"/>
    <p:sldId id="267" r:id="rId11"/>
    <p:sldId id="269" r:id="rId12"/>
    <p:sldId id="270"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2" autoAdjust="0"/>
    <p:restoredTop sz="94660"/>
  </p:normalViewPr>
  <p:slideViewPr>
    <p:cSldViewPr snapToGrid="0">
      <p:cViewPr varScale="1">
        <p:scale>
          <a:sx n="73" d="100"/>
          <a:sy n="73" d="100"/>
        </p:scale>
        <p:origin x="4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STRATEGY</a:t>
          </a:r>
        </a:p>
        <a:p>
          <a:pPr>
            <a:defRPr cap="all"/>
          </a:pP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SKELETON </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4" phldr="0"/>
      <dgm:spPr/>
      <dgm:t>
        <a:bodyPr/>
        <a:lstStyle/>
        <a:p>
          <a:r>
            <a:rPr lang="en-US"/>
            <a:t>04</a:t>
          </a:r>
        </a:p>
      </dgm:t>
    </dgm:pt>
    <dgm:pt modelId="{9EF41CC5-EF3B-4A6D-8229-3F1333EADFB3}">
      <dgm:prSet/>
      <dgm:spPr/>
      <dgm:t>
        <a:bodyPr/>
        <a:lstStyle/>
        <a:p>
          <a:pPr>
            <a:defRPr cap="all"/>
          </a:pPr>
          <a:r>
            <a:rPr lang="en-US" dirty="0"/>
            <a:t>SURFACE</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5" phldr="0"/>
      <dgm:spPr/>
      <dgm:t>
        <a:bodyPr/>
        <a:lstStyle/>
        <a:p>
          <a:r>
            <a:rPr lang="en-US"/>
            <a:t>05</a:t>
          </a:r>
        </a:p>
      </dgm:t>
    </dgm:pt>
    <dgm:pt modelId="{F5E84CA7-16F9-4C26-8153-28550E0CB732}">
      <dgm:prSet/>
      <dgm:spPr/>
      <dgm:t>
        <a:bodyPr/>
        <a:lstStyle/>
        <a:p>
          <a:pPr>
            <a:defRPr cap="all"/>
          </a:pPr>
          <a:r>
            <a:rPr lang="en-US" dirty="0"/>
            <a:t>STRUCTURE </a:t>
          </a:r>
        </a:p>
      </dgm:t>
    </dgm:pt>
    <dgm:pt modelId="{C2DE2515-3343-4116-999F-662F918E66A3}" type="parTrans" cxnId="{4294961A-E450-4C7F-8A3D-CD40D07299A7}">
      <dgm:prSet/>
      <dgm:spPr/>
      <dgm:t>
        <a:bodyPr/>
        <a:lstStyle/>
        <a:p>
          <a:endParaRPr lang="en-IN"/>
        </a:p>
      </dgm:t>
    </dgm:pt>
    <dgm:pt modelId="{B8F99463-BBAA-4E1F-843E-D25A73C1C079}" type="sibTrans" cxnId="{4294961A-E450-4C7F-8A3D-CD40D07299A7}">
      <dgm:prSet phldrT="03" phldr="0"/>
      <dgm:spPr/>
      <dgm:t>
        <a:bodyPr/>
        <a:lstStyle/>
        <a:p>
          <a:r>
            <a:rPr lang="en-IN"/>
            <a:t>03</a:t>
          </a:r>
        </a:p>
      </dgm:t>
    </dgm:pt>
    <dgm:pt modelId="{FFDCEFBB-6DE4-42D5-B2EF-601A271295E2}">
      <dgm:prSet/>
      <dgm:spPr/>
      <dgm:t>
        <a:bodyPr/>
        <a:lstStyle/>
        <a:p>
          <a:pPr>
            <a:defRPr cap="all"/>
          </a:pPr>
          <a:r>
            <a:rPr lang="en-US" dirty="0"/>
            <a:t>SCOPE</a:t>
          </a:r>
        </a:p>
      </dgm:t>
    </dgm:pt>
    <dgm:pt modelId="{064D946B-B099-4C42-AB74-6AAE6FCC06F6}" type="parTrans" cxnId="{920753F8-0488-4ABD-95EC-76F0BA219C1E}">
      <dgm:prSet/>
      <dgm:spPr/>
      <dgm:t>
        <a:bodyPr/>
        <a:lstStyle/>
        <a:p>
          <a:endParaRPr lang="en-IN"/>
        </a:p>
      </dgm:t>
    </dgm:pt>
    <dgm:pt modelId="{866E5BE8-3FC4-4631-8348-18F507485B70}" type="sibTrans" cxnId="{920753F8-0488-4ABD-95EC-76F0BA219C1E}">
      <dgm:prSet phldrT="02" phldr="0"/>
      <dgm:spPr/>
      <dgm:t>
        <a:bodyPr/>
        <a:lstStyle/>
        <a:p>
          <a:r>
            <a:rPr lang="en-IN"/>
            <a:t>02</a:t>
          </a:r>
        </a:p>
      </dgm:t>
    </dgm:pt>
    <dgm:pt modelId="{579698BD-D232-4926-8D7B-29A69B90858B}" type="pres">
      <dgm:prSet presAssocID="{8AA20905-3954-474B-A606-562BCA026DC1}" presName="Name0" presStyleCnt="0">
        <dgm:presLayoutVars>
          <dgm:animLvl val="lvl"/>
          <dgm:resizeHandles val="exact"/>
        </dgm:presLayoutVars>
      </dgm:prSet>
      <dgm:spPr/>
      <dgm:t>
        <a:bodyPr/>
        <a:lstStyle/>
        <a:p>
          <a:endParaRPr lang="en-US"/>
        </a:p>
      </dgm:t>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5"/>
      <dgm:spPr/>
      <dgm:t>
        <a:bodyPr/>
        <a:lstStyle/>
        <a:p>
          <a:endParaRPr lang="en-US"/>
        </a:p>
      </dgm:t>
    </dgm:pt>
    <dgm:pt modelId="{BBA91679-4684-4A04-8AEB-03038C78A75C}" type="pres">
      <dgm:prSet presAssocID="{9C64CC83-643C-4E12-8F97-BC19DC031190}" presName="sibTransNodeRect" presStyleLbl="alignNode1" presStyleIdx="0" presStyleCnt="5">
        <dgm:presLayoutVars>
          <dgm:chMax val="0"/>
          <dgm:bulletEnabled val="1"/>
        </dgm:presLayoutVars>
      </dgm:prSet>
      <dgm:spPr/>
      <dgm:t>
        <a:bodyPr/>
        <a:lstStyle/>
        <a:p>
          <a:endParaRPr lang="en-US"/>
        </a:p>
      </dgm:t>
    </dgm:pt>
    <dgm:pt modelId="{5F398AEE-BC0F-4F30-99FA-92D67A176C2D}" type="pres">
      <dgm:prSet presAssocID="{DC13AB6D-DEA2-4CBB-AC69-1EF1A6AD1512}" presName="nodeRect" presStyleLbl="alignNode1" presStyleIdx="0" presStyleCnt="5">
        <dgm:presLayoutVars>
          <dgm:bulletEnabled val="1"/>
        </dgm:presLayoutVars>
      </dgm:prSet>
      <dgm:spPr/>
      <dgm:t>
        <a:bodyPr/>
        <a:lstStyle/>
        <a:p>
          <a:endParaRPr lang="en-US"/>
        </a:p>
      </dgm:t>
    </dgm:pt>
    <dgm:pt modelId="{3C27A223-AC17-40BD-B7C5-0447661C2934}" type="pres">
      <dgm:prSet presAssocID="{9C64CC83-643C-4E12-8F97-BC19DC031190}" presName="sibTrans" presStyleCnt="0"/>
      <dgm:spPr/>
    </dgm:pt>
    <dgm:pt modelId="{F4509CC3-6CA9-4713-A98E-977E0DE3ED7C}" type="pres">
      <dgm:prSet presAssocID="{FFDCEFBB-6DE4-42D5-B2EF-601A271295E2}" presName="compositeNode" presStyleCnt="0">
        <dgm:presLayoutVars>
          <dgm:bulletEnabled val="1"/>
        </dgm:presLayoutVars>
      </dgm:prSet>
      <dgm:spPr/>
    </dgm:pt>
    <dgm:pt modelId="{B60730E8-4D66-4382-8149-E5A38BCDC16E}" type="pres">
      <dgm:prSet presAssocID="{FFDCEFBB-6DE4-42D5-B2EF-601A271295E2}" presName="bgRect" presStyleLbl="alignNode1" presStyleIdx="1" presStyleCnt="5"/>
      <dgm:spPr/>
      <dgm:t>
        <a:bodyPr/>
        <a:lstStyle/>
        <a:p>
          <a:endParaRPr lang="en-US"/>
        </a:p>
      </dgm:t>
    </dgm:pt>
    <dgm:pt modelId="{F9A23B74-582D-4D57-A352-FA6F6B13385F}" type="pres">
      <dgm:prSet presAssocID="{866E5BE8-3FC4-4631-8348-18F507485B70}" presName="sibTransNodeRect" presStyleLbl="alignNode1" presStyleIdx="1" presStyleCnt="5">
        <dgm:presLayoutVars>
          <dgm:chMax val="0"/>
          <dgm:bulletEnabled val="1"/>
        </dgm:presLayoutVars>
      </dgm:prSet>
      <dgm:spPr/>
      <dgm:t>
        <a:bodyPr/>
        <a:lstStyle/>
        <a:p>
          <a:endParaRPr lang="en-US"/>
        </a:p>
      </dgm:t>
    </dgm:pt>
    <dgm:pt modelId="{9DF48700-37E4-4AF0-9241-B700415BA525}" type="pres">
      <dgm:prSet presAssocID="{FFDCEFBB-6DE4-42D5-B2EF-601A271295E2}" presName="nodeRect" presStyleLbl="alignNode1" presStyleIdx="1" presStyleCnt="5">
        <dgm:presLayoutVars>
          <dgm:bulletEnabled val="1"/>
        </dgm:presLayoutVars>
      </dgm:prSet>
      <dgm:spPr/>
      <dgm:t>
        <a:bodyPr/>
        <a:lstStyle/>
        <a:p>
          <a:endParaRPr lang="en-US"/>
        </a:p>
      </dgm:t>
    </dgm:pt>
    <dgm:pt modelId="{5F8E00AD-D4BA-445F-84F2-EA043E5514C5}" type="pres">
      <dgm:prSet presAssocID="{866E5BE8-3FC4-4631-8348-18F507485B70}" presName="sibTrans" presStyleCnt="0"/>
      <dgm:spPr/>
    </dgm:pt>
    <dgm:pt modelId="{FAC9D06D-17BB-43AB-9626-EC925B3B2C92}" type="pres">
      <dgm:prSet presAssocID="{F5E84CA7-16F9-4C26-8153-28550E0CB732}" presName="compositeNode" presStyleCnt="0">
        <dgm:presLayoutVars>
          <dgm:bulletEnabled val="1"/>
        </dgm:presLayoutVars>
      </dgm:prSet>
      <dgm:spPr/>
    </dgm:pt>
    <dgm:pt modelId="{FFDA8F1B-7BDD-4D60-B39D-ECF51C5107B7}" type="pres">
      <dgm:prSet presAssocID="{F5E84CA7-16F9-4C26-8153-28550E0CB732}" presName="bgRect" presStyleLbl="alignNode1" presStyleIdx="2" presStyleCnt="5"/>
      <dgm:spPr/>
      <dgm:t>
        <a:bodyPr/>
        <a:lstStyle/>
        <a:p>
          <a:endParaRPr lang="en-US"/>
        </a:p>
      </dgm:t>
    </dgm:pt>
    <dgm:pt modelId="{9C130257-8510-4CDE-AE78-450E14476E62}" type="pres">
      <dgm:prSet presAssocID="{B8F99463-BBAA-4E1F-843E-D25A73C1C079}" presName="sibTransNodeRect" presStyleLbl="alignNode1" presStyleIdx="2" presStyleCnt="5">
        <dgm:presLayoutVars>
          <dgm:chMax val="0"/>
          <dgm:bulletEnabled val="1"/>
        </dgm:presLayoutVars>
      </dgm:prSet>
      <dgm:spPr/>
      <dgm:t>
        <a:bodyPr/>
        <a:lstStyle/>
        <a:p>
          <a:endParaRPr lang="en-US"/>
        </a:p>
      </dgm:t>
    </dgm:pt>
    <dgm:pt modelId="{D1BBE58B-D29C-4D5D-8F30-7EC07B04CEA5}" type="pres">
      <dgm:prSet presAssocID="{F5E84CA7-16F9-4C26-8153-28550E0CB732}" presName="nodeRect" presStyleLbl="alignNode1" presStyleIdx="2" presStyleCnt="5">
        <dgm:presLayoutVars>
          <dgm:bulletEnabled val="1"/>
        </dgm:presLayoutVars>
      </dgm:prSet>
      <dgm:spPr/>
      <dgm:t>
        <a:bodyPr/>
        <a:lstStyle/>
        <a:p>
          <a:endParaRPr lang="en-US"/>
        </a:p>
      </dgm:t>
    </dgm:pt>
    <dgm:pt modelId="{290242EC-EF3F-43E4-9A6B-DFE807824975}" type="pres">
      <dgm:prSet presAssocID="{B8F99463-BBAA-4E1F-843E-D25A73C1C079}"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3" presStyleCnt="5"/>
      <dgm:spPr/>
      <dgm:t>
        <a:bodyPr/>
        <a:lstStyle/>
        <a:p>
          <a:endParaRPr lang="en-US"/>
        </a:p>
      </dgm:t>
    </dgm:pt>
    <dgm:pt modelId="{975C752B-C37A-4BA6-A3AE-2202A141404A}" type="pres">
      <dgm:prSet presAssocID="{EF449C32-A7AE-4099-9E9B-9E2F736A89CE}" presName="sibTransNodeRect" presStyleLbl="alignNode1" presStyleIdx="3" presStyleCnt="5">
        <dgm:presLayoutVars>
          <dgm:chMax val="0"/>
          <dgm:bulletEnabled val="1"/>
        </dgm:presLayoutVars>
      </dgm:prSet>
      <dgm:spPr/>
      <dgm:t>
        <a:bodyPr/>
        <a:lstStyle/>
        <a:p>
          <a:endParaRPr lang="en-US"/>
        </a:p>
      </dgm:t>
    </dgm:pt>
    <dgm:pt modelId="{C5BDCA19-B754-421E-A6CC-628F80FC74CB}" type="pres">
      <dgm:prSet presAssocID="{53742231-981F-480A-940F-203EC2F7423F}" presName="nodeRect" presStyleLbl="alignNode1" presStyleIdx="3" presStyleCnt="5">
        <dgm:presLayoutVars>
          <dgm:bulletEnabled val="1"/>
        </dgm:presLayoutVars>
      </dgm:prSet>
      <dgm:spPr/>
      <dgm:t>
        <a:bodyPr/>
        <a:lstStyle/>
        <a:p>
          <a:endParaRPr lang="en-US"/>
        </a:p>
      </dgm:t>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4" presStyleCnt="5"/>
      <dgm:spPr/>
      <dgm:t>
        <a:bodyPr/>
        <a:lstStyle/>
        <a:p>
          <a:endParaRPr lang="en-US"/>
        </a:p>
      </dgm:t>
    </dgm:pt>
    <dgm:pt modelId="{E20811D6-E5D4-4C9E-AABF-9E0E1902CA2C}" type="pres">
      <dgm:prSet presAssocID="{98E6DD7C-B953-4119-9F64-9914E467ECBF}" presName="sibTransNodeRect" presStyleLbl="alignNode1" presStyleIdx="4" presStyleCnt="5">
        <dgm:presLayoutVars>
          <dgm:chMax val="0"/>
          <dgm:bulletEnabled val="1"/>
        </dgm:presLayoutVars>
      </dgm:prSet>
      <dgm:spPr/>
      <dgm:t>
        <a:bodyPr/>
        <a:lstStyle/>
        <a:p>
          <a:endParaRPr lang="en-US"/>
        </a:p>
      </dgm:t>
    </dgm:pt>
    <dgm:pt modelId="{67D48337-9200-42EF-A956-8FC92E9B78D2}" type="pres">
      <dgm:prSet presAssocID="{9EF41CC5-EF3B-4A6D-8229-3F1333EADFB3}" presName="nodeRect" presStyleLbl="alignNode1" presStyleIdx="4" presStyleCnt="5">
        <dgm:presLayoutVars>
          <dgm:bulletEnabled val="1"/>
        </dgm:presLayoutVars>
      </dgm:prSet>
      <dgm:spPr/>
      <dgm:t>
        <a:bodyPr/>
        <a:lstStyle/>
        <a:p>
          <a:endParaRPr lang="en-US"/>
        </a:p>
      </dgm:t>
    </dgm:pt>
  </dgm:ptLst>
  <dgm:cxnLst>
    <dgm:cxn modelId="{DF851E4C-CB9E-412D-932B-A4DB189DF576}" type="presOf" srcId="{B8F99463-BBAA-4E1F-843E-D25A73C1C079}" destId="{9C130257-8510-4CDE-AE78-450E14476E62}" srcOrd="0" destOrd="0" presId="urn:microsoft.com/office/officeart/2016/7/layout/LinearBlockProcessNumbered"/>
    <dgm:cxn modelId="{E476EEBC-7C9F-4E07-BD58-1044B9769B64}" srcId="{8AA20905-3954-474B-A606-562BCA026DC1}" destId="{9EF41CC5-EF3B-4A6D-8229-3F1333EADFB3}" srcOrd="4" destOrd="0" parTransId="{DAEF1C7D-B0C5-46FA-BED3-8A54E918D3E0}" sibTransId="{98E6DD7C-B953-4119-9F64-9914E467ECBF}"/>
    <dgm:cxn modelId="{F1F0D92C-122A-410A-A892-5705395ED21D}" type="presOf" srcId="{866E5BE8-3FC4-4631-8348-18F507485B70}" destId="{F9A23B74-582D-4D57-A352-FA6F6B13385F}"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226B1C2-5D99-403A-8240-EAD6BD4D8534}" srcId="{8AA20905-3954-474B-A606-562BCA026DC1}" destId="{53742231-981F-480A-940F-203EC2F7423F}" srcOrd="3" destOrd="0" parTransId="{2FC75195-FBA1-43DE-85DD-40B4B3A2F1F3}" sibTransId="{EF449C32-A7AE-4099-9E9B-9E2F736A89CE}"/>
    <dgm:cxn modelId="{FDD130C2-CD74-4EFB-A226-A939177EE674}" type="presOf" srcId="{53742231-981F-480A-940F-203EC2F7423F}" destId="{00AE7F27-0E5D-4AFB-ACD6-B5A19E79EA42}" srcOrd="0"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920753F8-0488-4ABD-95EC-76F0BA219C1E}" srcId="{8AA20905-3954-474B-A606-562BCA026DC1}" destId="{FFDCEFBB-6DE4-42D5-B2EF-601A271295E2}" srcOrd="1" destOrd="0" parTransId="{064D946B-B099-4C42-AB74-6AAE6FCC06F6}" sibTransId="{866E5BE8-3FC4-4631-8348-18F507485B70}"/>
    <dgm:cxn modelId="{F6B1598F-1951-460F-BB68-54B32A798437}" type="presOf" srcId="{DC13AB6D-DEA2-4CBB-AC69-1EF1A6AD1512}" destId="{5F398AEE-BC0F-4F30-99FA-92D67A176C2D}" srcOrd="1" destOrd="0" presId="urn:microsoft.com/office/officeart/2016/7/layout/LinearBlockProcessNumbered"/>
    <dgm:cxn modelId="{4294961A-E450-4C7F-8A3D-CD40D07299A7}" srcId="{8AA20905-3954-474B-A606-562BCA026DC1}" destId="{F5E84CA7-16F9-4C26-8153-28550E0CB732}" srcOrd="2" destOrd="0" parTransId="{C2DE2515-3343-4116-999F-662F918E66A3}" sibTransId="{B8F99463-BBAA-4E1F-843E-D25A73C1C079}"/>
    <dgm:cxn modelId="{4B888393-351D-4489-90C9-5A68061AB236}" srcId="{8AA20905-3954-474B-A606-562BCA026DC1}" destId="{DC13AB6D-DEA2-4CBB-AC69-1EF1A6AD1512}" srcOrd="0" destOrd="0" parTransId="{2C752582-D9FF-4E04-A92F-827DB4BB5C48}" sibTransId="{9C64CC83-643C-4E12-8F97-BC19DC031190}"/>
    <dgm:cxn modelId="{714928C7-F07E-48C4-BE9E-4842896AB09C}" type="presOf" srcId="{9C64CC83-643C-4E12-8F97-BC19DC031190}" destId="{BBA91679-4684-4A04-8AEB-03038C78A75C}" srcOrd="0" destOrd="0" presId="urn:microsoft.com/office/officeart/2016/7/layout/LinearBlockProcessNumbered"/>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497F32EC-7EA2-4222-94CE-14AD4BE23736}" type="presOf" srcId="{FFDCEFBB-6DE4-42D5-B2EF-601A271295E2}" destId="{9DF48700-37E4-4AF0-9241-B700415BA525}" srcOrd="1" destOrd="0" presId="urn:microsoft.com/office/officeart/2016/7/layout/LinearBlockProcessNumbered"/>
    <dgm:cxn modelId="{AB06ACFD-5E40-4732-A2A9-5D28C971844C}" type="presOf" srcId="{FFDCEFBB-6DE4-42D5-B2EF-601A271295E2}" destId="{B60730E8-4D66-4382-8149-E5A38BCDC16E}" srcOrd="0" destOrd="0" presId="urn:microsoft.com/office/officeart/2016/7/layout/LinearBlockProcessNumbered"/>
    <dgm:cxn modelId="{20E8BDEB-FF95-45E0-9F0D-4540AC67731D}" type="presOf" srcId="{F5E84CA7-16F9-4C26-8153-28550E0CB732}" destId="{D1BBE58B-D29C-4D5D-8F30-7EC07B04CEA5}" srcOrd="1" destOrd="0" presId="urn:microsoft.com/office/officeart/2016/7/layout/LinearBlockProcessNumbered"/>
    <dgm:cxn modelId="{403775EA-4C0C-4645-80E2-9D8962D289B4}" type="presOf" srcId="{F5E84CA7-16F9-4C26-8153-28550E0CB732}" destId="{FFDA8F1B-7BDD-4D60-B39D-ECF51C5107B7}" srcOrd="0" destOrd="0" presId="urn:microsoft.com/office/officeart/2016/7/layout/LinearBlockProcessNumbered"/>
    <dgm:cxn modelId="{43B61840-F115-4174-96B9-DA0C0E83489E}" type="presOf" srcId="{9EF41CC5-EF3B-4A6D-8229-3F1333EADFB3}" destId="{CAD62F17-E99D-4FEF-B376-961CA4CB20EB}"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88C6C134-83A9-4CDC-B8A7-CC1568AE667B}" type="presParOf" srcId="{579698BD-D232-4926-8D7B-29A69B90858B}" destId="{F4509CC3-6CA9-4713-A98E-977E0DE3ED7C}" srcOrd="2" destOrd="0" presId="urn:microsoft.com/office/officeart/2016/7/layout/LinearBlockProcessNumbered"/>
    <dgm:cxn modelId="{0E1C584B-0823-484C-9EAF-8D804620BD63}" type="presParOf" srcId="{F4509CC3-6CA9-4713-A98E-977E0DE3ED7C}" destId="{B60730E8-4D66-4382-8149-E5A38BCDC16E}" srcOrd="0" destOrd="0" presId="urn:microsoft.com/office/officeart/2016/7/layout/LinearBlockProcessNumbered"/>
    <dgm:cxn modelId="{53145C5E-8779-42F5-8961-C45710B0B5AA}" type="presParOf" srcId="{F4509CC3-6CA9-4713-A98E-977E0DE3ED7C}" destId="{F9A23B74-582D-4D57-A352-FA6F6B13385F}" srcOrd="1" destOrd="0" presId="urn:microsoft.com/office/officeart/2016/7/layout/LinearBlockProcessNumbered"/>
    <dgm:cxn modelId="{9A46D7F9-1180-4FC7-88D5-D54BA63CD699}" type="presParOf" srcId="{F4509CC3-6CA9-4713-A98E-977E0DE3ED7C}" destId="{9DF48700-37E4-4AF0-9241-B700415BA525}" srcOrd="2" destOrd="0" presId="urn:microsoft.com/office/officeart/2016/7/layout/LinearBlockProcessNumbered"/>
    <dgm:cxn modelId="{ED2FFBB4-AE13-4153-8DB4-5D5B88B1CD3E}" type="presParOf" srcId="{579698BD-D232-4926-8D7B-29A69B90858B}" destId="{5F8E00AD-D4BA-445F-84F2-EA043E5514C5}" srcOrd="3" destOrd="0" presId="urn:microsoft.com/office/officeart/2016/7/layout/LinearBlockProcessNumbered"/>
    <dgm:cxn modelId="{F038D2D0-6030-4880-A8FC-8EF211201EB4}" type="presParOf" srcId="{579698BD-D232-4926-8D7B-29A69B90858B}" destId="{FAC9D06D-17BB-43AB-9626-EC925B3B2C92}" srcOrd="4" destOrd="0" presId="urn:microsoft.com/office/officeart/2016/7/layout/LinearBlockProcessNumbered"/>
    <dgm:cxn modelId="{FAD28784-2AF4-4F92-85CC-13B6F41A69A2}" type="presParOf" srcId="{FAC9D06D-17BB-43AB-9626-EC925B3B2C92}" destId="{FFDA8F1B-7BDD-4D60-B39D-ECF51C5107B7}" srcOrd="0" destOrd="0" presId="urn:microsoft.com/office/officeart/2016/7/layout/LinearBlockProcessNumbered"/>
    <dgm:cxn modelId="{9B08DB8B-F920-43D8-8F35-F5DF684C23B3}" type="presParOf" srcId="{FAC9D06D-17BB-43AB-9626-EC925B3B2C92}" destId="{9C130257-8510-4CDE-AE78-450E14476E62}" srcOrd="1" destOrd="0" presId="urn:microsoft.com/office/officeart/2016/7/layout/LinearBlockProcessNumbered"/>
    <dgm:cxn modelId="{6E295CFC-3217-4807-8A9A-C32A3587B77A}" type="presParOf" srcId="{FAC9D06D-17BB-43AB-9626-EC925B3B2C92}" destId="{D1BBE58B-D29C-4D5D-8F30-7EC07B04CEA5}" srcOrd="2" destOrd="0" presId="urn:microsoft.com/office/officeart/2016/7/layout/LinearBlockProcessNumbered"/>
    <dgm:cxn modelId="{87F6246F-7DCB-4E37-B141-925F246FE71C}" type="presParOf" srcId="{579698BD-D232-4926-8D7B-29A69B90858B}" destId="{290242EC-EF3F-43E4-9A6B-DFE807824975}" srcOrd="5" destOrd="0" presId="urn:microsoft.com/office/officeart/2016/7/layout/LinearBlockProcessNumbered"/>
    <dgm:cxn modelId="{2A71550B-14EE-4B95-A40C-E132F64E84DB}" type="presParOf" srcId="{579698BD-D232-4926-8D7B-29A69B90858B}" destId="{0864151C-845B-4A50-9755-7EE613694D81}" srcOrd="6"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7" destOrd="0" presId="urn:microsoft.com/office/officeart/2016/7/layout/LinearBlockProcessNumbered"/>
    <dgm:cxn modelId="{D7BB022A-2504-497B-9672-D97F4CB95B15}" type="presParOf" srcId="{579698BD-D232-4926-8D7B-29A69B90858B}" destId="{19974A3A-09A4-40DE-BB0F-D9AED1ACB06E}" srcOrd="8"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6543" y="630126"/>
          <a:ext cx="2045414" cy="2454497"/>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42" tIns="0" rIns="202042" bIns="330200" numCol="1" spcCol="1270" anchor="t" anchorCtr="0">
          <a:noAutofit/>
        </a:bodyPr>
        <a:lstStyle/>
        <a:p>
          <a:pPr lvl="0" algn="l" defTabSz="977900">
            <a:lnSpc>
              <a:spcPct val="90000"/>
            </a:lnSpc>
            <a:spcBef>
              <a:spcPct val="0"/>
            </a:spcBef>
            <a:spcAft>
              <a:spcPct val="35000"/>
            </a:spcAft>
            <a:defRPr cap="all"/>
          </a:pPr>
          <a:r>
            <a:rPr lang="en-US" sz="2200" kern="1200" dirty="0"/>
            <a:t>STRATEGY</a:t>
          </a:r>
        </a:p>
        <a:p>
          <a:pPr lvl="0" algn="l" defTabSz="977900">
            <a:lnSpc>
              <a:spcPct val="90000"/>
            </a:lnSpc>
            <a:spcBef>
              <a:spcPct val="0"/>
            </a:spcBef>
            <a:spcAft>
              <a:spcPct val="35000"/>
            </a:spcAft>
            <a:defRPr cap="all"/>
          </a:pPr>
          <a:endParaRPr lang="en-US" sz="2200" kern="1200" dirty="0"/>
        </a:p>
      </dsp:txBody>
      <dsp:txXfrm>
        <a:off x="6543" y="1611925"/>
        <a:ext cx="2045414" cy="1472698"/>
      </dsp:txXfrm>
    </dsp:sp>
    <dsp:sp modelId="{BBA91679-4684-4A04-8AEB-03038C78A75C}">
      <dsp:nvSpPr>
        <dsp:cNvPr id="0" name=""/>
        <dsp:cNvSpPr/>
      </dsp:nvSpPr>
      <dsp:spPr>
        <a:xfrm>
          <a:off x="6543" y="630126"/>
          <a:ext cx="2045414" cy="98179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42" tIns="165100" rIns="202042" bIns="165100" numCol="1" spcCol="1270" anchor="ctr" anchorCtr="0">
          <a:noAutofit/>
        </a:bodyPr>
        <a:lstStyle/>
        <a:p>
          <a:pPr lvl="0" algn="l" defTabSz="2089150">
            <a:lnSpc>
              <a:spcPct val="90000"/>
            </a:lnSpc>
            <a:spcBef>
              <a:spcPct val="0"/>
            </a:spcBef>
            <a:spcAft>
              <a:spcPct val="35000"/>
            </a:spcAft>
          </a:pPr>
          <a:r>
            <a:rPr lang="en-US" sz="4700" kern="1200"/>
            <a:t>01</a:t>
          </a:r>
          <a:endParaRPr lang="en-US" sz="4700" kern="1200" dirty="0"/>
        </a:p>
      </dsp:txBody>
      <dsp:txXfrm>
        <a:off x="6543" y="630126"/>
        <a:ext cx="2045414" cy="981799"/>
      </dsp:txXfrm>
    </dsp:sp>
    <dsp:sp modelId="{B60730E8-4D66-4382-8149-E5A38BCDC16E}">
      <dsp:nvSpPr>
        <dsp:cNvPr id="0" name=""/>
        <dsp:cNvSpPr/>
      </dsp:nvSpPr>
      <dsp:spPr>
        <a:xfrm>
          <a:off x="2215591" y="630126"/>
          <a:ext cx="2045414" cy="2454497"/>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42" tIns="0" rIns="202042" bIns="330200" numCol="1" spcCol="1270" anchor="t" anchorCtr="0">
          <a:noAutofit/>
        </a:bodyPr>
        <a:lstStyle/>
        <a:p>
          <a:pPr lvl="0" algn="l" defTabSz="977900">
            <a:lnSpc>
              <a:spcPct val="90000"/>
            </a:lnSpc>
            <a:spcBef>
              <a:spcPct val="0"/>
            </a:spcBef>
            <a:spcAft>
              <a:spcPct val="35000"/>
            </a:spcAft>
            <a:defRPr cap="all"/>
          </a:pPr>
          <a:r>
            <a:rPr lang="en-US" sz="2200" kern="1200" dirty="0"/>
            <a:t>SCOPE</a:t>
          </a:r>
        </a:p>
      </dsp:txBody>
      <dsp:txXfrm>
        <a:off x="2215591" y="1611925"/>
        <a:ext cx="2045414" cy="1472698"/>
      </dsp:txXfrm>
    </dsp:sp>
    <dsp:sp modelId="{F9A23B74-582D-4D57-A352-FA6F6B13385F}">
      <dsp:nvSpPr>
        <dsp:cNvPr id="0" name=""/>
        <dsp:cNvSpPr/>
      </dsp:nvSpPr>
      <dsp:spPr>
        <a:xfrm>
          <a:off x="2215591" y="630126"/>
          <a:ext cx="2045414" cy="98179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42" tIns="165100" rIns="202042" bIns="165100" numCol="1" spcCol="1270" anchor="ctr" anchorCtr="0">
          <a:noAutofit/>
        </a:bodyPr>
        <a:lstStyle/>
        <a:p>
          <a:pPr lvl="0" algn="l" defTabSz="2089150">
            <a:lnSpc>
              <a:spcPct val="90000"/>
            </a:lnSpc>
            <a:spcBef>
              <a:spcPct val="0"/>
            </a:spcBef>
            <a:spcAft>
              <a:spcPct val="35000"/>
            </a:spcAft>
          </a:pPr>
          <a:r>
            <a:rPr lang="en-IN" sz="4700" kern="1200"/>
            <a:t>02</a:t>
          </a:r>
        </a:p>
      </dsp:txBody>
      <dsp:txXfrm>
        <a:off x="2215591" y="630126"/>
        <a:ext cx="2045414" cy="981799"/>
      </dsp:txXfrm>
    </dsp:sp>
    <dsp:sp modelId="{FFDA8F1B-7BDD-4D60-B39D-ECF51C5107B7}">
      <dsp:nvSpPr>
        <dsp:cNvPr id="0" name=""/>
        <dsp:cNvSpPr/>
      </dsp:nvSpPr>
      <dsp:spPr>
        <a:xfrm>
          <a:off x="4424639" y="630126"/>
          <a:ext cx="2045414" cy="2454497"/>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42" tIns="0" rIns="202042" bIns="330200" numCol="1" spcCol="1270" anchor="t" anchorCtr="0">
          <a:noAutofit/>
        </a:bodyPr>
        <a:lstStyle/>
        <a:p>
          <a:pPr lvl="0" algn="l" defTabSz="977900">
            <a:lnSpc>
              <a:spcPct val="90000"/>
            </a:lnSpc>
            <a:spcBef>
              <a:spcPct val="0"/>
            </a:spcBef>
            <a:spcAft>
              <a:spcPct val="35000"/>
            </a:spcAft>
            <a:defRPr cap="all"/>
          </a:pPr>
          <a:r>
            <a:rPr lang="en-US" sz="2200" kern="1200" dirty="0"/>
            <a:t>STRUCTURE </a:t>
          </a:r>
        </a:p>
      </dsp:txBody>
      <dsp:txXfrm>
        <a:off x="4424639" y="1611925"/>
        <a:ext cx="2045414" cy="1472698"/>
      </dsp:txXfrm>
    </dsp:sp>
    <dsp:sp modelId="{9C130257-8510-4CDE-AE78-450E14476E62}">
      <dsp:nvSpPr>
        <dsp:cNvPr id="0" name=""/>
        <dsp:cNvSpPr/>
      </dsp:nvSpPr>
      <dsp:spPr>
        <a:xfrm>
          <a:off x="4424639" y="630126"/>
          <a:ext cx="2045414" cy="98179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42" tIns="165100" rIns="202042" bIns="165100" numCol="1" spcCol="1270" anchor="ctr" anchorCtr="0">
          <a:noAutofit/>
        </a:bodyPr>
        <a:lstStyle/>
        <a:p>
          <a:pPr lvl="0" algn="l" defTabSz="2089150">
            <a:lnSpc>
              <a:spcPct val="90000"/>
            </a:lnSpc>
            <a:spcBef>
              <a:spcPct val="0"/>
            </a:spcBef>
            <a:spcAft>
              <a:spcPct val="35000"/>
            </a:spcAft>
          </a:pPr>
          <a:r>
            <a:rPr lang="en-IN" sz="4700" kern="1200"/>
            <a:t>03</a:t>
          </a:r>
        </a:p>
      </dsp:txBody>
      <dsp:txXfrm>
        <a:off x="4424639" y="630126"/>
        <a:ext cx="2045414" cy="981799"/>
      </dsp:txXfrm>
    </dsp:sp>
    <dsp:sp modelId="{00AE7F27-0E5D-4AFB-ACD6-B5A19E79EA42}">
      <dsp:nvSpPr>
        <dsp:cNvPr id="0" name=""/>
        <dsp:cNvSpPr/>
      </dsp:nvSpPr>
      <dsp:spPr>
        <a:xfrm>
          <a:off x="6633687" y="630126"/>
          <a:ext cx="2045414" cy="2454497"/>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42" tIns="0" rIns="202042" bIns="330200" numCol="1" spcCol="1270" anchor="t" anchorCtr="0">
          <a:noAutofit/>
        </a:bodyPr>
        <a:lstStyle/>
        <a:p>
          <a:pPr lvl="0" algn="l" defTabSz="977900">
            <a:lnSpc>
              <a:spcPct val="90000"/>
            </a:lnSpc>
            <a:spcBef>
              <a:spcPct val="0"/>
            </a:spcBef>
            <a:spcAft>
              <a:spcPct val="35000"/>
            </a:spcAft>
            <a:defRPr cap="all"/>
          </a:pPr>
          <a:r>
            <a:rPr lang="en-US" sz="2200" kern="1200" dirty="0"/>
            <a:t>SKELETON </a:t>
          </a:r>
        </a:p>
      </dsp:txBody>
      <dsp:txXfrm>
        <a:off x="6633687" y="1611925"/>
        <a:ext cx="2045414" cy="1472698"/>
      </dsp:txXfrm>
    </dsp:sp>
    <dsp:sp modelId="{975C752B-C37A-4BA6-A3AE-2202A141404A}">
      <dsp:nvSpPr>
        <dsp:cNvPr id="0" name=""/>
        <dsp:cNvSpPr/>
      </dsp:nvSpPr>
      <dsp:spPr>
        <a:xfrm>
          <a:off x="6633687" y="630126"/>
          <a:ext cx="2045414" cy="98179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42" tIns="165100" rIns="202042" bIns="165100" numCol="1" spcCol="1270" anchor="ctr" anchorCtr="0">
          <a:noAutofit/>
        </a:bodyPr>
        <a:lstStyle/>
        <a:p>
          <a:pPr lvl="0" algn="l" defTabSz="2089150">
            <a:lnSpc>
              <a:spcPct val="90000"/>
            </a:lnSpc>
            <a:spcBef>
              <a:spcPct val="0"/>
            </a:spcBef>
            <a:spcAft>
              <a:spcPct val="35000"/>
            </a:spcAft>
          </a:pPr>
          <a:r>
            <a:rPr lang="en-US" sz="4700" kern="1200"/>
            <a:t>04</a:t>
          </a:r>
        </a:p>
      </dsp:txBody>
      <dsp:txXfrm>
        <a:off x="6633687" y="630126"/>
        <a:ext cx="2045414" cy="981799"/>
      </dsp:txXfrm>
    </dsp:sp>
    <dsp:sp modelId="{CAD62F17-E99D-4FEF-B376-961CA4CB20EB}">
      <dsp:nvSpPr>
        <dsp:cNvPr id="0" name=""/>
        <dsp:cNvSpPr/>
      </dsp:nvSpPr>
      <dsp:spPr>
        <a:xfrm>
          <a:off x="8842735" y="630126"/>
          <a:ext cx="2045414" cy="2454497"/>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42" tIns="0" rIns="202042" bIns="330200" numCol="1" spcCol="1270" anchor="t" anchorCtr="0">
          <a:noAutofit/>
        </a:bodyPr>
        <a:lstStyle/>
        <a:p>
          <a:pPr lvl="0" algn="l" defTabSz="977900">
            <a:lnSpc>
              <a:spcPct val="90000"/>
            </a:lnSpc>
            <a:spcBef>
              <a:spcPct val="0"/>
            </a:spcBef>
            <a:spcAft>
              <a:spcPct val="35000"/>
            </a:spcAft>
            <a:defRPr cap="all"/>
          </a:pPr>
          <a:r>
            <a:rPr lang="en-US" sz="2200" kern="1200" dirty="0"/>
            <a:t>SURFACE</a:t>
          </a:r>
        </a:p>
      </dsp:txBody>
      <dsp:txXfrm>
        <a:off x="8842735" y="1611925"/>
        <a:ext cx="2045414" cy="1472698"/>
      </dsp:txXfrm>
    </dsp:sp>
    <dsp:sp modelId="{E20811D6-E5D4-4C9E-AABF-9E0E1902CA2C}">
      <dsp:nvSpPr>
        <dsp:cNvPr id="0" name=""/>
        <dsp:cNvSpPr/>
      </dsp:nvSpPr>
      <dsp:spPr>
        <a:xfrm>
          <a:off x="8842735" y="630126"/>
          <a:ext cx="2045414" cy="981799"/>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42" tIns="165100" rIns="202042" bIns="165100" numCol="1" spcCol="1270" anchor="ctr" anchorCtr="0">
          <a:noAutofit/>
        </a:bodyPr>
        <a:lstStyle/>
        <a:p>
          <a:pPr lvl="0" algn="l" defTabSz="2089150">
            <a:lnSpc>
              <a:spcPct val="90000"/>
            </a:lnSpc>
            <a:spcBef>
              <a:spcPct val="0"/>
            </a:spcBef>
            <a:spcAft>
              <a:spcPct val="35000"/>
            </a:spcAft>
          </a:pPr>
          <a:r>
            <a:rPr lang="en-US" sz="4700" kern="1200"/>
            <a:t>05</a:t>
          </a:r>
        </a:p>
      </dsp:txBody>
      <dsp:txXfrm>
        <a:off x="8842735" y="630126"/>
        <a:ext cx="2045414" cy="98179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outham358717.invisionapp.com/freehand/Hardcopy-qgZi0gl2T?v=Tt1jbF2tS0WBqexXyFlQcA%3D%3D&amp;linkshare=urlcopied"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xd.adobe.com/view/7f94dc11-c3a2-4934-b294-89d5d3fc18c1-2ac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8C09ECA-45E4-4364-8D7B-F5F759B87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22" y="611452"/>
            <a:ext cx="10353762" cy="1257300"/>
          </a:xfrm>
        </p:spPr>
        <p:txBody>
          <a:bodyPr>
            <a:normAutofit/>
          </a:bodyPr>
          <a:lstStyle/>
          <a:p>
            <a:r>
              <a:rPr lang="en-US" sz="2400" dirty="0"/>
              <a:t/>
            </a:r>
            <a:br>
              <a:rPr lang="en-US" sz="2400" dirty="0"/>
            </a:br>
            <a:r>
              <a:rPr lang="en-US" sz="2400" dirty="0"/>
              <a:t> </a:t>
            </a:r>
            <a:r>
              <a:rPr lang="en-US" sz="1800" dirty="0"/>
              <a:t>This Defines how user interact with the product, how system behave when user interact, how it’s organized, prioritized, and how much of it. </a:t>
            </a:r>
          </a:p>
        </p:txBody>
      </p:sp>
      <p:sp>
        <p:nvSpPr>
          <p:cNvPr id="3" name="Content Placeholder 2"/>
          <p:cNvSpPr>
            <a:spLocks noGrp="1"/>
          </p:cNvSpPr>
          <p:nvPr>
            <p:ph idx="1"/>
          </p:nvPr>
        </p:nvSpPr>
        <p:spPr>
          <a:xfrm>
            <a:off x="913795" y="2088186"/>
            <a:ext cx="4847208" cy="2349828"/>
          </a:xfrm>
        </p:spPr>
        <p:txBody>
          <a:bodyPr>
            <a:noAutofit/>
          </a:bodyPr>
          <a:lstStyle/>
          <a:p>
            <a:pPr marL="36900" indent="0">
              <a:buNone/>
            </a:pPr>
            <a:r>
              <a:rPr lang="en-US" sz="1800" dirty="0"/>
              <a:t>1. Structure is split into two components, </a:t>
            </a:r>
            <a:r>
              <a:rPr lang="en-US" sz="1800" i="1" dirty="0"/>
              <a:t>Interaction Design</a:t>
            </a:r>
            <a:r>
              <a:rPr lang="en-US" sz="1800" dirty="0"/>
              <a:t> &amp; </a:t>
            </a:r>
            <a:r>
              <a:rPr lang="en-US" sz="1800" i="1" dirty="0"/>
              <a:t>Information Architecture</a:t>
            </a:r>
            <a:r>
              <a:rPr lang="en-US" sz="1800" dirty="0"/>
              <a:t>.</a:t>
            </a:r>
          </a:p>
          <a:p>
            <a:pPr marL="36900" indent="0">
              <a:buNone/>
            </a:pPr>
            <a:r>
              <a:rPr lang="en-US" sz="1800" i="1" dirty="0"/>
              <a:t>2. Interaction Design</a:t>
            </a:r>
            <a:r>
              <a:rPr lang="en-US" sz="1800" dirty="0"/>
              <a:t> Given the functional requirements, It defines how user can interact with the product, and how the system behaves in response to the user interactions.</a:t>
            </a:r>
          </a:p>
          <a:p>
            <a:pPr marL="36900" indent="0">
              <a:buNone/>
            </a:pPr>
            <a:r>
              <a:rPr lang="en-US" sz="1800" i="1" dirty="0"/>
              <a:t>3. Information Architecture</a:t>
            </a:r>
            <a:r>
              <a:rPr lang="en-US" sz="1800" dirty="0"/>
              <a:t> Given the content requirements, It defines the arrangement of content elements, how they are organized, to facilitate human understanding.</a:t>
            </a:r>
          </a:p>
        </p:txBody>
      </p:sp>
      <p:sp>
        <p:nvSpPr>
          <p:cNvPr id="4" name="Rectangle 3">
            <a:extLst>
              <a:ext uri="{FF2B5EF4-FFF2-40B4-BE49-F238E27FC236}">
                <a16:creationId xmlns:a16="http://schemas.microsoft.com/office/drawing/2014/main" id="{E4F17DD0-3482-4F98-A2DE-CD76AAFD719E}"/>
              </a:ext>
            </a:extLst>
          </p:cNvPr>
          <p:cNvSpPr/>
          <p:nvPr/>
        </p:nvSpPr>
        <p:spPr>
          <a:xfrm>
            <a:off x="844544" y="211342"/>
            <a:ext cx="2925353" cy="800219"/>
          </a:xfrm>
          <a:prstGeom prst="rect">
            <a:avLst/>
          </a:prstGeom>
        </p:spPr>
        <p:txBody>
          <a:bodyPr wrap="none">
            <a:spAutoFit/>
          </a:bodyPr>
          <a:lstStyle/>
          <a:p>
            <a:r>
              <a:rPr lang="en-US" sz="4600" dirty="0"/>
              <a:t>3.Structure </a:t>
            </a:r>
            <a:endParaRPr lang="en-IN" sz="4600" dirty="0"/>
          </a:p>
        </p:txBody>
      </p:sp>
      <p:pic>
        <p:nvPicPr>
          <p:cNvPr id="8" name="Picture 7">
            <a:extLst>
              <a:ext uri="{FF2B5EF4-FFF2-40B4-BE49-F238E27FC236}">
                <a16:creationId xmlns:a16="http://schemas.microsoft.com/office/drawing/2014/main" id="{F7B6EB57-0C2F-4BF1-8C11-C12BA9A64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665" y="1866656"/>
            <a:ext cx="6323417" cy="4379892"/>
          </a:xfrm>
          <a:prstGeom prst="rect">
            <a:avLst/>
          </a:prstGeom>
        </p:spPr>
      </p:pic>
    </p:spTree>
    <p:extLst>
      <p:ext uri="{BB962C8B-B14F-4D97-AF65-F5344CB8AC3E}">
        <p14:creationId xmlns:p14="http://schemas.microsoft.com/office/powerpoint/2010/main" val="243916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14" y="1738865"/>
            <a:ext cx="3471773" cy="960691"/>
          </a:xfrm>
        </p:spPr>
        <p:txBody>
          <a:bodyPr>
            <a:noAutofit/>
          </a:bodyPr>
          <a:lstStyle/>
          <a:p>
            <a:pPr algn="l"/>
            <a:r>
              <a:rPr lang="en-US" sz="1800" dirty="0"/>
              <a:t>It determines the visual form on the screen, presentation and arrangement of all elements that makes us interact with the functionality of the system that exist on the interface.</a:t>
            </a:r>
          </a:p>
        </p:txBody>
      </p:sp>
      <p:sp>
        <p:nvSpPr>
          <p:cNvPr id="3" name="Content Placeholder 2"/>
          <p:cNvSpPr>
            <a:spLocks noGrp="1"/>
          </p:cNvSpPr>
          <p:nvPr>
            <p:ph idx="1"/>
          </p:nvPr>
        </p:nvSpPr>
        <p:spPr>
          <a:xfrm>
            <a:off x="134982" y="3429000"/>
            <a:ext cx="4023360" cy="3101167"/>
          </a:xfrm>
        </p:spPr>
        <p:txBody>
          <a:bodyPr>
            <a:normAutofit/>
          </a:bodyPr>
          <a:lstStyle/>
          <a:p>
            <a:pPr marL="36900" indent="0">
              <a:buNone/>
            </a:pPr>
            <a:r>
              <a:rPr lang="en-US" b="1" dirty="0"/>
              <a:t>4.1 Low </a:t>
            </a:r>
            <a:r>
              <a:rPr lang="en-IN" b="1" dirty="0"/>
              <a:t>fidelity</a:t>
            </a:r>
            <a:r>
              <a:rPr lang="en-US" b="1" dirty="0"/>
              <a:t> wireframe</a:t>
            </a:r>
          </a:p>
          <a:p>
            <a:pPr marL="36900" indent="0">
              <a:buNone/>
            </a:pPr>
            <a:r>
              <a:rPr lang="en-US" sz="1800" b="1" dirty="0"/>
              <a:t> </a:t>
            </a:r>
            <a:r>
              <a:rPr lang="en-US" sz="1800" dirty="0"/>
              <a:t>Wireframes are widely used to create a visual format, which is a Static diagrams that represent a visual format of the product, including content, navigation and ways for interactions. So we have used low fertility wireframes and high fertility wireframes.</a:t>
            </a:r>
          </a:p>
        </p:txBody>
      </p:sp>
      <p:sp>
        <p:nvSpPr>
          <p:cNvPr id="5" name="Rectangle 4">
            <a:extLst>
              <a:ext uri="{FF2B5EF4-FFF2-40B4-BE49-F238E27FC236}">
                <a16:creationId xmlns:a16="http://schemas.microsoft.com/office/drawing/2014/main" id="{6E585FB6-8949-44A8-85B7-AB0FC25FA7CE}"/>
              </a:ext>
            </a:extLst>
          </p:cNvPr>
          <p:cNvSpPr/>
          <p:nvPr/>
        </p:nvSpPr>
        <p:spPr>
          <a:xfrm>
            <a:off x="310114" y="327833"/>
            <a:ext cx="2776786" cy="800219"/>
          </a:xfrm>
          <a:prstGeom prst="rect">
            <a:avLst/>
          </a:prstGeom>
        </p:spPr>
        <p:txBody>
          <a:bodyPr wrap="none">
            <a:spAutoFit/>
          </a:bodyPr>
          <a:lstStyle/>
          <a:p>
            <a:r>
              <a:rPr lang="en-US" sz="4600" dirty="0"/>
              <a:t>4.Skeleton </a:t>
            </a:r>
            <a:endParaRPr lang="en-IN" sz="4600" dirty="0"/>
          </a:p>
        </p:txBody>
      </p:sp>
      <p:pic>
        <p:nvPicPr>
          <p:cNvPr id="9" name="Picture 8">
            <a:extLst>
              <a:ext uri="{FF2B5EF4-FFF2-40B4-BE49-F238E27FC236}">
                <a16:creationId xmlns:a16="http://schemas.microsoft.com/office/drawing/2014/main" id="{13177C80-9049-49A3-9EED-C3C72665B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272" y="327833"/>
            <a:ext cx="6764867" cy="5229225"/>
          </a:xfrm>
          <a:prstGeom prst="rect">
            <a:avLst/>
          </a:prstGeom>
        </p:spPr>
      </p:pic>
      <p:sp>
        <p:nvSpPr>
          <p:cNvPr id="10" name="TextBox 9">
            <a:hlinkClick r:id="rId3"/>
            <a:extLst>
              <a:ext uri="{FF2B5EF4-FFF2-40B4-BE49-F238E27FC236}">
                <a16:creationId xmlns:a16="http://schemas.microsoft.com/office/drawing/2014/main" id="{89346F4F-A9B3-4962-B269-5B02AA73C66E}"/>
              </a:ext>
            </a:extLst>
          </p:cNvPr>
          <p:cNvSpPr txBox="1"/>
          <p:nvPr/>
        </p:nvSpPr>
        <p:spPr>
          <a:xfrm>
            <a:off x="4805272" y="5997105"/>
            <a:ext cx="7398658" cy="646331"/>
          </a:xfrm>
          <a:prstGeom prst="rect">
            <a:avLst/>
          </a:prstGeom>
          <a:noFill/>
        </p:spPr>
        <p:txBody>
          <a:bodyPr wrap="square" rtlCol="0">
            <a:spAutoFit/>
          </a:bodyPr>
          <a:lstStyle/>
          <a:p>
            <a:r>
              <a:rPr lang="en-IN" dirty="0"/>
              <a:t>https://goutham358717.invisionapp.com/freehand/Hardcopy-qgZi0gl2T?v=Tt1jbF2tS0WBqexXyFlQcA%3D%3D&amp;linkshare=urlcopied</a:t>
            </a:r>
          </a:p>
        </p:txBody>
      </p:sp>
    </p:spTree>
    <p:extLst>
      <p:ext uri="{BB962C8B-B14F-4D97-AF65-F5344CB8AC3E}">
        <p14:creationId xmlns:p14="http://schemas.microsoft.com/office/powerpoint/2010/main" val="371950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235132"/>
            <a:ext cx="9634700" cy="718458"/>
          </a:xfrm>
        </p:spPr>
        <p:txBody>
          <a:bodyPr>
            <a:normAutofit fontScale="90000"/>
          </a:bodyPr>
          <a:lstStyle/>
          <a:p>
            <a:r>
              <a:rPr lang="en-US" sz="2700" dirty="0"/>
              <a:t>4.2High fidelity wireframes</a:t>
            </a:r>
            <a:r>
              <a:rPr lang="en-US" dirty="0"/>
              <a:t>:</a:t>
            </a:r>
          </a:p>
        </p:txBody>
      </p:sp>
      <p:sp>
        <p:nvSpPr>
          <p:cNvPr id="3" name="TextBox 2">
            <a:extLst>
              <a:ext uri="{FF2B5EF4-FFF2-40B4-BE49-F238E27FC236}">
                <a16:creationId xmlns:a16="http://schemas.microsoft.com/office/drawing/2014/main" id="{13272A45-9C49-482A-BA77-406EFAD8F721}"/>
              </a:ext>
            </a:extLst>
          </p:cNvPr>
          <p:cNvSpPr txBox="1"/>
          <p:nvPr/>
        </p:nvSpPr>
        <p:spPr>
          <a:xfrm>
            <a:off x="797926" y="5168423"/>
            <a:ext cx="669222" cy="369332"/>
          </a:xfrm>
          <a:prstGeom prst="rect">
            <a:avLst/>
          </a:prstGeom>
          <a:noFill/>
        </p:spPr>
        <p:txBody>
          <a:bodyPr wrap="none" rtlCol="0">
            <a:spAutoFit/>
          </a:bodyPr>
          <a:lstStyle/>
          <a:p>
            <a:r>
              <a:rPr lang="en-IN" dirty="0"/>
              <a:t>Filter</a:t>
            </a:r>
          </a:p>
        </p:txBody>
      </p:sp>
      <p:sp>
        <p:nvSpPr>
          <p:cNvPr id="11" name="TextBox 10">
            <a:extLst>
              <a:ext uri="{FF2B5EF4-FFF2-40B4-BE49-F238E27FC236}">
                <a16:creationId xmlns:a16="http://schemas.microsoft.com/office/drawing/2014/main" id="{2F266051-AC98-4DC0-9586-8AD9F5552525}"/>
              </a:ext>
            </a:extLst>
          </p:cNvPr>
          <p:cNvSpPr txBox="1"/>
          <p:nvPr/>
        </p:nvSpPr>
        <p:spPr>
          <a:xfrm>
            <a:off x="2522737" y="5168423"/>
            <a:ext cx="1776320" cy="369332"/>
          </a:xfrm>
          <a:prstGeom prst="rect">
            <a:avLst/>
          </a:prstGeom>
          <a:noFill/>
        </p:spPr>
        <p:txBody>
          <a:bodyPr wrap="none" rtlCol="0">
            <a:spAutoFit/>
          </a:bodyPr>
          <a:lstStyle/>
          <a:p>
            <a:r>
              <a:rPr lang="en-IN" dirty="0"/>
              <a:t>Book details page</a:t>
            </a:r>
          </a:p>
        </p:txBody>
      </p:sp>
      <p:sp>
        <p:nvSpPr>
          <p:cNvPr id="12" name="TextBox 11">
            <a:extLst>
              <a:ext uri="{FF2B5EF4-FFF2-40B4-BE49-F238E27FC236}">
                <a16:creationId xmlns:a16="http://schemas.microsoft.com/office/drawing/2014/main" id="{1739175C-6E22-4920-AFE8-207BFF242293}"/>
              </a:ext>
            </a:extLst>
          </p:cNvPr>
          <p:cNvSpPr txBox="1"/>
          <p:nvPr/>
        </p:nvSpPr>
        <p:spPr>
          <a:xfrm>
            <a:off x="5023471" y="5168423"/>
            <a:ext cx="1804084" cy="369332"/>
          </a:xfrm>
          <a:prstGeom prst="rect">
            <a:avLst/>
          </a:prstGeom>
          <a:noFill/>
        </p:spPr>
        <p:txBody>
          <a:bodyPr wrap="none" rtlCol="0">
            <a:spAutoFit/>
          </a:bodyPr>
          <a:lstStyle/>
          <a:p>
            <a:r>
              <a:rPr lang="en-IN" dirty="0"/>
              <a:t>Social networking</a:t>
            </a:r>
          </a:p>
        </p:txBody>
      </p:sp>
      <p:sp>
        <p:nvSpPr>
          <p:cNvPr id="13" name="TextBox 12">
            <a:extLst>
              <a:ext uri="{FF2B5EF4-FFF2-40B4-BE49-F238E27FC236}">
                <a16:creationId xmlns:a16="http://schemas.microsoft.com/office/drawing/2014/main" id="{7AC59840-3F7D-4A2F-9B25-DAEA3CB2C7E5}"/>
              </a:ext>
            </a:extLst>
          </p:cNvPr>
          <p:cNvSpPr txBox="1"/>
          <p:nvPr/>
        </p:nvSpPr>
        <p:spPr>
          <a:xfrm>
            <a:off x="8064046" y="5168423"/>
            <a:ext cx="900824" cy="369332"/>
          </a:xfrm>
          <a:prstGeom prst="rect">
            <a:avLst/>
          </a:prstGeom>
          <a:noFill/>
        </p:spPr>
        <p:txBody>
          <a:bodyPr wrap="none" rtlCol="0">
            <a:spAutoFit/>
          </a:bodyPr>
          <a:lstStyle/>
          <a:p>
            <a:r>
              <a:rPr lang="en-IN" dirty="0"/>
              <a:t>Library </a:t>
            </a:r>
          </a:p>
        </p:txBody>
      </p:sp>
      <p:sp>
        <p:nvSpPr>
          <p:cNvPr id="14" name="TextBox 13">
            <a:extLst>
              <a:ext uri="{FF2B5EF4-FFF2-40B4-BE49-F238E27FC236}">
                <a16:creationId xmlns:a16="http://schemas.microsoft.com/office/drawing/2014/main" id="{BFAD8F0C-8B00-403B-A6E4-4A28F5EFA340}"/>
              </a:ext>
            </a:extLst>
          </p:cNvPr>
          <p:cNvSpPr txBox="1"/>
          <p:nvPr/>
        </p:nvSpPr>
        <p:spPr>
          <a:xfrm>
            <a:off x="10423303" y="5168423"/>
            <a:ext cx="1286571" cy="369332"/>
          </a:xfrm>
          <a:prstGeom prst="rect">
            <a:avLst/>
          </a:prstGeom>
          <a:noFill/>
        </p:spPr>
        <p:txBody>
          <a:bodyPr wrap="none" rtlCol="0">
            <a:spAutoFit/>
          </a:bodyPr>
          <a:lstStyle/>
          <a:p>
            <a:r>
              <a:rPr lang="en-IN" dirty="0"/>
              <a:t>Rentor page</a:t>
            </a:r>
          </a:p>
        </p:txBody>
      </p:sp>
      <p:pic>
        <p:nvPicPr>
          <p:cNvPr id="16" name="Picture 15">
            <a:extLst>
              <a:ext uri="{FF2B5EF4-FFF2-40B4-BE49-F238E27FC236}">
                <a16:creationId xmlns:a16="http://schemas.microsoft.com/office/drawing/2014/main" id="{817A99B1-041A-42AB-A332-C8D06CBA4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8" y="1033489"/>
            <a:ext cx="1934957" cy="3861786"/>
          </a:xfrm>
          <a:prstGeom prst="rect">
            <a:avLst/>
          </a:prstGeom>
        </p:spPr>
      </p:pic>
      <p:pic>
        <p:nvPicPr>
          <p:cNvPr id="18" name="Picture 17">
            <a:extLst>
              <a:ext uri="{FF2B5EF4-FFF2-40B4-BE49-F238E27FC236}">
                <a16:creationId xmlns:a16="http://schemas.microsoft.com/office/drawing/2014/main" id="{289F01FC-E17D-46A2-8F00-80AD5FA67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734" y="1033489"/>
            <a:ext cx="2092604" cy="3861786"/>
          </a:xfrm>
          <a:prstGeom prst="rect">
            <a:avLst/>
          </a:prstGeom>
        </p:spPr>
      </p:pic>
      <p:pic>
        <p:nvPicPr>
          <p:cNvPr id="20" name="Picture 19">
            <a:extLst>
              <a:ext uri="{FF2B5EF4-FFF2-40B4-BE49-F238E27FC236}">
                <a16:creationId xmlns:a16="http://schemas.microsoft.com/office/drawing/2014/main" id="{17C9923C-E754-40D5-984C-4873A3434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269" y="1033489"/>
            <a:ext cx="2011601" cy="3861787"/>
          </a:xfrm>
          <a:prstGeom prst="rect">
            <a:avLst/>
          </a:prstGeom>
        </p:spPr>
      </p:pic>
      <p:pic>
        <p:nvPicPr>
          <p:cNvPr id="22" name="Picture 21">
            <a:extLst>
              <a:ext uri="{FF2B5EF4-FFF2-40B4-BE49-F238E27FC236}">
                <a16:creationId xmlns:a16="http://schemas.microsoft.com/office/drawing/2014/main" id="{F00F1104-E7E0-4B2B-99E6-A7D05C793E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7232" y="1033489"/>
            <a:ext cx="2011602" cy="3861786"/>
          </a:xfrm>
          <a:prstGeom prst="rect">
            <a:avLst/>
          </a:prstGeom>
        </p:spPr>
      </p:pic>
      <p:pic>
        <p:nvPicPr>
          <p:cNvPr id="24" name="Picture 23">
            <a:extLst>
              <a:ext uri="{FF2B5EF4-FFF2-40B4-BE49-F238E27FC236}">
                <a16:creationId xmlns:a16="http://schemas.microsoft.com/office/drawing/2014/main" id="{3DC1F154-9958-492B-B8E4-CA02A3E7BD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4649" y="1033489"/>
            <a:ext cx="2032170" cy="3861786"/>
          </a:xfrm>
          <a:prstGeom prst="rect">
            <a:avLst/>
          </a:prstGeom>
        </p:spPr>
      </p:pic>
    </p:spTree>
    <p:extLst>
      <p:ext uri="{BB962C8B-B14F-4D97-AF65-F5344CB8AC3E}">
        <p14:creationId xmlns:p14="http://schemas.microsoft.com/office/powerpoint/2010/main" val="362612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78" y="935388"/>
            <a:ext cx="3652273" cy="914400"/>
          </a:xfrm>
        </p:spPr>
        <p:txBody>
          <a:bodyPr>
            <a:normAutofit/>
          </a:bodyPr>
          <a:lstStyle/>
          <a:p>
            <a:pPr algn="l"/>
            <a:r>
              <a:rPr lang="en-US" sz="1800" dirty="0"/>
              <a:t>After step4 now we are dealing with Visual Design. </a:t>
            </a:r>
          </a:p>
        </p:txBody>
      </p:sp>
      <p:sp>
        <p:nvSpPr>
          <p:cNvPr id="3" name="Content Placeholder 2"/>
          <p:cNvSpPr>
            <a:spLocks noGrp="1"/>
          </p:cNvSpPr>
          <p:nvPr>
            <p:ph idx="1"/>
          </p:nvPr>
        </p:nvSpPr>
        <p:spPr>
          <a:xfrm>
            <a:off x="441055" y="5945994"/>
            <a:ext cx="3474721" cy="714906"/>
          </a:xfrm>
        </p:spPr>
        <p:txBody>
          <a:bodyPr>
            <a:normAutofit fontScale="85000" lnSpcReduction="10000"/>
          </a:bodyPr>
          <a:lstStyle/>
          <a:p>
            <a:pPr marL="36900" indent="0">
              <a:buNone/>
            </a:pPr>
            <a:r>
              <a:rPr lang="en-US" dirty="0">
                <a:effectLst/>
              </a:rPr>
              <a:t>This card shows the details of every </a:t>
            </a:r>
            <a:r>
              <a:rPr lang="en-IN" dirty="0">
                <a:effectLst/>
              </a:rPr>
              <a:t>genre and trending books </a:t>
            </a:r>
            <a:endParaRPr lang="en-US" dirty="0"/>
          </a:p>
        </p:txBody>
      </p:sp>
      <p:sp>
        <p:nvSpPr>
          <p:cNvPr id="5" name="Rectangle 4">
            <a:extLst>
              <a:ext uri="{FF2B5EF4-FFF2-40B4-BE49-F238E27FC236}">
                <a16:creationId xmlns:a16="http://schemas.microsoft.com/office/drawing/2014/main" id="{9EA90E38-6655-4CF8-B43B-29FFF9055F4D}"/>
              </a:ext>
            </a:extLst>
          </p:cNvPr>
          <p:cNvSpPr/>
          <p:nvPr/>
        </p:nvSpPr>
        <p:spPr>
          <a:xfrm>
            <a:off x="352278" y="356119"/>
            <a:ext cx="2346283" cy="800219"/>
          </a:xfrm>
          <a:prstGeom prst="rect">
            <a:avLst/>
          </a:prstGeom>
        </p:spPr>
        <p:txBody>
          <a:bodyPr wrap="none">
            <a:spAutoFit/>
          </a:bodyPr>
          <a:lstStyle/>
          <a:p>
            <a:r>
              <a:rPr lang="en-US" sz="4600" dirty="0"/>
              <a:t>5.Surface</a:t>
            </a:r>
            <a:endParaRPr lang="en-IN" sz="4600" dirty="0"/>
          </a:p>
        </p:txBody>
      </p:sp>
      <p:pic>
        <p:nvPicPr>
          <p:cNvPr id="9" name="Picture 8">
            <a:extLst>
              <a:ext uri="{FF2B5EF4-FFF2-40B4-BE49-F238E27FC236}">
                <a16:creationId xmlns:a16="http://schemas.microsoft.com/office/drawing/2014/main" id="{6A0268CD-821C-4BE9-B6EC-501083005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76" y="1735607"/>
            <a:ext cx="2911428" cy="4101483"/>
          </a:xfrm>
          <a:prstGeom prst="rect">
            <a:avLst/>
          </a:prstGeom>
        </p:spPr>
      </p:pic>
      <p:pic>
        <p:nvPicPr>
          <p:cNvPr id="11" name="Picture 10">
            <a:extLst>
              <a:ext uri="{FF2B5EF4-FFF2-40B4-BE49-F238E27FC236}">
                <a16:creationId xmlns:a16="http://schemas.microsoft.com/office/drawing/2014/main" id="{0BE78147-0D51-46AA-A372-BD2623B62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290" y="1582455"/>
            <a:ext cx="2911428" cy="4176966"/>
          </a:xfrm>
          <a:prstGeom prst="rect">
            <a:avLst/>
          </a:prstGeom>
        </p:spPr>
      </p:pic>
      <p:sp>
        <p:nvSpPr>
          <p:cNvPr id="12" name="Content Placeholder 2">
            <a:extLst>
              <a:ext uri="{FF2B5EF4-FFF2-40B4-BE49-F238E27FC236}">
                <a16:creationId xmlns:a16="http://schemas.microsoft.com/office/drawing/2014/main" id="{696F1D7F-18C0-4673-A406-8AACE4BF77AB}"/>
              </a:ext>
            </a:extLst>
          </p:cNvPr>
          <p:cNvSpPr txBox="1">
            <a:spLocks/>
          </p:cNvSpPr>
          <p:nvPr/>
        </p:nvSpPr>
        <p:spPr>
          <a:xfrm>
            <a:off x="4526263" y="5945994"/>
            <a:ext cx="3474721" cy="714906"/>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dirty="0">
                <a:effectLst/>
              </a:rPr>
              <a:t>This card shows the details of book requested by the </a:t>
            </a:r>
            <a:r>
              <a:rPr lang="en-US" dirty="0" err="1">
                <a:effectLst/>
              </a:rPr>
              <a:t>rentees</a:t>
            </a:r>
            <a:r>
              <a:rPr lang="en-IN" dirty="0">
                <a:effectLst/>
              </a:rPr>
              <a:t> </a:t>
            </a:r>
            <a:endParaRPr lang="en-US" dirty="0"/>
          </a:p>
        </p:txBody>
      </p:sp>
      <p:sp>
        <p:nvSpPr>
          <p:cNvPr id="14" name="TextBox 13">
            <a:extLst>
              <a:ext uri="{FF2B5EF4-FFF2-40B4-BE49-F238E27FC236}">
                <a16:creationId xmlns:a16="http://schemas.microsoft.com/office/drawing/2014/main" id="{90050F72-1A54-480D-B712-AE3B860D54C4}"/>
              </a:ext>
            </a:extLst>
          </p:cNvPr>
          <p:cNvSpPr txBox="1"/>
          <p:nvPr/>
        </p:nvSpPr>
        <p:spPr>
          <a:xfrm>
            <a:off x="6420774" y="452248"/>
            <a:ext cx="5217851" cy="646331"/>
          </a:xfrm>
          <a:prstGeom prst="rect">
            <a:avLst/>
          </a:prstGeom>
          <a:noFill/>
        </p:spPr>
        <p:txBody>
          <a:bodyPr wrap="square">
            <a:spAutoFit/>
          </a:bodyPr>
          <a:lstStyle/>
          <a:p>
            <a:r>
              <a:rPr lang="en-IN" dirty="0">
                <a:hlinkClick r:id="rId4"/>
              </a:rPr>
              <a:t>https://xd.adobe.com/view/7f94dc11-c3a2-4934-b294-89d5d3fc18c1-2ac7/</a:t>
            </a:r>
            <a:endParaRPr lang="en-IN" dirty="0"/>
          </a:p>
        </p:txBody>
      </p:sp>
      <p:sp>
        <p:nvSpPr>
          <p:cNvPr id="15" name="TextBox 14">
            <a:extLst>
              <a:ext uri="{FF2B5EF4-FFF2-40B4-BE49-F238E27FC236}">
                <a16:creationId xmlns:a16="http://schemas.microsoft.com/office/drawing/2014/main" id="{FD12E311-5613-476C-BDEF-98AD23E0CE79}"/>
              </a:ext>
            </a:extLst>
          </p:cNvPr>
          <p:cNvSpPr txBox="1"/>
          <p:nvPr/>
        </p:nvSpPr>
        <p:spPr>
          <a:xfrm flipH="1">
            <a:off x="8655456" y="1366275"/>
            <a:ext cx="2503774" cy="1200329"/>
          </a:xfrm>
          <a:prstGeom prst="rect">
            <a:avLst/>
          </a:prstGeom>
          <a:noFill/>
        </p:spPr>
        <p:txBody>
          <a:bodyPr wrap="square" rtlCol="0">
            <a:spAutoFit/>
          </a:bodyPr>
          <a:lstStyle/>
          <a:p>
            <a:r>
              <a:rPr lang="en-IN" dirty="0"/>
              <a:t>The above link shows the high fidelity wire frames.</a:t>
            </a:r>
          </a:p>
          <a:p>
            <a:r>
              <a:rPr lang="en-IN" dirty="0"/>
              <a:t>70% of workflow has completed </a:t>
            </a:r>
          </a:p>
        </p:txBody>
      </p:sp>
    </p:spTree>
    <p:extLst>
      <p:ext uri="{BB962C8B-B14F-4D97-AF65-F5344CB8AC3E}">
        <p14:creationId xmlns:p14="http://schemas.microsoft.com/office/powerpoint/2010/main" val="267013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18F6-A738-4764-8F91-C5D9A42D3207}"/>
              </a:ext>
            </a:extLst>
          </p:cNvPr>
          <p:cNvSpPr>
            <a:spLocks noGrp="1"/>
          </p:cNvSpPr>
          <p:nvPr>
            <p:ph type="title"/>
          </p:nvPr>
        </p:nvSpPr>
        <p:spPr>
          <a:xfrm>
            <a:off x="97653" y="139082"/>
            <a:ext cx="5656871" cy="1257300"/>
          </a:xfrm>
        </p:spPr>
        <p:txBody>
          <a:bodyPr/>
          <a:lstStyle/>
          <a:p>
            <a:r>
              <a:rPr lang="en-IN" dirty="0"/>
              <a:t>Thank you</a:t>
            </a:r>
          </a:p>
        </p:txBody>
      </p:sp>
    </p:spTree>
    <p:extLst>
      <p:ext uri="{BB962C8B-B14F-4D97-AF65-F5344CB8AC3E}">
        <p14:creationId xmlns:p14="http://schemas.microsoft.com/office/powerpoint/2010/main" val="348113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3E4C-63C8-4CFE-B975-543FBAF31C03}"/>
              </a:ext>
            </a:extLst>
          </p:cNvPr>
          <p:cNvSpPr>
            <a:spLocks noGrp="1"/>
          </p:cNvSpPr>
          <p:nvPr>
            <p:ph type="title"/>
          </p:nvPr>
        </p:nvSpPr>
        <p:spPr>
          <a:xfrm>
            <a:off x="483519" y="210104"/>
            <a:ext cx="5612481" cy="1257300"/>
          </a:xfrm>
        </p:spPr>
        <p:txBody>
          <a:bodyPr/>
          <a:lstStyle/>
          <a:p>
            <a:r>
              <a:rPr lang="en-IN" dirty="0">
                <a:cs typeface="Arial" panose="020B0604020202020204" pitchFamily="34" charset="0"/>
              </a:rPr>
              <a:t>Problem Statement: </a:t>
            </a:r>
          </a:p>
        </p:txBody>
      </p:sp>
      <p:sp>
        <p:nvSpPr>
          <p:cNvPr id="3" name="Content Placeholder 2">
            <a:extLst>
              <a:ext uri="{FF2B5EF4-FFF2-40B4-BE49-F238E27FC236}">
                <a16:creationId xmlns:a16="http://schemas.microsoft.com/office/drawing/2014/main" id="{86A4CF56-20D1-4561-9477-A9390D904C90}"/>
              </a:ext>
            </a:extLst>
          </p:cNvPr>
          <p:cNvSpPr>
            <a:spLocks noGrp="1"/>
          </p:cNvSpPr>
          <p:nvPr>
            <p:ph idx="1"/>
          </p:nvPr>
        </p:nvSpPr>
        <p:spPr>
          <a:xfrm>
            <a:off x="719684" y="1387505"/>
            <a:ext cx="10353762" cy="4773598"/>
          </a:xfrm>
        </p:spPr>
        <p:txBody>
          <a:bodyPr>
            <a:normAutofit fontScale="92500" lnSpcReduction="10000"/>
          </a:bodyPr>
          <a:lstStyle/>
          <a:p>
            <a:pPr marL="36900" indent="0">
              <a:lnSpc>
                <a:spcPct val="107000"/>
              </a:lnSpc>
              <a:spcAft>
                <a:spcPts val="8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Many novels and books which were bought by </a:t>
            </a:r>
            <a:r>
              <a:rPr lang="en-US" sz="1800" dirty="0" smtClean="0">
                <a:effectLst/>
                <a:latin typeface="Calibri" panose="020F0502020204030204" pitchFamily="34" charset="0"/>
                <a:ea typeface="Times New Roman" panose="02020603050405020304" pitchFamily="18" charset="0"/>
                <a:cs typeface="Times New Roman" panose="02020603050405020304" pitchFamily="18" charset="0"/>
              </a:rPr>
              <a:t>students,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employees </a:t>
            </a:r>
            <a:r>
              <a:rPr lang="en-US" sz="1800" dirty="0" smtClean="0">
                <a:effectLst/>
                <a:latin typeface="Calibri" panose="020F0502020204030204" pitchFamily="34" charset="0"/>
                <a:ea typeface="Times New Roman" panose="02020603050405020304" pitchFamily="18" charset="0"/>
                <a:cs typeface="Times New Roman" panose="02020603050405020304" pitchFamily="18" charset="0"/>
              </a:rPr>
              <a:t>and of-course general public are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left unused after they read. Most number of books are left idle without any use for anyone.</a:t>
            </a:r>
          </a:p>
          <a:p>
            <a:pPr marL="36900" indent="0">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nSpc>
                <a:spcPct val="107000"/>
              </a:lnSpc>
              <a:spcAft>
                <a:spcPts val="8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What if we can generate most of it’s usage?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Solution: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lnSpc>
                <a:spcPct val="107000"/>
              </a:lnSpc>
              <a:spcAft>
                <a:spcPts val="8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We are a mobile platform where unused books by their individual owners can be kept online for renting to others.</a:t>
            </a:r>
          </a:p>
          <a:p>
            <a:pPr marL="36900" indent="0">
              <a:lnSpc>
                <a:spcPct val="107000"/>
              </a:lnSpc>
              <a:spcAft>
                <a:spcPts val="8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By this we are able to provide books on rent per day basis to others and whoever made books available can earn money on the bookings..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buNone/>
            </a:pPr>
            <a:endParaRPr lang="en-US" dirty="0">
              <a:effectLst/>
              <a:latin typeface="+mj-lt"/>
            </a:endParaRPr>
          </a:p>
          <a:p>
            <a:pPr marL="36900" indent="0">
              <a:buNone/>
            </a:pPr>
            <a:endParaRPr lang="en-US" dirty="0">
              <a:effectLst/>
              <a:latin typeface="+mj-lt"/>
            </a:endParaRPr>
          </a:p>
          <a:p>
            <a:pPr marL="36900" indent="0">
              <a:buNone/>
            </a:pPr>
            <a:r>
              <a:rPr lang="en-US" sz="3600" dirty="0">
                <a:effectLst/>
                <a:latin typeface="+mj-lt"/>
              </a:rPr>
              <a:t>Final Solution will be mobile interface</a:t>
            </a:r>
            <a:endParaRPr lang="en-IN" sz="3600" dirty="0">
              <a:effectLst/>
              <a:latin typeface="+mj-lt"/>
            </a:endParaRPr>
          </a:p>
          <a:p>
            <a:endParaRPr lang="en-IN" dirty="0"/>
          </a:p>
        </p:txBody>
      </p:sp>
    </p:spTree>
    <p:extLst>
      <p:ext uri="{BB962C8B-B14F-4D97-AF65-F5344CB8AC3E}">
        <p14:creationId xmlns:p14="http://schemas.microsoft.com/office/powerpoint/2010/main" val="298981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372863" y="509247"/>
            <a:ext cx="6218376" cy="1257300"/>
          </a:xfrm>
        </p:spPr>
        <p:txBody>
          <a:bodyPr>
            <a:normAutofit/>
          </a:bodyPr>
          <a:lstStyle/>
          <a:p>
            <a:r>
              <a:rPr lang="en-US" dirty="0"/>
              <a:t>How we decided to start</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918427876"/>
              </p:ext>
            </p:extLst>
          </p:nvPr>
        </p:nvGraphicFramePr>
        <p:xfrm>
          <a:off x="372863" y="1987673"/>
          <a:ext cx="10894694"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10A2948-44C9-40D7-9506-1F4C4C76DE7B}"/>
              </a:ext>
            </a:extLst>
          </p:cNvPr>
          <p:cNvSpPr txBox="1"/>
          <p:nvPr/>
        </p:nvSpPr>
        <p:spPr>
          <a:xfrm>
            <a:off x="615089" y="1562785"/>
            <a:ext cx="10792122" cy="646331"/>
          </a:xfrm>
          <a:prstGeom prst="rect">
            <a:avLst/>
          </a:prstGeom>
          <a:noFill/>
        </p:spPr>
        <p:txBody>
          <a:bodyPr wrap="none" rtlCol="0">
            <a:spAutoFit/>
          </a:bodyPr>
          <a:lstStyle/>
          <a:p>
            <a:r>
              <a:rPr lang="en-IN" dirty="0"/>
              <a:t>So, the 1</a:t>
            </a:r>
            <a:r>
              <a:rPr lang="en-IN" baseline="30000" dirty="0"/>
              <a:t>st</a:t>
            </a:r>
            <a:r>
              <a:rPr lang="en-IN" dirty="0"/>
              <a:t> rule we should never forget in user experience design process is truly understanding the user, then creating</a:t>
            </a:r>
          </a:p>
          <a:p>
            <a:r>
              <a:rPr lang="en-IN" dirty="0"/>
              <a:t>a solution. As we followed  the same regular design approach principle to solve  </a:t>
            </a:r>
          </a:p>
        </p:txBody>
      </p:sp>
      <p:sp>
        <p:nvSpPr>
          <p:cNvPr id="11" name="TextBox 10">
            <a:extLst>
              <a:ext uri="{FF2B5EF4-FFF2-40B4-BE49-F238E27FC236}">
                <a16:creationId xmlns:a16="http://schemas.microsoft.com/office/drawing/2014/main" id="{8279A644-E5AA-4CFD-96F8-89BAEBC87D16}"/>
              </a:ext>
            </a:extLst>
          </p:cNvPr>
          <p:cNvSpPr txBox="1"/>
          <p:nvPr/>
        </p:nvSpPr>
        <p:spPr>
          <a:xfrm>
            <a:off x="479395" y="4002554"/>
            <a:ext cx="1821332" cy="646331"/>
          </a:xfrm>
          <a:prstGeom prst="rect">
            <a:avLst/>
          </a:prstGeom>
          <a:noFill/>
        </p:spPr>
        <p:txBody>
          <a:bodyPr wrap="none" rtlCol="0">
            <a:spAutoFit/>
          </a:bodyPr>
          <a:lstStyle/>
          <a:p>
            <a:r>
              <a:rPr lang="en-IN" dirty="0"/>
              <a:t>User needs &amp;</a:t>
            </a:r>
          </a:p>
          <a:p>
            <a:r>
              <a:rPr lang="en-IN" dirty="0"/>
              <a:t>Design principles </a:t>
            </a:r>
          </a:p>
        </p:txBody>
      </p:sp>
      <p:sp>
        <p:nvSpPr>
          <p:cNvPr id="12" name="TextBox 11">
            <a:extLst>
              <a:ext uri="{FF2B5EF4-FFF2-40B4-BE49-F238E27FC236}">
                <a16:creationId xmlns:a16="http://schemas.microsoft.com/office/drawing/2014/main" id="{84E4FB08-F754-4BB8-BEDB-0D92EDC13B11}"/>
              </a:ext>
            </a:extLst>
          </p:cNvPr>
          <p:cNvSpPr txBox="1"/>
          <p:nvPr/>
        </p:nvSpPr>
        <p:spPr>
          <a:xfrm>
            <a:off x="2700292" y="4002554"/>
            <a:ext cx="1903534" cy="923330"/>
          </a:xfrm>
          <a:prstGeom prst="rect">
            <a:avLst/>
          </a:prstGeom>
          <a:noFill/>
        </p:spPr>
        <p:txBody>
          <a:bodyPr wrap="none" rtlCol="0">
            <a:spAutoFit/>
          </a:bodyPr>
          <a:lstStyle/>
          <a:p>
            <a:r>
              <a:rPr lang="en-IN" dirty="0"/>
              <a:t>Studying the users </a:t>
            </a:r>
          </a:p>
          <a:p>
            <a:r>
              <a:rPr lang="en-IN" dirty="0"/>
              <a:t>&amp; Scenarios with</a:t>
            </a:r>
          </a:p>
          <a:p>
            <a:r>
              <a:rPr lang="en-IN" dirty="0"/>
              <a:t>the flow </a:t>
            </a:r>
          </a:p>
        </p:txBody>
      </p:sp>
      <p:sp>
        <p:nvSpPr>
          <p:cNvPr id="13" name="TextBox 12">
            <a:extLst>
              <a:ext uri="{FF2B5EF4-FFF2-40B4-BE49-F238E27FC236}">
                <a16:creationId xmlns:a16="http://schemas.microsoft.com/office/drawing/2014/main" id="{997C95BC-4B73-4D27-8141-54FA390BE265}"/>
              </a:ext>
            </a:extLst>
          </p:cNvPr>
          <p:cNvSpPr txBox="1"/>
          <p:nvPr/>
        </p:nvSpPr>
        <p:spPr>
          <a:xfrm>
            <a:off x="4909544" y="4002554"/>
            <a:ext cx="1155316" cy="369332"/>
          </a:xfrm>
          <a:prstGeom prst="rect">
            <a:avLst/>
          </a:prstGeom>
          <a:noFill/>
        </p:spPr>
        <p:txBody>
          <a:bodyPr wrap="none" rtlCol="0">
            <a:spAutoFit/>
          </a:bodyPr>
          <a:lstStyle/>
          <a:p>
            <a:r>
              <a:rPr lang="en-IN" dirty="0"/>
              <a:t>User flows</a:t>
            </a:r>
          </a:p>
        </p:txBody>
      </p:sp>
      <p:sp>
        <p:nvSpPr>
          <p:cNvPr id="14" name="TextBox 13">
            <a:extLst>
              <a:ext uri="{FF2B5EF4-FFF2-40B4-BE49-F238E27FC236}">
                <a16:creationId xmlns:a16="http://schemas.microsoft.com/office/drawing/2014/main" id="{9126B908-B814-43E8-8198-A8F49883DE78}"/>
              </a:ext>
            </a:extLst>
          </p:cNvPr>
          <p:cNvSpPr txBox="1"/>
          <p:nvPr/>
        </p:nvSpPr>
        <p:spPr>
          <a:xfrm>
            <a:off x="7165953" y="4002554"/>
            <a:ext cx="1728550" cy="923330"/>
          </a:xfrm>
          <a:prstGeom prst="rect">
            <a:avLst/>
          </a:prstGeom>
          <a:noFill/>
        </p:spPr>
        <p:txBody>
          <a:bodyPr wrap="none" rtlCol="0">
            <a:spAutoFit/>
          </a:bodyPr>
          <a:lstStyle/>
          <a:p>
            <a:r>
              <a:rPr lang="en-IN" dirty="0"/>
              <a:t>Low fidelity &amp;</a:t>
            </a:r>
          </a:p>
          <a:p>
            <a:r>
              <a:rPr lang="en-IN" dirty="0"/>
              <a:t>and High fidelity</a:t>
            </a:r>
          </a:p>
          <a:p>
            <a:r>
              <a:rPr lang="en-IN" dirty="0"/>
              <a:t>Wire frames</a:t>
            </a:r>
          </a:p>
        </p:txBody>
      </p:sp>
      <p:sp>
        <p:nvSpPr>
          <p:cNvPr id="15" name="TextBox 14">
            <a:extLst>
              <a:ext uri="{FF2B5EF4-FFF2-40B4-BE49-F238E27FC236}">
                <a16:creationId xmlns:a16="http://schemas.microsoft.com/office/drawing/2014/main" id="{29806C0D-4EDD-4E1D-9DF2-3688B6DA8F8E}"/>
              </a:ext>
            </a:extLst>
          </p:cNvPr>
          <p:cNvSpPr txBox="1"/>
          <p:nvPr/>
        </p:nvSpPr>
        <p:spPr>
          <a:xfrm>
            <a:off x="9328015" y="4094887"/>
            <a:ext cx="1394934" cy="369332"/>
          </a:xfrm>
          <a:prstGeom prst="rect">
            <a:avLst/>
          </a:prstGeom>
          <a:noFill/>
        </p:spPr>
        <p:txBody>
          <a:bodyPr wrap="none" rtlCol="0">
            <a:spAutoFit/>
          </a:bodyPr>
          <a:lstStyle/>
          <a:p>
            <a:r>
              <a:rPr lang="en-IN" dirty="0"/>
              <a:t>Visual design</a:t>
            </a:r>
          </a:p>
        </p:txBody>
      </p:sp>
    </p:spTree>
    <p:extLst>
      <p:ext uri="{BB962C8B-B14F-4D97-AF65-F5344CB8AC3E}">
        <p14:creationId xmlns:p14="http://schemas.microsoft.com/office/powerpoint/2010/main" val="26890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DB4A-1FDE-42BC-A5D4-DC518DF40392}"/>
              </a:ext>
            </a:extLst>
          </p:cNvPr>
          <p:cNvSpPr>
            <a:spLocks noGrp="1"/>
          </p:cNvSpPr>
          <p:nvPr>
            <p:ph type="title"/>
          </p:nvPr>
        </p:nvSpPr>
        <p:spPr>
          <a:xfrm>
            <a:off x="239696" y="131970"/>
            <a:ext cx="4358937" cy="1257300"/>
          </a:xfrm>
        </p:spPr>
        <p:txBody>
          <a:bodyPr>
            <a:noAutofit/>
          </a:bodyPr>
          <a:lstStyle/>
          <a:p>
            <a:r>
              <a:rPr lang="en-IN" dirty="0"/>
              <a:t>1. Strategy phase </a:t>
            </a:r>
          </a:p>
        </p:txBody>
      </p:sp>
      <p:sp>
        <p:nvSpPr>
          <p:cNvPr id="3" name="Content Placeholder 2">
            <a:extLst>
              <a:ext uri="{FF2B5EF4-FFF2-40B4-BE49-F238E27FC236}">
                <a16:creationId xmlns:a16="http://schemas.microsoft.com/office/drawing/2014/main" id="{F982AD21-97CC-4E53-95C6-8F7136B1FCF8}"/>
              </a:ext>
            </a:extLst>
          </p:cNvPr>
          <p:cNvSpPr>
            <a:spLocks noGrp="1"/>
          </p:cNvSpPr>
          <p:nvPr>
            <p:ph idx="1"/>
          </p:nvPr>
        </p:nvSpPr>
        <p:spPr>
          <a:xfrm>
            <a:off x="541537" y="1348480"/>
            <a:ext cx="3453414" cy="4830377"/>
          </a:xfrm>
        </p:spPr>
        <p:txBody>
          <a:bodyPr>
            <a:normAutofit fontScale="92500" lnSpcReduction="10000"/>
          </a:bodyPr>
          <a:lstStyle/>
          <a:p>
            <a:pPr marL="36900" indent="0">
              <a:buNone/>
            </a:pPr>
            <a:r>
              <a:rPr lang="en-IN" sz="1600" dirty="0"/>
              <a:t>In a strategy phase we understand </a:t>
            </a:r>
          </a:p>
          <a:p>
            <a:pPr marL="36900" indent="0">
              <a:buNone/>
            </a:pPr>
            <a:r>
              <a:rPr lang="en-IN" sz="1600" dirty="0"/>
              <a:t>about our users, better solutions and</a:t>
            </a:r>
          </a:p>
          <a:p>
            <a:pPr marL="36900" indent="0">
              <a:buNone/>
            </a:pPr>
            <a:r>
              <a:rPr lang="en-IN" sz="1600" dirty="0"/>
              <a:t>motives. We have created a UCD </a:t>
            </a:r>
          </a:p>
          <a:p>
            <a:pPr marL="36900" indent="0">
              <a:buNone/>
            </a:pPr>
            <a:r>
              <a:rPr lang="en-IN" sz="1600" dirty="0"/>
              <a:t>canvas which helps us to keep in mind </a:t>
            </a:r>
          </a:p>
          <a:p>
            <a:pPr marL="36900" indent="0">
              <a:buNone/>
            </a:pPr>
            <a:r>
              <a:rPr lang="en-IN" sz="1600" dirty="0"/>
              <a:t>with some certain elements  </a:t>
            </a:r>
          </a:p>
          <a:p>
            <a:pPr marL="36900" indent="0">
              <a:buNone/>
            </a:pPr>
            <a:endParaRPr lang="en-IN" sz="1600" dirty="0"/>
          </a:p>
          <a:p>
            <a:pPr marL="36900" indent="0">
              <a:buNone/>
            </a:pPr>
            <a:r>
              <a:rPr lang="en-IN" sz="2000" dirty="0"/>
              <a:t>Users: College students,</a:t>
            </a:r>
          </a:p>
          <a:p>
            <a:pPr marL="36900" indent="0">
              <a:buNone/>
            </a:pPr>
            <a:r>
              <a:rPr lang="en-IN" sz="2000" dirty="0"/>
              <a:t>            Employees           </a:t>
            </a:r>
          </a:p>
          <a:p>
            <a:pPr marL="36900" indent="0">
              <a:buNone/>
            </a:pPr>
            <a:r>
              <a:rPr lang="en-IN" sz="2000" dirty="0"/>
              <a:t>Solutions: Affordability,</a:t>
            </a:r>
          </a:p>
          <a:p>
            <a:pPr marL="36900" indent="0">
              <a:buNone/>
            </a:pPr>
            <a:r>
              <a:rPr lang="en-IN" sz="2000" dirty="0"/>
              <a:t>                 ROI on a book</a:t>
            </a:r>
          </a:p>
          <a:p>
            <a:pPr marL="36900" indent="0">
              <a:buNone/>
            </a:pPr>
            <a:r>
              <a:rPr lang="en-IN" sz="2000" dirty="0"/>
              <a:t>Motives: Popular books,</a:t>
            </a:r>
          </a:p>
          <a:p>
            <a:pPr marL="36900" indent="0">
              <a:buNone/>
            </a:pPr>
            <a:r>
              <a:rPr lang="en-IN" sz="2000" dirty="0"/>
              <a:t>              Ease of renting </a:t>
            </a:r>
          </a:p>
          <a:p>
            <a:pPr marL="36900" indent="0">
              <a:buNone/>
            </a:pPr>
            <a:endParaRPr lang="en-IN" sz="1600" dirty="0"/>
          </a:p>
          <a:p>
            <a:pPr marL="36900" indent="0">
              <a:buNone/>
            </a:pPr>
            <a:endParaRPr lang="en-IN" sz="1600" dirty="0"/>
          </a:p>
          <a:p>
            <a:pPr marL="379800" indent="-342900">
              <a:buAutoNum type="arabicPeriod"/>
            </a:pPr>
            <a:endParaRPr lang="en-IN" sz="1600" dirty="0"/>
          </a:p>
          <a:p>
            <a:pPr marL="36900" indent="0">
              <a:buNone/>
            </a:pPr>
            <a:endParaRPr lang="en-IN" sz="1600" dirty="0"/>
          </a:p>
        </p:txBody>
      </p:sp>
      <p:sp>
        <p:nvSpPr>
          <p:cNvPr id="6" name="TextBox 5">
            <a:extLst>
              <a:ext uri="{FF2B5EF4-FFF2-40B4-BE49-F238E27FC236}">
                <a16:creationId xmlns:a16="http://schemas.microsoft.com/office/drawing/2014/main" id="{035C133A-DE4D-4BBF-B888-6B6ECF202C60}"/>
              </a:ext>
            </a:extLst>
          </p:cNvPr>
          <p:cNvSpPr txBox="1"/>
          <p:nvPr/>
        </p:nvSpPr>
        <p:spPr>
          <a:xfrm>
            <a:off x="4155211" y="6356698"/>
            <a:ext cx="7660967" cy="369332"/>
          </a:xfrm>
          <a:prstGeom prst="rect">
            <a:avLst/>
          </a:prstGeom>
          <a:noFill/>
        </p:spPr>
        <p:txBody>
          <a:bodyPr wrap="square" rtlCol="0">
            <a:spAutoFit/>
          </a:bodyPr>
          <a:lstStyle/>
          <a:p>
            <a:r>
              <a:rPr lang="en-IN" dirty="0"/>
              <a:t>After creating UCD Canvas, we have done a google docs to get more insights  </a:t>
            </a:r>
          </a:p>
        </p:txBody>
      </p:sp>
      <p:pic>
        <p:nvPicPr>
          <p:cNvPr id="7" name="Picture 6">
            <a:extLst>
              <a:ext uri="{FF2B5EF4-FFF2-40B4-BE49-F238E27FC236}">
                <a16:creationId xmlns:a16="http://schemas.microsoft.com/office/drawing/2014/main" id="{C63A1F54-F719-48C1-A6F4-0B5E85867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211" y="1221846"/>
            <a:ext cx="7660968" cy="4752975"/>
          </a:xfrm>
          <a:prstGeom prst="rect">
            <a:avLst/>
          </a:prstGeom>
        </p:spPr>
      </p:pic>
    </p:spTree>
    <p:extLst>
      <p:ext uri="{BB962C8B-B14F-4D97-AF65-F5344CB8AC3E}">
        <p14:creationId xmlns:p14="http://schemas.microsoft.com/office/powerpoint/2010/main" val="356624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C84B-D93E-49C8-B176-302FD8D390CC}"/>
              </a:ext>
            </a:extLst>
          </p:cNvPr>
          <p:cNvSpPr>
            <a:spLocks noGrp="1"/>
          </p:cNvSpPr>
          <p:nvPr>
            <p:ph type="title"/>
          </p:nvPr>
        </p:nvSpPr>
        <p:spPr>
          <a:xfrm>
            <a:off x="648070" y="438151"/>
            <a:ext cx="4298585" cy="1257300"/>
          </a:xfrm>
        </p:spPr>
        <p:txBody>
          <a:bodyPr/>
          <a:lstStyle/>
          <a:p>
            <a:r>
              <a:rPr lang="en-IN" dirty="0"/>
              <a:t>1.1 User insights </a:t>
            </a:r>
          </a:p>
        </p:txBody>
      </p:sp>
      <p:sp>
        <p:nvSpPr>
          <p:cNvPr id="3" name="Content Placeholder 2">
            <a:extLst>
              <a:ext uri="{FF2B5EF4-FFF2-40B4-BE49-F238E27FC236}">
                <a16:creationId xmlns:a16="http://schemas.microsoft.com/office/drawing/2014/main" id="{4F76BECD-B250-425B-8019-CDAB2590D2EB}"/>
              </a:ext>
            </a:extLst>
          </p:cNvPr>
          <p:cNvSpPr>
            <a:spLocks noGrp="1"/>
          </p:cNvSpPr>
          <p:nvPr>
            <p:ph idx="1"/>
          </p:nvPr>
        </p:nvSpPr>
        <p:spPr>
          <a:xfrm>
            <a:off x="736242" y="1571625"/>
            <a:ext cx="10353762" cy="1180453"/>
          </a:xfrm>
        </p:spPr>
        <p:txBody>
          <a:bodyPr/>
          <a:lstStyle/>
          <a:p>
            <a:pPr marL="36900" indent="0">
              <a:buNone/>
            </a:pPr>
            <a:r>
              <a:rPr lang="en-IN" dirty="0"/>
              <a:t>We have made a survey on 54 people by creating a google forms and here are some results </a:t>
            </a:r>
          </a:p>
        </p:txBody>
      </p:sp>
      <p:pic>
        <p:nvPicPr>
          <p:cNvPr id="8" name="Picture 7">
            <a:extLst>
              <a:ext uri="{FF2B5EF4-FFF2-40B4-BE49-F238E27FC236}">
                <a16:creationId xmlns:a16="http://schemas.microsoft.com/office/drawing/2014/main" id="{B354352E-81D7-4989-9AD4-07804ACF3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84" y="2828925"/>
            <a:ext cx="3440967" cy="1535312"/>
          </a:xfrm>
          <a:prstGeom prst="rect">
            <a:avLst/>
          </a:prstGeom>
        </p:spPr>
      </p:pic>
      <p:pic>
        <p:nvPicPr>
          <p:cNvPr id="12" name="Picture 11">
            <a:extLst>
              <a:ext uri="{FF2B5EF4-FFF2-40B4-BE49-F238E27FC236}">
                <a16:creationId xmlns:a16="http://schemas.microsoft.com/office/drawing/2014/main" id="{55A64C78-10E8-478A-AF91-E27FC23E2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178" y="2790501"/>
            <a:ext cx="3440967" cy="1612160"/>
          </a:xfrm>
          <a:prstGeom prst="rect">
            <a:avLst/>
          </a:prstGeom>
        </p:spPr>
      </p:pic>
      <p:pic>
        <p:nvPicPr>
          <p:cNvPr id="16" name="Picture 15">
            <a:extLst>
              <a:ext uri="{FF2B5EF4-FFF2-40B4-BE49-F238E27FC236}">
                <a16:creationId xmlns:a16="http://schemas.microsoft.com/office/drawing/2014/main" id="{35971648-097F-4D0A-AB0C-DBA35F892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572" y="2752078"/>
            <a:ext cx="3376577" cy="1612160"/>
          </a:xfrm>
          <a:prstGeom prst="rect">
            <a:avLst/>
          </a:prstGeom>
        </p:spPr>
      </p:pic>
      <p:pic>
        <p:nvPicPr>
          <p:cNvPr id="19" name="Picture 18">
            <a:extLst>
              <a:ext uri="{FF2B5EF4-FFF2-40B4-BE49-F238E27FC236}">
                <a16:creationId xmlns:a16="http://schemas.microsoft.com/office/drawing/2014/main" id="{97D4BC23-3BD3-4199-8163-E2C27B1C8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784" y="4884537"/>
            <a:ext cx="3523241" cy="1612160"/>
          </a:xfrm>
          <a:prstGeom prst="rect">
            <a:avLst/>
          </a:prstGeom>
        </p:spPr>
      </p:pic>
      <p:pic>
        <p:nvPicPr>
          <p:cNvPr id="21" name="Picture 20">
            <a:extLst>
              <a:ext uri="{FF2B5EF4-FFF2-40B4-BE49-F238E27FC236}">
                <a16:creationId xmlns:a16="http://schemas.microsoft.com/office/drawing/2014/main" id="{706D28E4-0EF4-4FCA-9C0F-E95DBD0E52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1177" y="4884537"/>
            <a:ext cx="3440967" cy="1612161"/>
          </a:xfrm>
          <a:prstGeom prst="rect">
            <a:avLst/>
          </a:prstGeom>
        </p:spPr>
      </p:pic>
      <p:pic>
        <p:nvPicPr>
          <p:cNvPr id="23" name="Picture 22">
            <a:extLst>
              <a:ext uri="{FF2B5EF4-FFF2-40B4-BE49-F238E27FC236}">
                <a16:creationId xmlns:a16="http://schemas.microsoft.com/office/drawing/2014/main" id="{055416C5-0745-4C6C-9E26-6506AA2C6B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7977" y="4884537"/>
            <a:ext cx="3440967" cy="1612161"/>
          </a:xfrm>
          <a:prstGeom prst="rect">
            <a:avLst/>
          </a:prstGeom>
        </p:spPr>
      </p:pic>
    </p:spTree>
    <p:extLst>
      <p:ext uri="{BB962C8B-B14F-4D97-AF65-F5344CB8AC3E}">
        <p14:creationId xmlns:p14="http://schemas.microsoft.com/office/powerpoint/2010/main" val="269672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2C3BB-79B8-4C33-9702-0BDE08267180}"/>
              </a:ext>
            </a:extLst>
          </p:cNvPr>
          <p:cNvSpPr>
            <a:spLocks noGrp="1"/>
          </p:cNvSpPr>
          <p:nvPr>
            <p:ph idx="1"/>
          </p:nvPr>
        </p:nvSpPr>
        <p:spPr>
          <a:xfrm>
            <a:off x="745119" y="1571625"/>
            <a:ext cx="10353762" cy="3714749"/>
          </a:xfrm>
        </p:spPr>
        <p:txBody>
          <a:bodyPr/>
          <a:lstStyle/>
          <a:p>
            <a:pPr marL="494100" indent="-457200">
              <a:buAutoNum type="arabicPeriod"/>
            </a:pPr>
            <a:r>
              <a:rPr lang="en-IN" dirty="0"/>
              <a:t>55.6%have habit of reading books</a:t>
            </a:r>
          </a:p>
          <a:p>
            <a:pPr marL="494100" indent="-457200">
              <a:buAutoNum type="arabicPeriod"/>
            </a:pPr>
            <a:r>
              <a:rPr lang="en-IN" dirty="0"/>
              <a:t> 63% are interested to read books via hard cover or paperback</a:t>
            </a:r>
          </a:p>
          <a:p>
            <a:pPr marL="494100" indent="-457200">
              <a:buAutoNum type="arabicPeriod"/>
            </a:pPr>
            <a:r>
              <a:rPr lang="en-IN" dirty="0"/>
              <a:t>50% people couldn’t afford to buy their desired books due to high price</a:t>
            </a:r>
          </a:p>
          <a:p>
            <a:pPr marL="494100" indent="-457200">
              <a:buAutoNum type="arabicPeriod"/>
            </a:pPr>
            <a:r>
              <a:rPr lang="en-IN" dirty="0"/>
              <a:t>83% people had showed interest to rent a book instead of buying</a:t>
            </a:r>
          </a:p>
          <a:p>
            <a:pPr marL="494100" indent="-457200">
              <a:buAutoNum type="arabicPeriod"/>
            </a:pPr>
            <a:r>
              <a:rPr lang="en-IN" dirty="0"/>
              <a:t>71.4% are interested to provide their unused books to renting purpose</a:t>
            </a:r>
          </a:p>
          <a:p>
            <a:pPr marL="494100" indent="-457200">
              <a:buAutoNum type="arabicPeriod"/>
            </a:pPr>
            <a:endParaRPr lang="en-IN" dirty="0"/>
          </a:p>
          <a:p>
            <a:pPr marL="494100" indent="-457200">
              <a:buAutoNum type="arabicPeriod"/>
            </a:pPr>
            <a:endParaRPr lang="en-IN" dirty="0"/>
          </a:p>
        </p:txBody>
      </p:sp>
      <p:sp>
        <p:nvSpPr>
          <p:cNvPr id="4" name="TextBox 3">
            <a:extLst>
              <a:ext uri="{FF2B5EF4-FFF2-40B4-BE49-F238E27FC236}">
                <a16:creationId xmlns:a16="http://schemas.microsoft.com/office/drawing/2014/main" id="{4177C3A0-1FED-4048-9EB8-7B487DE00E55}"/>
              </a:ext>
            </a:extLst>
          </p:cNvPr>
          <p:cNvSpPr txBox="1"/>
          <p:nvPr/>
        </p:nvSpPr>
        <p:spPr>
          <a:xfrm>
            <a:off x="834500" y="843663"/>
            <a:ext cx="6045694" cy="446276"/>
          </a:xfrm>
          <a:prstGeom prst="rect">
            <a:avLst/>
          </a:prstGeom>
          <a:noFill/>
        </p:spPr>
        <p:txBody>
          <a:bodyPr wrap="square" rtlCol="0">
            <a:spAutoFit/>
          </a:bodyPr>
          <a:lstStyle/>
          <a:p>
            <a:r>
              <a:rPr lang="en-IN" sz="2300" dirty="0"/>
              <a:t>We found some insights in survey</a:t>
            </a:r>
          </a:p>
        </p:txBody>
      </p:sp>
      <p:sp>
        <p:nvSpPr>
          <p:cNvPr id="5" name="TextBox 4">
            <a:extLst>
              <a:ext uri="{FF2B5EF4-FFF2-40B4-BE49-F238E27FC236}">
                <a16:creationId xmlns:a16="http://schemas.microsoft.com/office/drawing/2014/main" id="{65AF20CF-4303-41E2-A5FC-DA61D4BE5FCE}"/>
              </a:ext>
            </a:extLst>
          </p:cNvPr>
          <p:cNvSpPr txBox="1"/>
          <p:nvPr/>
        </p:nvSpPr>
        <p:spPr>
          <a:xfrm>
            <a:off x="3692755" y="5858889"/>
            <a:ext cx="8185767" cy="800219"/>
          </a:xfrm>
          <a:prstGeom prst="rect">
            <a:avLst/>
          </a:prstGeom>
          <a:noFill/>
        </p:spPr>
        <p:txBody>
          <a:bodyPr wrap="none" rtlCol="0">
            <a:spAutoFit/>
          </a:bodyPr>
          <a:lstStyle/>
          <a:p>
            <a:r>
              <a:rPr lang="en-IN" sz="2300" dirty="0"/>
              <a:t>And the next stage was Scope, based on user research we have created</a:t>
            </a:r>
          </a:p>
          <a:p>
            <a:r>
              <a:rPr lang="en-IN" sz="2300" dirty="0"/>
              <a:t> user persons and user scenarios  </a:t>
            </a:r>
          </a:p>
        </p:txBody>
      </p:sp>
    </p:spTree>
    <p:extLst>
      <p:ext uri="{BB962C8B-B14F-4D97-AF65-F5344CB8AC3E}">
        <p14:creationId xmlns:p14="http://schemas.microsoft.com/office/powerpoint/2010/main" val="211127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7A57-5548-4C63-A45B-5CA2B408541C}"/>
              </a:ext>
            </a:extLst>
          </p:cNvPr>
          <p:cNvSpPr>
            <a:spLocks noGrp="1"/>
          </p:cNvSpPr>
          <p:nvPr>
            <p:ph type="title"/>
          </p:nvPr>
        </p:nvSpPr>
        <p:spPr>
          <a:xfrm>
            <a:off x="665220" y="438151"/>
            <a:ext cx="2557374" cy="1257300"/>
          </a:xfrm>
        </p:spPr>
        <p:txBody>
          <a:bodyPr/>
          <a:lstStyle/>
          <a:p>
            <a:r>
              <a:rPr lang="en-IN" dirty="0"/>
              <a:t>2. Scope</a:t>
            </a:r>
          </a:p>
        </p:txBody>
      </p:sp>
      <p:sp>
        <p:nvSpPr>
          <p:cNvPr id="6" name="TextBox 5">
            <a:extLst>
              <a:ext uri="{FF2B5EF4-FFF2-40B4-BE49-F238E27FC236}">
                <a16:creationId xmlns:a16="http://schemas.microsoft.com/office/drawing/2014/main" id="{C5C4BE96-6AC6-4FF4-8399-24B68A86F531}"/>
              </a:ext>
            </a:extLst>
          </p:cNvPr>
          <p:cNvSpPr txBox="1"/>
          <p:nvPr/>
        </p:nvSpPr>
        <p:spPr>
          <a:xfrm>
            <a:off x="1331652" y="1624613"/>
            <a:ext cx="1828129" cy="446276"/>
          </a:xfrm>
          <a:prstGeom prst="rect">
            <a:avLst/>
          </a:prstGeom>
          <a:noFill/>
        </p:spPr>
        <p:txBody>
          <a:bodyPr wrap="none" rtlCol="0">
            <a:spAutoFit/>
          </a:bodyPr>
          <a:lstStyle/>
          <a:p>
            <a:r>
              <a:rPr lang="en-IN" dirty="0"/>
              <a:t>Users </a:t>
            </a:r>
            <a:r>
              <a:rPr lang="en-IN" sz="2300" dirty="0"/>
              <a:t>personas</a:t>
            </a:r>
            <a:r>
              <a:rPr lang="en-IN" dirty="0"/>
              <a:t> </a:t>
            </a:r>
          </a:p>
        </p:txBody>
      </p:sp>
      <p:pic>
        <p:nvPicPr>
          <p:cNvPr id="4" name="Picture 3">
            <a:extLst>
              <a:ext uri="{FF2B5EF4-FFF2-40B4-BE49-F238E27FC236}">
                <a16:creationId xmlns:a16="http://schemas.microsoft.com/office/drawing/2014/main" id="{A6164CB0-C3F6-4ABA-BA51-EF8CA9F3B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55" y="2633321"/>
            <a:ext cx="5541845" cy="3682812"/>
          </a:xfrm>
          <a:prstGeom prst="rect">
            <a:avLst/>
          </a:prstGeom>
        </p:spPr>
      </p:pic>
      <p:pic>
        <p:nvPicPr>
          <p:cNvPr id="7" name="Picture 6">
            <a:extLst>
              <a:ext uri="{FF2B5EF4-FFF2-40B4-BE49-F238E27FC236}">
                <a16:creationId xmlns:a16="http://schemas.microsoft.com/office/drawing/2014/main" id="{1D560F45-EDE3-4B71-96AD-9AB402318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688" y="516654"/>
            <a:ext cx="5541845" cy="3682812"/>
          </a:xfrm>
          <a:prstGeom prst="rect">
            <a:avLst/>
          </a:prstGeom>
        </p:spPr>
      </p:pic>
    </p:spTree>
    <p:extLst>
      <p:ext uri="{BB962C8B-B14F-4D97-AF65-F5344CB8AC3E}">
        <p14:creationId xmlns:p14="http://schemas.microsoft.com/office/powerpoint/2010/main" val="3371712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lose up of a person smiling for the camera&#10;&#10;Description automatically generated">
            <a:extLst>
              <a:ext uri="{FF2B5EF4-FFF2-40B4-BE49-F238E27FC236}">
                <a16:creationId xmlns:a16="http://schemas.microsoft.com/office/drawing/2014/main" id="{91327CEF-2794-4C5A-8AB6-1199AAF7F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9911" y="800637"/>
            <a:ext cx="815927" cy="83824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TextBox 17">
            <a:extLst>
              <a:ext uri="{FF2B5EF4-FFF2-40B4-BE49-F238E27FC236}">
                <a16:creationId xmlns:a16="http://schemas.microsoft.com/office/drawing/2014/main" id="{91459634-5203-4207-9007-59D755A6D4EF}"/>
              </a:ext>
            </a:extLst>
          </p:cNvPr>
          <p:cNvSpPr txBox="1"/>
          <p:nvPr/>
        </p:nvSpPr>
        <p:spPr>
          <a:xfrm>
            <a:off x="1314820" y="773536"/>
            <a:ext cx="2680734" cy="969496"/>
          </a:xfrm>
          <a:prstGeom prst="rect">
            <a:avLst/>
          </a:prstGeom>
          <a:noFill/>
        </p:spPr>
        <p:txBody>
          <a:bodyPr wrap="none" rtlCol="0">
            <a:spAutoFit/>
          </a:bodyPr>
          <a:lstStyle/>
          <a:p>
            <a:r>
              <a:rPr lang="en-US" b="1" u="sng" dirty="0">
                <a:solidFill>
                  <a:srgbClr val="00B0F0"/>
                </a:solidFill>
                <a:latin typeface="Arial Nova" panose="020B0504020202020204" pitchFamily="34" charset="0"/>
              </a:rPr>
              <a:t>Ankit Jain</a:t>
            </a:r>
          </a:p>
          <a:p>
            <a:r>
              <a:rPr lang="en-US" sz="1300" dirty="0">
                <a:latin typeface="+mj-lt"/>
              </a:rPr>
              <a:t>30 years old from New Delhi,</a:t>
            </a:r>
          </a:p>
          <a:p>
            <a:r>
              <a:rPr lang="en-US" sz="1300" dirty="0">
                <a:latin typeface="+mj-lt"/>
              </a:rPr>
              <a:t>Post Graduate in Computer Science</a:t>
            </a:r>
          </a:p>
          <a:p>
            <a:r>
              <a:rPr lang="en-US" sz="1300" dirty="0">
                <a:latin typeface="+mj-lt"/>
              </a:rPr>
              <a:t>Works as Software Developer in MN</a:t>
            </a:r>
            <a:r>
              <a:rPr lang="en-US" sz="1300" b="1" dirty="0">
                <a:latin typeface="+mj-lt"/>
              </a:rPr>
              <a:t>C</a:t>
            </a:r>
          </a:p>
        </p:txBody>
      </p:sp>
      <p:sp>
        <p:nvSpPr>
          <p:cNvPr id="19" name="TextBox 18">
            <a:extLst>
              <a:ext uri="{FF2B5EF4-FFF2-40B4-BE49-F238E27FC236}">
                <a16:creationId xmlns:a16="http://schemas.microsoft.com/office/drawing/2014/main" id="{1A0C0DFE-D629-46C6-B493-FA7A47DBAF30}"/>
              </a:ext>
            </a:extLst>
          </p:cNvPr>
          <p:cNvSpPr txBox="1"/>
          <p:nvPr/>
        </p:nvSpPr>
        <p:spPr>
          <a:xfrm>
            <a:off x="350726" y="2204697"/>
            <a:ext cx="3695672" cy="2492990"/>
          </a:xfrm>
          <a:prstGeom prst="rect">
            <a:avLst/>
          </a:prstGeom>
          <a:noFill/>
        </p:spPr>
        <p:txBody>
          <a:bodyPr wrap="square" rtlCol="0">
            <a:spAutoFit/>
          </a:bodyPr>
          <a:lstStyle/>
          <a:p>
            <a:r>
              <a:rPr lang="en-US" sz="1300" dirty="0">
                <a:latin typeface="+mj-lt"/>
              </a:rPr>
              <a:t>He works as a Software Developer with</a:t>
            </a:r>
          </a:p>
          <a:p>
            <a:r>
              <a:rPr lang="en-US" sz="1300" dirty="0">
                <a:latin typeface="+mj-lt"/>
              </a:rPr>
              <a:t>reputed MNC in New Delhi, Reading books is his usual habit. He wants to switch to a new technology but </a:t>
            </a:r>
            <a:r>
              <a:rPr lang="en-IN" sz="1300" dirty="0">
                <a:latin typeface="+mj-lt"/>
              </a:rPr>
              <a:t>couldn’t find the relevant material</a:t>
            </a:r>
            <a:endParaRPr lang="en-US" sz="1300" dirty="0">
              <a:latin typeface="+mj-lt"/>
            </a:endParaRPr>
          </a:p>
          <a:p>
            <a:endParaRPr lang="en-US" sz="1300" dirty="0">
              <a:latin typeface="+mj-lt"/>
            </a:endParaRPr>
          </a:p>
          <a:p>
            <a:r>
              <a:rPr lang="en-US" sz="1300" dirty="0">
                <a:latin typeface="+mj-lt"/>
              </a:rPr>
              <a:t>He spoke to </a:t>
            </a:r>
            <a:r>
              <a:rPr lang="en-US" sz="1300" dirty="0" err="1">
                <a:latin typeface="+mj-lt"/>
              </a:rPr>
              <a:t>Ruthvik</a:t>
            </a:r>
            <a:r>
              <a:rPr lang="en-US" sz="1300" dirty="0">
                <a:latin typeface="+mj-lt"/>
              </a:rPr>
              <a:t> about this and he suggested him to try HARDCOPY app to find his required material, as his collogues got benefited by finding necessary books</a:t>
            </a:r>
          </a:p>
          <a:p>
            <a:endParaRPr lang="en-US" sz="1300" dirty="0">
              <a:latin typeface="+mj-lt"/>
            </a:endParaRPr>
          </a:p>
          <a:p>
            <a:r>
              <a:rPr lang="en-US" sz="1300" dirty="0">
                <a:latin typeface="+mj-lt"/>
              </a:rPr>
              <a:t>Today he logs in to the app, find and reads his own desired books and adds them to his library</a:t>
            </a:r>
          </a:p>
        </p:txBody>
      </p:sp>
      <p:pic>
        <p:nvPicPr>
          <p:cNvPr id="20" name="Picture 19" descr="A person looking at the camera&#10;&#10;Description automatically generated">
            <a:extLst>
              <a:ext uri="{FF2B5EF4-FFF2-40B4-BE49-F238E27FC236}">
                <a16:creationId xmlns:a16="http://schemas.microsoft.com/office/drawing/2014/main" id="{5B8861A6-1AA9-4C1B-8B02-459EB6E32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490" y="800638"/>
            <a:ext cx="961577" cy="83824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 name="TextBox 20">
            <a:extLst>
              <a:ext uri="{FF2B5EF4-FFF2-40B4-BE49-F238E27FC236}">
                <a16:creationId xmlns:a16="http://schemas.microsoft.com/office/drawing/2014/main" id="{4077784F-F41A-41DC-8FA3-5417CC4970C7}"/>
              </a:ext>
            </a:extLst>
          </p:cNvPr>
          <p:cNvSpPr txBox="1"/>
          <p:nvPr/>
        </p:nvSpPr>
        <p:spPr>
          <a:xfrm>
            <a:off x="5359538" y="773536"/>
            <a:ext cx="1933671" cy="369332"/>
          </a:xfrm>
          <a:prstGeom prst="rect">
            <a:avLst/>
          </a:prstGeom>
          <a:noFill/>
        </p:spPr>
        <p:txBody>
          <a:bodyPr wrap="none" rtlCol="0">
            <a:spAutoFit/>
          </a:bodyPr>
          <a:lstStyle/>
          <a:p>
            <a:r>
              <a:rPr lang="en-US" b="1" u="sng" dirty="0">
                <a:solidFill>
                  <a:srgbClr val="00B0F0"/>
                </a:solidFill>
                <a:latin typeface="Arial Nova" panose="020B0504020202020204" pitchFamily="34" charset="0"/>
              </a:rPr>
              <a:t>Ananya Kaushik</a:t>
            </a:r>
          </a:p>
        </p:txBody>
      </p:sp>
      <p:sp>
        <p:nvSpPr>
          <p:cNvPr id="22" name="TextBox 21">
            <a:extLst>
              <a:ext uri="{FF2B5EF4-FFF2-40B4-BE49-F238E27FC236}">
                <a16:creationId xmlns:a16="http://schemas.microsoft.com/office/drawing/2014/main" id="{31C52CEF-2CC6-4227-AB3B-9ABD25C09024}"/>
              </a:ext>
            </a:extLst>
          </p:cNvPr>
          <p:cNvSpPr txBox="1"/>
          <p:nvPr/>
        </p:nvSpPr>
        <p:spPr>
          <a:xfrm>
            <a:off x="5382387" y="1127767"/>
            <a:ext cx="2060308" cy="492443"/>
          </a:xfrm>
          <a:prstGeom prst="rect">
            <a:avLst/>
          </a:prstGeom>
          <a:noFill/>
        </p:spPr>
        <p:txBody>
          <a:bodyPr wrap="none" rtlCol="0">
            <a:spAutoFit/>
          </a:bodyPr>
          <a:lstStyle/>
          <a:p>
            <a:r>
              <a:rPr lang="en-US" sz="1300" dirty="0">
                <a:latin typeface="+mj-lt"/>
              </a:rPr>
              <a:t>32 years old from Bangalore</a:t>
            </a:r>
          </a:p>
          <a:p>
            <a:r>
              <a:rPr lang="en-US" sz="1300" dirty="0">
                <a:latin typeface="+mj-lt"/>
              </a:rPr>
              <a:t>A Homemaker.</a:t>
            </a:r>
          </a:p>
        </p:txBody>
      </p:sp>
      <p:sp>
        <p:nvSpPr>
          <p:cNvPr id="23" name="TextBox 22">
            <a:extLst>
              <a:ext uri="{FF2B5EF4-FFF2-40B4-BE49-F238E27FC236}">
                <a16:creationId xmlns:a16="http://schemas.microsoft.com/office/drawing/2014/main" id="{530AEBD4-3CE1-4132-A024-BE2DFF6C58C5}"/>
              </a:ext>
            </a:extLst>
          </p:cNvPr>
          <p:cNvSpPr txBox="1"/>
          <p:nvPr/>
        </p:nvSpPr>
        <p:spPr>
          <a:xfrm>
            <a:off x="4289490" y="2186699"/>
            <a:ext cx="4014265" cy="2292935"/>
          </a:xfrm>
          <a:prstGeom prst="rect">
            <a:avLst/>
          </a:prstGeom>
          <a:noFill/>
        </p:spPr>
        <p:txBody>
          <a:bodyPr wrap="square" rtlCol="0">
            <a:spAutoFit/>
          </a:bodyPr>
          <a:lstStyle/>
          <a:p>
            <a:r>
              <a:rPr lang="en-US" sz="1300" dirty="0">
                <a:latin typeface="+mj-lt"/>
              </a:rPr>
              <a:t>She lives with her husband and 2 kids in Singapore township in Bangalore. Her life is busy with doing everyday chores and has no time to find best comic books for her children.</a:t>
            </a:r>
          </a:p>
          <a:p>
            <a:endParaRPr lang="en-US" sz="1300" dirty="0">
              <a:latin typeface="+mj-lt"/>
            </a:endParaRPr>
          </a:p>
          <a:p>
            <a:r>
              <a:rPr lang="en-US" sz="1300" dirty="0">
                <a:latin typeface="+mj-lt"/>
              </a:rPr>
              <a:t>Her </a:t>
            </a:r>
            <a:r>
              <a:rPr lang="en-IN" sz="1300" dirty="0">
                <a:latin typeface="+mj-lt"/>
              </a:rPr>
              <a:t>neighbour</a:t>
            </a:r>
            <a:r>
              <a:rPr lang="en-US" sz="1300" dirty="0">
                <a:latin typeface="+mj-lt"/>
              </a:rPr>
              <a:t> recommended her to use the HARDCOPY  App and insisted her to find and request available comic books in her locality, She also found some of her own interest recipe books</a:t>
            </a:r>
          </a:p>
          <a:p>
            <a:endParaRPr lang="en-US" sz="1300" dirty="0">
              <a:latin typeface="+mj-lt"/>
            </a:endParaRPr>
          </a:p>
          <a:p>
            <a:r>
              <a:rPr lang="en-US" sz="1300" dirty="0">
                <a:latin typeface="+mj-lt"/>
              </a:rPr>
              <a:t>She finds the App very useful and easy to use.</a:t>
            </a:r>
          </a:p>
        </p:txBody>
      </p:sp>
      <p:pic>
        <p:nvPicPr>
          <p:cNvPr id="24" name="Picture 23" descr="A person looking at the camera&#10;&#10;Description automatically generated">
            <a:extLst>
              <a:ext uri="{FF2B5EF4-FFF2-40B4-BE49-F238E27FC236}">
                <a16:creationId xmlns:a16="http://schemas.microsoft.com/office/drawing/2014/main" id="{4C6BB2E4-CBB4-4AB8-8490-DD8AC4819F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75" y="800638"/>
            <a:ext cx="844062" cy="89111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5" name="TextBox 24">
            <a:extLst>
              <a:ext uri="{FF2B5EF4-FFF2-40B4-BE49-F238E27FC236}">
                <a16:creationId xmlns:a16="http://schemas.microsoft.com/office/drawing/2014/main" id="{7838FADD-AEC5-450C-8B9E-E28117265990}"/>
              </a:ext>
            </a:extLst>
          </p:cNvPr>
          <p:cNvSpPr txBox="1"/>
          <p:nvPr/>
        </p:nvSpPr>
        <p:spPr>
          <a:xfrm>
            <a:off x="9407216" y="773536"/>
            <a:ext cx="907813" cy="369332"/>
          </a:xfrm>
          <a:prstGeom prst="rect">
            <a:avLst/>
          </a:prstGeom>
          <a:noFill/>
        </p:spPr>
        <p:txBody>
          <a:bodyPr wrap="none" rtlCol="0">
            <a:spAutoFit/>
          </a:bodyPr>
          <a:lstStyle/>
          <a:p>
            <a:r>
              <a:rPr lang="en-US" b="1" u="sng" dirty="0">
                <a:solidFill>
                  <a:srgbClr val="00B0F0"/>
                </a:solidFill>
                <a:latin typeface="Arial Nova" panose="020B0504020202020204" pitchFamily="34" charset="0"/>
              </a:rPr>
              <a:t>Kumar</a:t>
            </a:r>
          </a:p>
        </p:txBody>
      </p:sp>
      <p:sp>
        <p:nvSpPr>
          <p:cNvPr id="26" name="TextBox 25">
            <a:extLst>
              <a:ext uri="{FF2B5EF4-FFF2-40B4-BE49-F238E27FC236}">
                <a16:creationId xmlns:a16="http://schemas.microsoft.com/office/drawing/2014/main" id="{44F17352-433A-425E-B562-1F69E141B256}"/>
              </a:ext>
            </a:extLst>
          </p:cNvPr>
          <p:cNvSpPr txBox="1"/>
          <p:nvPr/>
        </p:nvSpPr>
        <p:spPr>
          <a:xfrm>
            <a:off x="9335838" y="1082179"/>
            <a:ext cx="2896690" cy="692497"/>
          </a:xfrm>
          <a:prstGeom prst="rect">
            <a:avLst/>
          </a:prstGeom>
          <a:noFill/>
        </p:spPr>
        <p:txBody>
          <a:bodyPr wrap="none" rtlCol="0">
            <a:spAutoFit/>
          </a:bodyPr>
          <a:lstStyle/>
          <a:p>
            <a:r>
              <a:rPr lang="en-US" sz="1300" dirty="0">
                <a:latin typeface="+mj-lt"/>
              </a:rPr>
              <a:t>25 years old from Mumbai</a:t>
            </a:r>
          </a:p>
          <a:p>
            <a:r>
              <a:rPr lang="en-US" sz="1300" dirty="0">
                <a:latin typeface="+mj-lt"/>
              </a:rPr>
              <a:t>Pursuing MBA </a:t>
            </a:r>
            <a:r>
              <a:rPr lang="en-IN" sz="1300" dirty="0">
                <a:latin typeface="+mj-lt"/>
              </a:rPr>
              <a:t>Technology Management </a:t>
            </a:r>
            <a:endParaRPr lang="en-US" sz="1300" dirty="0">
              <a:latin typeface="+mj-lt"/>
            </a:endParaRPr>
          </a:p>
          <a:p>
            <a:r>
              <a:rPr lang="en-IN" sz="1300" dirty="0">
                <a:latin typeface="+mj-lt"/>
              </a:rPr>
              <a:t>IPL Pune</a:t>
            </a:r>
            <a:endParaRPr lang="en-US" sz="1300" dirty="0">
              <a:latin typeface="+mj-lt"/>
            </a:endParaRPr>
          </a:p>
        </p:txBody>
      </p:sp>
      <p:sp>
        <p:nvSpPr>
          <p:cNvPr id="27" name="TextBox 26">
            <a:extLst>
              <a:ext uri="{FF2B5EF4-FFF2-40B4-BE49-F238E27FC236}">
                <a16:creationId xmlns:a16="http://schemas.microsoft.com/office/drawing/2014/main" id="{58C58482-2C6A-4220-BF62-06163C355BEB}"/>
              </a:ext>
            </a:extLst>
          </p:cNvPr>
          <p:cNvSpPr txBox="1"/>
          <p:nvPr/>
        </p:nvSpPr>
        <p:spPr>
          <a:xfrm>
            <a:off x="8454683" y="2182768"/>
            <a:ext cx="3612737" cy="3493264"/>
          </a:xfrm>
          <a:prstGeom prst="rect">
            <a:avLst/>
          </a:prstGeom>
          <a:noFill/>
        </p:spPr>
        <p:txBody>
          <a:bodyPr wrap="square" rtlCol="0">
            <a:spAutoFit/>
          </a:bodyPr>
          <a:lstStyle/>
          <a:p>
            <a:r>
              <a:rPr lang="en-US" sz="1300" dirty="0">
                <a:latin typeface="+mj-lt"/>
              </a:rPr>
              <a:t>Kumar is MBA Student from IPL, he usually turn to books or mobile when in boredom. But good books are way too much price which he can't bare to purchase them</a:t>
            </a:r>
          </a:p>
          <a:p>
            <a:endParaRPr lang="en-US" sz="1300" dirty="0">
              <a:latin typeface="+mj-lt"/>
            </a:endParaRPr>
          </a:p>
          <a:p>
            <a:r>
              <a:rPr lang="en-US" sz="1300" dirty="0">
                <a:latin typeface="+mj-lt"/>
              </a:rPr>
              <a:t>So, in search of a solution he got referral from one of his friends and found the HARDCOPY mobile app, where renting made easy and affordable. Now  he can read as many books with minimal costs which he has to pay for the days he read them. </a:t>
            </a:r>
          </a:p>
          <a:p>
            <a:endParaRPr lang="en-US" sz="1300" dirty="0">
              <a:latin typeface="+mj-lt"/>
            </a:endParaRPr>
          </a:p>
          <a:p>
            <a:r>
              <a:rPr lang="en-US" sz="1300" dirty="0">
                <a:latin typeface="+mj-lt"/>
              </a:rPr>
              <a:t>Finally  he satisfied to be an user of HARDCOPY and increase the count of books in his shelf since then.</a:t>
            </a:r>
          </a:p>
          <a:p>
            <a:endParaRPr lang="en-US" sz="1300" dirty="0">
              <a:latin typeface="+mj-lt"/>
            </a:endParaRPr>
          </a:p>
          <a:p>
            <a:endParaRPr lang="en-US" sz="1300" dirty="0">
              <a:latin typeface="+mj-lt"/>
            </a:endParaRPr>
          </a:p>
          <a:p>
            <a:endParaRPr lang="en-US" sz="1300" dirty="0">
              <a:latin typeface="+mj-lt"/>
            </a:endParaRPr>
          </a:p>
        </p:txBody>
      </p:sp>
      <p:sp>
        <p:nvSpPr>
          <p:cNvPr id="28" name="Rectangle 27">
            <a:extLst>
              <a:ext uri="{FF2B5EF4-FFF2-40B4-BE49-F238E27FC236}">
                <a16:creationId xmlns:a16="http://schemas.microsoft.com/office/drawing/2014/main" id="{AD705644-0708-4110-BFF2-D09654DAC806}"/>
              </a:ext>
            </a:extLst>
          </p:cNvPr>
          <p:cNvSpPr/>
          <p:nvPr/>
        </p:nvSpPr>
        <p:spPr>
          <a:xfrm>
            <a:off x="661709" y="171561"/>
            <a:ext cx="2340897" cy="446276"/>
          </a:xfrm>
          <a:prstGeom prst="rect">
            <a:avLst/>
          </a:prstGeom>
        </p:spPr>
        <p:txBody>
          <a:bodyPr wrap="none">
            <a:spAutoFit/>
          </a:bodyPr>
          <a:lstStyle/>
          <a:p>
            <a:r>
              <a:rPr lang="en-IN" sz="2300" dirty="0"/>
              <a:t>2.1 User Scenarios</a:t>
            </a:r>
          </a:p>
        </p:txBody>
      </p:sp>
    </p:spTree>
    <p:extLst>
      <p:ext uri="{BB962C8B-B14F-4D97-AF65-F5344CB8AC3E}">
        <p14:creationId xmlns:p14="http://schemas.microsoft.com/office/powerpoint/2010/main" val="413263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26A1E-0437-4BF0-B02E-7B6B0294B21F}"/>
              </a:ext>
            </a:extLst>
          </p:cNvPr>
          <p:cNvSpPr txBox="1"/>
          <p:nvPr/>
        </p:nvSpPr>
        <p:spPr>
          <a:xfrm>
            <a:off x="870011" y="301841"/>
            <a:ext cx="2623795" cy="446276"/>
          </a:xfrm>
          <a:prstGeom prst="rect">
            <a:avLst/>
          </a:prstGeom>
          <a:noFill/>
        </p:spPr>
        <p:txBody>
          <a:bodyPr wrap="none" rtlCol="0">
            <a:spAutoFit/>
          </a:bodyPr>
          <a:lstStyle/>
          <a:p>
            <a:r>
              <a:rPr lang="en-IN" sz="2300" dirty="0"/>
              <a:t>2.2 Affinity mapping</a:t>
            </a:r>
          </a:p>
        </p:txBody>
      </p:sp>
      <p:sp>
        <p:nvSpPr>
          <p:cNvPr id="8" name="TextBox 7">
            <a:extLst>
              <a:ext uri="{FF2B5EF4-FFF2-40B4-BE49-F238E27FC236}">
                <a16:creationId xmlns:a16="http://schemas.microsoft.com/office/drawing/2014/main" id="{5599BBC6-76FF-4A71-AC67-1747FB11EC4D}"/>
              </a:ext>
            </a:extLst>
          </p:cNvPr>
          <p:cNvSpPr txBox="1"/>
          <p:nvPr/>
        </p:nvSpPr>
        <p:spPr>
          <a:xfrm>
            <a:off x="154361" y="1375373"/>
            <a:ext cx="4336572" cy="3139321"/>
          </a:xfrm>
          <a:prstGeom prst="rect">
            <a:avLst/>
          </a:prstGeom>
          <a:noFill/>
        </p:spPr>
        <p:txBody>
          <a:bodyPr wrap="none" rtlCol="0">
            <a:spAutoFit/>
          </a:bodyPr>
          <a:lstStyle/>
          <a:p>
            <a:r>
              <a:rPr lang="en-IN" dirty="0"/>
              <a:t>We have found few interesting things </a:t>
            </a:r>
          </a:p>
          <a:p>
            <a:r>
              <a:rPr lang="en-IN" dirty="0"/>
              <a:t>in scope phase</a:t>
            </a:r>
          </a:p>
          <a:p>
            <a:endParaRPr lang="en-IN" dirty="0"/>
          </a:p>
          <a:p>
            <a:r>
              <a:rPr lang="en-IN" dirty="0"/>
              <a:t>1.People also like to create their own shelves </a:t>
            </a:r>
          </a:p>
          <a:p>
            <a:r>
              <a:rPr lang="en-IN" dirty="0"/>
              <a:t>   according to their genre</a:t>
            </a:r>
          </a:p>
          <a:p>
            <a:r>
              <a:rPr lang="en-IN" dirty="0"/>
              <a:t>2. People like to know accurate status </a:t>
            </a:r>
          </a:p>
          <a:p>
            <a:r>
              <a:rPr lang="en-IN" dirty="0"/>
              <a:t>    (Rentor: Delivery/Receive,</a:t>
            </a:r>
          </a:p>
          <a:p>
            <a:r>
              <a:rPr lang="en-IN" dirty="0"/>
              <a:t>     Rentee: Pickup/Return) </a:t>
            </a:r>
          </a:p>
          <a:p>
            <a:pPr marL="342900" indent="-342900">
              <a:buAutoNum type="arabicPeriod" startAt="3"/>
            </a:pPr>
            <a:r>
              <a:rPr lang="en-IN" dirty="0"/>
              <a:t>Readers like to update their current status</a:t>
            </a:r>
          </a:p>
          <a:p>
            <a:r>
              <a:rPr lang="en-IN" dirty="0"/>
              <a:t>    of the book they are reading </a:t>
            </a:r>
          </a:p>
          <a:p>
            <a:r>
              <a:rPr lang="en-IN" dirty="0"/>
              <a:t>   </a:t>
            </a:r>
          </a:p>
        </p:txBody>
      </p:sp>
      <p:pic>
        <p:nvPicPr>
          <p:cNvPr id="3" name="Picture 2">
            <a:extLst>
              <a:ext uri="{FF2B5EF4-FFF2-40B4-BE49-F238E27FC236}">
                <a16:creationId xmlns:a16="http://schemas.microsoft.com/office/drawing/2014/main" id="{12046673-33DC-4AE3-928A-0D8BA9FF1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695" y="748117"/>
            <a:ext cx="7332134" cy="5520267"/>
          </a:xfrm>
          <a:prstGeom prst="rect">
            <a:avLst/>
          </a:prstGeom>
        </p:spPr>
      </p:pic>
    </p:spTree>
    <p:extLst>
      <p:ext uri="{BB962C8B-B14F-4D97-AF65-F5344CB8AC3E}">
        <p14:creationId xmlns:p14="http://schemas.microsoft.com/office/powerpoint/2010/main" val="1458628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{A538BA49-716A-4A93-BE41-A0504D6100E9}tf12214701</Template>
  <TotalTime>0</TotalTime>
  <Words>856</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Nova</vt:lpstr>
      <vt:lpstr>Calibri</vt:lpstr>
      <vt:lpstr>Goudy Old Style</vt:lpstr>
      <vt:lpstr>Times New Roman</vt:lpstr>
      <vt:lpstr>Trebuchet MS</vt:lpstr>
      <vt:lpstr>Wingdings 2</vt:lpstr>
      <vt:lpstr>SlateVTI</vt:lpstr>
      <vt:lpstr>PowerPoint Presentation</vt:lpstr>
      <vt:lpstr>Problem Statement: </vt:lpstr>
      <vt:lpstr>How we decided to start</vt:lpstr>
      <vt:lpstr>1. Strategy phase </vt:lpstr>
      <vt:lpstr>1.1 User insights </vt:lpstr>
      <vt:lpstr>PowerPoint Presentation</vt:lpstr>
      <vt:lpstr>2. Scope</vt:lpstr>
      <vt:lpstr>PowerPoint Presentation</vt:lpstr>
      <vt:lpstr>PowerPoint Presentation</vt:lpstr>
      <vt:lpstr>  This Defines how user interact with the product, how system behave when user interact, how it’s organized, prioritized, and how much of it. </vt:lpstr>
      <vt:lpstr>It determines the visual form on the screen, presentation and arrangement of all elements that makes us interact with the functionality of the system that exist on the interface.</vt:lpstr>
      <vt:lpstr>4.2High fidelity wireframes:</vt:lpstr>
      <vt:lpstr>After step4 now we are dealing with Visual Design.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2020-05-11T00:26:28Z</dcterms:created>
  <dcterms:modified xsi:type="dcterms:W3CDTF">2020-09-16T16:42:06Z</dcterms:modified>
</cp:coreProperties>
</file>