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6943cc35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6943cc35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6943cc351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6943cc351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7552fb2c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7552fb2c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7552fb2c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552fb2c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7552fb2c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7552fb2c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7552fb2c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7552fb2c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E-books, Audio books etc..(Available at low prices since digitalization tried took over)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943cc3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943cc3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7552fb2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7552fb2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6943cc35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6943cc35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6943cc35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6943cc35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rotWithShape="1">
          <a:blip r:embed="rId2">
            <a:alphaModFix/>
          </a:blip>
          <a:stretch>
            <a:fillRect/>
          </a:stretch>
        </a:blipFill>
        <a:effectLst/>
      </p:bgPr>
    </p:bg>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32137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HARDCOPY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SHAHID SHAIK</a:t>
            </a:r>
            <a:endParaRPr/>
          </a:p>
          <a:p>
            <a:pPr marL="0" lvl="0" indent="0" algn="l" rtl="0">
              <a:spcBef>
                <a:spcPts val="0"/>
              </a:spcBef>
              <a:spcAft>
                <a:spcPts val="0"/>
              </a:spcAft>
              <a:buNone/>
            </a:pPr>
            <a:r>
              <a:rPr lang="en"/>
              <a:t>MOHAN KRISHNAN</a:t>
            </a:r>
            <a:endParaRPr/>
          </a:p>
          <a:p>
            <a:pPr marL="0" lvl="0" indent="0" algn="l" rtl="0">
              <a:spcBef>
                <a:spcPts val="0"/>
              </a:spcBef>
              <a:spcAft>
                <a:spcPts val="0"/>
              </a:spcAft>
              <a:buNone/>
            </a:pPr>
            <a:r>
              <a:rPr lang="en"/>
              <a:t>DHANASHREE</a:t>
            </a:r>
            <a:endParaRPr/>
          </a:p>
          <a:p>
            <a:pPr marL="0" lvl="0" indent="0" algn="l" rtl="0">
              <a:spcBef>
                <a:spcPts val="0"/>
              </a:spcBef>
              <a:spcAft>
                <a:spcPts val="0"/>
              </a:spcAft>
              <a:buNone/>
            </a:pPr>
            <a:r>
              <a:rPr lang="en"/>
              <a:t>ZAKI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Money Track</a:t>
            </a:r>
            <a:endParaRPr/>
          </a:p>
        </p:txBody>
      </p:sp>
      <p:sp>
        <p:nvSpPr>
          <p:cNvPr id="194" name="Google Shape;194;p22"/>
          <p:cNvSpPr/>
          <p:nvPr/>
        </p:nvSpPr>
        <p:spPr>
          <a:xfrm>
            <a:off x="3380975" y="2110575"/>
            <a:ext cx="1507500" cy="82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p:nvPr/>
        </p:nvSpPr>
        <p:spPr>
          <a:xfrm>
            <a:off x="3380975" y="2148225"/>
            <a:ext cx="15075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2nd hand book</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sellers</a:t>
            </a:r>
            <a:endParaRPr>
              <a:latin typeface="Lato"/>
              <a:ea typeface="Lato"/>
              <a:cs typeface="Lato"/>
              <a:sym typeface="Lato"/>
            </a:endParaRPr>
          </a:p>
        </p:txBody>
      </p:sp>
      <p:sp>
        <p:nvSpPr>
          <p:cNvPr id="196" name="Google Shape;196;p22"/>
          <p:cNvSpPr/>
          <p:nvPr/>
        </p:nvSpPr>
        <p:spPr>
          <a:xfrm>
            <a:off x="6096850" y="2148225"/>
            <a:ext cx="1152900" cy="744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p:nvPr/>
        </p:nvSpPr>
        <p:spPr>
          <a:xfrm>
            <a:off x="6174425" y="2299000"/>
            <a:ext cx="24720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Customers</a:t>
            </a:r>
            <a:endParaRPr>
              <a:latin typeface="Lato"/>
              <a:ea typeface="Lato"/>
              <a:cs typeface="Lato"/>
              <a:sym typeface="Lato"/>
            </a:endParaRPr>
          </a:p>
        </p:txBody>
      </p:sp>
      <p:sp>
        <p:nvSpPr>
          <p:cNvPr id="198" name="Google Shape;198;p22"/>
          <p:cNvSpPr/>
          <p:nvPr/>
        </p:nvSpPr>
        <p:spPr>
          <a:xfrm>
            <a:off x="1019700" y="2110575"/>
            <a:ext cx="1152900" cy="744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txBox="1"/>
          <p:nvPr/>
        </p:nvSpPr>
        <p:spPr>
          <a:xfrm>
            <a:off x="1019700" y="2299000"/>
            <a:ext cx="15075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wholesalers </a:t>
            </a:r>
            <a:endParaRPr>
              <a:latin typeface="Lato"/>
              <a:ea typeface="Lato"/>
              <a:cs typeface="Lato"/>
              <a:sym typeface="Lato"/>
            </a:endParaRPr>
          </a:p>
        </p:txBody>
      </p:sp>
      <p:sp>
        <p:nvSpPr>
          <p:cNvPr id="200" name="Google Shape;200;p22"/>
          <p:cNvSpPr/>
          <p:nvPr/>
        </p:nvSpPr>
        <p:spPr>
          <a:xfrm>
            <a:off x="3525075" y="3689125"/>
            <a:ext cx="1308000" cy="665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p:nvPr/>
        </p:nvSpPr>
        <p:spPr>
          <a:xfrm>
            <a:off x="3469675" y="3733500"/>
            <a:ext cx="15075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Online retailers </a:t>
            </a:r>
            <a:endParaRPr>
              <a:latin typeface="Lato"/>
              <a:ea typeface="Lato"/>
              <a:cs typeface="Lato"/>
              <a:sym typeface="Lato"/>
            </a:endParaRPr>
          </a:p>
        </p:txBody>
      </p:sp>
      <p:sp>
        <p:nvSpPr>
          <p:cNvPr id="202" name="Google Shape;202;p22"/>
          <p:cNvSpPr/>
          <p:nvPr/>
        </p:nvSpPr>
        <p:spPr>
          <a:xfrm>
            <a:off x="4378575" y="711050"/>
            <a:ext cx="1152900" cy="744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txBox="1"/>
          <p:nvPr/>
        </p:nvSpPr>
        <p:spPr>
          <a:xfrm>
            <a:off x="4378575" y="711050"/>
            <a:ext cx="15075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Customers 2 </a:t>
            </a:r>
            <a:endParaRPr>
              <a:latin typeface="Lato"/>
              <a:ea typeface="Lato"/>
              <a:cs typeface="Lato"/>
              <a:sym typeface="Lato"/>
            </a:endParaRPr>
          </a:p>
        </p:txBody>
      </p:sp>
      <p:cxnSp>
        <p:nvCxnSpPr>
          <p:cNvPr id="204" name="Google Shape;204;p22"/>
          <p:cNvCxnSpPr/>
          <p:nvPr/>
        </p:nvCxnSpPr>
        <p:spPr>
          <a:xfrm flipH="1">
            <a:off x="4378750" y="1485400"/>
            <a:ext cx="354600" cy="554400"/>
          </a:xfrm>
          <a:prstGeom prst="straightConnector1">
            <a:avLst/>
          </a:prstGeom>
          <a:noFill/>
          <a:ln w="9525" cap="flat" cmpd="sng">
            <a:solidFill>
              <a:schemeClr val="dk2"/>
            </a:solidFill>
            <a:prstDash val="solid"/>
            <a:round/>
            <a:headEnd type="none" w="med" len="med"/>
            <a:tailEnd type="triangle" w="med" len="med"/>
          </a:ln>
        </p:spPr>
      </p:cxnSp>
      <p:cxnSp>
        <p:nvCxnSpPr>
          <p:cNvPr id="205" name="Google Shape;205;p22"/>
          <p:cNvCxnSpPr>
            <a:endCxn id="195" idx="3"/>
          </p:cNvCxnSpPr>
          <p:nvPr/>
        </p:nvCxnSpPr>
        <p:spPr>
          <a:xfrm rot="10800000">
            <a:off x="4888475" y="2520675"/>
            <a:ext cx="1208400" cy="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22"/>
          <p:cNvCxnSpPr>
            <a:stCxn id="195" idx="3"/>
            <a:endCxn id="196" idx="1"/>
          </p:cNvCxnSpPr>
          <p:nvPr/>
        </p:nvCxnSpPr>
        <p:spPr>
          <a:xfrm>
            <a:off x="4888475" y="2520675"/>
            <a:ext cx="1208400" cy="0"/>
          </a:xfrm>
          <a:prstGeom prst="straightConnector1">
            <a:avLst/>
          </a:prstGeom>
          <a:noFill/>
          <a:ln w="9525" cap="flat" cmpd="sng">
            <a:solidFill>
              <a:schemeClr val="dk2"/>
            </a:solidFill>
            <a:prstDash val="solid"/>
            <a:round/>
            <a:headEnd type="none" w="med" len="med"/>
            <a:tailEnd type="triangle" w="med" len="med"/>
          </a:ln>
        </p:spPr>
      </p:cxnSp>
      <p:cxnSp>
        <p:nvCxnSpPr>
          <p:cNvPr id="207" name="Google Shape;207;p22"/>
          <p:cNvCxnSpPr>
            <a:endCxn id="195" idx="1"/>
          </p:cNvCxnSpPr>
          <p:nvPr/>
        </p:nvCxnSpPr>
        <p:spPr>
          <a:xfrm rot="10800000" flipH="1">
            <a:off x="2228075" y="2520675"/>
            <a:ext cx="1152900" cy="17700"/>
          </a:xfrm>
          <a:prstGeom prst="straightConnector1">
            <a:avLst/>
          </a:prstGeom>
          <a:noFill/>
          <a:ln w="9525" cap="flat" cmpd="sng">
            <a:solidFill>
              <a:schemeClr val="dk2"/>
            </a:solidFill>
            <a:prstDash val="solid"/>
            <a:round/>
            <a:headEnd type="none" w="med" len="med"/>
            <a:tailEnd type="triangle" w="med" len="med"/>
          </a:ln>
        </p:spPr>
      </p:cxnSp>
      <p:cxnSp>
        <p:nvCxnSpPr>
          <p:cNvPr id="208" name="Google Shape;208;p22"/>
          <p:cNvCxnSpPr/>
          <p:nvPr/>
        </p:nvCxnSpPr>
        <p:spPr>
          <a:xfrm rot="10800000">
            <a:off x="2139475" y="2538500"/>
            <a:ext cx="1086300" cy="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2"/>
          <p:cNvCxnSpPr>
            <a:endCxn id="201" idx="0"/>
          </p:cNvCxnSpPr>
          <p:nvPr/>
        </p:nvCxnSpPr>
        <p:spPr>
          <a:xfrm>
            <a:off x="4134625" y="2893200"/>
            <a:ext cx="88800" cy="8403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2"/>
          <p:cNvCxnSpPr>
            <a:endCxn id="195" idx="2"/>
          </p:cNvCxnSpPr>
          <p:nvPr/>
        </p:nvCxnSpPr>
        <p:spPr>
          <a:xfrm rot="10800000">
            <a:off x="4134725" y="2893125"/>
            <a:ext cx="88800" cy="8403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22"/>
          <p:cNvCxnSpPr/>
          <p:nvPr/>
        </p:nvCxnSpPr>
        <p:spPr>
          <a:xfrm rot="10800000" flipH="1">
            <a:off x="4456225" y="1563000"/>
            <a:ext cx="288300" cy="443400"/>
          </a:xfrm>
          <a:prstGeom prst="straightConnector1">
            <a:avLst/>
          </a:prstGeom>
          <a:noFill/>
          <a:ln w="9525" cap="flat" cmpd="sng">
            <a:solidFill>
              <a:schemeClr val="dk2"/>
            </a:solidFill>
            <a:prstDash val="solid"/>
            <a:round/>
            <a:headEnd type="none" w="med" len="med"/>
            <a:tailEnd type="triangle" w="med" len="med"/>
          </a:ln>
        </p:spPr>
      </p:cxnSp>
      <p:sp>
        <p:nvSpPr>
          <p:cNvPr id="212" name="Google Shape;212;p22"/>
          <p:cNvSpPr txBox="1"/>
          <p:nvPr/>
        </p:nvSpPr>
        <p:spPr>
          <a:xfrm>
            <a:off x="4744525" y="1505013"/>
            <a:ext cx="63849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Unused books per/kg basis</a:t>
            </a:r>
            <a:endParaRPr>
              <a:solidFill>
                <a:srgbClr val="FFFFFF"/>
              </a:solidFill>
              <a:latin typeface="Lato"/>
              <a:ea typeface="Lato"/>
              <a:cs typeface="Lato"/>
              <a:sym typeface="Lato"/>
            </a:endParaRPr>
          </a:p>
        </p:txBody>
      </p:sp>
      <p:sp>
        <p:nvSpPr>
          <p:cNvPr id="213" name="Google Shape;213;p22"/>
          <p:cNvSpPr txBox="1"/>
          <p:nvPr/>
        </p:nvSpPr>
        <p:spPr>
          <a:xfrm>
            <a:off x="3469675" y="1505025"/>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Low price</a:t>
            </a:r>
            <a:endParaRPr>
              <a:solidFill>
                <a:srgbClr val="FFFFFF"/>
              </a:solidFill>
              <a:latin typeface="Lato"/>
              <a:ea typeface="Lato"/>
              <a:cs typeface="Lato"/>
              <a:sym typeface="Lato"/>
            </a:endParaRPr>
          </a:p>
        </p:txBody>
      </p:sp>
      <p:sp>
        <p:nvSpPr>
          <p:cNvPr id="214" name="Google Shape;214;p22"/>
          <p:cNvSpPr txBox="1"/>
          <p:nvPr/>
        </p:nvSpPr>
        <p:spPr>
          <a:xfrm>
            <a:off x="2216925" y="2006400"/>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Bulk inventory</a:t>
            </a:r>
            <a:endParaRPr>
              <a:solidFill>
                <a:srgbClr val="FFFFFF"/>
              </a:solidFill>
              <a:latin typeface="Lato"/>
              <a:ea typeface="Lato"/>
              <a:cs typeface="Lato"/>
              <a:sym typeface="Lato"/>
            </a:endParaRPr>
          </a:p>
        </p:txBody>
      </p:sp>
      <p:sp>
        <p:nvSpPr>
          <p:cNvPr id="215" name="Google Shape;215;p22"/>
          <p:cNvSpPr txBox="1"/>
          <p:nvPr/>
        </p:nvSpPr>
        <p:spPr>
          <a:xfrm>
            <a:off x="3015025" y="3043900"/>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Books &amp; discounted price </a:t>
            </a:r>
            <a:endParaRPr>
              <a:solidFill>
                <a:srgbClr val="FFFFFF"/>
              </a:solidFill>
              <a:latin typeface="Lato"/>
              <a:ea typeface="Lato"/>
              <a:cs typeface="Lato"/>
              <a:sym typeface="Lato"/>
            </a:endParaRPr>
          </a:p>
        </p:txBody>
      </p:sp>
      <p:sp>
        <p:nvSpPr>
          <p:cNvPr id="216" name="Google Shape;216;p22"/>
          <p:cNvSpPr txBox="1"/>
          <p:nvPr/>
        </p:nvSpPr>
        <p:spPr>
          <a:xfrm>
            <a:off x="2216925" y="2619263"/>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Low price</a:t>
            </a:r>
            <a:endParaRPr>
              <a:solidFill>
                <a:srgbClr val="FFFFFF"/>
              </a:solidFill>
              <a:latin typeface="Lato"/>
              <a:ea typeface="Lato"/>
              <a:cs typeface="Lato"/>
              <a:sym typeface="Lato"/>
            </a:endParaRPr>
          </a:p>
        </p:txBody>
      </p:sp>
      <p:sp>
        <p:nvSpPr>
          <p:cNvPr id="217" name="Google Shape;217;p22"/>
          <p:cNvSpPr txBox="1"/>
          <p:nvPr/>
        </p:nvSpPr>
        <p:spPr>
          <a:xfrm>
            <a:off x="4134725" y="3103775"/>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Commission</a:t>
            </a:r>
            <a:endParaRPr>
              <a:solidFill>
                <a:srgbClr val="FFFFFF"/>
              </a:solidFill>
              <a:latin typeface="Lato"/>
              <a:ea typeface="Lato"/>
              <a:cs typeface="Lato"/>
              <a:sym typeface="Lato"/>
            </a:endParaRPr>
          </a:p>
        </p:txBody>
      </p:sp>
      <p:sp>
        <p:nvSpPr>
          <p:cNvPr id="218" name="Google Shape;218;p22"/>
          <p:cNvSpPr txBox="1"/>
          <p:nvPr/>
        </p:nvSpPr>
        <p:spPr>
          <a:xfrm>
            <a:off x="4888475" y="2148213"/>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Buying</a:t>
            </a:r>
            <a:endParaRPr>
              <a:solidFill>
                <a:srgbClr val="FFFFFF"/>
              </a:solidFill>
              <a:latin typeface="Lato"/>
              <a:ea typeface="Lato"/>
              <a:cs typeface="Lato"/>
              <a:sym typeface="Lato"/>
            </a:endParaRPr>
          </a:p>
        </p:txBody>
      </p:sp>
      <p:sp>
        <p:nvSpPr>
          <p:cNvPr id="219" name="Google Shape;219;p22"/>
          <p:cNvSpPr txBox="1"/>
          <p:nvPr/>
        </p:nvSpPr>
        <p:spPr>
          <a:xfrm>
            <a:off x="4888475" y="2520675"/>
            <a:ext cx="12084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selling</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3"/>
          <p:cNvPicPr preferRelativeResize="0"/>
          <p:nvPr/>
        </p:nvPicPr>
        <p:blipFill>
          <a:blip r:embed="rId3">
            <a:alphaModFix/>
          </a:blip>
          <a:stretch>
            <a:fillRect/>
          </a:stretch>
        </p:blipFill>
        <p:spPr>
          <a:xfrm>
            <a:off x="1926025" y="872825"/>
            <a:ext cx="5553376"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03073" y="296019"/>
            <a:ext cx="4852555" cy="3647152"/>
          </a:xfrm>
          <a:prstGeom prst="rect">
            <a:avLst/>
          </a:prstGeom>
          <a:noFill/>
        </p:spPr>
        <p:txBody>
          <a:bodyPr wrap="square" rtlCol="0">
            <a:spAutoFit/>
          </a:bodyPr>
          <a:lstStyle/>
          <a:p>
            <a:pPr fontAlgn="base"/>
            <a:r>
              <a:rPr lang="en-US" sz="1050" b="1" dirty="0"/>
              <a:t>a. </a:t>
            </a:r>
            <a:r>
              <a:rPr lang="en-US" sz="1050" dirty="0"/>
              <a:t>What is the problem and how are you solving for it?</a:t>
            </a:r>
          </a:p>
          <a:p>
            <a:pPr fontAlgn="base"/>
            <a:r>
              <a:rPr lang="en-US" sz="1050" dirty="0"/>
              <a:t/>
            </a:r>
            <a:br>
              <a:rPr lang="en-US" sz="1050" dirty="0"/>
            </a:br>
            <a:r>
              <a:rPr lang="en-US" sz="1050" b="1" dirty="0"/>
              <a:t>b. </a:t>
            </a:r>
            <a:r>
              <a:rPr lang="en-US" sz="1050" dirty="0"/>
              <a:t>Why do you believe this is a big issue and what are insights that support your reasoning?</a:t>
            </a:r>
          </a:p>
          <a:p>
            <a:pPr fontAlgn="base"/>
            <a:r>
              <a:rPr lang="en-US" sz="1050" dirty="0"/>
              <a:t/>
            </a:r>
            <a:br>
              <a:rPr lang="en-US" sz="1050" dirty="0"/>
            </a:br>
            <a:r>
              <a:rPr lang="en-US" sz="1050" b="1" dirty="0"/>
              <a:t>c. </a:t>
            </a:r>
            <a:r>
              <a:rPr lang="en-US" sz="1050" dirty="0"/>
              <a:t>Describe your product, your customer and market segments.</a:t>
            </a:r>
          </a:p>
          <a:p>
            <a:pPr fontAlgn="base"/>
            <a:r>
              <a:rPr lang="en-US" sz="1050" dirty="0"/>
              <a:t/>
            </a:r>
            <a:br>
              <a:rPr lang="en-US" sz="1050" dirty="0"/>
            </a:br>
            <a:r>
              <a:rPr lang="en-US" sz="1050" b="1" dirty="0"/>
              <a:t>d. </a:t>
            </a:r>
            <a:r>
              <a:rPr lang="en-US" sz="1050" dirty="0"/>
              <a:t>Who are your competitors? How are you different?</a:t>
            </a:r>
          </a:p>
          <a:p>
            <a:pPr fontAlgn="base"/>
            <a:r>
              <a:rPr lang="en-US" sz="1050" dirty="0"/>
              <a:t/>
            </a:r>
            <a:br>
              <a:rPr lang="en-US" sz="1050" dirty="0"/>
            </a:br>
            <a:r>
              <a:rPr lang="en-US" sz="1050" b="1" dirty="0"/>
              <a:t>e. </a:t>
            </a:r>
            <a:r>
              <a:rPr lang="en-US" sz="1050" dirty="0"/>
              <a:t>How do you create impact and how are you measuring it? What are your impact numbers for the last year? Who are your beneficiaries?</a:t>
            </a:r>
          </a:p>
          <a:p>
            <a:pPr fontAlgn="base"/>
            <a:r>
              <a:rPr lang="en-US" sz="1050" dirty="0"/>
              <a:t/>
            </a:r>
            <a:br>
              <a:rPr lang="en-US" sz="1050" dirty="0"/>
            </a:br>
            <a:r>
              <a:rPr lang="en-US" sz="1050" b="1" dirty="0"/>
              <a:t>f. </a:t>
            </a:r>
            <a:r>
              <a:rPr lang="en-US" sz="1050" dirty="0"/>
              <a:t>What are your sales, revenues &amp; gross margins? What are your sales &amp; financial projections?</a:t>
            </a:r>
          </a:p>
          <a:p>
            <a:pPr fontAlgn="base"/>
            <a:r>
              <a:rPr lang="en-US" sz="1050" dirty="0"/>
              <a:t/>
            </a:r>
            <a:br>
              <a:rPr lang="en-US" sz="1050" dirty="0"/>
            </a:br>
            <a:r>
              <a:rPr lang="en-US" sz="1050" b="1" dirty="0"/>
              <a:t>g. </a:t>
            </a:r>
            <a:r>
              <a:rPr lang="en-US" sz="1050" dirty="0"/>
              <a:t>Briefly describe your founding team. Financial Projections &amp; Key Metrics (max 400 words)</a:t>
            </a:r>
          </a:p>
          <a:p>
            <a:pPr fontAlgn="base"/>
            <a:r>
              <a:rPr lang="en-US" sz="1050" dirty="0"/>
              <a:t/>
            </a:r>
            <a:br>
              <a:rPr lang="en-US" sz="1050" dirty="0"/>
            </a:br>
            <a:r>
              <a:rPr lang="en-US" sz="1050" b="1" dirty="0"/>
              <a:t>h. </a:t>
            </a:r>
            <a:r>
              <a:rPr lang="en-US" sz="1050" dirty="0"/>
              <a:t>How much funding are you looking for? How do you plan to utilize it?</a:t>
            </a:r>
            <a:br>
              <a:rPr lang="en-US" sz="1050" dirty="0"/>
            </a:br>
            <a:endParaRPr lang="en-US" sz="1050" dirty="0"/>
          </a:p>
          <a:p>
            <a:r>
              <a:rPr lang="en-US" sz="1050" dirty="0"/>
              <a:t/>
            </a:r>
            <a:br>
              <a:rPr lang="en-US" sz="1050" dirty="0"/>
            </a:br>
            <a:endParaRPr lang="en-US" sz="1050" dirty="0"/>
          </a:p>
        </p:txBody>
      </p:sp>
    </p:spTree>
    <p:extLst>
      <p:ext uri="{BB962C8B-B14F-4D97-AF65-F5344CB8AC3E}">
        <p14:creationId xmlns:p14="http://schemas.microsoft.com/office/powerpoint/2010/main" val="130808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4EEDC"/>
                </a:solidFill>
                <a:latin typeface="Arial"/>
                <a:ea typeface="Arial"/>
                <a:cs typeface="Arial"/>
                <a:sym typeface="Arial"/>
              </a:rPr>
              <a:t>Problem Statement:</a:t>
            </a:r>
            <a:r>
              <a:rPr lang="en" sz="4600">
                <a:solidFill>
                  <a:srgbClr val="F4EEDC"/>
                </a:solidFill>
                <a:latin typeface="Arial"/>
                <a:ea typeface="Arial"/>
                <a:cs typeface="Arial"/>
                <a:sym typeface="Arial"/>
              </a:rPr>
              <a:t> </a:t>
            </a:r>
            <a:endParaRPr/>
          </a:p>
        </p:txBody>
      </p:sp>
      <p:sp>
        <p:nvSpPr>
          <p:cNvPr id="141" name="Google Shape;141;p14"/>
          <p:cNvSpPr txBox="1">
            <a:spLocks noGrp="1"/>
          </p:cNvSpPr>
          <p:nvPr>
            <p:ph type="body" idx="1"/>
          </p:nvPr>
        </p:nvSpPr>
        <p:spPr>
          <a:xfrm>
            <a:off x="1297500" y="1396125"/>
            <a:ext cx="7038900" cy="3211500"/>
          </a:xfrm>
          <a:prstGeom prst="rect">
            <a:avLst/>
          </a:prstGeom>
        </p:spPr>
        <p:txBody>
          <a:bodyPr spcFirstLastPara="1" wrap="square" lIns="91425" tIns="91425" rIns="91425" bIns="91425" anchor="t" anchorCtr="0">
            <a:noAutofit/>
          </a:bodyPr>
          <a:lstStyle/>
          <a:p>
            <a:pPr marL="38100" lvl="0" indent="0" algn="l" rtl="0">
              <a:lnSpc>
                <a:spcPct val="107000"/>
              </a:lnSpc>
              <a:spcBef>
                <a:spcPts val="400"/>
              </a:spcBef>
              <a:spcAft>
                <a:spcPts val="0"/>
              </a:spcAft>
              <a:buNone/>
            </a:pPr>
            <a:r>
              <a:rPr lang="en" sz="1400" dirty="0">
                <a:solidFill>
                  <a:srgbClr val="F4EEDC"/>
                </a:solidFill>
                <a:latin typeface="Arial"/>
                <a:ea typeface="Arial"/>
                <a:cs typeface="Arial"/>
                <a:sym typeface="Arial"/>
              </a:rPr>
              <a:t>Many novels and books which were bought by students or employees are left unused after they done reading. Most number of books are left idle without any use for anyone.</a:t>
            </a:r>
            <a:endParaRPr sz="1400" dirty="0">
              <a:solidFill>
                <a:srgbClr val="F4EEDC"/>
              </a:solidFill>
              <a:latin typeface="Arial"/>
              <a:ea typeface="Arial"/>
              <a:cs typeface="Arial"/>
              <a:sym typeface="Arial"/>
            </a:endParaRPr>
          </a:p>
          <a:p>
            <a:pPr marL="38100" lvl="0" indent="0" algn="l" rtl="0">
              <a:lnSpc>
                <a:spcPct val="107000"/>
              </a:lnSpc>
              <a:spcBef>
                <a:spcPts val="800"/>
              </a:spcBef>
              <a:spcAft>
                <a:spcPts val="0"/>
              </a:spcAft>
              <a:buNone/>
            </a:pPr>
            <a:r>
              <a:rPr lang="en" sz="1400" b="1" dirty="0">
                <a:solidFill>
                  <a:srgbClr val="F4EEDC"/>
                </a:solidFill>
                <a:latin typeface="Arial"/>
                <a:ea typeface="Arial"/>
                <a:cs typeface="Arial"/>
                <a:sym typeface="Arial"/>
              </a:rPr>
              <a:t>What if we can generate most of its usage?</a:t>
            </a:r>
            <a:endParaRPr sz="1400" b="1" dirty="0">
              <a:solidFill>
                <a:srgbClr val="F4EEDC"/>
              </a:solidFill>
              <a:latin typeface="Arial"/>
              <a:ea typeface="Arial"/>
              <a:cs typeface="Arial"/>
              <a:sym typeface="Arial"/>
            </a:endParaRPr>
          </a:p>
          <a:p>
            <a:pPr marL="38100" lvl="0" indent="0" algn="l" rtl="0">
              <a:lnSpc>
                <a:spcPct val="107000"/>
              </a:lnSpc>
              <a:spcBef>
                <a:spcPts val="800"/>
              </a:spcBef>
              <a:spcAft>
                <a:spcPts val="0"/>
              </a:spcAft>
              <a:buNone/>
            </a:pPr>
            <a:endParaRPr sz="1400" dirty="0">
              <a:solidFill>
                <a:srgbClr val="F4EEDC"/>
              </a:solidFill>
              <a:latin typeface="Arial"/>
              <a:ea typeface="Arial"/>
              <a:cs typeface="Arial"/>
              <a:sym typeface="Arial"/>
            </a:endParaRPr>
          </a:p>
          <a:p>
            <a:pPr marL="0" lvl="0" indent="0" algn="l" rtl="0">
              <a:spcBef>
                <a:spcPts val="800"/>
              </a:spcBef>
              <a:spcAft>
                <a:spcPts val="0"/>
              </a:spcAft>
              <a:buNone/>
            </a:pPr>
            <a:r>
              <a:rPr lang="en" sz="1400" dirty="0"/>
              <a:t>Buying number of  books can’t be affordable to the regular &amp; occasional readers.</a:t>
            </a:r>
            <a:endParaRPr sz="1400" dirty="0"/>
          </a:p>
          <a:p>
            <a:pPr marL="0" lvl="0" indent="0" algn="l" rtl="0">
              <a:spcBef>
                <a:spcPts val="1600"/>
              </a:spcBef>
              <a:spcAft>
                <a:spcPts val="0"/>
              </a:spcAft>
              <a:buNone/>
            </a:pPr>
            <a:r>
              <a:rPr lang="en" sz="1400" b="1" dirty="0"/>
              <a:t>What if we provide a medium to read their interested book on per day basis?</a:t>
            </a:r>
            <a:endParaRPr sz="1400" b="1" dirty="0"/>
          </a:p>
          <a:p>
            <a:pPr marL="0" lvl="0" indent="0" algn="l" rtl="0">
              <a:spcBef>
                <a:spcPts val="1600"/>
              </a:spcBef>
              <a:spcAft>
                <a:spcPts val="0"/>
              </a:spcAft>
              <a:buNone/>
            </a:pPr>
            <a:endParaRPr sz="1000" dirty="0"/>
          </a:p>
          <a:p>
            <a:pPr marL="0" lvl="0" indent="0" algn="l" rtl="0">
              <a:spcBef>
                <a:spcPts val="1600"/>
              </a:spcBef>
              <a:spcAft>
                <a:spcPts val="0"/>
              </a:spcAft>
              <a:buNone/>
            </a:pPr>
            <a:endParaRPr sz="1700" dirty="0"/>
          </a:p>
          <a:p>
            <a:pPr marL="0" lvl="0" indent="0" algn="l" rtl="0">
              <a:spcBef>
                <a:spcPts val="1600"/>
              </a:spcBef>
              <a:spcAft>
                <a:spcPts val="1600"/>
              </a:spcAft>
              <a:buNone/>
            </a:pPr>
            <a:r>
              <a:rPr lang="en" sz="1700" dirty="0"/>
              <a:t>                                                                              We’ll try to explain it  in 5 W’s mode</a:t>
            </a:r>
            <a:endParaRP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W’s</a:t>
            </a:r>
            <a:endParaRPr/>
          </a:p>
        </p:txBody>
      </p:sp>
      <p:sp>
        <p:nvSpPr>
          <p:cNvPr id="147" name="Google Shape;147;p15"/>
          <p:cNvSpPr txBox="1">
            <a:spLocks noGrp="1"/>
          </p:cNvSpPr>
          <p:nvPr>
            <p:ph type="body" idx="1"/>
          </p:nvPr>
        </p:nvSpPr>
        <p:spPr>
          <a:xfrm>
            <a:off x="1099500" y="925350"/>
            <a:ext cx="7434900" cy="32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Who</a:t>
            </a:r>
            <a:r>
              <a:rPr lang="en" sz="1200" b="1"/>
              <a:t>-    Who does the problem affect?</a:t>
            </a:r>
            <a:endParaRPr sz="1200" b="1"/>
          </a:p>
          <a:p>
            <a:pPr marL="0" lvl="0" indent="0" algn="l" rtl="0">
              <a:lnSpc>
                <a:spcPct val="115000"/>
              </a:lnSpc>
              <a:spcBef>
                <a:spcPts val="1600"/>
              </a:spcBef>
              <a:spcAft>
                <a:spcPts val="0"/>
              </a:spcAft>
              <a:buNone/>
            </a:pPr>
            <a:r>
              <a:rPr lang="en" sz="1200">
                <a:solidFill>
                  <a:srgbClr val="FFFFFF"/>
                </a:solidFill>
              </a:rPr>
              <a:t>1.College students.</a:t>
            </a:r>
            <a:endParaRPr sz="1200">
              <a:solidFill>
                <a:srgbClr val="FFFFFF"/>
              </a:solidFill>
            </a:endParaRPr>
          </a:p>
          <a:p>
            <a:pPr marL="0" lvl="0" indent="0" algn="l" rtl="0">
              <a:lnSpc>
                <a:spcPct val="115000"/>
              </a:lnSpc>
              <a:spcBef>
                <a:spcPts val="0"/>
              </a:spcBef>
              <a:spcAft>
                <a:spcPts val="0"/>
              </a:spcAft>
              <a:buNone/>
            </a:pPr>
            <a:r>
              <a:rPr lang="en" sz="1200">
                <a:solidFill>
                  <a:srgbClr val="FFFFFF"/>
                </a:solidFill>
              </a:rPr>
              <a:t>2.Employees (Gov, Private, software etc..)</a:t>
            </a:r>
            <a:endParaRPr sz="1200">
              <a:solidFill>
                <a:srgbClr val="FFFFFF"/>
              </a:solidFill>
            </a:endParaRPr>
          </a:p>
          <a:p>
            <a:pPr marL="0" lvl="0" indent="0" algn="l" rtl="0">
              <a:lnSpc>
                <a:spcPct val="115000"/>
              </a:lnSpc>
              <a:spcBef>
                <a:spcPts val="0"/>
              </a:spcBef>
              <a:spcAft>
                <a:spcPts val="0"/>
              </a:spcAft>
              <a:buNone/>
            </a:pPr>
            <a:r>
              <a:rPr lang="en" sz="1200">
                <a:solidFill>
                  <a:srgbClr val="FFFFFF"/>
                </a:solidFill>
              </a:rPr>
              <a:t>3.Residents in townships, communities etc.. </a:t>
            </a:r>
            <a:endParaRPr sz="1200">
              <a:solidFill>
                <a:srgbClr val="FFFFFF"/>
              </a:solidFill>
            </a:endParaRPr>
          </a:p>
          <a:p>
            <a:pPr marL="0" lvl="0" indent="0" algn="l" rtl="0">
              <a:spcBef>
                <a:spcPts val="0"/>
              </a:spcBef>
              <a:spcAft>
                <a:spcPts val="0"/>
              </a:spcAft>
              <a:buNone/>
            </a:pPr>
            <a:endParaRPr sz="1200"/>
          </a:p>
          <a:p>
            <a:pPr marL="0" lvl="0" indent="0" algn="l" rtl="0">
              <a:spcBef>
                <a:spcPts val="1600"/>
              </a:spcBef>
              <a:spcAft>
                <a:spcPts val="0"/>
              </a:spcAft>
              <a:buNone/>
            </a:pPr>
            <a:r>
              <a:rPr lang="en" sz="1200" b="1"/>
              <a:t>What-   What would happen if we didn’t solve the problem?</a:t>
            </a:r>
            <a:endParaRPr sz="1200" b="1"/>
          </a:p>
          <a:p>
            <a:pPr marL="457200" lvl="0" indent="-304800" algn="l" rtl="0">
              <a:spcBef>
                <a:spcPts val="1600"/>
              </a:spcBef>
              <a:spcAft>
                <a:spcPts val="0"/>
              </a:spcAft>
              <a:buSzPts val="1200"/>
              <a:buChar char="❖"/>
            </a:pPr>
            <a:r>
              <a:rPr lang="en" sz="1200"/>
              <a:t>Readers have to buy  New books, E-books, old books from second hand book sellers etc…</a:t>
            </a:r>
            <a:endParaRPr sz="1200"/>
          </a:p>
          <a:p>
            <a:pPr marL="457200" lvl="0" indent="-304800" algn="l" rtl="0">
              <a:spcBef>
                <a:spcPts val="0"/>
              </a:spcBef>
              <a:spcAft>
                <a:spcPts val="0"/>
              </a:spcAft>
              <a:buSzPts val="1200"/>
              <a:buChar char="❖"/>
            </a:pPr>
            <a:r>
              <a:rPr lang="en" sz="1200"/>
              <a:t>The books which were  bought have no use after they done reading them. It might be kept idle or given to someone.</a:t>
            </a:r>
            <a:endParaRPr sz="1200"/>
          </a:p>
          <a:p>
            <a:pPr marL="0" lvl="0" indent="0" algn="l" rtl="0">
              <a:spcBef>
                <a:spcPts val="1600"/>
              </a:spcBef>
              <a:spcAft>
                <a:spcPts val="0"/>
              </a:spcAft>
              <a:buNone/>
            </a:pPr>
            <a:r>
              <a:rPr lang="en" sz="1200" b="1"/>
              <a:t>                     What will happen when it is fixed?</a:t>
            </a:r>
            <a:endParaRPr sz="1200"/>
          </a:p>
          <a:p>
            <a:pPr marL="457200" lvl="0" indent="-304800" algn="l" rtl="0">
              <a:spcBef>
                <a:spcPts val="1600"/>
              </a:spcBef>
              <a:spcAft>
                <a:spcPts val="0"/>
              </a:spcAft>
              <a:buSzPts val="1200"/>
              <a:buChar char="❖"/>
            </a:pPr>
            <a:r>
              <a:rPr lang="en" sz="1200"/>
              <a:t>Readers don’t have to buy books, they can just rent it from the Rentor’s in  their location like colleges, Office Campuses, Townships etc… on per day basis.</a:t>
            </a:r>
            <a:endParaRPr sz="1200"/>
          </a:p>
          <a:p>
            <a:pPr marL="457200" lvl="0" indent="-304800" algn="l" rtl="0">
              <a:spcBef>
                <a:spcPts val="0"/>
              </a:spcBef>
              <a:spcAft>
                <a:spcPts val="0"/>
              </a:spcAft>
              <a:buSzPts val="1200"/>
              <a:buChar char="❖"/>
            </a:pPr>
            <a:r>
              <a:rPr lang="en" sz="1200"/>
              <a:t>Books can become assets to Rentors and can be monetized by using our medium.</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b="1"/>
          </a:p>
          <a:p>
            <a:pPr marL="0" lvl="0" indent="0" algn="l" rtl="0">
              <a:spcBef>
                <a:spcPts val="1600"/>
              </a:spcBef>
              <a:spcAft>
                <a:spcPts val="0"/>
              </a:spcAft>
              <a:buNone/>
            </a:pPr>
            <a:endParaRPr sz="1600" b="1"/>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286775" y="763875"/>
            <a:ext cx="7038900" cy="36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When- When does this  issue occur?</a:t>
            </a:r>
            <a:endParaRPr sz="1400" b="1"/>
          </a:p>
          <a:p>
            <a:pPr marL="457200" lvl="0" indent="-317500" algn="l" rtl="0">
              <a:spcBef>
                <a:spcPts val="1600"/>
              </a:spcBef>
              <a:spcAft>
                <a:spcPts val="0"/>
              </a:spcAft>
              <a:buSzPts val="1400"/>
              <a:buChar char="❖"/>
            </a:pPr>
            <a:r>
              <a:rPr lang="en" sz="1400"/>
              <a:t>When user cannot able to afford to buy books/When user wants to limit their spending  on books.</a:t>
            </a:r>
            <a:endParaRPr sz="1400"/>
          </a:p>
          <a:p>
            <a:pPr marL="457200" lvl="0" indent="-317500" algn="l" rtl="0">
              <a:spcBef>
                <a:spcPts val="0"/>
              </a:spcBef>
              <a:spcAft>
                <a:spcPts val="0"/>
              </a:spcAft>
              <a:buSzPts val="1400"/>
              <a:buChar char="❖"/>
            </a:pPr>
            <a:r>
              <a:rPr lang="en" sz="1400"/>
              <a:t>Having multiple books just sitting in their homes without any usage.</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Where - Where is the issue occurring? </a:t>
            </a:r>
            <a:endParaRPr sz="1400"/>
          </a:p>
          <a:p>
            <a:pPr marL="457200" lvl="0" indent="-317500" algn="l" rtl="0">
              <a:spcBef>
                <a:spcPts val="1600"/>
              </a:spcBef>
              <a:spcAft>
                <a:spcPts val="0"/>
              </a:spcAft>
              <a:buSzPts val="1400"/>
              <a:buChar char="❖"/>
            </a:pPr>
            <a:r>
              <a:rPr lang="en" sz="1400"/>
              <a:t>Occupying extra storage space for books in their Homes, PG’s, Flats which ofcourse generate no monetary value.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body" idx="1"/>
          </p:nvPr>
        </p:nvSpPr>
        <p:spPr>
          <a:xfrm>
            <a:off x="1101225" y="671475"/>
            <a:ext cx="7235100" cy="380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 Why is it important that we fix the problem?</a:t>
            </a:r>
            <a:endParaRPr/>
          </a:p>
          <a:p>
            <a:pPr marL="457200" lvl="0" indent="-311150" algn="l" rtl="0">
              <a:spcBef>
                <a:spcPts val="1600"/>
              </a:spcBef>
              <a:spcAft>
                <a:spcPts val="0"/>
              </a:spcAft>
              <a:buSzPts val="1300"/>
              <a:buChar char="●"/>
            </a:pPr>
            <a:r>
              <a:rPr lang="en"/>
              <a:t>Every one intends find  way to read a book without spending high prices. By this resolution we are providing,  readers can choose to read paper back with least expense  instead of Digital books at low prices which in turn makes their reading a healthy activity.</a:t>
            </a:r>
            <a:endParaRPr/>
          </a:p>
          <a:p>
            <a:pPr marL="457200" lvl="0" indent="-311150" algn="l" rtl="0">
              <a:spcBef>
                <a:spcPts val="0"/>
              </a:spcBef>
              <a:spcAft>
                <a:spcPts val="0"/>
              </a:spcAft>
              <a:buSzPts val="1300"/>
              <a:buChar char="●"/>
            </a:pPr>
            <a:r>
              <a:rPr lang="en"/>
              <a:t>Rentors can choose to help other interested readers indirectly by providing their book for renting on per day basis  which he/she can monetize it by the way.</a:t>
            </a:r>
            <a:endParaRPr/>
          </a:p>
          <a:p>
            <a:pPr marL="457200" lvl="0" indent="0" algn="l" rtl="0">
              <a:spcBef>
                <a:spcPts val="1600"/>
              </a:spcBef>
              <a:spcAft>
                <a:spcPts val="0"/>
              </a:spcAft>
              <a:buNone/>
            </a:pPr>
            <a:endParaRPr/>
          </a:p>
          <a:p>
            <a:pPr marL="0" lvl="0" indent="0" algn="l" rtl="0">
              <a:spcBef>
                <a:spcPts val="1600"/>
              </a:spcBef>
              <a:spcAft>
                <a:spcPts val="0"/>
              </a:spcAft>
              <a:buNone/>
            </a:pPr>
            <a:r>
              <a:rPr lang="en" sz="1400" b="1"/>
              <a:t>IMPACT ON ITS USERS:</a:t>
            </a:r>
            <a:endParaRPr sz="1400" b="1"/>
          </a:p>
          <a:p>
            <a:pPr marL="457200" lvl="0" indent="0" algn="l" rtl="0">
              <a:spcBef>
                <a:spcPts val="1600"/>
              </a:spcBef>
              <a:spcAft>
                <a:spcPts val="1600"/>
              </a:spcAft>
              <a:buNone/>
            </a:pPr>
            <a:r>
              <a:rPr lang="en"/>
              <a:t>All the users might be able to get the traction of the books available around his/her location, might be able to create their own  interest in reading  paperback copies &amp; in renting books  from or to others viceversa.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Scenarios </a:t>
            </a:r>
            <a:endParaRPr/>
          </a:p>
        </p:txBody>
      </p:sp>
      <p:sp>
        <p:nvSpPr>
          <p:cNvPr id="163" name="Google Shape;163;p18"/>
          <p:cNvSpPr txBox="1"/>
          <p:nvPr/>
        </p:nvSpPr>
        <p:spPr>
          <a:xfrm>
            <a:off x="1028725" y="1071750"/>
            <a:ext cx="2636100" cy="12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a:solidFill>
                  <a:srgbClr val="00B0F0"/>
                </a:solidFill>
              </a:rPr>
              <a:t>Ankit Jain</a:t>
            </a:r>
            <a:endParaRPr sz="1600" b="1" u="sng">
              <a:solidFill>
                <a:srgbClr val="00B0F0"/>
              </a:solidFill>
            </a:endParaRPr>
          </a:p>
          <a:p>
            <a:pPr marL="0" lvl="0" indent="0" algn="l" rtl="0">
              <a:lnSpc>
                <a:spcPct val="115000"/>
              </a:lnSpc>
              <a:spcBef>
                <a:spcPts val="0"/>
              </a:spcBef>
              <a:spcAft>
                <a:spcPts val="0"/>
              </a:spcAft>
              <a:buNone/>
            </a:pPr>
            <a:r>
              <a:rPr lang="en" sz="1000">
                <a:solidFill>
                  <a:srgbClr val="FFFFFF"/>
                </a:solidFill>
              </a:rPr>
              <a:t>30 years old from New Delhi,</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Post Graduate in Computer Science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Works as Software Developer in MN</a:t>
            </a:r>
            <a:r>
              <a:rPr lang="en" sz="1000" b="1">
                <a:solidFill>
                  <a:srgbClr val="FFFFFF"/>
                </a:solidFill>
              </a:rPr>
              <a:t>C</a:t>
            </a:r>
            <a:endParaRPr sz="1000" b="1">
              <a:solidFill>
                <a:srgbClr val="FFFFFF"/>
              </a:solidFill>
            </a:endParaRPr>
          </a:p>
        </p:txBody>
      </p:sp>
      <p:sp>
        <p:nvSpPr>
          <p:cNvPr id="164" name="Google Shape;164;p18"/>
          <p:cNvSpPr txBox="1"/>
          <p:nvPr/>
        </p:nvSpPr>
        <p:spPr>
          <a:xfrm>
            <a:off x="771550" y="2239575"/>
            <a:ext cx="3000000" cy="226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FFFFFF"/>
                </a:solidFill>
              </a:rPr>
              <a:t>He works as a Software Developer with</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reputed MNC in New Delhi, Reading books is his usual habit. He wants to switch to a new technology but he wants to provide his books to the ones in need</a:t>
            </a:r>
            <a:endParaRPr sz="1100">
              <a:solidFill>
                <a:srgbClr val="FFFFFF"/>
              </a:solidFill>
            </a:endParaRPr>
          </a:p>
          <a:p>
            <a:pPr marL="0" lvl="0" indent="0" algn="l" rtl="0">
              <a:lnSpc>
                <a:spcPct val="115000"/>
              </a:lnSpc>
              <a:spcBef>
                <a:spcPts val="0"/>
              </a:spcBef>
              <a:spcAft>
                <a:spcPts val="0"/>
              </a:spcAft>
              <a:buNone/>
            </a:pP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He spoke to Ruthvik about this and he suggested him to make them available for renting in HARDCOPY app, where others might be helpful from these books .</a:t>
            </a:r>
            <a:endParaRPr sz="1100">
              <a:solidFill>
                <a:srgbClr val="FFFFFF"/>
              </a:solidFill>
            </a:endParaRPr>
          </a:p>
          <a:p>
            <a:pPr marL="0" lvl="0" indent="0" algn="l" rtl="0">
              <a:lnSpc>
                <a:spcPct val="115000"/>
              </a:lnSpc>
              <a:spcBef>
                <a:spcPts val="0"/>
              </a:spcBef>
              <a:spcAft>
                <a:spcPts val="0"/>
              </a:spcAft>
              <a:buNone/>
            </a:pP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Today he logs in to the app, ana monetize his rented books.</a:t>
            </a:r>
            <a:endParaRPr sz="1100">
              <a:solidFill>
                <a:srgbClr val="FFFFFF"/>
              </a:solidFill>
            </a:endParaRPr>
          </a:p>
        </p:txBody>
      </p:sp>
      <p:sp>
        <p:nvSpPr>
          <p:cNvPr id="165" name="Google Shape;165;p18"/>
          <p:cNvSpPr txBox="1"/>
          <p:nvPr/>
        </p:nvSpPr>
        <p:spPr>
          <a:xfrm>
            <a:off x="3964825" y="1388175"/>
            <a:ext cx="23145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FFFFFF"/>
                </a:solidFill>
              </a:rPr>
              <a:t>32 years old from Bangalore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A Homemaker.</a:t>
            </a:r>
            <a:endParaRPr sz="1000">
              <a:solidFill>
                <a:srgbClr val="FFFFFF"/>
              </a:solidFill>
            </a:endParaRPr>
          </a:p>
        </p:txBody>
      </p:sp>
      <p:sp>
        <p:nvSpPr>
          <p:cNvPr id="166" name="Google Shape;166;p18"/>
          <p:cNvSpPr txBox="1"/>
          <p:nvPr/>
        </p:nvSpPr>
        <p:spPr>
          <a:xfrm>
            <a:off x="4018375" y="2143500"/>
            <a:ext cx="2207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FFFFFF"/>
                </a:solidFill>
              </a:rPr>
              <a:t>She lives with her husband and 2 kids in Singapore township in Bangalore. Her life is busy with doing everyday chores and has no time to find best comic books for her children.</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Her neighbour recommended her to use the HARDCOPY  App and insisted her to find and request available comic books in her locality, She also found some of her own interest recipe books</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spcBef>
                <a:spcPts val="0"/>
              </a:spcBef>
              <a:spcAft>
                <a:spcPts val="0"/>
              </a:spcAft>
              <a:buNone/>
            </a:pPr>
            <a:r>
              <a:rPr lang="en" sz="1000">
                <a:solidFill>
                  <a:srgbClr val="FFFFFF"/>
                </a:solidFill>
              </a:rPr>
              <a:t>She finds the App very useful and easy to use.</a:t>
            </a:r>
            <a:endParaRPr sz="1100"/>
          </a:p>
        </p:txBody>
      </p:sp>
      <p:sp>
        <p:nvSpPr>
          <p:cNvPr id="167" name="Google Shape;167;p18"/>
          <p:cNvSpPr txBox="1"/>
          <p:nvPr/>
        </p:nvSpPr>
        <p:spPr>
          <a:xfrm>
            <a:off x="3911275" y="1071750"/>
            <a:ext cx="2314500" cy="5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a:solidFill>
                  <a:srgbClr val="00B0F0"/>
                </a:solidFill>
              </a:rPr>
              <a:t>Ananya Kaushik</a:t>
            </a:r>
            <a:endParaRPr sz="1600" b="1" u="sng">
              <a:solidFill>
                <a:srgbClr val="00B0F0"/>
              </a:solidFill>
            </a:endParaRPr>
          </a:p>
        </p:txBody>
      </p:sp>
      <p:sp>
        <p:nvSpPr>
          <p:cNvPr id="168" name="Google Shape;168;p18"/>
          <p:cNvSpPr txBox="1"/>
          <p:nvPr/>
        </p:nvSpPr>
        <p:spPr>
          <a:xfrm>
            <a:off x="6390300" y="1388175"/>
            <a:ext cx="25074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FFFFFF"/>
                </a:solidFill>
              </a:rPr>
              <a:t>25 years old from Mumbai</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Pursuing MBA Technology Management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IPL Pune</a:t>
            </a:r>
            <a:endParaRPr sz="1000">
              <a:solidFill>
                <a:srgbClr val="FFFFFF"/>
              </a:solidFill>
            </a:endParaRPr>
          </a:p>
        </p:txBody>
      </p:sp>
      <p:sp>
        <p:nvSpPr>
          <p:cNvPr id="169" name="Google Shape;169;p18"/>
          <p:cNvSpPr txBox="1"/>
          <p:nvPr/>
        </p:nvSpPr>
        <p:spPr>
          <a:xfrm>
            <a:off x="6352800" y="2143500"/>
            <a:ext cx="2582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FFFFFF"/>
                </a:solidFill>
              </a:rPr>
              <a:t>Kumar is MBA Student from IPL, he usually read novels when in boredom. But good books are way too much price which he can't bare to purchase them</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So, in search of a solution he got referral from one of his friends and found the HARDCOPY mobile app, where renting made easy and affordable. Now  he can read as many books with minimal costs which he has to pay for the days he read them.</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Finally  he satisfied to be an user of HARDCOPY and increase the count of books in his shelf since then.</a:t>
            </a:r>
            <a:endParaRPr sz="1000">
              <a:solidFill>
                <a:srgbClr val="FFFFFF"/>
              </a:solidFill>
            </a:endParaRPr>
          </a:p>
        </p:txBody>
      </p:sp>
      <p:sp>
        <p:nvSpPr>
          <p:cNvPr id="170" name="Google Shape;170;p18"/>
          <p:cNvSpPr txBox="1"/>
          <p:nvPr/>
        </p:nvSpPr>
        <p:spPr>
          <a:xfrm>
            <a:off x="6390300" y="1071750"/>
            <a:ext cx="2314500" cy="5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u="sng">
                <a:solidFill>
                  <a:srgbClr val="00B0F0"/>
                </a:solidFill>
              </a:rPr>
              <a:t>Kumar</a:t>
            </a:r>
            <a:endParaRPr sz="1800" b="1" u="sng">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07000"/>
              </a:lnSpc>
              <a:spcBef>
                <a:spcPts val="400"/>
              </a:spcBef>
              <a:spcAft>
                <a:spcPts val="800"/>
              </a:spcAft>
              <a:buNone/>
            </a:pPr>
            <a:r>
              <a:rPr lang="en" sz="2600" b="1">
                <a:solidFill>
                  <a:srgbClr val="F4EEDC"/>
                </a:solidFill>
                <a:latin typeface="Arial"/>
                <a:ea typeface="Arial"/>
                <a:cs typeface="Arial"/>
                <a:sym typeface="Arial"/>
              </a:rPr>
              <a:t>Solution</a:t>
            </a:r>
            <a:endParaRPr sz="3600" b="1"/>
          </a:p>
        </p:txBody>
      </p:sp>
      <p:sp>
        <p:nvSpPr>
          <p:cNvPr id="176" name="Google Shape;176;p19"/>
          <p:cNvSpPr txBox="1"/>
          <p:nvPr/>
        </p:nvSpPr>
        <p:spPr>
          <a:xfrm>
            <a:off x="1087800" y="1984950"/>
            <a:ext cx="7883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A feature packed mobile application which creates a platform for the users to keep their purchased books(novels, academic books etc..)  in their inventory &amp; make them available to other users who intends to read can rent it with a least expense.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statistics  </a:t>
            </a:r>
            <a:endParaRPr/>
          </a:p>
        </p:txBody>
      </p:sp>
      <p:sp>
        <p:nvSpPr>
          <p:cNvPr id="182" name="Google Shape;182;p20"/>
          <p:cNvSpPr txBox="1"/>
          <p:nvPr/>
        </p:nvSpPr>
        <p:spPr>
          <a:xfrm>
            <a:off x="1060850" y="1307850"/>
            <a:ext cx="6804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FF"/>
                </a:solidFill>
              </a:rPr>
              <a:t>Overall Book Market</a:t>
            </a:r>
            <a:endParaRPr sz="1200" b="1">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r>
              <a:rPr lang="en" sz="1000">
                <a:solidFill>
                  <a:srgbClr val="FFFFFF"/>
                </a:solidFill>
              </a:rPr>
              <a:t>1.India's book market is valued at 261 billion rupees ($4bn) according to a December 2015 </a:t>
            </a:r>
            <a:r>
              <a:rPr lang="en" sz="1000">
                <a:solidFill>
                  <a:schemeClr val="lt1"/>
                </a:solidFill>
              </a:rPr>
              <a:t>survey by AC Nielsen in conjunction with the Association of Publishers in India and the Federation of Indian Publishers.</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2.Reached $6.66bn in 2018 according to estimates by Nielsen’s report and expected to grow at CAGR of 19.3% by 2020</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3.Despite technological advances, digital revenue is still only 3-4% of total sales.</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4.Organised book retail constitutes of 7% of total 3000Cr retail Indian Book Industry and is expected to grow by 15% a year.</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200" b="1">
                <a:solidFill>
                  <a:schemeClr val="lt1"/>
                </a:solidFill>
              </a:rPr>
              <a:t>Second Hand Book Market</a:t>
            </a:r>
            <a:endParaRPr sz="1200" b="1">
              <a:solidFill>
                <a:schemeClr val="lt1"/>
              </a:solidFill>
            </a:endParaRPr>
          </a:p>
          <a:p>
            <a:pPr marL="0" lvl="0" indent="0" algn="l" rtl="0">
              <a:spcBef>
                <a:spcPts val="0"/>
              </a:spcBef>
              <a:spcAft>
                <a:spcPts val="0"/>
              </a:spcAft>
              <a:buNone/>
            </a:pPr>
            <a:endParaRPr sz="1200" b="1">
              <a:solidFill>
                <a:schemeClr val="lt1"/>
              </a:solidFill>
            </a:endParaRPr>
          </a:p>
          <a:p>
            <a:pPr marL="0" lvl="0" indent="0" algn="l" rtl="0">
              <a:spcBef>
                <a:spcPts val="0"/>
              </a:spcBef>
              <a:spcAft>
                <a:spcPts val="0"/>
              </a:spcAft>
              <a:buNone/>
            </a:pPr>
            <a:r>
              <a:rPr lang="en" sz="1200">
                <a:solidFill>
                  <a:schemeClr val="lt1"/>
                </a:solidFill>
              </a:rPr>
              <a:t>1.The books industry in India is growing at about 20%. Of the total industry, more than 10% makes for second hand books, estimates suggest.</a:t>
            </a:r>
            <a:endParaRPr sz="1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Research </a:t>
            </a:r>
            <a:endParaRPr/>
          </a:p>
        </p:txBody>
      </p:sp>
      <p:sp>
        <p:nvSpPr>
          <p:cNvPr id="188" name="Google Shape;188;p21"/>
          <p:cNvSpPr txBox="1"/>
          <p:nvPr/>
        </p:nvSpPr>
        <p:spPr>
          <a:xfrm>
            <a:off x="1297500" y="1114425"/>
            <a:ext cx="6172200" cy="33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1.Most of the books will bought from wholesalers  and rest with public (90% and 10%)</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2.In a quarter around 2700 books will sell by each seller, in this 15-20% for online</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3.Price value vary from types of books purchased Novel vary from 40-50% academic vary from  30-60%</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4.No second hand seller has been provided renting to their customers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5.Total revenue on annual basis for  each seller was 8-10L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6.Each seller is interlinked with 40-50 stores around him</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7.Most unused books are sold per/kg basis</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5881</TotalTime>
  <Words>1058</Words>
  <Application>Microsoft Office PowerPoint</Application>
  <PresentationFormat>On-screen Show (16:9)</PresentationFormat>
  <Paragraphs>125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Montserrat</vt:lpstr>
      <vt:lpstr>Lato</vt:lpstr>
      <vt:lpstr>Focus</vt:lpstr>
      <vt:lpstr>HARDCOPY</vt:lpstr>
      <vt:lpstr>Problem Statement: </vt:lpstr>
      <vt:lpstr>5 W’s</vt:lpstr>
      <vt:lpstr>PowerPoint Presentation</vt:lpstr>
      <vt:lpstr>PowerPoint Presentation</vt:lpstr>
      <vt:lpstr>User Scenarios </vt:lpstr>
      <vt:lpstr>Solution</vt:lpstr>
      <vt:lpstr>Market statistics  </vt:lpstr>
      <vt:lpstr>Primary Research </vt:lpstr>
      <vt:lpstr>PowerPoint Presentation</vt:lpstr>
      <vt:lpstr>Money Track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HARDCOPY</dc:title>
  <cp:lastModifiedBy>Goutham Ravikumarravutla</cp:lastModifiedBy>
  <cp:revision>3</cp:revision>
  <dcterms:modified xsi:type="dcterms:W3CDTF">2020-09-17T07:56:10Z</dcterms:modified>
</cp:coreProperties>
</file>