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5" r:id="rId4"/>
    <p:sldId id="266" r:id="rId5"/>
    <p:sldId id="263" r:id="rId6"/>
    <p:sldId id="259" r:id="rId7"/>
    <p:sldId id="268" r:id="rId8"/>
    <p:sldId id="260" r:id="rId9"/>
    <p:sldId id="264" r:id="rId10"/>
    <p:sldId id="267" r:id="rId11"/>
    <p:sldId id="262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utham Ravikumarravutla" initials="GR" lastIdx="1" clrIdx="0">
    <p:extLst>
      <p:ext uri="{19B8F6BF-5375-455C-9EA6-DF929625EA0E}">
        <p15:presenceInfo xmlns:p15="http://schemas.microsoft.com/office/powerpoint/2012/main" userId="Goutham Ravikumarravut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B0EDB-9C8C-4212-B451-F517DB175E33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1186F-0A06-4860-86D4-B58142D73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0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72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3106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9334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8885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6709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9793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CVS-Computer Vision</a:t>
            </a:r>
            <a:r>
              <a:rPr lang="en-US" baseline="0" dirty="0" smtClean="0"/>
              <a:t> Syndrome refers as digital eye strain and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eye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fatigue.</a:t>
            </a:r>
            <a:endParaRPr dirty="0"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9956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3668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4338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287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78662-9D9A-4DBD-B6CD-C00057E5FCA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42D14-90C9-49BD-A2F3-971972509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8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78662-9D9A-4DBD-B6CD-C00057E5FCA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42D14-90C9-49BD-A2F3-971972509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0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78662-9D9A-4DBD-B6CD-C00057E5FCA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42D14-90C9-49BD-A2F3-971972509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57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 Layout">
  <p:cSld name="Section Break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>
            <a:spLocks noGrp="1"/>
          </p:cNvSpPr>
          <p:nvPr>
            <p:ph type="body" idx="1"/>
          </p:nvPr>
        </p:nvSpPr>
        <p:spPr>
          <a:xfrm>
            <a:off x="239349" y="4965171"/>
            <a:ext cx="5568619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marR="0" lvl="0" indent="-304792" algn="l" rtl="0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41853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body" idx="2"/>
          </p:nvPr>
        </p:nvSpPr>
        <p:spPr>
          <a:xfrm>
            <a:off x="239349" y="5733256"/>
            <a:ext cx="5568619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marR="0" lvl="0" indent="-304792" algn="l" rtl="0">
              <a:spcBef>
                <a:spcPts val="37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41853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7048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and Contents Layout">
  <p:cSld name="Images and Contents Layou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>
            <a:spLocks noGrp="1"/>
          </p:cNvSpPr>
          <p:nvPr>
            <p:ph type="pic" idx="2"/>
          </p:nvPr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7920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asic Layout">
  <p:cSld name="1_Basic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/>
          <p:nvPr/>
        </p:nvSpPr>
        <p:spPr>
          <a:xfrm>
            <a:off x="2639616" y="260648"/>
            <a:ext cx="9552384" cy="134414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442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8442" y="120000"/>
                </a:lnTo>
                <a:cubicBezTo>
                  <a:pt x="3779" y="120000"/>
                  <a:pt x="0" y="93137"/>
                  <a:pt x="0" y="60000"/>
                </a:cubicBezTo>
                <a:cubicBezTo>
                  <a:pt x="0" y="26862"/>
                  <a:pt x="3779" y="0"/>
                  <a:pt x="8442" y="0"/>
                </a:cubicBezTo>
                <a:close/>
              </a:path>
            </a:pathLst>
          </a:custGeom>
          <a:solidFill>
            <a:srgbClr val="797B4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3264363" y="343959"/>
            <a:ext cx="8927637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marR="0" lvl="0" indent="-304792" algn="l" rtl="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41853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3264363" y="1112044"/>
            <a:ext cx="8927637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marR="0" lvl="0" indent="-304792" algn="l" rtl="0">
              <a:spcBef>
                <a:spcPts val="37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41853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8917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311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asic Layout">
  <p:cSld name="2_Basic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8" descr="G:\002-KIMS BUSINESS\007-02-Googleslidesppt\02-GSppt-Contents-Kim\20170309\01-Composition with vintage old hardback books\bg-02.jpg"/>
          <p:cNvPicPr preferRelativeResize="0"/>
          <p:nvPr/>
        </p:nvPicPr>
        <p:blipFill rotWithShape="1">
          <a:blip r:embed="rId3">
            <a:alphaModFix/>
          </a:blip>
          <a:srcRect b="81543"/>
          <a:stretch/>
        </p:blipFill>
        <p:spPr>
          <a:xfrm>
            <a:off x="0" y="1"/>
            <a:ext cx="12192000" cy="144087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0" y="15904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marR="0" lvl="0" indent="-304792" algn="ctr" rtl="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41853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0" y="92713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marR="0" lvl="0" indent="-304792" algn="ctr" rtl="0">
              <a:spcBef>
                <a:spcPts val="37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41853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9330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Basic Layout">
  <p:cSld name="5_Basic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>
            <a:spLocks noGrp="1"/>
          </p:cNvSpPr>
          <p:nvPr>
            <p:ph type="pic" idx="2"/>
          </p:nvPr>
        </p:nvSpPr>
        <p:spPr>
          <a:xfrm>
            <a:off x="0" y="356659"/>
            <a:ext cx="3119669" cy="61446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>
            <a:spLocks noGrp="1"/>
          </p:cNvSpPr>
          <p:nvPr>
            <p:ph type="pic" idx="3"/>
          </p:nvPr>
        </p:nvSpPr>
        <p:spPr>
          <a:xfrm>
            <a:off x="6527371" y="356659"/>
            <a:ext cx="5664629" cy="61446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566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78662-9D9A-4DBD-B6CD-C00057E5FCA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42D14-90C9-49BD-A2F3-971972509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9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78662-9D9A-4DBD-B6CD-C00057E5FCA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42D14-90C9-49BD-A2F3-971972509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8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78662-9D9A-4DBD-B6CD-C00057E5FCA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42D14-90C9-49BD-A2F3-971972509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4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78662-9D9A-4DBD-B6CD-C00057E5FCA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42D14-90C9-49BD-A2F3-971972509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7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78662-9D9A-4DBD-B6CD-C00057E5FCA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42D14-90C9-49BD-A2F3-971972509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60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78662-9D9A-4DBD-B6CD-C00057E5FCA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42D14-90C9-49BD-A2F3-971972509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7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78662-9D9A-4DBD-B6CD-C00057E5FCA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42D14-90C9-49BD-A2F3-971972509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9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78662-9D9A-4DBD-B6CD-C00057E5FCA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42D14-90C9-49BD-A2F3-971972509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0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78662-9D9A-4DBD-B6CD-C00057E5FCA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42D14-90C9-49BD-A2F3-971972509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7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>
            <a:spLocks noGrp="1"/>
          </p:cNvSpPr>
          <p:nvPr>
            <p:ph type="body" idx="1"/>
          </p:nvPr>
        </p:nvSpPr>
        <p:spPr>
          <a:xfrm>
            <a:off x="-120868" y="4965171"/>
            <a:ext cx="4360360" cy="7680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marL="0" indent="0" algn="ctr">
              <a:spcBef>
                <a:spcPts val="0"/>
              </a:spcBef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HARDCOPY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0" name="Google Shape;190;p28"/>
          <p:cNvSpPr txBox="1">
            <a:spLocks noGrp="1"/>
          </p:cNvSpPr>
          <p:nvPr>
            <p:ph type="body" idx="2"/>
          </p:nvPr>
        </p:nvSpPr>
        <p:spPr>
          <a:xfrm>
            <a:off x="239349" y="5733256"/>
            <a:ext cx="5568619" cy="38404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marL="0" indent="0" algn="ctr">
              <a:spcBef>
                <a:spcPts val="0"/>
              </a:spcBef>
              <a:buClr>
                <a:srgbClr val="262626"/>
              </a:buClr>
            </a:pPr>
            <a:r>
              <a:rPr lang="en-US" sz="2133" dirty="0"/>
              <a:t>It’s the Reader's Choice</a:t>
            </a:r>
          </a:p>
        </p:txBody>
      </p:sp>
    </p:spTree>
    <p:extLst>
      <p:ext uri="{BB962C8B-B14F-4D97-AF65-F5344CB8AC3E}">
        <p14:creationId xmlns:p14="http://schemas.microsoft.com/office/powerpoint/2010/main" val="361046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4"/>
          <p:cNvSpPr txBox="1"/>
          <p:nvPr/>
        </p:nvSpPr>
        <p:spPr>
          <a:xfrm>
            <a:off x="5016138" y="506567"/>
            <a:ext cx="7445828" cy="708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buClr>
                <a:schemeClr val="lt1"/>
              </a:buClr>
            </a:pP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  <a:sym typeface="Arial"/>
              </a:rPr>
              <a:t>SUBSCRIPTIONS</a:t>
            </a:r>
            <a:endParaRPr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8" name="Google Shape;518;p44"/>
          <p:cNvSpPr txBox="1"/>
          <p:nvPr/>
        </p:nvSpPr>
        <p:spPr>
          <a:xfrm>
            <a:off x="627016" y="2681563"/>
            <a:ext cx="4062549" cy="35702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dirty="0" smtClean="0">
                <a:ea typeface="Arial"/>
                <a:cs typeface="Arial"/>
                <a:sym typeface="Arial"/>
              </a:rPr>
              <a:t>1.Can rent based on choices available in their respective location.</a:t>
            </a:r>
          </a:p>
          <a:p>
            <a:endParaRPr lang="en-US" dirty="0" smtClean="0">
              <a:solidFill>
                <a:schemeClr val="bg1"/>
              </a:solidFill>
              <a:ea typeface="Arial"/>
              <a:cs typeface="Arial"/>
              <a:sym typeface="Arial"/>
            </a:endParaRPr>
          </a:p>
          <a:p>
            <a:r>
              <a:rPr lang="en-US" dirty="0" smtClean="0">
                <a:ea typeface="Arial"/>
                <a:cs typeface="Arial"/>
                <a:sym typeface="Arial"/>
              </a:rPr>
              <a:t>2.</a:t>
            </a:r>
            <a:endParaRPr dirty="0">
              <a:ea typeface="Arial"/>
              <a:cs typeface="Arial"/>
              <a:sym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7017" y="1593669"/>
            <a:ext cx="4062549" cy="8229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Rentee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62058" y="1593669"/>
            <a:ext cx="3513908" cy="8229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Rentor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62058" y="2681563"/>
            <a:ext cx="3513908" cy="36800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They can make their books available in their comfortable location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797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2" name="Google Shape;252;p32"/>
          <p:cNvCxnSpPr/>
          <p:nvPr/>
        </p:nvCxnSpPr>
        <p:spPr>
          <a:xfrm>
            <a:off x="527381" y="3663784"/>
            <a:ext cx="11233248" cy="0"/>
          </a:xfrm>
          <a:prstGeom prst="straightConnector1">
            <a:avLst/>
          </a:prstGeom>
          <a:noFill/>
          <a:ln w="38100" cap="flat" cmpd="sng">
            <a:solidFill>
              <a:srgbClr val="797B4F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253" name="Google Shape;253;p32"/>
          <p:cNvSpPr txBox="1">
            <a:spLocks noGrp="1"/>
          </p:cNvSpPr>
          <p:nvPr>
            <p:ph type="body" idx="1"/>
          </p:nvPr>
        </p:nvSpPr>
        <p:spPr>
          <a:xfrm>
            <a:off x="7759337" y="451015"/>
            <a:ext cx="4432663" cy="7680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ROAD MAP</a:t>
            </a:r>
            <a:endParaRPr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4" name="Google Shape;254;p32"/>
          <p:cNvSpPr txBox="1">
            <a:spLocks noGrp="1"/>
          </p:cNvSpPr>
          <p:nvPr>
            <p:ph type="body" idx="2"/>
          </p:nvPr>
        </p:nvSpPr>
        <p:spPr>
          <a:xfrm>
            <a:off x="156755" y="3160352"/>
            <a:ext cx="2886892" cy="38404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 smtClean="0"/>
              <a:t>Colleges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2142309" y="3827417"/>
            <a:ext cx="263869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42309" y="3918857"/>
            <a:ext cx="2024742" cy="627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28758" y="3755225"/>
            <a:ext cx="22729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MNC’s Campuses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69883" y="4779375"/>
            <a:ext cx="2142309" cy="633201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Publishing houses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22423" y="4779843"/>
            <a:ext cx="1946366" cy="627017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 hand book sellers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05794" y="3160352"/>
            <a:ext cx="1436915" cy="503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Townships/</a:t>
            </a:r>
          </a:p>
          <a:p>
            <a:pPr algn="ctr"/>
            <a:r>
              <a:rPr lang="en-US" dirty="0" smtClean="0"/>
              <a:t>Estates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86400" y="3918857"/>
            <a:ext cx="2429691" cy="496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wide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59337" y="2965269"/>
            <a:ext cx="1867989" cy="69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City Wide Public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27173" y="4773659"/>
            <a:ext cx="1994156" cy="633201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 Stores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09774" y="4773659"/>
            <a:ext cx="1711235" cy="633201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43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/>
          <p:nvPr/>
        </p:nvSpPr>
        <p:spPr>
          <a:xfrm>
            <a:off x="2326184" y="2519693"/>
            <a:ext cx="7502587" cy="393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Presentation Designed</a:t>
            </a:r>
            <a:endParaRPr sz="2400" dirty="0"/>
          </a:p>
        </p:txBody>
      </p:sp>
      <p:sp>
        <p:nvSpPr>
          <p:cNvPr id="288" name="Google Shape;288;p33"/>
          <p:cNvSpPr txBox="1"/>
          <p:nvPr/>
        </p:nvSpPr>
        <p:spPr>
          <a:xfrm>
            <a:off x="2326184" y="2902716"/>
            <a:ext cx="7502587" cy="714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lnSpc>
                <a:spcPct val="110000"/>
              </a:lnSpc>
              <a:buClr>
                <a:schemeClr val="lt1"/>
              </a:buClr>
            </a:pPr>
            <a:r>
              <a:rPr lang="en-US" sz="3733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Simple Portfolio Presentation</a:t>
            </a:r>
            <a:endParaRPr sz="3733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3"/>
          <p:cNvSpPr txBox="1"/>
          <p:nvPr/>
        </p:nvSpPr>
        <p:spPr>
          <a:xfrm>
            <a:off x="2326260" y="3728344"/>
            <a:ext cx="7502475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PowerPoint Template has clean and neutral design that can be adapted to any content and meets various market segments. 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9114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Google Shape;286;p33"/>
          <p:cNvSpPr/>
          <p:nvPr/>
        </p:nvSpPr>
        <p:spPr>
          <a:xfrm>
            <a:off x="0" y="2202536"/>
            <a:ext cx="12192000" cy="2559877"/>
          </a:xfrm>
          <a:prstGeom prst="rect">
            <a:avLst/>
          </a:prstGeom>
          <a:solidFill>
            <a:srgbClr val="797B4F">
              <a:alpha val="84705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3"/>
          <p:cNvSpPr/>
          <p:nvPr/>
        </p:nvSpPr>
        <p:spPr>
          <a:xfrm>
            <a:off x="0" y="1972821"/>
            <a:ext cx="12192000" cy="3019309"/>
          </a:xfrm>
          <a:prstGeom prst="rect">
            <a:avLst/>
          </a:prstGeom>
          <a:solidFill>
            <a:srgbClr val="797B4F">
              <a:alpha val="4000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2047" y="470895"/>
            <a:ext cx="5042647" cy="111610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ABOUT US</a:t>
            </a:r>
            <a:endParaRPr lang="en-US" sz="480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20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/>
          <p:nvPr/>
        </p:nvSpPr>
        <p:spPr>
          <a:xfrm>
            <a:off x="2326184" y="2519693"/>
            <a:ext cx="7502587" cy="393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Presentation Designed</a:t>
            </a:r>
            <a:endParaRPr sz="2400" dirty="0"/>
          </a:p>
        </p:txBody>
      </p:sp>
      <p:sp>
        <p:nvSpPr>
          <p:cNvPr id="288" name="Google Shape;288;p33"/>
          <p:cNvSpPr txBox="1"/>
          <p:nvPr/>
        </p:nvSpPr>
        <p:spPr>
          <a:xfrm>
            <a:off x="2326184" y="2902716"/>
            <a:ext cx="7502587" cy="714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lnSpc>
                <a:spcPct val="110000"/>
              </a:lnSpc>
              <a:buClr>
                <a:schemeClr val="lt1"/>
              </a:buClr>
            </a:pPr>
            <a:r>
              <a:rPr lang="en-US" sz="3733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Simple Portfolio Presentation</a:t>
            </a:r>
            <a:endParaRPr sz="3733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3"/>
          <p:cNvSpPr txBox="1"/>
          <p:nvPr/>
        </p:nvSpPr>
        <p:spPr>
          <a:xfrm>
            <a:off x="2326260" y="3728344"/>
            <a:ext cx="7502475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PowerPoint Template has clean and neutral design that can be adapted to any content and meets various market segments. 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9114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Google Shape;286;p33"/>
          <p:cNvSpPr/>
          <p:nvPr/>
        </p:nvSpPr>
        <p:spPr>
          <a:xfrm>
            <a:off x="0" y="2202536"/>
            <a:ext cx="12192000" cy="2559877"/>
          </a:xfrm>
          <a:prstGeom prst="rect">
            <a:avLst/>
          </a:prstGeom>
          <a:solidFill>
            <a:srgbClr val="797B4F">
              <a:alpha val="84705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3"/>
          <p:cNvSpPr/>
          <p:nvPr/>
        </p:nvSpPr>
        <p:spPr>
          <a:xfrm>
            <a:off x="0" y="1318124"/>
            <a:ext cx="12192000" cy="4539751"/>
          </a:xfrm>
          <a:prstGeom prst="rect">
            <a:avLst/>
          </a:prstGeom>
          <a:solidFill>
            <a:srgbClr val="797B4F">
              <a:alpha val="4000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38100" lvl="0">
              <a:lnSpc>
                <a:spcPct val="107000"/>
              </a:lnSpc>
              <a:spcBef>
                <a:spcPts val="400"/>
              </a:spcBef>
            </a:pPr>
            <a:endParaRPr lang="en-US" sz="2400" dirty="0" smtClean="0">
              <a:ea typeface="Arial"/>
              <a:cs typeface="Arial"/>
              <a:sym typeface="Arial"/>
            </a:endParaRPr>
          </a:p>
          <a:p>
            <a:pPr marL="38100" lvl="0">
              <a:lnSpc>
                <a:spcPct val="107000"/>
              </a:lnSpc>
              <a:spcBef>
                <a:spcPts val="400"/>
              </a:spcBef>
            </a:pPr>
            <a:endParaRPr lang="en-US" sz="2400" dirty="0">
              <a:ea typeface="Arial"/>
              <a:cs typeface="Arial"/>
              <a:sym typeface="Arial"/>
            </a:endParaRPr>
          </a:p>
          <a:p>
            <a:pPr marL="38100" lvl="0">
              <a:lnSpc>
                <a:spcPct val="107000"/>
              </a:lnSpc>
              <a:spcBef>
                <a:spcPts val="400"/>
              </a:spcBef>
            </a:pPr>
            <a:endParaRPr lang="en-US" sz="2400" dirty="0" smtClean="0">
              <a:ea typeface="Arial"/>
              <a:cs typeface="Arial"/>
              <a:sym typeface="Arial"/>
            </a:endParaRPr>
          </a:p>
          <a:p>
            <a:pPr marL="38100" lvl="0">
              <a:lnSpc>
                <a:spcPct val="107000"/>
              </a:lnSpc>
              <a:spcBef>
                <a:spcPts val="400"/>
              </a:spcBef>
            </a:pPr>
            <a:endParaRPr lang="en-US" sz="2400" dirty="0" smtClean="0">
              <a:ea typeface="Arial"/>
              <a:cs typeface="Arial"/>
              <a:sym typeface="Arial"/>
            </a:endParaRPr>
          </a:p>
          <a:p>
            <a:pPr marL="38100" lvl="0">
              <a:lnSpc>
                <a:spcPct val="107000"/>
              </a:lnSpc>
              <a:spcBef>
                <a:spcPts val="400"/>
              </a:spcBef>
            </a:pPr>
            <a:r>
              <a:rPr lang="en-US" sz="2400" dirty="0" smtClean="0">
                <a:ea typeface="Arial"/>
                <a:cs typeface="Arial"/>
                <a:sym typeface="Arial"/>
              </a:rPr>
              <a:t>1.Many </a:t>
            </a:r>
            <a:r>
              <a:rPr lang="en-US" sz="2400" dirty="0">
                <a:ea typeface="Arial"/>
                <a:cs typeface="Arial"/>
                <a:sym typeface="Arial"/>
              </a:rPr>
              <a:t>novels and books which were bought by students or employees are left unused after they done reading. Most number of books are left idle without any use for anyone.</a:t>
            </a:r>
          </a:p>
          <a:p>
            <a:pPr lvl="0">
              <a:spcBef>
                <a:spcPts val="800"/>
              </a:spcBef>
            </a:pPr>
            <a:r>
              <a:rPr lang="en-US" sz="2400" dirty="0" smtClean="0"/>
              <a:t>2.Buying </a:t>
            </a:r>
            <a:r>
              <a:rPr lang="en-US" sz="2400" dirty="0"/>
              <a:t>number of </a:t>
            </a:r>
            <a:r>
              <a:rPr lang="en-US" sz="2400" dirty="0" smtClean="0"/>
              <a:t>books every time </a:t>
            </a:r>
            <a:r>
              <a:rPr lang="en-US" sz="2400" dirty="0"/>
              <a:t>can’t be affordable to the regular &amp; occasional readers.</a:t>
            </a:r>
          </a:p>
          <a:p>
            <a:pPr lvl="0">
              <a:spcBef>
                <a:spcPts val="1600"/>
              </a:spcBef>
            </a:pPr>
            <a:endParaRPr lang="en-US" sz="2400" b="1" dirty="0" smtClean="0"/>
          </a:p>
          <a:p>
            <a:pPr lvl="0">
              <a:spcBef>
                <a:spcPts val="1600"/>
              </a:spcBef>
            </a:pPr>
            <a:r>
              <a:rPr lang="en-US" sz="2400" b="1" dirty="0" smtClean="0"/>
              <a:t>What </a:t>
            </a:r>
            <a:r>
              <a:rPr lang="en-US" sz="2400" b="1" dirty="0"/>
              <a:t>if we provide a medium to read their interested book on per </a:t>
            </a:r>
            <a:r>
              <a:rPr lang="en-US" sz="2400" b="1" dirty="0" smtClean="0"/>
              <a:t>day </a:t>
            </a:r>
            <a:r>
              <a:rPr lang="en-US" sz="2400" b="1" dirty="0"/>
              <a:t>basis</a:t>
            </a:r>
            <a:r>
              <a:rPr lang="en-US" sz="2400" b="1" dirty="0" smtClean="0"/>
              <a:t>?</a:t>
            </a:r>
          </a:p>
          <a:p>
            <a:pPr>
              <a:spcBef>
                <a:spcPts val="1600"/>
              </a:spcBef>
            </a:pPr>
            <a:r>
              <a:rPr lang="en-US" sz="2400" b="1" dirty="0">
                <a:ea typeface="Arial"/>
                <a:cs typeface="Arial"/>
                <a:sym typeface="Arial"/>
              </a:rPr>
              <a:t>What if we can generate most of </a:t>
            </a:r>
            <a:r>
              <a:rPr lang="en-US" sz="2400" b="1" dirty="0" smtClean="0">
                <a:ea typeface="Arial"/>
                <a:cs typeface="Arial"/>
                <a:sym typeface="Arial"/>
              </a:rPr>
              <a:t>the usage of their books?</a:t>
            </a:r>
            <a:endParaRPr lang="en-US" sz="2400" dirty="0">
              <a:ea typeface="Arial"/>
              <a:cs typeface="Arial"/>
              <a:sym typeface="Arial"/>
            </a:endParaRPr>
          </a:p>
          <a:p>
            <a:pPr lvl="0">
              <a:spcBef>
                <a:spcPts val="1600"/>
              </a:spcBef>
            </a:pP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5444836" y="487665"/>
            <a:ext cx="6557555" cy="8304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PROBLEM-SOLUTION</a:t>
            </a:r>
            <a:endParaRPr lang="en-US" sz="480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9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745" y="482505"/>
            <a:ext cx="4438764" cy="768085"/>
          </a:xfrm>
        </p:spPr>
        <p:txBody>
          <a:bodyPr/>
          <a:lstStyle/>
          <a:p>
            <a:r>
              <a:rPr lang="en-US" sz="4800" dirty="0" smtClean="0">
                <a:solidFill>
                  <a:schemeClr val="bg1"/>
                </a:solidFill>
              </a:rPr>
              <a:t>SOLUTION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46764" y="2535382"/>
            <a:ext cx="8215745" cy="3433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We are a mobile platform where unused books by their individual </a:t>
            </a:r>
            <a:r>
              <a:rPr lang="en-US" sz="24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owners (students, employees, etc..) can </a:t>
            </a: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be kept online for renting to </a:t>
            </a:r>
            <a:r>
              <a:rPr lang="en-US" sz="24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others in their location(Colleges, Office </a:t>
            </a:r>
            <a:r>
              <a:rPr lang="en-US" sz="24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Premises, Townships etc..)</a:t>
            </a:r>
            <a:endParaRPr lang="en-US" sz="2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By this </a:t>
            </a:r>
            <a:r>
              <a:rPr lang="en-US" sz="24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they will be </a:t>
            </a: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able to provide books </a:t>
            </a:r>
            <a:r>
              <a:rPr lang="en-US" sz="24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rent on </a:t>
            </a: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per day basis to </a:t>
            </a:r>
            <a:r>
              <a:rPr lang="en-US" sz="24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interested readers </a:t>
            </a: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and whoever made </a:t>
            </a:r>
            <a:r>
              <a:rPr lang="en-US" sz="24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their books </a:t>
            </a: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available can </a:t>
            </a:r>
            <a:r>
              <a:rPr lang="en-US" sz="24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pocket </a:t>
            </a: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money </a:t>
            </a:r>
            <a:r>
              <a:rPr lang="en-US" sz="24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through the </a:t>
            </a: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bookings..</a:t>
            </a:r>
            <a:endParaRPr lang="en-IN" sz="2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584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131127" y="443346"/>
            <a:ext cx="9060874" cy="997527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Why do you believe this is a big issue and what are insights that support your reasoning?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2800" y="1911927"/>
            <a:ext cx="85621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1.Buying of novels, textbooks with hefty prices is an extra burden to the students which turns out useless once done with them.</a:t>
            </a:r>
          </a:p>
          <a:p>
            <a:r>
              <a:rPr lang="en-US" dirty="0" smtClean="0"/>
              <a:t> 2</a:t>
            </a:r>
            <a:r>
              <a:rPr lang="en-US" dirty="0" smtClean="0"/>
              <a:t>. </a:t>
            </a:r>
            <a:r>
              <a:rPr lang="en-US" dirty="0" smtClean="0"/>
              <a:t>Required extra</a:t>
            </a:r>
            <a:r>
              <a:rPr lang="en-US" dirty="0" smtClean="0"/>
              <a:t> space for their </a:t>
            </a:r>
            <a:r>
              <a:rPr lang="en-US" dirty="0" smtClean="0"/>
              <a:t>inventory.</a:t>
            </a:r>
            <a:endParaRPr lang="en-US" dirty="0" smtClean="0"/>
          </a:p>
          <a:p>
            <a:r>
              <a:rPr lang="en-US" dirty="0" smtClean="0"/>
              <a:t>3. </a:t>
            </a:r>
            <a:r>
              <a:rPr lang="en-US" dirty="0" smtClean="0"/>
              <a:t>Digital format books cannot compliment the traditional Paperback and hardcover formats. </a:t>
            </a:r>
            <a:endParaRPr lang="en-US" dirty="0" smtClean="0"/>
          </a:p>
          <a:p>
            <a:r>
              <a:rPr lang="en-US" dirty="0"/>
              <a:t>4</a:t>
            </a:r>
            <a:r>
              <a:rPr lang="en-US" dirty="0" smtClean="0"/>
              <a:t>. Digitalization has made us inescapable from the internet. So a </a:t>
            </a:r>
            <a:r>
              <a:rPr lang="en-US" dirty="0" smtClean="0"/>
              <a:t>book </a:t>
            </a:r>
            <a:r>
              <a:rPr lang="en-US" dirty="0" smtClean="0"/>
              <a:t>will be a self-relief &amp; source of escape without much distractions if reading via hardcover or paperback format.</a:t>
            </a:r>
          </a:p>
          <a:p>
            <a:r>
              <a:rPr lang="en-US" dirty="0" smtClean="0"/>
              <a:t>5. E</a:t>
            </a:r>
            <a:r>
              <a:rPr lang="en-US" dirty="0" smtClean="0"/>
              <a:t>very </a:t>
            </a:r>
            <a:r>
              <a:rPr lang="en-US" dirty="0" smtClean="0"/>
              <a:t>user might </a:t>
            </a:r>
            <a:r>
              <a:rPr lang="en-US" dirty="0" smtClean="0"/>
              <a:t>get irritability</a:t>
            </a:r>
            <a:r>
              <a:rPr lang="en-US" dirty="0"/>
              <a:t>,</a:t>
            </a:r>
            <a:r>
              <a:rPr lang="en-US" dirty="0" smtClean="0"/>
              <a:t> strain or </a:t>
            </a:r>
            <a:r>
              <a:rPr lang="en-US" dirty="0" smtClean="0"/>
              <a:t>Computer vision syndrome (CVS</a:t>
            </a:r>
            <a:r>
              <a:rPr lang="en-US" dirty="0" smtClean="0"/>
              <a:t>) etc.. Side effects with usage of gadgets everywhere.</a:t>
            </a:r>
            <a:endParaRPr lang="en-US" dirty="0" smtClean="0"/>
          </a:p>
          <a:p>
            <a:r>
              <a:rPr lang="en-US" dirty="0" smtClean="0"/>
              <a:t>One cannot stop the digitalization but can reduce </a:t>
            </a:r>
            <a:r>
              <a:rPr lang="en-US" dirty="0" smtClean="0"/>
              <a:t>usage </a:t>
            </a:r>
            <a:r>
              <a:rPr lang="en-US" dirty="0" smtClean="0"/>
              <a:t>of gadgets and focus on paperback copies for reading will be a healthy activity which can improves imagination capability.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4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4"/>
          <p:cNvSpPr txBox="1"/>
          <p:nvPr/>
        </p:nvSpPr>
        <p:spPr>
          <a:xfrm>
            <a:off x="4378036" y="649187"/>
            <a:ext cx="7509162" cy="597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buClr>
                <a:schemeClr val="lt1"/>
              </a:buClr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 Description, Customer &amp; Market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segments.</a:t>
            </a:r>
          </a:p>
          <a:p>
            <a:pPr algn="ctr">
              <a:buClr>
                <a:schemeClr val="lt1"/>
              </a:buClr>
            </a:pP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6582" y="1517072"/>
            <a:ext cx="2701636" cy="7204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Description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56218" y="1517072"/>
            <a:ext cx="4488873" cy="7204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Customer/Market Segments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6582" y="2687781"/>
            <a:ext cx="50153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1.We are solely focused on providing a platform for users to rent a book with least expense.</a:t>
            </a:r>
          </a:p>
          <a:p>
            <a:r>
              <a:rPr lang="en-US" dirty="0" smtClean="0"/>
              <a:t>2. Using a Rentor- </a:t>
            </a:r>
            <a:r>
              <a:rPr lang="en-US" dirty="0" err="1" smtClean="0"/>
              <a:t>Rentee</a:t>
            </a:r>
            <a:r>
              <a:rPr lang="en-US" dirty="0" smtClean="0"/>
              <a:t> model which in return creates 2 resolutions</a:t>
            </a:r>
            <a:r>
              <a:rPr lang="en-US" dirty="0"/>
              <a:t>: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Pocket money to students who owns and lends his/her book to other readers around him.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Readers can rent a book from users around him/her.</a:t>
            </a:r>
          </a:p>
          <a:p>
            <a:r>
              <a:rPr lang="en-US" dirty="0" smtClean="0"/>
              <a:t>3. Letting know the proper tracking of order on both sides.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06581" y="2618509"/>
            <a:ext cx="5015345" cy="3380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456218" y="2687781"/>
            <a:ext cx="5569527" cy="9233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FY20</a:t>
            </a:r>
          </a:p>
          <a:p>
            <a:r>
              <a:rPr lang="en-US" dirty="0" smtClean="0"/>
              <a:t>Number </a:t>
            </a:r>
            <a:r>
              <a:rPr lang="en-US" dirty="0"/>
              <a:t>of colleges --  </a:t>
            </a:r>
            <a:r>
              <a:rPr lang="en-US" dirty="0" smtClean="0"/>
              <a:t>52,627   </a:t>
            </a:r>
            <a:r>
              <a:rPr lang="en-US" dirty="0"/>
              <a:t>(FY18 --39,050)</a:t>
            </a:r>
          </a:p>
          <a:p>
            <a:r>
              <a:rPr lang="en-US" dirty="0"/>
              <a:t>Universities in India--- </a:t>
            </a:r>
            <a:r>
              <a:rPr lang="en-US" dirty="0" smtClean="0"/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127221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/>
        </p:nvSpPr>
        <p:spPr>
          <a:xfrm>
            <a:off x="6557554" y="457055"/>
            <a:ext cx="5701548" cy="1035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494429"/>
              </a:buClr>
            </a:pPr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COMPETITORS</a:t>
            </a:r>
            <a:endParaRPr sz="4800" dirty="0">
              <a:solidFill>
                <a:schemeClr val="bg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29910" y="2219243"/>
            <a:ext cx="495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Infireads, DoorstepLibrary.com, Bookchor.com etc..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97381" y="3073300"/>
            <a:ext cx="95457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We are a crowdsourcing platform which mainly focuses on books and helps reader.</a:t>
            </a:r>
          </a:p>
          <a:p>
            <a:r>
              <a:rPr lang="en-US" dirty="0" smtClean="0"/>
              <a:t>2. Unlike other platforms, we will be operating mainly on C2C basis.</a:t>
            </a:r>
          </a:p>
          <a:p>
            <a:r>
              <a:rPr lang="en-US" dirty="0" smtClean="0"/>
              <a:t>3. Our platform helps other readers in their colleges/localities to find the other readers &amp; </a:t>
            </a:r>
          </a:p>
          <a:p>
            <a:r>
              <a:rPr lang="en-US" dirty="0"/>
              <a:t> </a:t>
            </a:r>
            <a:r>
              <a:rPr lang="en-US" dirty="0" smtClean="0"/>
              <a:t>    connect.</a:t>
            </a:r>
          </a:p>
          <a:p>
            <a:r>
              <a:rPr lang="en-US" dirty="0" smtClean="0"/>
              <a:t>4. At last, we’ll indirectly encouraging people to read at low expense unlike other platforms</a:t>
            </a:r>
          </a:p>
          <a:p>
            <a:r>
              <a:rPr lang="en-US" dirty="0"/>
              <a:t> </a:t>
            </a:r>
            <a:r>
              <a:rPr lang="en-US" dirty="0" smtClean="0"/>
              <a:t>    which takes charges like deposit, registration &amp; delivery, minimum no of books required to </a:t>
            </a:r>
          </a:p>
          <a:p>
            <a:r>
              <a:rPr lang="en-US" dirty="0"/>
              <a:t> </a:t>
            </a:r>
            <a:r>
              <a:rPr lang="en-US" dirty="0" smtClean="0"/>
              <a:t>    list in platform etc..  </a:t>
            </a:r>
          </a:p>
        </p:txBody>
      </p:sp>
    </p:spTree>
    <p:extLst>
      <p:ext uri="{BB962C8B-B14F-4D97-AF65-F5344CB8AC3E}">
        <p14:creationId xmlns:p14="http://schemas.microsoft.com/office/powerpoint/2010/main" val="425985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/>
          <p:nvPr/>
        </p:nvSpPr>
        <p:spPr>
          <a:xfrm>
            <a:off x="1871531" y="0"/>
            <a:ext cx="10320469" cy="6858000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6"/>
          <p:cNvSpPr txBox="1"/>
          <p:nvPr/>
        </p:nvSpPr>
        <p:spPr>
          <a:xfrm>
            <a:off x="6557554" y="457055"/>
            <a:ext cx="5701548" cy="1035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494429"/>
              </a:buClr>
            </a:pPr>
            <a:r>
              <a:rPr lang="en-US" sz="4800" b="1" dirty="0" smtClean="0">
                <a:solidFill>
                  <a:srgbClr val="4944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TARGET MARKET</a:t>
            </a:r>
            <a:endParaRPr sz="4800" b="1" dirty="0">
              <a:solidFill>
                <a:srgbClr val="4944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2400267" y="1744941"/>
            <a:ext cx="9313035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16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6"/>
          <p:cNvSpPr txBox="1"/>
          <p:nvPr/>
        </p:nvSpPr>
        <p:spPr>
          <a:xfrm>
            <a:off x="2455479" y="1868051"/>
            <a:ext cx="441649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rgbClr val="4944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endParaRPr sz="2400" b="1" dirty="0">
              <a:solidFill>
                <a:srgbClr val="494429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26" name="Google Shape;126;p26"/>
          <p:cNvSpPr txBox="1"/>
          <p:nvPr/>
        </p:nvSpPr>
        <p:spPr>
          <a:xfrm>
            <a:off x="2400267" y="3357965"/>
            <a:ext cx="4416491" cy="1600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16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No of titles published, printed and purchased is the </a:t>
            </a:r>
            <a:r>
              <a:rPr lang="en-US" sz="1600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total targeted </a:t>
            </a:r>
            <a:r>
              <a:rPr lang="en-US" sz="16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market</a:t>
            </a:r>
            <a:r>
              <a:rPr lang="en-US" sz="1600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endParaRPr sz="2400" dirty="0"/>
          </a:p>
          <a:p>
            <a:endParaRPr lang="en-US" sz="1600" dirty="0">
              <a:solidFill>
                <a:srgbClr val="3F3F3F"/>
              </a:solidFill>
            </a:endParaRPr>
          </a:p>
          <a:p>
            <a:endParaRPr sz="16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6"/>
          <p:cNvSpPr txBox="1"/>
          <p:nvPr/>
        </p:nvSpPr>
        <p:spPr>
          <a:xfrm>
            <a:off x="6927182" y="1868051"/>
            <a:ext cx="441649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User Analysis</a:t>
            </a:r>
            <a:endParaRPr sz="2400" b="1" dirty="0">
              <a:solidFill>
                <a:srgbClr val="4944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6"/>
          <p:cNvSpPr txBox="1"/>
          <p:nvPr/>
        </p:nvSpPr>
        <p:spPr>
          <a:xfrm>
            <a:off x="7296811" y="3357965"/>
            <a:ext cx="4416491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 dirty="0"/>
          </a:p>
        </p:txBody>
      </p:sp>
      <p:sp>
        <p:nvSpPr>
          <p:cNvPr id="129" name="Google Shape;129;p26"/>
          <p:cNvSpPr txBox="1"/>
          <p:nvPr/>
        </p:nvSpPr>
        <p:spPr>
          <a:xfrm>
            <a:off x="2400267" y="5393346"/>
            <a:ext cx="931303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16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416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/>
        </p:nvSpPr>
        <p:spPr>
          <a:xfrm>
            <a:off x="7733211" y="310715"/>
            <a:ext cx="4356049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48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PAIN POINTS</a:t>
            </a:r>
            <a:endParaRPr sz="48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135" name="Google Shape;135;p27"/>
          <p:cNvGrpSpPr/>
          <p:nvPr/>
        </p:nvGrpSpPr>
        <p:grpSpPr>
          <a:xfrm>
            <a:off x="5036888" y="1438176"/>
            <a:ext cx="6389718" cy="940173"/>
            <a:chOff x="3547589" y="1078632"/>
            <a:chExt cx="4792288" cy="705130"/>
          </a:xfrm>
        </p:grpSpPr>
        <p:grpSp>
          <p:nvGrpSpPr>
            <p:cNvPr id="136" name="Google Shape;136;p27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137" name="Google Shape;137;p27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>
                  <a:gd name="adj" fmla="val 16667"/>
                </a:avLst>
              </a:prstGeom>
              <a:solidFill>
                <a:srgbClr val="797B4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27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8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0" name="Google Shape;140;p27"/>
            <p:cNvSpPr txBox="1"/>
            <p:nvPr/>
          </p:nvSpPr>
          <p:spPr>
            <a:xfrm>
              <a:off x="5315541" y="1239113"/>
              <a:ext cx="3024336" cy="3789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r>
                <a:rPr lang="en-US" sz="1867" b="1" dirty="0" smtClean="0">
                  <a:solidFill>
                    <a:srgbClr val="595959"/>
                  </a:solidFill>
                  <a:latin typeface="Arial"/>
                  <a:cs typeface="Arial"/>
                  <a:sym typeface="Arial"/>
                </a:rPr>
                <a:t>Affordability</a:t>
              </a:r>
              <a:endParaRPr sz="2400" dirty="0"/>
            </a:p>
          </p:txBody>
        </p:sp>
        <p:grpSp>
          <p:nvGrpSpPr>
            <p:cNvPr id="142" name="Google Shape;142;p27"/>
            <p:cNvGrpSpPr/>
            <p:nvPr/>
          </p:nvGrpSpPr>
          <p:grpSpPr>
            <a:xfrm>
              <a:off x="3547589" y="1115957"/>
              <a:ext cx="646423" cy="646423"/>
              <a:chOff x="3547589" y="1115957"/>
              <a:chExt cx="646423" cy="646423"/>
            </a:xfrm>
          </p:grpSpPr>
          <p:sp>
            <p:nvSpPr>
              <p:cNvPr id="143" name="Google Shape;143;p27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lt1"/>
              </a:solidFill>
              <a:ln w="63500" cap="flat" cmpd="sng">
                <a:solidFill>
                  <a:srgbClr val="797B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27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pPr algn="ctr"/>
                <a:r>
                  <a:rPr lang="en-US" sz="2667" b="1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2667" b="1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5" name="Google Shape;145;p27"/>
          <p:cNvGrpSpPr/>
          <p:nvPr/>
        </p:nvGrpSpPr>
        <p:grpSpPr>
          <a:xfrm>
            <a:off x="5389908" y="2447596"/>
            <a:ext cx="6111830" cy="940173"/>
            <a:chOff x="3547589" y="1078632"/>
            <a:chExt cx="4583872" cy="705130"/>
          </a:xfrm>
        </p:grpSpPr>
        <p:grpSp>
          <p:nvGrpSpPr>
            <p:cNvPr id="146" name="Google Shape;146;p27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147" name="Google Shape;147;p27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>
                  <a:gd name="adj" fmla="val 16667"/>
                </a:avLst>
              </a:prstGeom>
              <a:solidFill>
                <a:srgbClr val="797B4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27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8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0" name="Google Shape;150;p27"/>
            <p:cNvSpPr txBox="1"/>
            <p:nvPr/>
          </p:nvSpPr>
          <p:spPr>
            <a:xfrm>
              <a:off x="5107125" y="1194478"/>
              <a:ext cx="30243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r>
                <a:rPr lang="en-US" sz="1867" b="1" dirty="0" smtClean="0">
                  <a:solidFill>
                    <a:srgbClr val="595959"/>
                  </a:solidFill>
                  <a:latin typeface="Arial"/>
                  <a:cs typeface="Arial"/>
                  <a:sym typeface="Arial"/>
                </a:rPr>
                <a:t>Storage Space</a:t>
              </a:r>
              <a:endParaRPr sz="2400" dirty="0"/>
            </a:p>
          </p:txBody>
        </p:sp>
        <p:grpSp>
          <p:nvGrpSpPr>
            <p:cNvPr id="152" name="Google Shape;152;p27"/>
            <p:cNvGrpSpPr/>
            <p:nvPr/>
          </p:nvGrpSpPr>
          <p:grpSpPr>
            <a:xfrm>
              <a:off x="3547589" y="1115957"/>
              <a:ext cx="646423" cy="646423"/>
              <a:chOff x="3547589" y="1115957"/>
              <a:chExt cx="646423" cy="646423"/>
            </a:xfrm>
          </p:grpSpPr>
          <p:sp>
            <p:nvSpPr>
              <p:cNvPr id="153" name="Google Shape;153;p27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lt1"/>
              </a:solidFill>
              <a:ln w="63500" cap="flat" cmpd="sng">
                <a:solidFill>
                  <a:srgbClr val="797B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27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pPr algn="ctr"/>
                <a:r>
                  <a:rPr lang="en-US" sz="2667" b="1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sz="2667" b="1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5" name="Google Shape;155;p27"/>
          <p:cNvGrpSpPr/>
          <p:nvPr/>
        </p:nvGrpSpPr>
        <p:grpSpPr>
          <a:xfrm>
            <a:off x="5742928" y="3457016"/>
            <a:ext cx="6030402" cy="940173"/>
            <a:chOff x="3547589" y="1078632"/>
            <a:chExt cx="4522801" cy="705130"/>
          </a:xfrm>
        </p:grpSpPr>
        <p:grpSp>
          <p:nvGrpSpPr>
            <p:cNvPr id="156" name="Google Shape;156;p27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157" name="Google Shape;157;p27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>
                  <a:gd name="adj" fmla="val 16667"/>
                </a:avLst>
              </a:prstGeom>
              <a:solidFill>
                <a:srgbClr val="797B4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7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8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0" name="Google Shape;160;p27"/>
            <p:cNvSpPr txBox="1"/>
            <p:nvPr/>
          </p:nvSpPr>
          <p:spPr>
            <a:xfrm>
              <a:off x="4572000" y="1123951"/>
              <a:ext cx="3024336" cy="570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r>
                <a:rPr lang="en-US" sz="1867" b="1" dirty="0" smtClean="0">
                  <a:solidFill>
                    <a:srgbClr val="595959"/>
                  </a:solidFill>
                  <a:latin typeface="Arial"/>
                  <a:cs typeface="Arial"/>
                  <a:sym typeface="Arial"/>
                </a:rPr>
                <a:t>Not enough books in libraries/</a:t>
              </a:r>
            </a:p>
            <a:p>
              <a:r>
                <a:rPr lang="en-US" sz="1867" b="1" dirty="0" smtClean="0">
                  <a:solidFill>
                    <a:srgbClr val="595959"/>
                  </a:solidFill>
                  <a:latin typeface="Arial"/>
                  <a:cs typeface="Arial"/>
                  <a:sym typeface="Arial"/>
                </a:rPr>
                <a:t>or no libraries at all</a:t>
              </a:r>
              <a:endParaRPr sz="2400" dirty="0"/>
            </a:p>
          </p:txBody>
        </p:sp>
        <p:grpSp>
          <p:nvGrpSpPr>
            <p:cNvPr id="162" name="Google Shape;162;p27"/>
            <p:cNvGrpSpPr/>
            <p:nvPr/>
          </p:nvGrpSpPr>
          <p:grpSpPr>
            <a:xfrm>
              <a:off x="3547589" y="1115957"/>
              <a:ext cx="646423" cy="646423"/>
              <a:chOff x="3547589" y="1115957"/>
              <a:chExt cx="646423" cy="646423"/>
            </a:xfrm>
          </p:grpSpPr>
          <p:sp>
            <p:nvSpPr>
              <p:cNvPr id="163" name="Google Shape;163;p27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lt1"/>
              </a:solidFill>
              <a:ln w="63500" cap="flat" cmpd="sng">
                <a:solidFill>
                  <a:srgbClr val="797B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27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pPr algn="ctr"/>
                <a:r>
                  <a:rPr lang="en-US" sz="2667" b="1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sz="2667" b="1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65" name="Google Shape;165;p27"/>
          <p:cNvGrpSpPr/>
          <p:nvPr/>
        </p:nvGrpSpPr>
        <p:grpSpPr>
          <a:xfrm>
            <a:off x="5389908" y="4466436"/>
            <a:ext cx="6030402" cy="940173"/>
            <a:chOff x="3547589" y="1078632"/>
            <a:chExt cx="4522801" cy="705130"/>
          </a:xfrm>
        </p:grpSpPr>
        <p:grpSp>
          <p:nvGrpSpPr>
            <p:cNvPr id="166" name="Google Shape;166;p27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167" name="Google Shape;167;p27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>
                  <a:gd name="adj" fmla="val 16667"/>
                </a:avLst>
              </a:prstGeom>
              <a:solidFill>
                <a:srgbClr val="797B4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7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8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0" name="Google Shape;170;p27"/>
            <p:cNvSpPr txBox="1"/>
            <p:nvPr/>
          </p:nvSpPr>
          <p:spPr>
            <a:xfrm>
              <a:off x="4518731" y="1189388"/>
              <a:ext cx="3184884" cy="4756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r>
                <a:rPr lang="en-US" sz="1867" b="1" dirty="0" smtClean="0">
                  <a:solidFill>
                    <a:srgbClr val="595959"/>
                  </a:solidFill>
                  <a:latin typeface="Arial"/>
                  <a:cs typeface="Arial"/>
                  <a:sym typeface="Arial"/>
                </a:rPr>
                <a:t>E-Reading for 2 hours can cause CVS</a:t>
              </a:r>
            </a:p>
          </p:txBody>
        </p:sp>
        <p:grpSp>
          <p:nvGrpSpPr>
            <p:cNvPr id="172" name="Google Shape;172;p27"/>
            <p:cNvGrpSpPr/>
            <p:nvPr/>
          </p:nvGrpSpPr>
          <p:grpSpPr>
            <a:xfrm>
              <a:off x="3547589" y="1115957"/>
              <a:ext cx="646423" cy="646423"/>
              <a:chOff x="3547589" y="1115957"/>
              <a:chExt cx="646423" cy="646423"/>
            </a:xfrm>
          </p:grpSpPr>
          <p:sp>
            <p:nvSpPr>
              <p:cNvPr id="173" name="Google Shape;173;p27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lt1"/>
              </a:solidFill>
              <a:ln w="63500" cap="flat" cmpd="sng">
                <a:solidFill>
                  <a:srgbClr val="797B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27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pPr algn="ctr"/>
                <a:r>
                  <a:rPr lang="en-US" sz="2667" b="1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sz="2667" b="1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5" name="Google Shape;175;p27"/>
          <p:cNvGrpSpPr/>
          <p:nvPr/>
        </p:nvGrpSpPr>
        <p:grpSpPr>
          <a:xfrm>
            <a:off x="5036888" y="5475856"/>
            <a:ext cx="6030402" cy="940173"/>
            <a:chOff x="3547589" y="1078632"/>
            <a:chExt cx="4522801" cy="705130"/>
          </a:xfrm>
        </p:grpSpPr>
        <p:grpSp>
          <p:nvGrpSpPr>
            <p:cNvPr id="176" name="Google Shape;176;p27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177" name="Google Shape;177;p27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>
                  <a:gd name="adj" fmla="val 16667"/>
                </a:avLst>
              </a:prstGeom>
              <a:solidFill>
                <a:srgbClr val="797B4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27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8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0" name="Google Shape;180;p27"/>
            <p:cNvSpPr txBox="1"/>
            <p:nvPr/>
          </p:nvSpPr>
          <p:spPr>
            <a:xfrm>
              <a:off x="4620741" y="1206371"/>
              <a:ext cx="3024336" cy="4328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r>
                <a:rPr lang="en-US" sz="1867" b="1" dirty="0" smtClean="0">
                  <a:solidFill>
                    <a:srgbClr val="595959"/>
                  </a:solidFill>
                  <a:latin typeface="Arial"/>
                  <a:cs typeface="Arial"/>
                  <a:sym typeface="Arial"/>
                </a:rPr>
                <a:t>No Escape from Internet</a:t>
              </a:r>
              <a:endParaRPr lang="en-US" sz="2400" dirty="0"/>
            </a:p>
          </p:txBody>
        </p:sp>
        <p:grpSp>
          <p:nvGrpSpPr>
            <p:cNvPr id="182" name="Google Shape;182;p27"/>
            <p:cNvGrpSpPr/>
            <p:nvPr/>
          </p:nvGrpSpPr>
          <p:grpSpPr>
            <a:xfrm>
              <a:off x="3547589" y="1115957"/>
              <a:ext cx="646423" cy="646423"/>
              <a:chOff x="3547589" y="1115957"/>
              <a:chExt cx="646423" cy="646423"/>
            </a:xfrm>
          </p:grpSpPr>
          <p:sp>
            <p:nvSpPr>
              <p:cNvPr id="183" name="Google Shape;183;p27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lt1"/>
              </a:solidFill>
              <a:ln w="63500" cap="flat" cmpd="sng">
                <a:solidFill>
                  <a:srgbClr val="797B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27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pPr algn="ctr"/>
                <a:r>
                  <a:rPr lang="en-US" sz="2667" b="1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 sz="2667" b="1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920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>
            <a:spLocks noGrp="1"/>
          </p:cNvSpPr>
          <p:nvPr>
            <p:ph type="body" idx="1"/>
          </p:nvPr>
        </p:nvSpPr>
        <p:spPr>
          <a:xfrm>
            <a:off x="7894495" y="383801"/>
            <a:ext cx="4026968" cy="7680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Services</a:t>
            </a:r>
            <a:endParaRPr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3" name="Google Shape;203;p30"/>
          <p:cNvSpPr/>
          <p:nvPr/>
        </p:nvSpPr>
        <p:spPr>
          <a:xfrm>
            <a:off x="4802655" y="2412211"/>
            <a:ext cx="1056117" cy="968000"/>
          </a:xfrm>
          <a:prstGeom prst="rect">
            <a:avLst/>
          </a:prstGeom>
          <a:noFill/>
          <a:ln w="38100" cap="flat" cmpd="sng">
            <a:solidFill>
              <a:srgbClr val="797B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0"/>
          <p:cNvSpPr/>
          <p:nvPr/>
        </p:nvSpPr>
        <p:spPr>
          <a:xfrm>
            <a:off x="6530846" y="2412211"/>
            <a:ext cx="1056117" cy="968000"/>
          </a:xfrm>
          <a:prstGeom prst="rect">
            <a:avLst/>
          </a:prstGeom>
          <a:noFill/>
          <a:ln w="38100" cap="flat" cmpd="sng">
            <a:solidFill>
              <a:srgbClr val="797B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0"/>
          <p:cNvSpPr/>
          <p:nvPr/>
        </p:nvSpPr>
        <p:spPr>
          <a:xfrm>
            <a:off x="8259036" y="2412211"/>
            <a:ext cx="1056117" cy="968000"/>
          </a:xfrm>
          <a:prstGeom prst="rect">
            <a:avLst/>
          </a:prstGeom>
          <a:noFill/>
          <a:ln w="38100" cap="flat" cmpd="sng">
            <a:solidFill>
              <a:srgbClr val="797B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0"/>
          <p:cNvSpPr/>
          <p:nvPr/>
        </p:nvSpPr>
        <p:spPr>
          <a:xfrm>
            <a:off x="9987219" y="2412211"/>
            <a:ext cx="1056117" cy="968000"/>
          </a:xfrm>
          <a:prstGeom prst="rect">
            <a:avLst/>
          </a:prstGeom>
          <a:noFill/>
          <a:ln w="38100" cap="flat" cmpd="sng">
            <a:solidFill>
              <a:srgbClr val="797B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4802655" y="4524445"/>
            <a:ext cx="1056117" cy="968000"/>
          </a:xfrm>
          <a:prstGeom prst="rect">
            <a:avLst/>
          </a:prstGeom>
          <a:noFill/>
          <a:ln w="38100" cap="flat" cmpd="sng">
            <a:solidFill>
              <a:srgbClr val="797B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0"/>
          <p:cNvSpPr/>
          <p:nvPr/>
        </p:nvSpPr>
        <p:spPr>
          <a:xfrm>
            <a:off x="6530846" y="4524445"/>
            <a:ext cx="1056117" cy="968000"/>
          </a:xfrm>
          <a:prstGeom prst="rect">
            <a:avLst/>
          </a:prstGeom>
          <a:noFill/>
          <a:ln w="38100" cap="flat" cmpd="sng">
            <a:solidFill>
              <a:srgbClr val="797B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0"/>
          <p:cNvSpPr/>
          <p:nvPr/>
        </p:nvSpPr>
        <p:spPr>
          <a:xfrm>
            <a:off x="8259036" y="4524445"/>
            <a:ext cx="1056117" cy="968000"/>
          </a:xfrm>
          <a:prstGeom prst="rect">
            <a:avLst/>
          </a:prstGeom>
          <a:noFill/>
          <a:ln w="38100" cap="flat" cmpd="sng">
            <a:solidFill>
              <a:srgbClr val="797B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9987219" y="4524445"/>
            <a:ext cx="1056117" cy="968000"/>
          </a:xfrm>
          <a:prstGeom prst="rect">
            <a:avLst/>
          </a:prstGeom>
          <a:noFill/>
          <a:ln w="38100" cap="flat" cmpd="sng">
            <a:solidFill>
              <a:srgbClr val="797B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0"/>
          <p:cNvSpPr/>
          <p:nvPr/>
        </p:nvSpPr>
        <p:spPr>
          <a:xfrm>
            <a:off x="8451128" y="2474173"/>
            <a:ext cx="783772" cy="67363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0"/>
          <p:cNvSpPr/>
          <p:nvPr/>
        </p:nvSpPr>
        <p:spPr>
          <a:xfrm rot="2700000">
            <a:off x="10336693" y="2556437"/>
            <a:ext cx="357175" cy="67954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41" y="0"/>
                </a:moveTo>
                <a:cubicBezTo>
                  <a:pt x="68312" y="142"/>
                  <a:pt x="77049" y="3617"/>
                  <a:pt x="77802" y="9249"/>
                </a:cubicBezTo>
                <a:cubicBezTo>
                  <a:pt x="79731" y="16341"/>
                  <a:pt x="68983" y="18083"/>
                  <a:pt x="72034" y="26607"/>
                </a:cubicBezTo>
                <a:lnTo>
                  <a:pt x="120000" y="26607"/>
                </a:lnTo>
                <a:lnTo>
                  <a:pt x="120000" y="53320"/>
                </a:lnTo>
                <a:cubicBezTo>
                  <a:pt x="105180" y="54850"/>
                  <a:pt x="101982" y="49006"/>
                  <a:pt x="89415" y="50069"/>
                </a:cubicBezTo>
                <a:cubicBezTo>
                  <a:pt x="79319" y="50489"/>
                  <a:pt x="73089" y="55363"/>
                  <a:pt x="72833" y="59977"/>
                </a:cubicBezTo>
                <a:cubicBezTo>
                  <a:pt x="73004" y="64029"/>
                  <a:pt x="79442" y="70012"/>
                  <a:pt x="91464" y="70060"/>
                </a:cubicBezTo>
                <a:cubicBezTo>
                  <a:pt x="106013" y="69226"/>
                  <a:pt x="103877" y="65247"/>
                  <a:pt x="120000" y="65606"/>
                </a:cubicBezTo>
                <a:lnTo>
                  <a:pt x="120000" y="93541"/>
                </a:lnTo>
                <a:lnTo>
                  <a:pt x="70059" y="93541"/>
                </a:lnTo>
                <a:cubicBezTo>
                  <a:pt x="69329" y="102697"/>
                  <a:pt x="76533" y="101447"/>
                  <a:pt x="78036" y="109608"/>
                </a:cubicBezTo>
                <a:cubicBezTo>
                  <a:pt x="77950" y="116314"/>
                  <a:pt x="67224" y="119904"/>
                  <a:pt x="59959" y="120000"/>
                </a:cubicBezTo>
                <a:cubicBezTo>
                  <a:pt x="51687" y="119857"/>
                  <a:pt x="42950" y="116382"/>
                  <a:pt x="42197" y="110750"/>
                </a:cubicBezTo>
                <a:cubicBezTo>
                  <a:pt x="40279" y="103699"/>
                  <a:pt x="50892" y="101936"/>
                  <a:pt x="47995" y="93541"/>
                </a:cubicBezTo>
                <a:lnTo>
                  <a:pt x="0" y="93541"/>
                </a:lnTo>
                <a:lnTo>
                  <a:pt x="0" y="66075"/>
                </a:lnTo>
                <a:cubicBezTo>
                  <a:pt x="15368" y="64341"/>
                  <a:pt x="18478" y="70364"/>
                  <a:pt x="31219" y="69286"/>
                </a:cubicBezTo>
                <a:cubicBezTo>
                  <a:pt x="41315" y="68866"/>
                  <a:pt x="47545" y="63992"/>
                  <a:pt x="47801" y="59379"/>
                </a:cubicBezTo>
                <a:cubicBezTo>
                  <a:pt x="47631" y="55326"/>
                  <a:pt x="41193" y="49343"/>
                  <a:pt x="29171" y="49296"/>
                </a:cubicBezTo>
                <a:cubicBezTo>
                  <a:pt x="14433" y="50140"/>
                  <a:pt x="16816" y="54212"/>
                  <a:pt x="0" y="53739"/>
                </a:cubicBezTo>
                <a:lnTo>
                  <a:pt x="0" y="26607"/>
                </a:lnTo>
                <a:lnTo>
                  <a:pt x="49932" y="26607"/>
                </a:lnTo>
                <a:cubicBezTo>
                  <a:pt x="50748" y="17288"/>
                  <a:pt x="43474" y="18596"/>
                  <a:pt x="41963" y="10391"/>
                </a:cubicBezTo>
                <a:cubicBezTo>
                  <a:pt x="42049" y="3685"/>
                  <a:pt x="52775" y="95"/>
                  <a:pt x="600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0"/>
          <p:cNvSpPr/>
          <p:nvPr/>
        </p:nvSpPr>
        <p:spPr>
          <a:xfrm>
            <a:off x="6826474" y="4829908"/>
            <a:ext cx="464857" cy="357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0"/>
          <p:cNvSpPr/>
          <p:nvPr/>
        </p:nvSpPr>
        <p:spPr>
          <a:xfrm>
            <a:off x="10285827" y="4777079"/>
            <a:ext cx="458903" cy="46273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0"/>
          <p:cNvSpPr txBox="1"/>
          <p:nvPr/>
        </p:nvSpPr>
        <p:spPr>
          <a:xfrm>
            <a:off x="4495120" y="3483577"/>
            <a:ext cx="17851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797B4F"/>
                </a:solidFill>
                <a:latin typeface="Arial"/>
                <a:ea typeface="Arial"/>
                <a:cs typeface="Arial"/>
                <a:sym typeface="Arial"/>
              </a:rPr>
              <a:t>Rentee</a:t>
            </a:r>
            <a:endParaRPr sz="1600" b="1" dirty="0">
              <a:solidFill>
                <a:srgbClr val="797B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0"/>
          <p:cNvSpPr txBox="1"/>
          <p:nvPr/>
        </p:nvSpPr>
        <p:spPr>
          <a:xfrm>
            <a:off x="4438119" y="5588457"/>
            <a:ext cx="17851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797B4F"/>
                </a:solidFill>
                <a:latin typeface="Arial"/>
                <a:ea typeface="Arial"/>
                <a:cs typeface="Arial"/>
                <a:sym typeface="Arial"/>
              </a:rPr>
              <a:t>Notifications</a:t>
            </a:r>
            <a:endParaRPr sz="1600" b="1" dirty="0">
              <a:solidFill>
                <a:srgbClr val="797B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0"/>
          <p:cNvSpPr txBox="1"/>
          <p:nvPr/>
        </p:nvSpPr>
        <p:spPr>
          <a:xfrm>
            <a:off x="6166307" y="5588457"/>
            <a:ext cx="17851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797B4F"/>
                </a:solidFill>
                <a:latin typeface="Arial"/>
                <a:ea typeface="Arial"/>
                <a:cs typeface="Arial"/>
                <a:sym typeface="Arial"/>
              </a:rPr>
              <a:t>Scanner</a:t>
            </a:r>
            <a:endParaRPr sz="1600" b="1" dirty="0">
              <a:solidFill>
                <a:srgbClr val="797B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7894495" y="5588457"/>
            <a:ext cx="1785189" cy="825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797B4F"/>
                </a:solidFill>
                <a:latin typeface="Arial"/>
                <a:ea typeface="Arial"/>
                <a:cs typeface="Arial"/>
                <a:sym typeface="Arial"/>
              </a:rPr>
              <a:t>Online</a:t>
            </a:r>
          </a:p>
          <a:p>
            <a:pPr algn="ctr"/>
            <a:r>
              <a:rPr lang="en-US" sz="1600" b="1" dirty="0" smtClean="0">
                <a:solidFill>
                  <a:srgbClr val="797B4F"/>
                </a:solidFill>
                <a:latin typeface="Arial"/>
                <a:ea typeface="Arial"/>
                <a:cs typeface="Arial"/>
                <a:sym typeface="Arial"/>
              </a:rPr>
              <a:t>Payments/</a:t>
            </a:r>
          </a:p>
          <a:p>
            <a:pPr algn="ctr"/>
            <a:r>
              <a:rPr lang="en-US" sz="1600" b="1" dirty="0" smtClean="0">
                <a:solidFill>
                  <a:srgbClr val="797B4F"/>
                </a:solidFill>
                <a:latin typeface="Arial"/>
                <a:ea typeface="Arial"/>
                <a:cs typeface="Arial"/>
                <a:sym typeface="Arial"/>
              </a:rPr>
              <a:t>Cash Earned</a:t>
            </a:r>
            <a:endParaRPr sz="1600" b="1" dirty="0">
              <a:solidFill>
                <a:srgbClr val="797B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9622683" y="5546823"/>
            <a:ext cx="17851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797B4F"/>
                </a:solidFill>
                <a:latin typeface="Arial"/>
                <a:ea typeface="Arial"/>
                <a:cs typeface="Arial"/>
                <a:sym typeface="Arial"/>
              </a:rPr>
              <a:t>Settings</a:t>
            </a:r>
            <a:endParaRPr sz="1600" b="1" dirty="0">
              <a:solidFill>
                <a:srgbClr val="797B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0"/>
          <p:cNvSpPr txBox="1"/>
          <p:nvPr/>
        </p:nvSpPr>
        <p:spPr>
          <a:xfrm>
            <a:off x="6166307" y="3483577"/>
            <a:ext cx="1785189" cy="578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797B4F"/>
                </a:solidFill>
                <a:latin typeface="Arial"/>
                <a:ea typeface="Arial"/>
                <a:cs typeface="Arial"/>
                <a:sym typeface="Arial"/>
              </a:rPr>
              <a:t>Your Content/</a:t>
            </a:r>
          </a:p>
          <a:p>
            <a:pPr algn="ctr"/>
            <a:r>
              <a:rPr lang="en-US" sz="1600" b="1" dirty="0" smtClean="0">
                <a:solidFill>
                  <a:srgbClr val="797B4F"/>
                </a:solidFill>
                <a:latin typeface="Arial"/>
                <a:ea typeface="Arial"/>
                <a:cs typeface="Arial"/>
                <a:sym typeface="Arial"/>
              </a:rPr>
              <a:t>Shelf</a:t>
            </a:r>
            <a:endParaRPr sz="1600" b="1" dirty="0">
              <a:solidFill>
                <a:srgbClr val="797B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7894495" y="3483577"/>
            <a:ext cx="17851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797B4F"/>
                </a:solidFill>
                <a:latin typeface="Arial"/>
                <a:ea typeface="Arial"/>
                <a:cs typeface="Arial"/>
                <a:sym typeface="Arial"/>
              </a:rPr>
              <a:t>Rentor</a:t>
            </a:r>
            <a:endParaRPr sz="1600" b="1" dirty="0">
              <a:solidFill>
                <a:srgbClr val="797B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9622683" y="3483577"/>
            <a:ext cx="1785189" cy="1040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797B4F"/>
                </a:solidFill>
                <a:latin typeface="Arial"/>
                <a:ea typeface="Arial"/>
                <a:cs typeface="Arial"/>
                <a:sym typeface="Arial"/>
              </a:rPr>
              <a:t>Challenges/</a:t>
            </a:r>
          </a:p>
          <a:p>
            <a:pPr algn="ctr"/>
            <a:r>
              <a:rPr lang="en-US" sz="1600" b="1" dirty="0" smtClean="0">
                <a:solidFill>
                  <a:srgbClr val="797B4F"/>
                </a:solidFill>
                <a:latin typeface="Arial"/>
                <a:ea typeface="Arial"/>
                <a:cs typeface="Arial"/>
                <a:sym typeface="Arial"/>
              </a:rPr>
              <a:t>Clubs</a:t>
            </a:r>
            <a:endParaRPr sz="1600" b="1" dirty="0">
              <a:solidFill>
                <a:srgbClr val="797B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933;p60"/>
          <p:cNvSpPr/>
          <p:nvPr/>
        </p:nvSpPr>
        <p:spPr>
          <a:xfrm>
            <a:off x="4950822" y="2529674"/>
            <a:ext cx="796835" cy="7330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892;p60"/>
          <p:cNvSpPr/>
          <p:nvPr/>
        </p:nvSpPr>
        <p:spPr>
          <a:xfrm>
            <a:off x="6688183" y="2529674"/>
            <a:ext cx="705394" cy="7330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26666" y="100217"/>
                </a:moveTo>
                <a:cubicBezTo>
                  <a:pt x="25193" y="100217"/>
                  <a:pt x="24000" y="101415"/>
                  <a:pt x="24000" y="102892"/>
                </a:cubicBezTo>
                <a:cubicBezTo>
                  <a:pt x="24000" y="104369"/>
                  <a:pt x="25193" y="105566"/>
                  <a:pt x="26666" y="105566"/>
                </a:cubicBezTo>
                <a:lnTo>
                  <a:pt x="93333" y="105566"/>
                </a:lnTo>
                <a:cubicBezTo>
                  <a:pt x="94806" y="105566"/>
                  <a:pt x="96000" y="104369"/>
                  <a:pt x="96000" y="102892"/>
                </a:cubicBezTo>
                <a:cubicBezTo>
                  <a:pt x="96000" y="101415"/>
                  <a:pt x="94806" y="100217"/>
                  <a:pt x="93333" y="100217"/>
                </a:cubicBezTo>
                <a:close/>
                <a:moveTo>
                  <a:pt x="26666" y="87913"/>
                </a:moveTo>
                <a:cubicBezTo>
                  <a:pt x="25193" y="87913"/>
                  <a:pt x="24000" y="89111"/>
                  <a:pt x="24000" y="90588"/>
                </a:cubicBezTo>
                <a:cubicBezTo>
                  <a:pt x="24000" y="92065"/>
                  <a:pt x="25193" y="93262"/>
                  <a:pt x="26666" y="93262"/>
                </a:cubicBezTo>
                <a:lnTo>
                  <a:pt x="93333" y="93262"/>
                </a:lnTo>
                <a:cubicBezTo>
                  <a:pt x="94806" y="93262"/>
                  <a:pt x="96000" y="92065"/>
                  <a:pt x="96000" y="90588"/>
                </a:cubicBezTo>
                <a:cubicBezTo>
                  <a:pt x="96000" y="89111"/>
                  <a:pt x="94806" y="87913"/>
                  <a:pt x="93333" y="87913"/>
                </a:cubicBezTo>
                <a:close/>
                <a:moveTo>
                  <a:pt x="26666" y="75609"/>
                </a:moveTo>
                <a:cubicBezTo>
                  <a:pt x="25193" y="75609"/>
                  <a:pt x="24000" y="76806"/>
                  <a:pt x="24000" y="78284"/>
                </a:cubicBezTo>
                <a:cubicBezTo>
                  <a:pt x="24000" y="79761"/>
                  <a:pt x="25193" y="80958"/>
                  <a:pt x="26666" y="80958"/>
                </a:cubicBezTo>
                <a:lnTo>
                  <a:pt x="93333" y="80958"/>
                </a:lnTo>
                <a:cubicBezTo>
                  <a:pt x="94806" y="80958"/>
                  <a:pt x="96000" y="79761"/>
                  <a:pt x="96000" y="78284"/>
                </a:cubicBezTo>
                <a:cubicBezTo>
                  <a:pt x="96000" y="76806"/>
                  <a:pt x="94806" y="75609"/>
                  <a:pt x="93333" y="75609"/>
                </a:cubicBezTo>
                <a:close/>
                <a:moveTo>
                  <a:pt x="26666" y="63305"/>
                </a:moveTo>
                <a:cubicBezTo>
                  <a:pt x="25193" y="63305"/>
                  <a:pt x="24000" y="64502"/>
                  <a:pt x="24000" y="65979"/>
                </a:cubicBezTo>
                <a:cubicBezTo>
                  <a:pt x="24000" y="67457"/>
                  <a:pt x="25193" y="68654"/>
                  <a:pt x="26666" y="68654"/>
                </a:cubicBezTo>
                <a:lnTo>
                  <a:pt x="93333" y="68654"/>
                </a:lnTo>
                <a:cubicBezTo>
                  <a:pt x="94806" y="68654"/>
                  <a:pt x="96000" y="67457"/>
                  <a:pt x="96000" y="65979"/>
                </a:cubicBezTo>
                <a:cubicBezTo>
                  <a:pt x="96000" y="64502"/>
                  <a:pt x="94806" y="63305"/>
                  <a:pt x="93333" y="63305"/>
                </a:cubicBezTo>
                <a:close/>
                <a:moveTo>
                  <a:pt x="26666" y="51001"/>
                </a:moveTo>
                <a:cubicBezTo>
                  <a:pt x="25193" y="51001"/>
                  <a:pt x="24000" y="52198"/>
                  <a:pt x="24000" y="53675"/>
                </a:cubicBezTo>
                <a:cubicBezTo>
                  <a:pt x="24000" y="55152"/>
                  <a:pt x="25193" y="56350"/>
                  <a:pt x="26666" y="56350"/>
                </a:cubicBezTo>
                <a:lnTo>
                  <a:pt x="93333" y="56350"/>
                </a:lnTo>
                <a:cubicBezTo>
                  <a:pt x="94806" y="56350"/>
                  <a:pt x="96000" y="55152"/>
                  <a:pt x="96000" y="53675"/>
                </a:cubicBezTo>
                <a:cubicBezTo>
                  <a:pt x="96000" y="52198"/>
                  <a:pt x="94806" y="51001"/>
                  <a:pt x="93333" y="51001"/>
                </a:cubicBezTo>
                <a:close/>
                <a:moveTo>
                  <a:pt x="26666" y="38697"/>
                </a:moveTo>
                <a:cubicBezTo>
                  <a:pt x="25193" y="38697"/>
                  <a:pt x="24000" y="39894"/>
                  <a:pt x="24000" y="41371"/>
                </a:cubicBezTo>
                <a:cubicBezTo>
                  <a:pt x="24000" y="42848"/>
                  <a:pt x="25193" y="44046"/>
                  <a:pt x="26666" y="44046"/>
                </a:cubicBezTo>
                <a:lnTo>
                  <a:pt x="93333" y="44046"/>
                </a:lnTo>
                <a:cubicBezTo>
                  <a:pt x="94806" y="44046"/>
                  <a:pt x="96000" y="42848"/>
                  <a:pt x="96000" y="41371"/>
                </a:cubicBezTo>
                <a:cubicBezTo>
                  <a:pt x="96000" y="39894"/>
                  <a:pt x="94806" y="38697"/>
                  <a:pt x="93333" y="38697"/>
                </a:cubicBezTo>
                <a:close/>
                <a:moveTo>
                  <a:pt x="0" y="11366"/>
                </a:moveTo>
                <a:lnTo>
                  <a:pt x="6739" y="11366"/>
                </a:lnTo>
                <a:lnTo>
                  <a:pt x="6739" y="17459"/>
                </a:lnTo>
                <a:cubicBezTo>
                  <a:pt x="6739" y="22260"/>
                  <a:pt x="10619" y="26151"/>
                  <a:pt x="15405" y="26151"/>
                </a:cubicBezTo>
                <a:cubicBezTo>
                  <a:pt x="20192" y="26151"/>
                  <a:pt x="24072" y="22260"/>
                  <a:pt x="24072" y="17459"/>
                </a:cubicBezTo>
                <a:lnTo>
                  <a:pt x="24072" y="11366"/>
                </a:lnTo>
                <a:lnTo>
                  <a:pt x="29716" y="11366"/>
                </a:lnTo>
                <a:lnTo>
                  <a:pt x="29716" y="17459"/>
                </a:lnTo>
                <a:cubicBezTo>
                  <a:pt x="29716" y="22260"/>
                  <a:pt x="33597" y="26151"/>
                  <a:pt x="38383" y="26151"/>
                </a:cubicBezTo>
                <a:cubicBezTo>
                  <a:pt x="43170" y="26151"/>
                  <a:pt x="47050" y="22260"/>
                  <a:pt x="47050" y="17459"/>
                </a:cubicBezTo>
                <a:lnTo>
                  <a:pt x="47050" y="11366"/>
                </a:lnTo>
                <a:lnTo>
                  <a:pt x="52694" y="11366"/>
                </a:lnTo>
                <a:lnTo>
                  <a:pt x="52694" y="17459"/>
                </a:lnTo>
                <a:cubicBezTo>
                  <a:pt x="52694" y="22260"/>
                  <a:pt x="56574" y="26151"/>
                  <a:pt x="61361" y="26151"/>
                </a:cubicBezTo>
                <a:cubicBezTo>
                  <a:pt x="66147" y="26151"/>
                  <a:pt x="70028" y="22260"/>
                  <a:pt x="70028" y="17459"/>
                </a:cubicBezTo>
                <a:lnTo>
                  <a:pt x="70028" y="11366"/>
                </a:lnTo>
                <a:lnTo>
                  <a:pt x="75672" y="11366"/>
                </a:lnTo>
                <a:lnTo>
                  <a:pt x="75672" y="17459"/>
                </a:lnTo>
                <a:cubicBezTo>
                  <a:pt x="75672" y="22260"/>
                  <a:pt x="79552" y="26151"/>
                  <a:pt x="84339" y="26151"/>
                </a:cubicBezTo>
                <a:cubicBezTo>
                  <a:pt x="89125" y="26151"/>
                  <a:pt x="93005" y="22260"/>
                  <a:pt x="93005" y="17459"/>
                </a:cubicBezTo>
                <a:lnTo>
                  <a:pt x="93005" y="11366"/>
                </a:lnTo>
                <a:lnTo>
                  <a:pt x="98650" y="11366"/>
                </a:lnTo>
                <a:lnTo>
                  <a:pt x="98650" y="17459"/>
                </a:lnTo>
                <a:cubicBezTo>
                  <a:pt x="98650" y="22259"/>
                  <a:pt x="102530" y="26151"/>
                  <a:pt x="107316" y="26151"/>
                </a:cubicBezTo>
                <a:cubicBezTo>
                  <a:pt x="112103" y="26151"/>
                  <a:pt x="115983" y="22259"/>
                  <a:pt x="115983" y="17459"/>
                </a:cubicBezTo>
                <a:lnTo>
                  <a:pt x="115983" y="11366"/>
                </a:lnTo>
                <a:lnTo>
                  <a:pt x="120000" y="11366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405" y="0"/>
                </a:moveTo>
                <a:cubicBezTo>
                  <a:pt x="17983" y="0"/>
                  <a:pt x="20072" y="2095"/>
                  <a:pt x="20072" y="4680"/>
                </a:cubicBezTo>
                <a:lnTo>
                  <a:pt x="20072" y="18051"/>
                </a:lnTo>
                <a:cubicBezTo>
                  <a:pt x="20072" y="20636"/>
                  <a:pt x="17983" y="22732"/>
                  <a:pt x="15405" y="22732"/>
                </a:cubicBezTo>
                <a:cubicBezTo>
                  <a:pt x="12828" y="22732"/>
                  <a:pt x="10739" y="20636"/>
                  <a:pt x="10739" y="18051"/>
                </a:cubicBezTo>
                <a:lnTo>
                  <a:pt x="10739" y="4680"/>
                </a:lnTo>
                <a:cubicBezTo>
                  <a:pt x="10739" y="2095"/>
                  <a:pt x="12828" y="0"/>
                  <a:pt x="15405" y="0"/>
                </a:cubicBezTo>
                <a:close/>
                <a:moveTo>
                  <a:pt x="38383" y="0"/>
                </a:moveTo>
                <a:cubicBezTo>
                  <a:pt x="40960" y="0"/>
                  <a:pt x="43050" y="2095"/>
                  <a:pt x="43050" y="4680"/>
                </a:cubicBezTo>
                <a:lnTo>
                  <a:pt x="43050" y="18051"/>
                </a:lnTo>
                <a:cubicBezTo>
                  <a:pt x="43050" y="20636"/>
                  <a:pt x="40960" y="22732"/>
                  <a:pt x="38383" y="22732"/>
                </a:cubicBezTo>
                <a:cubicBezTo>
                  <a:pt x="35806" y="22732"/>
                  <a:pt x="33716" y="20636"/>
                  <a:pt x="33716" y="18051"/>
                </a:cubicBezTo>
                <a:lnTo>
                  <a:pt x="33716" y="4680"/>
                </a:lnTo>
                <a:cubicBezTo>
                  <a:pt x="33716" y="2095"/>
                  <a:pt x="35806" y="0"/>
                  <a:pt x="38383" y="0"/>
                </a:cubicBezTo>
                <a:close/>
                <a:moveTo>
                  <a:pt x="61361" y="0"/>
                </a:moveTo>
                <a:cubicBezTo>
                  <a:pt x="63938" y="0"/>
                  <a:pt x="66028" y="2095"/>
                  <a:pt x="66028" y="4680"/>
                </a:cubicBezTo>
                <a:lnTo>
                  <a:pt x="66028" y="18051"/>
                </a:lnTo>
                <a:cubicBezTo>
                  <a:pt x="66028" y="20636"/>
                  <a:pt x="63938" y="22731"/>
                  <a:pt x="61361" y="22731"/>
                </a:cubicBezTo>
                <a:cubicBezTo>
                  <a:pt x="58784" y="22731"/>
                  <a:pt x="56694" y="20636"/>
                  <a:pt x="56694" y="18051"/>
                </a:cubicBezTo>
                <a:lnTo>
                  <a:pt x="56694" y="4680"/>
                </a:lnTo>
                <a:cubicBezTo>
                  <a:pt x="56694" y="2095"/>
                  <a:pt x="58784" y="0"/>
                  <a:pt x="61361" y="0"/>
                </a:cubicBezTo>
                <a:close/>
                <a:moveTo>
                  <a:pt x="84339" y="0"/>
                </a:moveTo>
                <a:cubicBezTo>
                  <a:pt x="86916" y="0"/>
                  <a:pt x="89005" y="2095"/>
                  <a:pt x="89005" y="4680"/>
                </a:cubicBezTo>
                <a:lnTo>
                  <a:pt x="89005" y="18051"/>
                </a:lnTo>
                <a:cubicBezTo>
                  <a:pt x="89005" y="20636"/>
                  <a:pt x="86916" y="22731"/>
                  <a:pt x="84339" y="22731"/>
                </a:cubicBezTo>
                <a:cubicBezTo>
                  <a:pt x="81761" y="22731"/>
                  <a:pt x="79672" y="20636"/>
                  <a:pt x="79672" y="18051"/>
                </a:cubicBezTo>
                <a:lnTo>
                  <a:pt x="79672" y="4680"/>
                </a:lnTo>
                <a:cubicBezTo>
                  <a:pt x="79672" y="2095"/>
                  <a:pt x="81761" y="0"/>
                  <a:pt x="84339" y="0"/>
                </a:cubicBezTo>
                <a:close/>
                <a:moveTo>
                  <a:pt x="107316" y="0"/>
                </a:moveTo>
                <a:cubicBezTo>
                  <a:pt x="109894" y="0"/>
                  <a:pt x="111983" y="2095"/>
                  <a:pt x="111983" y="4680"/>
                </a:cubicBezTo>
                <a:lnTo>
                  <a:pt x="111983" y="18051"/>
                </a:lnTo>
                <a:cubicBezTo>
                  <a:pt x="111983" y="20636"/>
                  <a:pt x="109894" y="22731"/>
                  <a:pt x="107316" y="22731"/>
                </a:cubicBezTo>
                <a:cubicBezTo>
                  <a:pt x="104739" y="22731"/>
                  <a:pt x="102650" y="20636"/>
                  <a:pt x="102650" y="18051"/>
                </a:cubicBezTo>
                <a:lnTo>
                  <a:pt x="102650" y="4680"/>
                </a:lnTo>
                <a:cubicBezTo>
                  <a:pt x="102650" y="2095"/>
                  <a:pt x="104739" y="0"/>
                  <a:pt x="1073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920;p60"/>
          <p:cNvSpPr/>
          <p:nvPr/>
        </p:nvSpPr>
        <p:spPr>
          <a:xfrm>
            <a:off x="5094513" y="4676503"/>
            <a:ext cx="418013" cy="70231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999" y="105648"/>
                </a:moveTo>
                <a:cubicBezTo>
                  <a:pt x="55224" y="105648"/>
                  <a:pt x="51353" y="107884"/>
                  <a:pt x="51353" y="110644"/>
                </a:cubicBezTo>
                <a:cubicBezTo>
                  <a:pt x="51353" y="113403"/>
                  <a:pt x="55224" y="115640"/>
                  <a:pt x="59999" y="115640"/>
                </a:cubicBezTo>
                <a:cubicBezTo>
                  <a:pt x="64775" y="115640"/>
                  <a:pt x="68646" y="113403"/>
                  <a:pt x="68646" y="110644"/>
                </a:cubicBezTo>
                <a:cubicBezTo>
                  <a:pt x="68646" y="107884"/>
                  <a:pt x="64775" y="105648"/>
                  <a:pt x="59999" y="105648"/>
                </a:cubicBezTo>
                <a:close/>
                <a:moveTo>
                  <a:pt x="9230" y="11966"/>
                </a:moveTo>
                <a:lnTo>
                  <a:pt x="9230" y="99976"/>
                </a:lnTo>
                <a:lnTo>
                  <a:pt x="110769" y="99976"/>
                </a:lnTo>
                <a:lnTo>
                  <a:pt x="110769" y="11966"/>
                </a:lnTo>
                <a:close/>
                <a:moveTo>
                  <a:pt x="46155" y="3965"/>
                </a:moveTo>
                <a:cubicBezTo>
                  <a:pt x="44243" y="3965"/>
                  <a:pt x="42694" y="4861"/>
                  <a:pt x="42694" y="5965"/>
                </a:cubicBezTo>
                <a:cubicBezTo>
                  <a:pt x="42694" y="7070"/>
                  <a:pt x="44243" y="7965"/>
                  <a:pt x="46155" y="7965"/>
                </a:cubicBezTo>
                <a:lnTo>
                  <a:pt x="73844" y="7965"/>
                </a:lnTo>
                <a:cubicBezTo>
                  <a:pt x="75756" y="7965"/>
                  <a:pt x="77305" y="7070"/>
                  <a:pt x="77305" y="5965"/>
                </a:cubicBezTo>
                <a:cubicBezTo>
                  <a:pt x="77305" y="4861"/>
                  <a:pt x="75756" y="3965"/>
                  <a:pt x="73844" y="3965"/>
                </a:cubicBezTo>
                <a:close/>
                <a:moveTo>
                  <a:pt x="20000" y="0"/>
                </a:moveTo>
                <a:lnTo>
                  <a:pt x="99999" y="0"/>
                </a:lnTo>
                <a:cubicBezTo>
                  <a:pt x="111045" y="0"/>
                  <a:pt x="119999" y="5174"/>
                  <a:pt x="119999" y="11557"/>
                </a:cubicBezTo>
                <a:lnTo>
                  <a:pt x="119999" y="108442"/>
                </a:lnTo>
                <a:cubicBezTo>
                  <a:pt x="119999" y="114825"/>
                  <a:pt x="111045" y="120000"/>
                  <a:pt x="99999" y="120000"/>
                </a:cubicBezTo>
                <a:lnTo>
                  <a:pt x="20000" y="120000"/>
                </a:lnTo>
                <a:cubicBezTo>
                  <a:pt x="8954" y="120000"/>
                  <a:pt x="0" y="114825"/>
                  <a:pt x="0" y="108442"/>
                </a:cubicBezTo>
                <a:lnTo>
                  <a:pt x="0" y="11557"/>
                </a:lnTo>
                <a:cubicBezTo>
                  <a:pt x="0" y="5174"/>
                  <a:pt x="8954" y="0"/>
                  <a:pt x="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1034;p62"/>
          <p:cNvSpPr/>
          <p:nvPr/>
        </p:nvSpPr>
        <p:spPr>
          <a:xfrm rot="10800000">
            <a:off x="8583965" y="4777079"/>
            <a:ext cx="364091" cy="45632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1597" y="50921"/>
                </a:moveTo>
                <a:lnTo>
                  <a:pt x="51597" y="19698"/>
                </a:lnTo>
                <a:cubicBezTo>
                  <a:pt x="47669" y="20191"/>
                  <a:pt x="43916" y="21082"/>
                  <a:pt x="40531" y="22332"/>
                </a:cubicBezTo>
                <a:cubicBezTo>
                  <a:pt x="30598" y="26001"/>
                  <a:pt x="25457" y="32166"/>
                  <a:pt x="27169" y="38355"/>
                </a:cubicBezTo>
                <a:cubicBezTo>
                  <a:pt x="29239" y="46431"/>
                  <a:pt x="39005" y="49155"/>
                  <a:pt x="51597" y="50921"/>
                </a:cubicBezTo>
                <a:close/>
                <a:moveTo>
                  <a:pt x="67852" y="100379"/>
                </a:moveTo>
                <a:cubicBezTo>
                  <a:pt x="71963" y="99887"/>
                  <a:pt x="75901" y="98973"/>
                  <a:pt x="79437" y="97667"/>
                </a:cubicBezTo>
                <a:cubicBezTo>
                  <a:pt x="89370" y="93998"/>
                  <a:pt x="94511" y="87833"/>
                  <a:pt x="92799" y="81644"/>
                </a:cubicBezTo>
                <a:cubicBezTo>
                  <a:pt x="89506" y="73388"/>
                  <a:pt x="79840" y="69732"/>
                  <a:pt x="67852" y="67361"/>
                </a:cubicBezTo>
                <a:close/>
                <a:moveTo>
                  <a:pt x="67852" y="120000"/>
                </a:moveTo>
                <a:lnTo>
                  <a:pt x="51597" y="120000"/>
                </a:lnTo>
                <a:lnTo>
                  <a:pt x="51597" y="114256"/>
                </a:lnTo>
                <a:cubicBezTo>
                  <a:pt x="45417" y="113829"/>
                  <a:pt x="39328" y="112890"/>
                  <a:pt x="33554" y="111448"/>
                </a:cubicBezTo>
                <a:cubicBezTo>
                  <a:pt x="13606" y="106463"/>
                  <a:pt x="696" y="96271"/>
                  <a:pt x="0" y="84958"/>
                </a:cubicBezTo>
                <a:lnTo>
                  <a:pt x="26861" y="84529"/>
                </a:lnTo>
                <a:cubicBezTo>
                  <a:pt x="27245" y="90776"/>
                  <a:pt x="34374" y="96404"/>
                  <a:pt x="45389" y="99156"/>
                </a:cubicBezTo>
                <a:cubicBezTo>
                  <a:pt x="47394" y="99657"/>
                  <a:pt x="49467" y="100048"/>
                  <a:pt x="51597" y="100293"/>
                </a:cubicBezTo>
                <a:lnTo>
                  <a:pt x="51597" y="64682"/>
                </a:lnTo>
                <a:cubicBezTo>
                  <a:pt x="30368" y="61567"/>
                  <a:pt x="7690" y="58004"/>
                  <a:pt x="556" y="40045"/>
                </a:cubicBezTo>
                <a:cubicBezTo>
                  <a:pt x="-2422" y="28913"/>
                  <a:pt x="6883" y="17850"/>
                  <a:pt x="24755" y="11249"/>
                </a:cubicBezTo>
                <a:cubicBezTo>
                  <a:pt x="32832" y="8265"/>
                  <a:pt x="42066" y="6412"/>
                  <a:pt x="51597" y="5737"/>
                </a:cubicBezTo>
                <a:lnTo>
                  <a:pt x="51597" y="0"/>
                </a:lnTo>
                <a:lnTo>
                  <a:pt x="67852" y="0"/>
                </a:lnTo>
                <a:lnTo>
                  <a:pt x="67852" y="5703"/>
                </a:lnTo>
                <a:cubicBezTo>
                  <a:pt x="74209" y="6118"/>
                  <a:pt x="80479" y="7068"/>
                  <a:pt x="86414" y="8551"/>
                </a:cubicBezTo>
                <a:cubicBezTo>
                  <a:pt x="106363" y="13536"/>
                  <a:pt x="119273" y="23728"/>
                  <a:pt x="119969" y="35041"/>
                </a:cubicBezTo>
                <a:lnTo>
                  <a:pt x="93108" y="35470"/>
                </a:lnTo>
                <a:cubicBezTo>
                  <a:pt x="92723" y="29223"/>
                  <a:pt x="85594" y="23595"/>
                  <a:pt x="74579" y="20843"/>
                </a:cubicBezTo>
                <a:cubicBezTo>
                  <a:pt x="72410" y="20301"/>
                  <a:pt x="70160" y="19888"/>
                  <a:pt x="67852" y="19639"/>
                </a:cubicBezTo>
                <a:lnTo>
                  <a:pt x="67852" y="52969"/>
                </a:lnTo>
                <a:cubicBezTo>
                  <a:pt x="88284" y="55535"/>
                  <a:pt x="110482" y="59921"/>
                  <a:pt x="119411" y="79734"/>
                </a:cubicBezTo>
                <a:cubicBezTo>
                  <a:pt x="122511" y="90942"/>
                  <a:pt x="113201" y="102106"/>
                  <a:pt x="95213" y="108750"/>
                </a:cubicBezTo>
                <a:cubicBezTo>
                  <a:pt x="86990" y="111788"/>
                  <a:pt x="77568" y="113654"/>
                  <a:pt x="67852" y="1142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652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6999</TotalTime>
  <Words>685</Words>
  <Application>Microsoft Office PowerPoint</Application>
  <PresentationFormat>Widescreen</PresentationFormat>
  <Paragraphs>98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RGRK</dc:creator>
  <cp:lastModifiedBy>Goutham Ravikumarravutla</cp:lastModifiedBy>
  <cp:revision>35</cp:revision>
  <dcterms:created xsi:type="dcterms:W3CDTF">2020-03-18T08:44:51Z</dcterms:created>
  <dcterms:modified xsi:type="dcterms:W3CDTF">2020-09-17T16:59:05Z</dcterms:modified>
</cp:coreProperties>
</file>