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1" r:id="rId5"/>
    <p:sldId id="257"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E597D8-2FF5-4E70-8179-AEDF48B8FBF5}"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F5D59-449E-44EE-8118-E12FB1F04CD5}" type="slidenum">
              <a:rPr lang="en-US" smtClean="0"/>
              <a:t>‹#›</a:t>
            </a:fld>
            <a:endParaRPr lang="en-US"/>
          </a:p>
        </p:txBody>
      </p:sp>
    </p:spTree>
    <p:extLst>
      <p:ext uri="{BB962C8B-B14F-4D97-AF65-F5344CB8AC3E}">
        <p14:creationId xmlns:p14="http://schemas.microsoft.com/office/powerpoint/2010/main" val="153949848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E597D8-2FF5-4E70-8179-AEDF48B8FBF5}"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F5D59-449E-44EE-8118-E12FB1F04CD5}" type="slidenum">
              <a:rPr lang="en-US" smtClean="0"/>
              <a:t>‹#›</a:t>
            </a:fld>
            <a:endParaRPr lang="en-US"/>
          </a:p>
        </p:txBody>
      </p:sp>
    </p:spTree>
    <p:extLst>
      <p:ext uri="{BB962C8B-B14F-4D97-AF65-F5344CB8AC3E}">
        <p14:creationId xmlns:p14="http://schemas.microsoft.com/office/powerpoint/2010/main" val="1036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E597D8-2FF5-4E70-8179-AEDF48B8FBF5}"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F5D59-449E-44EE-8118-E12FB1F04CD5}" type="slidenum">
              <a:rPr lang="en-US" smtClean="0"/>
              <a:t>‹#›</a:t>
            </a:fld>
            <a:endParaRPr lang="en-US"/>
          </a:p>
        </p:txBody>
      </p:sp>
    </p:spTree>
    <p:extLst>
      <p:ext uri="{BB962C8B-B14F-4D97-AF65-F5344CB8AC3E}">
        <p14:creationId xmlns:p14="http://schemas.microsoft.com/office/powerpoint/2010/main" val="136497638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E597D8-2FF5-4E70-8179-AEDF48B8FBF5}"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F5D59-449E-44EE-8118-E12FB1F04CD5}" type="slidenum">
              <a:rPr lang="en-US" smtClean="0"/>
              <a:t>‹#›</a:t>
            </a:fld>
            <a:endParaRPr lang="en-US"/>
          </a:p>
        </p:txBody>
      </p:sp>
    </p:spTree>
    <p:extLst>
      <p:ext uri="{BB962C8B-B14F-4D97-AF65-F5344CB8AC3E}">
        <p14:creationId xmlns:p14="http://schemas.microsoft.com/office/powerpoint/2010/main" val="2026377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E597D8-2FF5-4E70-8179-AEDF48B8FBF5}"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F5D59-449E-44EE-8118-E12FB1F04CD5}" type="slidenum">
              <a:rPr lang="en-US" smtClean="0"/>
              <a:t>‹#›</a:t>
            </a:fld>
            <a:endParaRPr lang="en-US"/>
          </a:p>
        </p:txBody>
      </p:sp>
    </p:spTree>
    <p:extLst>
      <p:ext uri="{BB962C8B-B14F-4D97-AF65-F5344CB8AC3E}">
        <p14:creationId xmlns:p14="http://schemas.microsoft.com/office/powerpoint/2010/main" val="41604836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E597D8-2FF5-4E70-8179-AEDF48B8FBF5}" type="datetimeFigureOut">
              <a:rPr lang="en-US" smtClean="0"/>
              <a:t>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F5D59-449E-44EE-8118-E12FB1F04CD5}" type="slidenum">
              <a:rPr lang="en-US" smtClean="0"/>
              <a:t>‹#›</a:t>
            </a:fld>
            <a:endParaRPr lang="en-US"/>
          </a:p>
        </p:txBody>
      </p:sp>
    </p:spTree>
    <p:extLst>
      <p:ext uri="{BB962C8B-B14F-4D97-AF65-F5344CB8AC3E}">
        <p14:creationId xmlns:p14="http://schemas.microsoft.com/office/powerpoint/2010/main" val="270852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E597D8-2FF5-4E70-8179-AEDF48B8FBF5}" type="datetimeFigureOut">
              <a:rPr lang="en-US" smtClean="0"/>
              <a:t>7/10/2021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0F5D59-449E-44EE-8118-E12FB1F04CD5}" type="slidenum">
              <a:rPr lang="en-US" smtClean="0"/>
              <a:t>‹#›</a:t>
            </a:fld>
            <a:endParaRPr lang="en-US"/>
          </a:p>
        </p:txBody>
      </p:sp>
    </p:spTree>
    <p:extLst>
      <p:ext uri="{BB962C8B-B14F-4D97-AF65-F5344CB8AC3E}">
        <p14:creationId xmlns:p14="http://schemas.microsoft.com/office/powerpoint/2010/main" val="1701706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E597D8-2FF5-4E70-8179-AEDF48B8FBF5}" type="datetimeFigureOut">
              <a:rPr lang="en-US" smtClean="0"/>
              <a:t>7/10/2021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0F5D59-449E-44EE-8118-E12FB1F04CD5}" type="slidenum">
              <a:rPr lang="en-US" smtClean="0"/>
              <a:t>‹#›</a:t>
            </a:fld>
            <a:endParaRPr lang="en-US"/>
          </a:p>
        </p:txBody>
      </p:sp>
    </p:spTree>
    <p:extLst>
      <p:ext uri="{BB962C8B-B14F-4D97-AF65-F5344CB8AC3E}">
        <p14:creationId xmlns:p14="http://schemas.microsoft.com/office/powerpoint/2010/main" val="3573728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597D8-2FF5-4E70-8179-AEDF48B8FBF5}" type="datetimeFigureOut">
              <a:rPr lang="en-US" smtClean="0"/>
              <a:t>7/10/2021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0F5D59-449E-44EE-8118-E12FB1F04CD5}" type="slidenum">
              <a:rPr lang="en-US" smtClean="0"/>
              <a:t>‹#›</a:t>
            </a:fld>
            <a:endParaRPr lang="en-US"/>
          </a:p>
        </p:txBody>
      </p:sp>
    </p:spTree>
    <p:extLst>
      <p:ext uri="{BB962C8B-B14F-4D97-AF65-F5344CB8AC3E}">
        <p14:creationId xmlns:p14="http://schemas.microsoft.com/office/powerpoint/2010/main" val="694441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E597D8-2FF5-4E70-8179-AEDF48B8FBF5}" type="datetimeFigureOut">
              <a:rPr lang="en-US" smtClean="0"/>
              <a:t>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F5D59-449E-44EE-8118-E12FB1F04CD5}" type="slidenum">
              <a:rPr lang="en-US" smtClean="0"/>
              <a:t>‹#›</a:t>
            </a:fld>
            <a:endParaRPr lang="en-US"/>
          </a:p>
        </p:txBody>
      </p:sp>
    </p:spTree>
    <p:extLst>
      <p:ext uri="{BB962C8B-B14F-4D97-AF65-F5344CB8AC3E}">
        <p14:creationId xmlns:p14="http://schemas.microsoft.com/office/powerpoint/2010/main" val="1178503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E597D8-2FF5-4E70-8179-AEDF48B8FBF5}" type="datetimeFigureOut">
              <a:rPr lang="en-US" smtClean="0"/>
              <a:t>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F5D59-449E-44EE-8118-E12FB1F04CD5}" type="slidenum">
              <a:rPr lang="en-US" smtClean="0"/>
              <a:t>‹#›</a:t>
            </a:fld>
            <a:endParaRPr lang="en-US"/>
          </a:p>
        </p:txBody>
      </p:sp>
    </p:spTree>
    <p:extLst>
      <p:ext uri="{BB962C8B-B14F-4D97-AF65-F5344CB8AC3E}">
        <p14:creationId xmlns:p14="http://schemas.microsoft.com/office/powerpoint/2010/main" val="155384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597D8-2FF5-4E70-8179-AEDF48B8FBF5}" type="datetimeFigureOut">
              <a:rPr lang="en-US" smtClean="0"/>
              <a:t>7/10/2021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0F5D59-449E-44EE-8118-E12FB1F04CD5}" type="slidenum">
              <a:rPr lang="en-US" smtClean="0"/>
              <a:t>‹#›</a:t>
            </a:fld>
            <a:endParaRPr lang="en-US"/>
          </a:p>
        </p:txBody>
      </p:sp>
    </p:spTree>
    <p:extLst>
      <p:ext uri="{BB962C8B-B14F-4D97-AF65-F5344CB8AC3E}">
        <p14:creationId xmlns:p14="http://schemas.microsoft.com/office/powerpoint/2010/main" val="24562981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39188"/>
            <a:ext cx="6753496" cy="1280160"/>
          </a:xfrm>
          <a:solidFill>
            <a:schemeClr val="accent1">
              <a:lumMod val="60000"/>
              <a:lumOff val="40000"/>
            </a:schemeClr>
          </a:solidFill>
          <a:ln>
            <a:noFill/>
          </a:ln>
        </p:spPr>
        <p:txBody>
          <a:bodyPr>
            <a:normAutofit/>
          </a:bodyPr>
          <a:lstStyle/>
          <a:p>
            <a:r>
              <a:rPr lang="en-US" b="1" dirty="0" smtClean="0">
                <a:solidFill>
                  <a:schemeClr val="accent1">
                    <a:lumMod val="50000"/>
                  </a:schemeClr>
                </a:solidFill>
                <a:latin typeface="Calibri" panose="020F0502020204030204" pitchFamily="34" charset="0"/>
                <a:cs typeface="Calibri" panose="020F0502020204030204" pitchFamily="34" charset="0"/>
              </a:rPr>
              <a:t>VIJAY</a:t>
            </a:r>
            <a:endParaRPr lang="en-US" b="1" dirty="0">
              <a:solidFill>
                <a:schemeClr val="accent1">
                  <a:lumMod val="50000"/>
                </a:schemeClr>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0" y="5324541"/>
            <a:ext cx="3056708" cy="1218350"/>
          </a:xfrm>
          <a:solidFill>
            <a:schemeClr val="accent1">
              <a:lumMod val="60000"/>
              <a:lumOff val="40000"/>
            </a:schemeClr>
          </a:solidFill>
        </p:spPr>
        <p:txBody>
          <a:bodyPr>
            <a:normAutofit/>
          </a:bodyPr>
          <a:lstStyle/>
          <a:p>
            <a:r>
              <a:rPr lang="en-US" dirty="0" smtClean="0"/>
              <a:t>“Fictional novels are the reason my travels aren't bored much.”</a:t>
            </a:r>
            <a:endParaRPr lang="en-US" dirty="0"/>
          </a:p>
        </p:txBody>
      </p:sp>
      <p:sp>
        <p:nvSpPr>
          <p:cNvPr id="6" name="TextBox 5"/>
          <p:cNvSpPr txBox="1"/>
          <p:nvPr/>
        </p:nvSpPr>
        <p:spPr>
          <a:xfrm>
            <a:off x="0" y="3609541"/>
            <a:ext cx="3335383" cy="1815882"/>
          </a:xfrm>
          <a:prstGeom prst="rect">
            <a:avLst/>
          </a:prstGeom>
          <a:noFill/>
        </p:spPr>
        <p:txBody>
          <a:bodyPr wrap="square" rtlCol="0">
            <a:spAutoFit/>
          </a:bodyPr>
          <a:lstStyle/>
          <a:p>
            <a:r>
              <a:rPr lang="en-US" sz="1600" b="1" dirty="0" smtClean="0">
                <a:solidFill>
                  <a:schemeClr val="accent1">
                    <a:lumMod val="50000"/>
                  </a:schemeClr>
                </a:solidFill>
              </a:rPr>
              <a:t>                       Age</a:t>
            </a:r>
            <a:r>
              <a:rPr lang="en-US" sz="1600" b="1" dirty="0" smtClean="0"/>
              <a:t>: </a:t>
            </a:r>
            <a:r>
              <a:rPr lang="en-US" sz="1600" dirty="0" smtClean="0"/>
              <a:t>20</a:t>
            </a:r>
            <a:endParaRPr lang="en-US" sz="1600" b="1" dirty="0" smtClean="0">
              <a:solidFill>
                <a:schemeClr val="accent1">
                  <a:lumMod val="50000"/>
                </a:schemeClr>
              </a:solidFill>
            </a:endParaRPr>
          </a:p>
          <a:p>
            <a:r>
              <a:rPr lang="en-US" sz="1600" b="1" dirty="0" smtClean="0">
                <a:solidFill>
                  <a:schemeClr val="accent1">
                    <a:lumMod val="50000"/>
                  </a:schemeClr>
                </a:solidFill>
              </a:rPr>
              <a:t>Current Location</a:t>
            </a:r>
            <a:r>
              <a:rPr lang="en-US" sz="1600" b="1" dirty="0" smtClean="0"/>
              <a:t>: </a:t>
            </a:r>
            <a:r>
              <a:rPr lang="en-US" sz="1600" dirty="0" smtClean="0"/>
              <a:t>Hyderabad</a:t>
            </a:r>
            <a:endParaRPr lang="en-US" sz="1600" b="1" dirty="0" smtClean="0">
              <a:solidFill>
                <a:schemeClr val="accent1">
                  <a:lumMod val="50000"/>
                </a:schemeClr>
              </a:solidFill>
            </a:endParaRPr>
          </a:p>
          <a:p>
            <a:r>
              <a:rPr lang="en-US" sz="1600" b="1" dirty="0" smtClean="0">
                <a:solidFill>
                  <a:schemeClr val="accent1">
                    <a:lumMod val="50000"/>
                  </a:schemeClr>
                </a:solidFill>
              </a:rPr>
              <a:t>         Occupation</a:t>
            </a:r>
            <a:r>
              <a:rPr lang="en-US" sz="1600" b="1" dirty="0" smtClean="0"/>
              <a:t>: </a:t>
            </a:r>
            <a:r>
              <a:rPr lang="en-US" sz="1600" dirty="0" smtClean="0"/>
              <a:t>Student</a:t>
            </a:r>
            <a:endParaRPr lang="en-US" sz="1600" b="1" dirty="0" smtClean="0"/>
          </a:p>
          <a:p>
            <a:r>
              <a:rPr lang="en-US" sz="1600" b="1" dirty="0" smtClean="0">
                <a:solidFill>
                  <a:schemeClr val="accent1">
                    <a:lumMod val="50000"/>
                  </a:schemeClr>
                </a:solidFill>
              </a:rPr>
              <a:t>                  </a:t>
            </a:r>
            <a:r>
              <a:rPr lang="en-US" sz="1600" b="1" dirty="0">
                <a:solidFill>
                  <a:schemeClr val="accent1">
                    <a:lumMod val="50000"/>
                  </a:schemeClr>
                </a:solidFill>
              </a:rPr>
              <a:t> </a:t>
            </a:r>
            <a:r>
              <a:rPr lang="en-US" sz="1600" b="1" dirty="0" smtClean="0">
                <a:solidFill>
                  <a:schemeClr val="accent1">
                    <a:lumMod val="50000"/>
                  </a:schemeClr>
                </a:solidFill>
              </a:rPr>
              <a:t>Status</a:t>
            </a:r>
            <a:r>
              <a:rPr lang="en-US" sz="1600" b="1" dirty="0" smtClean="0"/>
              <a:t>: </a:t>
            </a:r>
            <a:r>
              <a:rPr lang="en-US" sz="1600" dirty="0" smtClean="0"/>
              <a:t>Single</a:t>
            </a:r>
            <a:endParaRPr lang="en-US" sz="1600" b="1" dirty="0" smtClean="0">
              <a:solidFill>
                <a:schemeClr val="accent1">
                  <a:lumMod val="50000"/>
                </a:schemeClr>
              </a:solidFill>
            </a:endParaRPr>
          </a:p>
          <a:p>
            <a:r>
              <a:rPr lang="en-US" sz="1600" b="1" dirty="0" smtClean="0">
                <a:solidFill>
                  <a:schemeClr val="accent1">
                    <a:lumMod val="50000"/>
                  </a:schemeClr>
                </a:solidFill>
              </a:rPr>
              <a:t>          Stereotype</a:t>
            </a:r>
            <a:r>
              <a:rPr lang="en-US" sz="1600" b="1" dirty="0"/>
              <a:t>:</a:t>
            </a:r>
            <a:r>
              <a:rPr lang="en-US" sz="1600" dirty="0" smtClean="0"/>
              <a:t> Adventurist</a:t>
            </a:r>
          </a:p>
          <a:p>
            <a:endParaRPr lang="en-US" sz="1600" dirty="0" smtClean="0"/>
          </a:p>
          <a:p>
            <a:endParaRPr lang="en-US" sz="1600" dirty="0"/>
          </a:p>
        </p:txBody>
      </p:sp>
      <p:sp>
        <p:nvSpPr>
          <p:cNvPr id="11" name="TextBox 10"/>
          <p:cNvSpPr txBox="1"/>
          <p:nvPr/>
        </p:nvSpPr>
        <p:spPr>
          <a:xfrm>
            <a:off x="100147" y="3244753"/>
            <a:ext cx="2956561" cy="400110"/>
          </a:xfrm>
          <a:prstGeom prst="rect">
            <a:avLst/>
          </a:prstGeom>
          <a:noFill/>
        </p:spPr>
        <p:txBody>
          <a:bodyPr wrap="square" rtlCol="0">
            <a:spAutoFit/>
          </a:bodyPr>
          <a:lstStyle/>
          <a:p>
            <a:r>
              <a:rPr lang="en-US" sz="2000" b="1" dirty="0" smtClean="0">
                <a:solidFill>
                  <a:schemeClr val="accent1">
                    <a:lumMod val="50000"/>
                  </a:schemeClr>
                </a:solidFill>
              </a:rPr>
              <a:t>DEMOGRAPHICS</a:t>
            </a:r>
            <a:endParaRPr lang="en-US" sz="2000" b="1" dirty="0">
              <a:solidFill>
                <a:schemeClr val="accent1">
                  <a:lumMod val="50000"/>
                </a:schemeClr>
              </a:solidFill>
            </a:endParaRPr>
          </a:p>
        </p:txBody>
      </p:sp>
      <p:sp>
        <p:nvSpPr>
          <p:cNvPr id="13" name="TextBox 12"/>
          <p:cNvSpPr txBox="1"/>
          <p:nvPr/>
        </p:nvSpPr>
        <p:spPr>
          <a:xfrm>
            <a:off x="3435530" y="1404171"/>
            <a:ext cx="2586447" cy="400110"/>
          </a:xfrm>
          <a:prstGeom prst="rect">
            <a:avLst/>
          </a:prstGeom>
          <a:noFill/>
        </p:spPr>
        <p:txBody>
          <a:bodyPr wrap="square" rtlCol="0">
            <a:spAutoFit/>
          </a:bodyPr>
          <a:lstStyle/>
          <a:p>
            <a:r>
              <a:rPr lang="en-US" sz="2000" b="1" dirty="0" smtClean="0">
                <a:solidFill>
                  <a:schemeClr val="accent1">
                    <a:lumMod val="50000"/>
                  </a:schemeClr>
                </a:solidFill>
              </a:rPr>
              <a:t>MOTIVATIONS</a:t>
            </a:r>
            <a:endParaRPr lang="en-US" sz="2000" b="1" dirty="0">
              <a:solidFill>
                <a:schemeClr val="accent1">
                  <a:lumMod val="50000"/>
                </a:schemeClr>
              </a:solidFill>
            </a:endParaRPr>
          </a:p>
        </p:txBody>
      </p:sp>
      <p:sp>
        <p:nvSpPr>
          <p:cNvPr id="15" name="TextBox 14"/>
          <p:cNvSpPr txBox="1"/>
          <p:nvPr/>
        </p:nvSpPr>
        <p:spPr>
          <a:xfrm>
            <a:off x="3056708" y="1804281"/>
            <a:ext cx="4349932"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To get rid of boredom during travel</a:t>
            </a:r>
          </a:p>
          <a:p>
            <a:pPr marL="285750" indent="-285750">
              <a:buFont typeface="Arial" panose="020B0604020202020204" pitchFamily="34" charset="0"/>
              <a:buChar char="•"/>
            </a:pPr>
            <a:r>
              <a:rPr lang="en-US" sz="1600" dirty="0" smtClean="0"/>
              <a:t> Make free time useful.</a:t>
            </a:r>
          </a:p>
          <a:p>
            <a:pPr marL="285750" indent="-285750">
              <a:buFont typeface="Arial" panose="020B0604020202020204" pitchFamily="34" charset="0"/>
              <a:buChar char="•"/>
            </a:pPr>
            <a:r>
              <a:rPr lang="en-US" sz="1600" dirty="0" smtClean="0"/>
              <a:t>Excited about the characters &amp; drama.</a:t>
            </a:r>
          </a:p>
          <a:p>
            <a:pPr marL="285750" indent="-285750">
              <a:buFont typeface="Arial" panose="020B0604020202020204" pitchFamily="34" charset="0"/>
              <a:buChar char="•"/>
            </a:pPr>
            <a:r>
              <a:rPr lang="en-US" sz="1600" dirty="0" smtClean="0"/>
              <a:t>Dive into the world of author.</a:t>
            </a:r>
          </a:p>
        </p:txBody>
      </p:sp>
      <p:sp>
        <p:nvSpPr>
          <p:cNvPr id="16" name="TextBox 15"/>
          <p:cNvSpPr txBox="1"/>
          <p:nvPr/>
        </p:nvSpPr>
        <p:spPr>
          <a:xfrm>
            <a:off x="3435530" y="2989219"/>
            <a:ext cx="2481944" cy="400110"/>
          </a:xfrm>
          <a:prstGeom prst="rect">
            <a:avLst/>
          </a:prstGeom>
          <a:noFill/>
        </p:spPr>
        <p:txBody>
          <a:bodyPr wrap="square" rtlCol="0">
            <a:spAutoFit/>
          </a:bodyPr>
          <a:lstStyle/>
          <a:p>
            <a:r>
              <a:rPr lang="en-US" sz="2000" b="1" dirty="0" smtClean="0">
                <a:solidFill>
                  <a:schemeClr val="accent1">
                    <a:lumMod val="50000"/>
                  </a:schemeClr>
                </a:solidFill>
              </a:rPr>
              <a:t>GOALS</a:t>
            </a:r>
            <a:endParaRPr lang="en-US" sz="2000" b="1" dirty="0">
              <a:solidFill>
                <a:schemeClr val="accent1">
                  <a:lumMod val="50000"/>
                </a:schemeClr>
              </a:solidFill>
            </a:endParaRPr>
          </a:p>
        </p:txBody>
      </p:sp>
      <p:sp>
        <p:nvSpPr>
          <p:cNvPr id="17" name="TextBox 16"/>
          <p:cNvSpPr txBox="1"/>
          <p:nvPr/>
        </p:nvSpPr>
        <p:spPr>
          <a:xfrm>
            <a:off x="3056708" y="3368895"/>
            <a:ext cx="3474721"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Price in budget friendly.</a:t>
            </a:r>
          </a:p>
          <a:p>
            <a:pPr marL="285750" indent="-285750">
              <a:buFont typeface="Arial" panose="020B0604020202020204" pitchFamily="34" charset="0"/>
              <a:buChar char="•"/>
            </a:pPr>
            <a:r>
              <a:rPr lang="en-US" sz="1600" dirty="0" smtClean="0"/>
              <a:t>Easy availability &amp; obtainability.</a:t>
            </a:r>
          </a:p>
          <a:p>
            <a:pPr marL="285750" indent="-285750">
              <a:buFont typeface="Arial" panose="020B0604020202020204" pitchFamily="34" charset="0"/>
              <a:buChar char="•"/>
            </a:pPr>
            <a:r>
              <a:rPr lang="en-US" sz="1600" dirty="0" smtClean="0"/>
              <a:t>To track my bookshelf.</a:t>
            </a:r>
          </a:p>
          <a:p>
            <a:pPr marL="285750" indent="-285750">
              <a:buFont typeface="Arial" panose="020B0604020202020204" pitchFamily="34" charset="0"/>
              <a:buChar char="•"/>
            </a:pPr>
            <a:r>
              <a:rPr lang="en-US" sz="1600" dirty="0" smtClean="0"/>
              <a:t>Easy return</a:t>
            </a:r>
            <a:r>
              <a:rPr lang="en-US" sz="1600" dirty="0"/>
              <a:t>&amp;</a:t>
            </a:r>
            <a:r>
              <a:rPr lang="en-US" sz="1600" dirty="0" smtClean="0"/>
              <a:t> pickup service.</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p:txBody>
      </p:sp>
      <p:sp>
        <p:nvSpPr>
          <p:cNvPr id="18" name="TextBox 17"/>
          <p:cNvSpPr txBox="1"/>
          <p:nvPr/>
        </p:nvSpPr>
        <p:spPr>
          <a:xfrm>
            <a:off x="3542210" y="4538445"/>
            <a:ext cx="2268583" cy="400110"/>
          </a:xfrm>
          <a:prstGeom prst="rect">
            <a:avLst/>
          </a:prstGeom>
          <a:noFill/>
        </p:spPr>
        <p:txBody>
          <a:bodyPr wrap="square" rtlCol="0">
            <a:spAutoFit/>
          </a:bodyPr>
          <a:lstStyle/>
          <a:p>
            <a:r>
              <a:rPr lang="en-US" sz="2000" b="1" dirty="0" smtClean="0">
                <a:solidFill>
                  <a:schemeClr val="accent1">
                    <a:lumMod val="50000"/>
                  </a:schemeClr>
                </a:solidFill>
              </a:rPr>
              <a:t>BIO</a:t>
            </a:r>
            <a:endParaRPr lang="en-US" sz="2000" b="1" dirty="0">
              <a:solidFill>
                <a:schemeClr val="accent1">
                  <a:lumMod val="50000"/>
                </a:schemeClr>
              </a:solidFill>
            </a:endParaRPr>
          </a:p>
        </p:txBody>
      </p:sp>
      <p:sp>
        <p:nvSpPr>
          <p:cNvPr id="19" name="TextBox 18"/>
          <p:cNvSpPr txBox="1"/>
          <p:nvPr/>
        </p:nvSpPr>
        <p:spPr>
          <a:xfrm>
            <a:off x="3335383" y="4938555"/>
            <a:ext cx="3418114" cy="1569660"/>
          </a:xfrm>
          <a:prstGeom prst="rect">
            <a:avLst/>
          </a:prstGeom>
          <a:noFill/>
        </p:spPr>
        <p:txBody>
          <a:bodyPr wrap="square" rtlCol="0">
            <a:spAutoFit/>
          </a:bodyPr>
          <a:lstStyle/>
          <a:p>
            <a:r>
              <a:rPr lang="en-US" sz="1600" dirty="0" smtClean="0"/>
              <a:t>Vijay is a student in electrical engineering stream. He is likely to be in long distance travel once every month. So he always used to purchase interested books of fictional genre and complete before his vacation.</a:t>
            </a:r>
          </a:p>
        </p:txBody>
      </p:sp>
      <p:sp>
        <p:nvSpPr>
          <p:cNvPr id="20" name="TextBox 19"/>
          <p:cNvSpPr txBox="1"/>
          <p:nvPr/>
        </p:nvSpPr>
        <p:spPr>
          <a:xfrm>
            <a:off x="7863839" y="307815"/>
            <a:ext cx="2586446" cy="400110"/>
          </a:xfrm>
          <a:prstGeom prst="rect">
            <a:avLst/>
          </a:prstGeom>
          <a:noFill/>
        </p:spPr>
        <p:txBody>
          <a:bodyPr wrap="square" rtlCol="0">
            <a:spAutoFit/>
          </a:bodyPr>
          <a:lstStyle/>
          <a:p>
            <a:r>
              <a:rPr lang="en-US" sz="2000" b="1" dirty="0" smtClean="0">
                <a:solidFill>
                  <a:schemeClr val="accent1">
                    <a:lumMod val="50000"/>
                  </a:schemeClr>
                </a:solidFill>
              </a:rPr>
              <a:t>PERSONALITY</a:t>
            </a:r>
            <a:endParaRPr lang="en-US" sz="2000" b="1" dirty="0">
              <a:solidFill>
                <a:schemeClr val="accent1">
                  <a:lumMod val="50000"/>
                </a:schemeClr>
              </a:solidFill>
            </a:endParaRPr>
          </a:p>
        </p:txBody>
      </p:sp>
      <p:sp>
        <p:nvSpPr>
          <p:cNvPr id="21" name="TextBox 20"/>
          <p:cNvSpPr txBox="1"/>
          <p:nvPr/>
        </p:nvSpPr>
        <p:spPr>
          <a:xfrm>
            <a:off x="6910251" y="707925"/>
            <a:ext cx="4493623" cy="1077218"/>
          </a:xfrm>
          <a:prstGeom prst="rect">
            <a:avLst/>
          </a:prstGeom>
          <a:noFill/>
        </p:spPr>
        <p:txBody>
          <a:bodyPr wrap="square" rtlCol="0">
            <a:spAutoFit/>
          </a:bodyPr>
          <a:lstStyle/>
          <a:p>
            <a:r>
              <a:rPr lang="en-US" sz="1600" dirty="0" smtClean="0"/>
              <a:t>Extrovert  -------*------------------------ Introvert </a:t>
            </a:r>
          </a:p>
          <a:p>
            <a:r>
              <a:rPr lang="en-US" sz="1600" dirty="0" smtClean="0"/>
              <a:t>Analytical -----------------------*-------- Curious</a:t>
            </a:r>
          </a:p>
          <a:p>
            <a:r>
              <a:rPr lang="en-US" sz="1600" dirty="0" smtClean="0"/>
              <a:t>        Busy  ----*--------------------------- Time Rich</a:t>
            </a:r>
          </a:p>
          <a:p>
            <a:r>
              <a:rPr lang="en-US" sz="1600" dirty="0" smtClean="0"/>
              <a:t>   Judging  ----------------------------*--- Perceiving</a:t>
            </a:r>
            <a:endParaRPr lang="en-US" sz="1600" dirty="0"/>
          </a:p>
        </p:txBody>
      </p:sp>
      <p:sp>
        <p:nvSpPr>
          <p:cNvPr id="29" name="TextBox 28"/>
          <p:cNvSpPr txBox="1"/>
          <p:nvPr/>
        </p:nvSpPr>
        <p:spPr>
          <a:xfrm>
            <a:off x="7863839" y="1920240"/>
            <a:ext cx="1685110" cy="400110"/>
          </a:xfrm>
          <a:prstGeom prst="rect">
            <a:avLst/>
          </a:prstGeom>
          <a:noFill/>
        </p:spPr>
        <p:txBody>
          <a:bodyPr wrap="square" rtlCol="0">
            <a:spAutoFit/>
          </a:bodyPr>
          <a:lstStyle/>
          <a:p>
            <a:r>
              <a:rPr lang="en-US" sz="2000" b="1" dirty="0" smtClean="0">
                <a:solidFill>
                  <a:schemeClr val="accent1">
                    <a:lumMod val="50000"/>
                  </a:schemeClr>
                </a:solidFill>
              </a:rPr>
              <a:t>PAIN POINTS</a:t>
            </a:r>
            <a:endParaRPr lang="en-US" sz="2000" b="1" dirty="0">
              <a:solidFill>
                <a:schemeClr val="accent1">
                  <a:lumMod val="50000"/>
                </a:schemeClr>
              </a:solidFill>
            </a:endParaRPr>
          </a:p>
        </p:txBody>
      </p:sp>
      <p:sp>
        <p:nvSpPr>
          <p:cNvPr id="30" name="TextBox 29"/>
          <p:cNvSpPr txBox="1"/>
          <p:nvPr/>
        </p:nvSpPr>
        <p:spPr>
          <a:xfrm>
            <a:off x="7158446" y="2342890"/>
            <a:ext cx="3148148"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Presence for returns &amp; delivery</a:t>
            </a:r>
          </a:p>
          <a:p>
            <a:pPr marL="285750" indent="-285750">
              <a:buFont typeface="Arial" panose="020B0604020202020204" pitchFamily="34" charset="0"/>
              <a:buChar char="•"/>
            </a:pPr>
            <a:r>
              <a:rPr lang="en-US" sz="1600" dirty="0" smtClean="0"/>
              <a:t>Quality &amp; damage control.</a:t>
            </a:r>
          </a:p>
          <a:p>
            <a:pPr marL="285750" indent="-285750">
              <a:buFont typeface="Arial" panose="020B0604020202020204" pitchFamily="34" charset="0"/>
              <a:buChar char="•"/>
            </a:pPr>
            <a:r>
              <a:rPr lang="en-US" sz="1600" dirty="0" smtClean="0"/>
              <a:t>Availability of requested book.</a:t>
            </a:r>
          </a:p>
          <a:p>
            <a:pPr marL="285750" indent="-285750">
              <a:buFont typeface="Arial" panose="020B0604020202020204" pitchFamily="34" charset="0"/>
              <a:buChar char="•"/>
            </a:pPr>
            <a:endParaRPr lang="en-US" sz="1600" dirty="0"/>
          </a:p>
        </p:txBody>
      </p:sp>
      <p:sp>
        <p:nvSpPr>
          <p:cNvPr id="31" name="TextBox 30"/>
          <p:cNvSpPr txBox="1"/>
          <p:nvPr/>
        </p:nvSpPr>
        <p:spPr>
          <a:xfrm>
            <a:off x="8229599" y="3244753"/>
            <a:ext cx="1854926" cy="400110"/>
          </a:xfrm>
          <a:prstGeom prst="rect">
            <a:avLst/>
          </a:prstGeom>
          <a:noFill/>
        </p:spPr>
        <p:txBody>
          <a:bodyPr wrap="square" rtlCol="0">
            <a:spAutoFit/>
          </a:bodyPr>
          <a:lstStyle/>
          <a:p>
            <a:r>
              <a:rPr lang="en-US" sz="2000" b="1" dirty="0" smtClean="0">
                <a:solidFill>
                  <a:schemeClr val="accent1">
                    <a:lumMod val="50000"/>
                  </a:schemeClr>
                </a:solidFill>
              </a:rPr>
              <a:t>TECH</a:t>
            </a:r>
            <a:endParaRPr lang="en-US" sz="2000" b="1" dirty="0">
              <a:solidFill>
                <a:schemeClr val="accent1">
                  <a:lumMod val="50000"/>
                </a:schemeClr>
              </a:solidFill>
            </a:endParaRPr>
          </a:p>
        </p:txBody>
      </p:sp>
      <p:sp>
        <p:nvSpPr>
          <p:cNvPr id="32" name="TextBox 31"/>
          <p:cNvSpPr txBox="1"/>
          <p:nvPr/>
        </p:nvSpPr>
        <p:spPr>
          <a:xfrm>
            <a:off x="6910251" y="3609541"/>
            <a:ext cx="4206240" cy="1077218"/>
          </a:xfrm>
          <a:prstGeom prst="rect">
            <a:avLst/>
          </a:prstGeom>
          <a:noFill/>
        </p:spPr>
        <p:txBody>
          <a:bodyPr wrap="square" rtlCol="0">
            <a:spAutoFit/>
          </a:bodyPr>
          <a:lstStyle/>
          <a:p>
            <a:r>
              <a:rPr lang="en-US" sz="1600" dirty="0" smtClean="0"/>
              <a:t>Social Media --------------------*-------------|</a:t>
            </a:r>
          </a:p>
          <a:p>
            <a:r>
              <a:rPr lang="en-US" sz="1600" dirty="0" smtClean="0"/>
              <a:t>    Messaging ------------*---------------------|</a:t>
            </a:r>
          </a:p>
          <a:p>
            <a:r>
              <a:rPr lang="en-US" sz="1600" dirty="0" smtClean="0"/>
              <a:t>        Internet ------------------*---------------|</a:t>
            </a:r>
          </a:p>
          <a:p>
            <a:r>
              <a:rPr lang="en-US" sz="1600" dirty="0" smtClean="0"/>
              <a:t>          Games ----*-----------------------------|</a:t>
            </a:r>
            <a:endParaRPr lang="en-US" sz="1600" dirty="0"/>
          </a:p>
        </p:txBody>
      </p:sp>
      <p:sp>
        <p:nvSpPr>
          <p:cNvPr id="33" name="TextBox 32"/>
          <p:cNvSpPr txBox="1"/>
          <p:nvPr/>
        </p:nvSpPr>
        <p:spPr>
          <a:xfrm>
            <a:off x="8373291" y="4938555"/>
            <a:ext cx="2076994" cy="369332"/>
          </a:xfrm>
          <a:prstGeom prst="rect">
            <a:avLst/>
          </a:prstGeom>
          <a:noFill/>
        </p:spPr>
        <p:txBody>
          <a:bodyPr wrap="square" rtlCol="0">
            <a:spAutoFit/>
          </a:bodyPr>
          <a:lstStyle/>
          <a:p>
            <a:r>
              <a:rPr lang="en-US" dirty="0" smtClean="0"/>
              <a:t>Favorite Books</a:t>
            </a:r>
            <a:endParaRPr lang="en-US" dirty="0"/>
          </a:p>
        </p:txBody>
      </p:sp>
    </p:spTree>
    <p:extLst>
      <p:ext uri="{BB962C8B-B14F-4D97-AF65-F5344CB8AC3E}">
        <p14:creationId xmlns:p14="http://schemas.microsoft.com/office/powerpoint/2010/main" val="954444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39188"/>
            <a:ext cx="6753496" cy="1280160"/>
          </a:xfrm>
          <a:solidFill>
            <a:schemeClr val="accent1">
              <a:lumMod val="60000"/>
              <a:lumOff val="40000"/>
            </a:schemeClr>
          </a:solidFill>
          <a:ln>
            <a:noFill/>
          </a:ln>
        </p:spPr>
        <p:txBody>
          <a:bodyPr>
            <a:normAutofit/>
          </a:bodyPr>
          <a:lstStyle/>
          <a:p>
            <a:r>
              <a:rPr lang="en-US" b="1" dirty="0" smtClean="0">
                <a:solidFill>
                  <a:schemeClr val="accent1">
                    <a:lumMod val="50000"/>
                  </a:schemeClr>
                </a:solidFill>
                <a:latin typeface="Calibri" panose="020F0502020204030204" pitchFamily="34" charset="0"/>
                <a:cs typeface="Calibri" panose="020F0502020204030204" pitchFamily="34" charset="0"/>
              </a:rPr>
              <a:t>PRASHANTH</a:t>
            </a:r>
            <a:endParaRPr lang="en-US" b="1" dirty="0">
              <a:solidFill>
                <a:schemeClr val="accent1">
                  <a:lumMod val="50000"/>
                </a:schemeClr>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0" y="5324541"/>
            <a:ext cx="3056708" cy="1218350"/>
          </a:xfrm>
          <a:solidFill>
            <a:schemeClr val="accent1">
              <a:lumMod val="60000"/>
              <a:lumOff val="40000"/>
            </a:schemeClr>
          </a:solidFill>
        </p:spPr>
        <p:txBody>
          <a:bodyPr>
            <a:normAutofit/>
          </a:bodyPr>
          <a:lstStyle/>
          <a:p>
            <a:r>
              <a:rPr lang="en-US" dirty="0" smtClean="0"/>
              <a:t>“A book is a doorway to the author’s multiverse”</a:t>
            </a:r>
            <a:endParaRPr lang="en-US" dirty="0"/>
          </a:p>
        </p:txBody>
      </p:sp>
      <p:sp>
        <p:nvSpPr>
          <p:cNvPr id="6" name="TextBox 5"/>
          <p:cNvSpPr txBox="1"/>
          <p:nvPr/>
        </p:nvSpPr>
        <p:spPr>
          <a:xfrm>
            <a:off x="0" y="3609541"/>
            <a:ext cx="3335383" cy="1815882"/>
          </a:xfrm>
          <a:prstGeom prst="rect">
            <a:avLst/>
          </a:prstGeom>
          <a:noFill/>
        </p:spPr>
        <p:txBody>
          <a:bodyPr wrap="square" rtlCol="0">
            <a:spAutoFit/>
          </a:bodyPr>
          <a:lstStyle/>
          <a:p>
            <a:r>
              <a:rPr lang="en-US" sz="1600" b="1" dirty="0" smtClean="0">
                <a:solidFill>
                  <a:schemeClr val="accent1">
                    <a:lumMod val="50000"/>
                  </a:schemeClr>
                </a:solidFill>
              </a:rPr>
              <a:t>                       Age</a:t>
            </a:r>
            <a:r>
              <a:rPr lang="en-US" sz="1600" b="1" dirty="0" smtClean="0"/>
              <a:t>: </a:t>
            </a:r>
            <a:r>
              <a:rPr lang="en-US" sz="1600" dirty="0" smtClean="0"/>
              <a:t>25</a:t>
            </a:r>
            <a:endParaRPr lang="en-US" sz="1600" b="1" dirty="0" smtClean="0">
              <a:solidFill>
                <a:schemeClr val="accent1">
                  <a:lumMod val="50000"/>
                </a:schemeClr>
              </a:solidFill>
            </a:endParaRPr>
          </a:p>
          <a:p>
            <a:r>
              <a:rPr lang="en-US" sz="1600" b="1" dirty="0" smtClean="0">
                <a:solidFill>
                  <a:schemeClr val="accent1">
                    <a:lumMod val="50000"/>
                  </a:schemeClr>
                </a:solidFill>
              </a:rPr>
              <a:t>Current Location</a:t>
            </a:r>
            <a:r>
              <a:rPr lang="en-US" sz="1600" b="1" dirty="0" smtClean="0"/>
              <a:t>: </a:t>
            </a:r>
            <a:r>
              <a:rPr lang="en-US" sz="1600" dirty="0" smtClean="0"/>
              <a:t>Nellore</a:t>
            </a:r>
            <a:endParaRPr lang="en-US" sz="1600" b="1" dirty="0" smtClean="0">
              <a:solidFill>
                <a:schemeClr val="accent1">
                  <a:lumMod val="50000"/>
                </a:schemeClr>
              </a:solidFill>
            </a:endParaRPr>
          </a:p>
          <a:p>
            <a:r>
              <a:rPr lang="en-US" sz="1600" b="1" dirty="0" smtClean="0">
                <a:solidFill>
                  <a:schemeClr val="accent1">
                    <a:lumMod val="50000"/>
                  </a:schemeClr>
                </a:solidFill>
              </a:rPr>
              <a:t>         Occupation</a:t>
            </a:r>
            <a:r>
              <a:rPr lang="en-US" sz="1600" b="1" dirty="0" smtClean="0"/>
              <a:t>: </a:t>
            </a:r>
            <a:r>
              <a:rPr lang="en-US" sz="1600" dirty="0" smtClean="0"/>
              <a:t>Employee</a:t>
            </a:r>
            <a:endParaRPr lang="en-US" sz="1600" b="1" dirty="0" smtClean="0"/>
          </a:p>
          <a:p>
            <a:r>
              <a:rPr lang="en-US" sz="1600" b="1" dirty="0" smtClean="0">
                <a:solidFill>
                  <a:schemeClr val="accent1">
                    <a:lumMod val="50000"/>
                  </a:schemeClr>
                </a:solidFill>
              </a:rPr>
              <a:t>                  </a:t>
            </a:r>
            <a:r>
              <a:rPr lang="en-US" sz="1600" b="1" dirty="0">
                <a:solidFill>
                  <a:schemeClr val="accent1">
                    <a:lumMod val="50000"/>
                  </a:schemeClr>
                </a:solidFill>
              </a:rPr>
              <a:t> </a:t>
            </a:r>
            <a:r>
              <a:rPr lang="en-US" sz="1600" b="1" dirty="0" smtClean="0">
                <a:solidFill>
                  <a:schemeClr val="accent1">
                    <a:lumMod val="50000"/>
                  </a:schemeClr>
                </a:solidFill>
              </a:rPr>
              <a:t>Status</a:t>
            </a:r>
            <a:r>
              <a:rPr lang="en-US" sz="1600" b="1" dirty="0" smtClean="0"/>
              <a:t>: </a:t>
            </a:r>
            <a:r>
              <a:rPr lang="en-US" sz="1600" dirty="0" smtClean="0"/>
              <a:t>Single</a:t>
            </a:r>
            <a:endParaRPr lang="en-US" sz="1600" b="1" dirty="0" smtClean="0">
              <a:solidFill>
                <a:schemeClr val="accent1">
                  <a:lumMod val="50000"/>
                </a:schemeClr>
              </a:solidFill>
            </a:endParaRPr>
          </a:p>
          <a:p>
            <a:r>
              <a:rPr lang="en-US" sz="1600" b="1" dirty="0" smtClean="0">
                <a:solidFill>
                  <a:schemeClr val="accent1">
                    <a:lumMod val="50000"/>
                  </a:schemeClr>
                </a:solidFill>
              </a:rPr>
              <a:t>          Stereotype</a:t>
            </a:r>
            <a:r>
              <a:rPr lang="en-US" sz="1600" b="1" dirty="0"/>
              <a:t>:</a:t>
            </a:r>
            <a:r>
              <a:rPr lang="en-US" sz="1600" dirty="0" smtClean="0"/>
              <a:t> </a:t>
            </a:r>
            <a:r>
              <a:rPr lang="en-US" sz="1600" dirty="0" err="1" smtClean="0"/>
              <a:t>Cool&amp;Calm</a:t>
            </a:r>
            <a:endParaRPr lang="en-US" sz="1600" dirty="0" smtClean="0"/>
          </a:p>
          <a:p>
            <a:endParaRPr lang="en-US" sz="1600" dirty="0" smtClean="0"/>
          </a:p>
          <a:p>
            <a:endParaRPr lang="en-US" sz="1600" dirty="0"/>
          </a:p>
        </p:txBody>
      </p:sp>
      <p:sp>
        <p:nvSpPr>
          <p:cNvPr id="11" name="TextBox 10"/>
          <p:cNvSpPr txBox="1"/>
          <p:nvPr/>
        </p:nvSpPr>
        <p:spPr>
          <a:xfrm>
            <a:off x="100147" y="3244753"/>
            <a:ext cx="2956561" cy="400110"/>
          </a:xfrm>
          <a:prstGeom prst="rect">
            <a:avLst/>
          </a:prstGeom>
          <a:noFill/>
        </p:spPr>
        <p:txBody>
          <a:bodyPr wrap="square" rtlCol="0">
            <a:spAutoFit/>
          </a:bodyPr>
          <a:lstStyle/>
          <a:p>
            <a:r>
              <a:rPr lang="en-US" sz="2000" b="1" dirty="0" smtClean="0">
                <a:solidFill>
                  <a:schemeClr val="accent1">
                    <a:lumMod val="50000"/>
                  </a:schemeClr>
                </a:solidFill>
              </a:rPr>
              <a:t>DEMOGRAPHICS</a:t>
            </a:r>
            <a:endParaRPr lang="en-US" sz="2000" b="1" dirty="0">
              <a:solidFill>
                <a:schemeClr val="accent1">
                  <a:lumMod val="50000"/>
                </a:schemeClr>
              </a:solidFill>
            </a:endParaRPr>
          </a:p>
        </p:txBody>
      </p:sp>
      <p:sp>
        <p:nvSpPr>
          <p:cNvPr id="13" name="TextBox 12"/>
          <p:cNvSpPr txBox="1"/>
          <p:nvPr/>
        </p:nvSpPr>
        <p:spPr>
          <a:xfrm>
            <a:off x="3435530" y="1404171"/>
            <a:ext cx="2586447" cy="400110"/>
          </a:xfrm>
          <a:prstGeom prst="rect">
            <a:avLst/>
          </a:prstGeom>
          <a:noFill/>
        </p:spPr>
        <p:txBody>
          <a:bodyPr wrap="square" rtlCol="0">
            <a:spAutoFit/>
          </a:bodyPr>
          <a:lstStyle/>
          <a:p>
            <a:r>
              <a:rPr lang="en-US" sz="2000" b="1" dirty="0" smtClean="0">
                <a:solidFill>
                  <a:schemeClr val="accent1">
                    <a:lumMod val="50000"/>
                  </a:schemeClr>
                </a:solidFill>
              </a:rPr>
              <a:t>MOTIVATIONS</a:t>
            </a:r>
            <a:endParaRPr lang="en-US" sz="2000" b="1" dirty="0">
              <a:solidFill>
                <a:schemeClr val="accent1">
                  <a:lumMod val="50000"/>
                </a:schemeClr>
              </a:solidFill>
            </a:endParaRPr>
          </a:p>
        </p:txBody>
      </p:sp>
      <p:sp>
        <p:nvSpPr>
          <p:cNvPr id="15" name="TextBox 14"/>
          <p:cNvSpPr txBox="1"/>
          <p:nvPr/>
        </p:nvSpPr>
        <p:spPr>
          <a:xfrm>
            <a:off x="3056708" y="1804281"/>
            <a:ext cx="4349932"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To understand different ideologies.</a:t>
            </a:r>
          </a:p>
          <a:p>
            <a:pPr marL="285750" indent="-285750">
              <a:buFont typeface="Arial" panose="020B0604020202020204" pitchFamily="34" charset="0"/>
              <a:buChar char="•"/>
            </a:pPr>
            <a:r>
              <a:rPr lang="en-US" sz="1600" dirty="0" smtClean="0"/>
              <a:t>Try to be more productive during free time.</a:t>
            </a:r>
          </a:p>
          <a:p>
            <a:pPr marL="285750" indent="-285750">
              <a:buFont typeface="Arial" panose="020B0604020202020204" pitchFamily="34" charset="0"/>
              <a:buChar char="•"/>
            </a:pPr>
            <a:r>
              <a:rPr lang="en-US" sz="1600" dirty="0" smtClean="0"/>
              <a:t>Impressed by the brief summary &amp; reviews.</a:t>
            </a:r>
          </a:p>
        </p:txBody>
      </p:sp>
      <p:sp>
        <p:nvSpPr>
          <p:cNvPr id="16" name="TextBox 15"/>
          <p:cNvSpPr txBox="1"/>
          <p:nvPr/>
        </p:nvSpPr>
        <p:spPr>
          <a:xfrm>
            <a:off x="3487781" y="2680789"/>
            <a:ext cx="2481944" cy="400110"/>
          </a:xfrm>
          <a:prstGeom prst="rect">
            <a:avLst/>
          </a:prstGeom>
          <a:noFill/>
        </p:spPr>
        <p:txBody>
          <a:bodyPr wrap="square" rtlCol="0">
            <a:spAutoFit/>
          </a:bodyPr>
          <a:lstStyle/>
          <a:p>
            <a:r>
              <a:rPr lang="en-US" sz="2000" b="1" dirty="0" smtClean="0">
                <a:solidFill>
                  <a:schemeClr val="accent1">
                    <a:lumMod val="50000"/>
                  </a:schemeClr>
                </a:solidFill>
              </a:rPr>
              <a:t>GOALS</a:t>
            </a:r>
            <a:endParaRPr lang="en-US" sz="2000" b="1" dirty="0">
              <a:solidFill>
                <a:schemeClr val="accent1">
                  <a:lumMod val="50000"/>
                </a:schemeClr>
              </a:solidFill>
            </a:endParaRPr>
          </a:p>
        </p:txBody>
      </p:sp>
      <p:sp>
        <p:nvSpPr>
          <p:cNvPr id="17" name="TextBox 16"/>
          <p:cNvSpPr txBox="1"/>
          <p:nvPr/>
        </p:nvSpPr>
        <p:spPr>
          <a:xfrm>
            <a:off x="3024051" y="3029361"/>
            <a:ext cx="3474721"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Exploring books in specific genre &amp; author specific ones.</a:t>
            </a:r>
          </a:p>
          <a:p>
            <a:pPr marL="285750" indent="-285750">
              <a:buFont typeface="Arial" panose="020B0604020202020204" pitchFamily="34" charset="0"/>
              <a:buChar char="•"/>
            </a:pPr>
            <a:r>
              <a:rPr lang="en-US" sz="1600" dirty="0" smtClean="0"/>
              <a:t>Finding ways to get hands on good book. </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p:txBody>
      </p:sp>
      <p:sp>
        <p:nvSpPr>
          <p:cNvPr id="18" name="TextBox 17"/>
          <p:cNvSpPr txBox="1"/>
          <p:nvPr/>
        </p:nvSpPr>
        <p:spPr>
          <a:xfrm>
            <a:off x="3542210" y="4538445"/>
            <a:ext cx="2268583" cy="400110"/>
          </a:xfrm>
          <a:prstGeom prst="rect">
            <a:avLst/>
          </a:prstGeom>
          <a:noFill/>
        </p:spPr>
        <p:txBody>
          <a:bodyPr wrap="square" rtlCol="0">
            <a:spAutoFit/>
          </a:bodyPr>
          <a:lstStyle/>
          <a:p>
            <a:r>
              <a:rPr lang="en-US" sz="2000" b="1" dirty="0" smtClean="0">
                <a:solidFill>
                  <a:schemeClr val="accent1">
                    <a:lumMod val="50000"/>
                  </a:schemeClr>
                </a:solidFill>
              </a:rPr>
              <a:t>BIO</a:t>
            </a:r>
            <a:endParaRPr lang="en-US" sz="2000" b="1" dirty="0">
              <a:solidFill>
                <a:schemeClr val="accent1">
                  <a:lumMod val="50000"/>
                </a:schemeClr>
              </a:solidFill>
            </a:endParaRPr>
          </a:p>
        </p:txBody>
      </p:sp>
      <p:sp>
        <p:nvSpPr>
          <p:cNvPr id="19" name="TextBox 18"/>
          <p:cNvSpPr txBox="1"/>
          <p:nvPr/>
        </p:nvSpPr>
        <p:spPr>
          <a:xfrm>
            <a:off x="3335383" y="4938555"/>
            <a:ext cx="3418114" cy="1323439"/>
          </a:xfrm>
          <a:prstGeom prst="rect">
            <a:avLst/>
          </a:prstGeom>
          <a:noFill/>
        </p:spPr>
        <p:txBody>
          <a:bodyPr wrap="square" rtlCol="0">
            <a:spAutoFit/>
          </a:bodyPr>
          <a:lstStyle/>
          <a:p>
            <a:r>
              <a:rPr lang="en-US" sz="1600" dirty="0" smtClean="0"/>
              <a:t>Prashant is a student from Computers background. He is very empathetic about his family, friends and people around him. Documentaries and books are always his passion.</a:t>
            </a:r>
          </a:p>
        </p:txBody>
      </p:sp>
      <p:sp>
        <p:nvSpPr>
          <p:cNvPr id="20" name="TextBox 19"/>
          <p:cNvSpPr txBox="1"/>
          <p:nvPr/>
        </p:nvSpPr>
        <p:spPr>
          <a:xfrm>
            <a:off x="7863839" y="307815"/>
            <a:ext cx="2586446" cy="400110"/>
          </a:xfrm>
          <a:prstGeom prst="rect">
            <a:avLst/>
          </a:prstGeom>
          <a:noFill/>
        </p:spPr>
        <p:txBody>
          <a:bodyPr wrap="square" rtlCol="0">
            <a:spAutoFit/>
          </a:bodyPr>
          <a:lstStyle/>
          <a:p>
            <a:r>
              <a:rPr lang="en-US" sz="2000" b="1" dirty="0" smtClean="0">
                <a:solidFill>
                  <a:schemeClr val="accent1">
                    <a:lumMod val="50000"/>
                  </a:schemeClr>
                </a:solidFill>
              </a:rPr>
              <a:t>PERSONALITY</a:t>
            </a:r>
            <a:endParaRPr lang="en-US" sz="2000" b="1" dirty="0">
              <a:solidFill>
                <a:schemeClr val="accent1">
                  <a:lumMod val="50000"/>
                </a:schemeClr>
              </a:solidFill>
            </a:endParaRPr>
          </a:p>
        </p:txBody>
      </p:sp>
      <p:sp>
        <p:nvSpPr>
          <p:cNvPr id="21" name="TextBox 20"/>
          <p:cNvSpPr txBox="1"/>
          <p:nvPr/>
        </p:nvSpPr>
        <p:spPr>
          <a:xfrm>
            <a:off x="6910251" y="707925"/>
            <a:ext cx="4493623" cy="1077218"/>
          </a:xfrm>
          <a:prstGeom prst="rect">
            <a:avLst/>
          </a:prstGeom>
          <a:noFill/>
        </p:spPr>
        <p:txBody>
          <a:bodyPr wrap="square" rtlCol="0">
            <a:spAutoFit/>
          </a:bodyPr>
          <a:lstStyle/>
          <a:p>
            <a:r>
              <a:rPr lang="en-US" sz="1600" dirty="0" smtClean="0"/>
              <a:t>Extrovert  -------------------------*------ Introvert </a:t>
            </a:r>
          </a:p>
          <a:p>
            <a:r>
              <a:rPr lang="en-US" sz="1600" dirty="0" smtClean="0"/>
              <a:t>Analytical ----------------*--------------- Curious</a:t>
            </a:r>
          </a:p>
          <a:p>
            <a:r>
              <a:rPr lang="en-US" sz="1600" dirty="0" smtClean="0"/>
              <a:t>        Busy  --------------*----------------- Time Rich</a:t>
            </a:r>
          </a:p>
          <a:p>
            <a:r>
              <a:rPr lang="en-US" sz="1600" dirty="0" smtClean="0"/>
              <a:t>   Judging  -------------------------*------ Perceiving</a:t>
            </a:r>
            <a:endParaRPr lang="en-US" sz="1600" dirty="0"/>
          </a:p>
        </p:txBody>
      </p:sp>
      <p:sp>
        <p:nvSpPr>
          <p:cNvPr id="29" name="TextBox 28"/>
          <p:cNvSpPr txBox="1"/>
          <p:nvPr/>
        </p:nvSpPr>
        <p:spPr>
          <a:xfrm>
            <a:off x="7863839" y="1920240"/>
            <a:ext cx="1685110" cy="400110"/>
          </a:xfrm>
          <a:prstGeom prst="rect">
            <a:avLst/>
          </a:prstGeom>
          <a:noFill/>
        </p:spPr>
        <p:txBody>
          <a:bodyPr wrap="square" rtlCol="0">
            <a:spAutoFit/>
          </a:bodyPr>
          <a:lstStyle/>
          <a:p>
            <a:r>
              <a:rPr lang="en-US" sz="2000" b="1" dirty="0" smtClean="0">
                <a:solidFill>
                  <a:schemeClr val="accent1">
                    <a:lumMod val="50000"/>
                  </a:schemeClr>
                </a:solidFill>
              </a:rPr>
              <a:t>PAIN POINTS</a:t>
            </a:r>
            <a:endParaRPr lang="en-US" sz="2000" b="1" dirty="0">
              <a:solidFill>
                <a:schemeClr val="accent1">
                  <a:lumMod val="50000"/>
                </a:schemeClr>
              </a:solidFill>
            </a:endParaRPr>
          </a:p>
        </p:txBody>
      </p:sp>
      <p:sp>
        <p:nvSpPr>
          <p:cNvPr id="30" name="TextBox 29"/>
          <p:cNvSpPr txBox="1"/>
          <p:nvPr/>
        </p:nvSpPr>
        <p:spPr>
          <a:xfrm>
            <a:off x="7158446" y="2342890"/>
            <a:ext cx="3148148"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To find space for storage.</a:t>
            </a:r>
          </a:p>
          <a:p>
            <a:pPr marL="285750" indent="-285750">
              <a:buFont typeface="Arial" panose="020B0604020202020204" pitchFamily="34" charset="0"/>
              <a:buChar char="•"/>
            </a:pPr>
            <a:r>
              <a:rPr lang="en-US" sz="1600" dirty="0" smtClean="0"/>
              <a:t>Get information on popular and good books.</a:t>
            </a:r>
          </a:p>
          <a:p>
            <a:pPr marL="285750" indent="-285750">
              <a:buFont typeface="Arial" panose="020B0604020202020204" pitchFamily="34" charset="0"/>
              <a:buChar char="•"/>
            </a:pPr>
            <a:r>
              <a:rPr lang="en-US" sz="1600" dirty="0" smtClean="0"/>
              <a:t>Making a list of books to read.</a:t>
            </a:r>
          </a:p>
          <a:p>
            <a:pPr marL="285750" indent="-285750">
              <a:buFont typeface="Arial" panose="020B0604020202020204" pitchFamily="34" charset="0"/>
              <a:buChar char="•"/>
            </a:pPr>
            <a:endParaRPr lang="en-US" sz="1600" dirty="0"/>
          </a:p>
        </p:txBody>
      </p:sp>
      <p:sp>
        <p:nvSpPr>
          <p:cNvPr id="31" name="TextBox 30"/>
          <p:cNvSpPr txBox="1"/>
          <p:nvPr/>
        </p:nvSpPr>
        <p:spPr>
          <a:xfrm>
            <a:off x="8229599" y="3488814"/>
            <a:ext cx="1854926" cy="400110"/>
          </a:xfrm>
          <a:prstGeom prst="rect">
            <a:avLst/>
          </a:prstGeom>
          <a:noFill/>
        </p:spPr>
        <p:txBody>
          <a:bodyPr wrap="square" rtlCol="0">
            <a:spAutoFit/>
          </a:bodyPr>
          <a:lstStyle/>
          <a:p>
            <a:r>
              <a:rPr lang="en-US" sz="2000" b="1" dirty="0" smtClean="0">
                <a:solidFill>
                  <a:schemeClr val="accent1">
                    <a:lumMod val="50000"/>
                  </a:schemeClr>
                </a:solidFill>
              </a:rPr>
              <a:t>TECH</a:t>
            </a:r>
            <a:endParaRPr lang="en-US" sz="2000" b="1" dirty="0">
              <a:solidFill>
                <a:schemeClr val="accent1">
                  <a:lumMod val="50000"/>
                </a:schemeClr>
              </a:solidFill>
            </a:endParaRPr>
          </a:p>
        </p:txBody>
      </p:sp>
      <p:sp>
        <p:nvSpPr>
          <p:cNvPr id="32" name="TextBox 31"/>
          <p:cNvSpPr txBox="1"/>
          <p:nvPr/>
        </p:nvSpPr>
        <p:spPr>
          <a:xfrm>
            <a:off x="6910251" y="3768025"/>
            <a:ext cx="4206240" cy="1077218"/>
          </a:xfrm>
          <a:prstGeom prst="rect">
            <a:avLst/>
          </a:prstGeom>
          <a:noFill/>
        </p:spPr>
        <p:txBody>
          <a:bodyPr wrap="square" rtlCol="0">
            <a:spAutoFit/>
          </a:bodyPr>
          <a:lstStyle/>
          <a:p>
            <a:r>
              <a:rPr lang="en-US" sz="1600" dirty="0" smtClean="0"/>
              <a:t>Social Media ------------*---------------------|</a:t>
            </a:r>
          </a:p>
          <a:p>
            <a:r>
              <a:rPr lang="en-US" sz="1600" dirty="0" smtClean="0"/>
              <a:t>    Messaging --------------------*-------------|</a:t>
            </a:r>
          </a:p>
          <a:p>
            <a:r>
              <a:rPr lang="en-US" sz="1600" dirty="0" smtClean="0"/>
              <a:t>        Internet ---------------*------------------|</a:t>
            </a:r>
          </a:p>
          <a:p>
            <a:r>
              <a:rPr lang="en-US" sz="1600" dirty="0" smtClean="0"/>
              <a:t>          Games ----*-----------------------------|</a:t>
            </a:r>
            <a:endParaRPr lang="en-US" sz="1600" dirty="0"/>
          </a:p>
        </p:txBody>
      </p:sp>
      <p:sp>
        <p:nvSpPr>
          <p:cNvPr id="33" name="TextBox 32"/>
          <p:cNvSpPr txBox="1"/>
          <p:nvPr/>
        </p:nvSpPr>
        <p:spPr>
          <a:xfrm>
            <a:off x="8373291" y="4938555"/>
            <a:ext cx="2076994" cy="369332"/>
          </a:xfrm>
          <a:prstGeom prst="rect">
            <a:avLst/>
          </a:prstGeom>
          <a:noFill/>
        </p:spPr>
        <p:txBody>
          <a:bodyPr wrap="square" rtlCol="0">
            <a:spAutoFit/>
          </a:bodyPr>
          <a:lstStyle/>
          <a:p>
            <a:r>
              <a:rPr lang="en-US" dirty="0" smtClean="0"/>
              <a:t>Favorite Books</a:t>
            </a:r>
            <a:endParaRPr lang="en-US" dirty="0"/>
          </a:p>
        </p:txBody>
      </p:sp>
    </p:spTree>
    <p:extLst>
      <p:ext uri="{BB962C8B-B14F-4D97-AF65-F5344CB8AC3E}">
        <p14:creationId xmlns:p14="http://schemas.microsoft.com/office/powerpoint/2010/main" val="2347676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39188"/>
            <a:ext cx="6753496" cy="1280160"/>
          </a:xfrm>
          <a:solidFill>
            <a:schemeClr val="accent1">
              <a:lumMod val="60000"/>
              <a:lumOff val="40000"/>
            </a:schemeClr>
          </a:solidFill>
          <a:ln>
            <a:noFill/>
          </a:ln>
        </p:spPr>
        <p:txBody>
          <a:bodyPr>
            <a:normAutofit/>
          </a:bodyPr>
          <a:lstStyle/>
          <a:p>
            <a:r>
              <a:rPr lang="en-US" b="1" dirty="0" smtClean="0">
                <a:solidFill>
                  <a:schemeClr val="accent1">
                    <a:lumMod val="50000"/>
                  </a:schemeClr>
                </a:solidFill>
                <a:latin typeface="Calibri" panose="020F0502020204030204" pitchFamily="34" charset="0"/>
                <a:cs typeface="Calibri" panose="020F0502020204030204" pitchFamily="34" charset="0"/>
              </a:rPr>
              <a:t>ROSE</a:t>
            </a:r>
            <a:endParaRPr lang="en-US" b="1" dirty="0">
              <a:solidFill>
                <a:schemeClr val="accent1">
                  <a:lumMod val="50000"/>
                </a:schemeClr>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0" y="5181989"/>
            <a:ext cx="3056708" cy="1360902"/>
          </a:xfrm>
          <a:solidFill>
            <a:schemeClr val="accent1">
              <a:lumMod val="60000"/>
              <a:lumOff val="40000"/>
            </a:schemeClr>
          </a:solidFill>
        </p:spPr>
        <p:txBody>
          <a:bodyPr>
            <a:normAutofit/>
          </a:bodyPr>
          <a:lstStyle/>
          <a:p>
            <a:r>
              <a:rPr lang="en-US" dirty="0"/>
              <a:t> </a:t>
            </a:r>
            <a:r>
              <a:rPr lang="en-US" dirty="0" smtClean="0"/>
              <a:t>                                          “The book is way better than a movie”</a:t>
            </a:r>
            <a:endParaRPr lang="en-US" dirty="0"/>
          </a:p>
        </p:txBody>
      </p:sp>
      <p:sp>
        <p:nvSpPr>
          <p:cNvPr id="6" name="TextBox 5"/>
          <p:cNvSpPr txBox="1"/>
          <p:nvPr/>
        </p:nvSpPr>
        <p:spPr>
          <a:xfrm>
            <a:off x="0" y="3609541"/>
            <a:ext cx="3335383" cy="1815882"/>
          </a:xfrm>
          <a:prstGeom prst="rect">
            <a:avLst/>
          </a:prstGeom>
          <a:noFill/>
        </p:spPr>
        <p:txBody>
          <a:bodyPr wrap="square" rtlCol="0">
            <a:spAutoFit/>
          </a:bodyPr>
          <a:lstStyle/>
          <a:p>
            <a:r>
              <a:rPr lang="en-US" sz="1600" b="1" dirty="0" smtClean="0">
                <a:solidFill>
                  <a:schemeClr val="accent1">
                    <a:lumMod val="50000"/>
                  </a:schemeClr>
                </a:solidFill>
              </a:rPr>
              <a:t>                       Age</a:t>
            </a:r>
            <a:r>
              <a:rPr lang="en-US" sz="1600" b="1" dirty="0" smtClean="0"/>
              <a:t>: </a:t>
            </a:r>
            <a:r>
              <a:rPr lang="en-US" sz="1600" dirty="0" smtClean="0"/>
              <a:t>26</a:t>
            </a:r>
            <a:endParaRPr lang="en-US" sz="1600" b="1" dirty="0" smtClean="0">
              <a:solidFill>
                <a:schemeClr val="accent1">
                  <a:lumMod val="50000"/>
                </a:schemeClr>
              </a:solidFill>
            </a:endParaRPr>
          </a:p>
          <a:p>
            <a:r>
              <a:rPr lang="en-US" sz="1600" b="1" dirty="0" smtClean="0">
                <a:solidFill>
                  <a:schemeClr val="accent1">
                    <a:lumMod val="50000"/>
                  </a:schemeClr>
                </a:solidFill>
              </a:rPr>
              <a:t>Current Location</a:t>
            </a:r>
            <a:r>
              <a:rPr lang="en-US" sz="1600" b="1" smtClean="0"/>
              <a:t>: </a:t>
            </a:r>
            <a:r>
              <a:rPr lang="en-US" sz="1600" smtClean="0"/>
              <a:t>Bengaluru</a:t>
            </a:r>
            <a:endParaRPr lang="en-US" sz="1600" b="1" dirty="0" smtClean="0">
              <a:solidFill>
                <a:schemeClr val="accent1">
                  <a:lumMod val="50000"/>
                </a:schemeClr>
              </a:solidFill>
            </a:endParaRPr>
          </a:p>
          <a:p>
            <a:r>
              <a:rPr lang="en-US" sz="1600" b="1" dirty="0" smtClean="0">
                <a:solidFill>
                  <a:schemeClr val="accent1">
                    <a:lumMod val="50000"/>
                  </a:schemeClr>
                </a:solidFill>
              </a:rPr>
              <a:t>         Occupation</a:t>
            </a:r>
            <a:r>
              <a:rPr lang="en-US" sz="1600" b="1" dirty="0" smtClean="0"/>
              <a:t>: </a:t>
            </a:r>
            <a:r>
              <a:rPr lang="en-US" sz="1600" dirty="0" smtClean="0"/>
              <a:t>Self Employed</a:t>
            </a:r>
            <a:endParaRPr lang="en-US" sz="1600" b="1" dirty="0" smtClean="0"/>
          </a:p>
          <a:p>
            <a:r>
              <a:rPr lang="en-US" sz="1600" b="1" dirty="0" smtClean="0">
                <a:solidFill>
                  <a:schemeClr val="accent1">
                    <a:lumMod val="50000"/>
                  </a:schemeClr>
                </a:solidFill>
              </a:rPr>
              <a:t>                  </a:t>
            </a:r>
            <a:r>
              <a:rPr lang="en-US" sz="1600" b="1" dirty="0">
                <a:solidFill>
                  <a:schemeClr val="accent1">
                    <a:lumMod val="50000"/>
                  </a:schemeClr>
                </a:solidFill>
              </a:rPr>
              <a:t> </a:t>
            </a:r>
            <a:r>
              <a:rPr lang="en-US" sz="1600" b="1" dirty="0" smtClean="0">
                <a:solidFill>
                  <a:schemeClr val="accent1">
                    <a:lumMod val="50000"/>
                  </a:schemeClr>
                </a:solidFill>
              </a:rPr>
              <a:t>Status</a:t>
            </a:r>
            <a:r>
              <a:rPr lang="en-US" sz="1600" b="1" dirty="0" smtClean="0"/>
              <a:t>: </a:t>
            </a:r>
            <a:r>
              <a:rPr lang="en-US" sz="1600" dirty="0" smtClean="0"/>
              <a:t>Single</a:t>
            </a:r>
            <a:endParaRPr lang="en-US" sz="1600" b="1" dirty="0" smtClean="0">
              <a:solidFill>
                <a:schemeClr val="accent1">
                  <a:lumMod val="50000"/>
                </a:schemeClr>
              </a:solidFill>
            </a:endParaRPr>
          </a:p>
          <a:p>
            <a:r>
              <a:rPr lang="en-US" sz="1600" b="1" dirty="0" smtClean="0">
                <a:solidFill>
                  <a:schemeClr val="accent1">
                    <a:lumMod val="50000"/>
                  </a:schemeClr>
                </a:solidFill>
              </a:rPr>
              <a:t>          Stereotype</a:t>
            </a:r>
            <a:r>
              <a:rPr lang="en-US" sz="1600" b="1" dirty="0"/>
              <a:t>:</a:t>
            </a:r>
            <a:r>
              <a:rPr lang="en-US" sz="1600" dirty="0" smtClean="0"/>
              <a:t> Workaholic</a:t>
            </a:r>
          </a:p>
          <a:p>
            <a:endParaRPr lang="en-US" sz="1600" dirty="0" smtClean="0"/>
          </a:p>
          <a:p>
            <a:endParaRPr lang="en-US" sz="1600" dirty="0"/>
          </a:p>
        </p:txBody>
      </p:sp>
      <p:sp>
        <p:nvSpPr>
          <p:cNvPr id="11" name="TextBox 10"/>
          <p:cNvSpPr txBox="1"/>
          <p:nvPr/>
        </p:nvSpPr>
        <p:spPr>
          <a:xfrm>
            <a:off x="100147" y="3244753"/>
            <a:ext cx="2956561" cy="400110"/>
          </a:xfrm>
          <a:prstGeom prst="rect">
            <a:avLst/>
          </a:prstGeom>
          <a:noFill/>
        </p:spPr>
        <p:txBody>
          <a:bodyPr wrap="square" rtlCol="0">
            <a:spAutoFit/>
          </a:bodyPr>
          <a:lstStyle/>
          <a:p>
            <a:r>
              <a:rPr lang="en-US" sz="2000" b="1" dirty="0" smtClean="0">
                <a:solidFill>
                  <a:schemeClr val="accent1">
                    <a:lumMod val="50000"/>
                  </a:schemeClr>
                </a:solidFill>
              </a:rPr>
              <a:t>DEMOGRAPHICS</a:t>
            </a:r>
            <a:endParaRPr lang="en-US" sz="2000" b="1" dirty="0">
              <a:solidFill>
                <a:schemeClr val="accent1">
                  <a:lumMod val="50000"/>
                </a:schemeClr>
              </a:solidFill>
            </a:endParaRPr>
          </a:p>
        </p:txBody>
      </p:sp>
      <p:sp>
        <p:nvSpPr>
          <p:cNvPr id="13" name="TextBox 12"/>
          <p:cNvSpPr txBox="1"/>
          <p:nvPr/>
        </p:nvSpPr>
        <p:spPr>
          <a:xfrm>
            <a:off x="3435530" y="1404171"/>
            <a:ext cx="2586447" cy="400110"/>
          </a:xfrm>
          <a:prstGeom prst="rect">
            <a:avLst/>
          </a:prstGeom>
          <a:noFill/>
        </p:spPr>
        <p:txBody>
          <a:bodyPr wrap="square" rtlCol="0">
            <a:spAutoFit/>
          </a:bodyPr>
          <a:lstStyle/>
          <a:p>
            <a:r>
              <a:rPr lang="en-US" sz="2000" b="1" dirty="0" smtClean="0">
                <a:solidFill>
                  <a:schemeClr val="accent1">
                    <a:lumMod val="50000"/>
                  </a:schemeClr>
                </a:solidFill>
              </a:rPr>
              <a:t>MOTIVATIONS</a:t>
            </a:r>
            <a:endParaRPr lang="en-US" sz="2000" b="1" dirty="0">
              <a:solidFill>
                <a:schemeClr val="accent1">
                  <a:lumMod val="50000"/>
                </a:schemeClr>
              </a:solidFill>
            </a:endParaRPr>
          </a:p>
        </p:txBody>
      </p:sp>
      <p:sp>
        <p:nvSpPr>
          <p:cNvPr id="15" name="TextBox 14"/>
          <p:cNvSpPr txBox="1"/>
          <p:nvPr/>
        </p:nvSpPr>
        <p:spPr>
          <a:xfrm>
            <a:off x="3056708" y="1804281"/>
            <a:ext cx="4349932"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To gather valuable information in business world.</a:t>
            </a:r>
          </a:p>
          <a:p>
            <a:pPr marL="285750" indent="-285750">
              <a:buFont typeface="Arial" panose="020B0604020202020204" pitchFamily="34" charset="0"/>
              <a:buChar char="•"/>
            </a:pPr>
            <a:r>
              <a:rPr lang="en-US" sz="1600" dirty="0" smtClean="0"/>
              <a:t>Not interested to waste quality time.</a:t>
            </a:r>
          </a:p>
          <a:p>
            <a:pPr marL="285750" indent="-285750">
              <a:buFont typeface="Arial" panose="020B0604020202020204" pitchFamily="34" charset="0"/>
              <a:buChar char="•"/>
            </a:pPr>
            <a:r>
              <a:rPr lang="en-US" sz="1600" dirty="0" smtClean="0"/>
              <a:t>Low cost compare to original pricing.</a:t>
            </a:r>
          </a:p>
        </p:txBody>
      </p:sp>
      <p:sp>
        <p:nvSpPr>
          <p:cNvPr id="16" name="TextBox 15"/>
          <p:cNvSpPr txBox="1"/>
          <p:nvPr/>
        </p:nvSpPr>
        <p:spPr>
          <a:xfrm>
            <a:off x="3585752" y="2985603"/>
            <a:ext cx="2481944" cy="400110"/>
          </a:xfrm>
          <a:prstGeom prst="rect">
            <a:avLst/>
          </a:prstGeom>
          <a:noFill/>
        </p:spPr>
        <p:txBody>
          <a:bodyPr wrap="square" rtlCol="0">
            <a:spAutoFit/>
          </a:bodyPr>
          <a:lstStyle/>
          <a:p>
            <a:r>
              <a:rPr lang="en-US" sz="2000" b="1" dirty="0" smtClean="0">
                <a:solidFill>
                  <a:schemeClr val="accent1">
                    <a:lumMod val="50000"/>
                  </a:schemeClr>
                </a:solidFill>
              </a:rPr>
              <a:t>GOALS</a:t>
            </a:r>
            <a:endParaRPr lang="en-US" sz="2000" b="1" dirty="0">
              <a:solidFill>
                <a:schemeClr val="accent1">
                  <a:lumMod val="50000"/>
                </a:schemeClr>
              </a:solidFill>
            </a:endParaRPr>
          </a:p>
        </p:txBody>
      </p:sp>
      <p:sp>
        <p:nvSpPr>
          <p:cNvPr id="17" name="TextBox 16"/>
          <p:cNvSpPr txBox="1"/>
          <p:nvPr/>
        </p:nvSpPr>
        <p:spPr>
          <a:xfrm>
            <a:off x="3089364" y="3366107"/>
            <a:ext cx="3474721"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Discovering new books/authors to read.</a:t>
            </a:r>
          </a:p>
          <a:p>
            <a:pPr marL="285750" indent="-285750">
              <a:buFont typeface="Arial" panose="020B0604020202020204" pitchFamily="34" charset="0"/>
              <a:buChar char="•"/>
            </a:pPr>
            <a:r>
              <a:rPr lang="en-US" sz="1600" dirty="0" smtClean="0"/>
              <a:t>Finding unique stories.</a:t>
            </a:r>
          </a:p>
          <a:p>
            <a:pPr marL="285750" indent="-285750">
              <a:buFont typeface="Arial" panose="020B0604020202020204" pitchFamily="34" charset="0"/>
              <a:buChar char="•"/>
            </a:pPr>
            <a:r>
              <a:rPr lang="en-US" sz="1600" dirty="0" smtClean="0"/>
              <a:t>Cataloging book collection. </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p:txBody>
      </p:sp>
      <p:sp>
        <p:nvSpPr>
          <p:cNvPr id="18" name="TextBox 17"/>
          <p:cNvSpPr txBox="1"/>
          <p:nvPr/>
        </p:nvSpPr>
        <p:spPr>
          <a:xfrm>
            <a:off x="3542210" y="4538445"/>
            <a:ext cx="2268583" cy="400110"/>
          </a:xfrm>
          <a:prstGeom prst="rect">
            <a:avLst/>
          </a:prstGeom>
          <a:noFill/>
        </p:spPr>
        <p:txBody>
          <a:bodyPr wrap="square" rtlCol="0">
            <a:spAutoFit/>
          </a:bodyPr>
          <a:lstStyle/>
          <a:p>
            <a:r>
              <a:rPr lang="en-US" sz="2000" b="1" dirty="0" smtClean="0">
                <a:solidFill>
                  <a:schemeClr val="accent1">
                    <a:lumMod val="50000"/>
                  </a:schemeClr>
                </a:solidFill>
              </a:rPr>
              <a:t>BIO</a:t>
            </a:r>
            <a:endParaRPr lang="en-US" sz="2000" b="1" dirty="0">
              <a:solidFill>
                <a:schemeClr val="accent1">
                  <a:lumMod val="50000"/>
                </a:schemeClr>
              </a:solidFill>
            </a:endParaRPr>
          </a:p>
        </p:txBody>
      </p:sp>
      <p:sp>
        <p:nvSpPr>
          <p:cNvPr id="19" name="TextBox 18"/>
          <p:cNvSpPr txBox="1"/>
          <p:nvPr/>
        </p:nvSpPr>
        <p:spPr>
          <a:xfrm>
            <a:off x="3335383" y="4938555"/>
            <a:ext cx="3666308" cy="1323439"/>
          </a:xfrm>
          <a:prstGeom prst="rect">
            <a:avLst/>
          </a:prstGeom>
          <a:noFill/>
        </p:spPr>
        <p:txBody>
          <a:bodyPr wrap="square" rtlCol="0">
            <a:spAutoFit/>
          </a:bodyPr>
          <a:lstStyle/>
          <a:p>
            <a:r>
              <a:rPr lang="en-US" sz="1600" dirty="0" smtClean="0"/>
              <a:t>Rose is an Software Engineer, involved in a startup and always preoccupied with work. She used to read a lot of articles, business magazines, novels, management books etc..</a:t>
            </a:r>
          </a:p>
        </p:txBody>
      </p:sp>
      <p:sp>
        <p:nvSpPr>
          <p:cNvPr id="20" name="TextBox 19"/>
          <p:cNvSpPr txBox="1"/>
          <p:nvPr/>
        </p:nvSpPr>
        <p:spPr>
          <a:xfrm>
            <a:off x="7863839" y="307815"/>
            <a:ext cx="2586446" cy="400110"/>
          </a:xfrm>
          <a:prstGeom prst="rect">
            <a:avLst/>
          </a:prstGeom>
          <a:noFill/>
        </p:spPr>
        <p:txBody>
          <a:bodyPr wrap="square" rtlCol="0">
            <a:spAutoFit/>
          </a:bodyPr>
          <a:lstStyle/>
          <a:p>
            <a:r>
              <a:rPr lang="en-US" sz="2000" b="1" dirty="0" smtClean="0">
                <a:solidFill>
                  <a:schemeClr val="accent1">
                    <a:lumMod val="50000"/>
                  </a:schemeClr>
                </a:solidFill>
              </a:rPr>
              <a:t>PERSONALITY</a:t>
            </a:r>
            <a:endParaRPr lang="en-US" sz="2000" b="1" dirty="0">
              <a:solidFill>
                <a:schemeClr val="accent1">
                  <a:lumMod val="50000"/>
                </a:schemeClr>
              </a:solidFill>
            </a:endParaRPr>
          </a:p>
        </p:txBody>
      </p:sp>
      <p:sp>
        <p:nvSpPr>
          <p:cNvPr id="21" name="TextBox 20"/>
          <p:cNvSpPr txBox="1"/>
          <p:nvPr/>
        </p:nvSpPr>
        <p:spPr>
          <a:xfrm>
            <a:off x="6910251" y="707925"/>
            <a:ext cx="4493623" cy="1077218"/>
          </a:xfrm>
          <a:prstGeom prst="rect">
            <a:avLst/>
          </a:prstGeom>
          <a:noFill/>
        </p:spPr>
        <p:txBody>
          <a:bodyPr wrap="square" rtlCol="0">
            <a:spAutoFit/>
          </a:bodyPr>
          <a:lstStyle/>
          <a:p>
            <a:r>
              <a:rPr lang="en-US" sz="1600" dirty="0" smtClean="0"/>
              <a:t>Extrovert  ---------------*---------------- Introvert </a:t>
            </a:r>
          </a:p>
          <a:p>
            <a:r>
              <a:rPr lang="en-US" sz="1600" dirty="0" smtClean="0"/>
              <a:t>Analytical ----------*--------------------- Curious</a:t>
            </a:r>
          </a:p>
          <a:p>
            <a:r>
              <a:rPr lang="en-US" sz="1600" dirty="0" smtClean="0"/>
              <a:t>        Busy  ----*--------------------------- Time Rich</a:t>
            </a:r>
          </a:p>
          <a:p>
            <a:r>
              <a:rPr lang="en-US" sz="1600" dirty="0" smtClean="0"/>
              <a:t>   Judging  -----------*-------------------- Perceiving</a:t>
            </a:r>
            <a:endParaRPr lang="en-US" sz="1600" dirty="0"/>
          </a:p>
        </p:txBody>
      </p:sp>
      <p:sp>
        <p:nvSpPr>
          <p:cNvPr id="29" name="TextBox 28"/>
          <p:cNvSpPr txBox="1"/>
          <p:nvPr/>
        </p:nvSpPr>
        <p:spPr>
          <a:xfrm>
            <a:off x="7863839" y="1920240"/>
            <a:ext cx="1685110" cy="400110"/>
          </a:xfrm>
          <a:prstGeom prst="rect">
            <a:avLst/>
          </a:prstGeom>
          <a:noFill/>
        </p:spPr>
        <p:txBody>
          <a:bodyPr wrap="square" rtlCol="0">
            <a:spAutoFit/>
          </a:bodyPr>
          <a:lstStyle/>
          <a:p>
            <a:r>
              <a:rPr lang="en-US" sz="2000" b="1" dirty="0" smtClean="0">
                <a:solidFill>
                  <a:schemeClr val="accent1">
                    <a:lumMod val="50000"/>
                  </a:schemeClr>
                </a:solidFill>
              </a:rPr>
              <a:t>PAIN POINTS</a:t>
            </a:r>
            <a:endParaRPr lang="en-US" sz="2000" b="1" dirty="0">
              <a:solidFill>
                <a:schemeClr val="accent1">
                  <a:lumMod val="50000"/>
                </a:schemeClr>
              </a:solidFill>
            </a:endParaRPr>
          </a:p>
        </p:txBody>
      </p:sp>
      <p:sp>
        <p:nvSpPr>
          <p:cNvPr id="30" name="TextBox 29"/>
          <p:cNvSpPr txBox="1"/>
          <p:nvPr/>
        </p:nvSpPr>
        <p:spPr>
          <a:xfrm>
            <a:off x="7158446" y="2342890"/>
            <a:ext cx="3148148"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Forgetting the launch dates.</a:t>
            </a:r>
          </a:p>
          <a:p>
            <a:pPr marL="285750" indent="-285750">
              <a:buFont typeface="Arial" panose="020B0604020202020204" pitchFamily="34" charset="0"/>
              <a:buChar char="•"/>
            </a:pPr>
            <a:r>
              <a:rPr lang="en-US" sz="1600" dirty="0" smtClean="0"/>
              <a:t>Keeping track of the series/authors.</a:t>
            </a:r>
          </a:p>
          <a:p>
            <a:pPr marL="285750" indent="-285750">
              <a:buFont typeface="Arial" panose="020B0604020202020204" pitchFamily="34" charset="0"/>
              <a:buChar char="•"/>
            </a:pPr>
            <a:r>
              <a:rPr lang="en-US" sz="1600" dirty="0" smtClean="0"/>
              <a:t>Finding space for collection.</a:t>
            </a:r>
          </a:p>
          <a:p>
            <a:pPr marL="285750" indent="-285750">
              <a:buFont typeface="Arial" panose="020B0604020202020204" pitchFamily="34" charset="0"/>
              <a:buChar char="•"/>
            </a:pPr>
            <a:endParaRPr lang="en-US" sz="1600" dirty="0"/>
          </a:p>
        </p:txBody>
      </p:sp>
      <p:sp>
        <p:nvSpPr>
          <p:cNvPr id="31" name="TextBox 30"/>
          <p:cNvSpPr txBox="1"/>
          <p:nvPr/>
        </p:nvSpPr>
        <p:spPr>
          <a:xfrm>
            <a:off x="8229599" y="3488814"/>
            <a:ext cx="1854926" cy="400110"/>
          </a:xfrm>
          <a:prstGeom prst="rect">
            <a:avLst/>
          </a:prstGeom>
          <a:noFill/>
        </p:spPr>
        <p:txBody>
          <a:bodyPr wrap="square" rtlCol="0">
            <a:spAutoFit/>
          </a:bodyPr>
          <a:lstStyle/>
          <a:p>
            <a:r>
              <a:rPr lang="en-US" sz="2000" b="1" dirty="0" smtClean="0">
                <a:solidFill>
                  <a:schemeClr val="accent1">
                    <a:lumMod val="50000"/>
                  </a:schemeClr>
                </a:solidFill>
              </a:rPr>
              <a:t>TECH</a:t>
            </a:r>
            <a:endParaRPr lang="en-US" sz="2000" b="1" dirty="0">
              <a:solidFill>
                <a:schemeClr val="accent1">
                  <a:lumMod val="50000"/>
                </a:schemeClr>
              </a:solidFill>
            </a:endParaRPr>
          </a:p>
        </p:txBody>
      </p:sp>
      <p:sp>
        <p:nvSpPr>
          <p:cNvPr id="32" name="TextBox 31"/>
          <p:cNvSpPr txBox="1"/>
          <p:nvPr/>
        </p:nvSpPr>
        <p:spPr>
          <a:xfrm>
            <a:off x="6910251" y="3768025"/>
            <a:ext cx="4206240" cy="1077218"/>
          </a:xfrm>
          <a:prstGeom prst="rect">
            <a:avLst/>
          </a:prstGeom>
          <a:noFill/>
        </p:spPr>
        <p:txBody>
          <a:bodyPr wrap="square" rtlCol="0">
            <a:spAutoFit/>
          </a:bodyPr>
          <a:lstStyle/>
          <a:p>
            <a:r>
              <a:rPr lang="en-US" sz="1600" dirty="0" smtClean="0"/>
              <a:t>Social Media ------------*---------------------|</a:t>
            </a:r>
          </a:p>
          <a:p>
            <a:r>
              <a:rPr lang="en-US" sz="1600" dirty="0" smtClean="0"/>
              <a:t>    Messaging --------------------*-------------|</a:t>
            </a:r>
          </a:p>
          <a:p>
            <a:r>
              <a:rPr lang="en-US" sz="1600" dirty="0" smtClean="0"/>
              <a:t>        Internet ------------------------------*---|</a:t>
            </a:r>
          </a:p>
          <a:p>
            <a:r>
              <a:rPr lang="en-US" sz="1600" dirty="0" smtClean="0"/>
              <a:t>          Games ----*-----------------------------|</a:t>
            </a:r>
            <a:endParaRPr lang="en-US" sz="1600" dirty="0"/>
          </a:p>
        </p:txBody>
      </p:sp>
      <p:sp>
        <p:nvSpPr>
          <p:cNvPr id="33" name="TextBox 32"/>
          <p:cNvSpPr txBox="1"/>
          <p:nvPr/>
        </p:nvSpPr>
        <p:spPr>
          <a:xfrm>
            <a:off x="8373291" y="4938555"/>
            <a:ext cx="2076994" cy="369332"/>
          </a:xfrm>
          <a:prstGeom prst="rect">
            <a:avLst/>
          </a:prstGeom>
          <a:noFill/>
        </p:spPr>
        <p:txBody>
          <a:bodyPr wrap="square" rtlCol="0">
            <a:spAutoFit/>
          </a:bodyPr>
          <a:lstStyle/>
          <a:p>
            <a:r>
              <a:rPr lang="en-US" dirty="0" smtClean="0"/>
              <a:t>Favorite Books</a:t>
            </a:r>
            <a:endParaRPr lang="en-US" dirty="0"/>
          </a:p>
        </p:txBody>
      </p:sp>
    </p:spTree>
    <p:extLst>
      <p:ext uri="{BB962C8B-B14F-4D97-AF65-F5344CB8AC3E}">
        <p14:creationId xmlns:p14="http://schemas.microsoft.com/office/powerpoint/2010/main" val="501361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39188"/>
            <a:ext cx="6753496" cy="1280160"/>
          </a:xfrm>
          <a:solidFill>
            <a:schemeClr val="accent1">
              <a:lumMod val="60000"/>
              <a:lumOff val="40000"/>
            </a:schemeClr>
          </a:solidFill>
          <a:ln>
            <a:noFill/>
          </a:ln>
        </p:spPr>
        <p:txBody>
          <a:bodyPr>
            <a:normAutofit/>
          </a:bodyPr>
          <a:lstStyle/>
          <a:p>
            <a:r>
              <a:rPr lang="en-US" b="1" dirty="0" smtClean="0">
                <a:solidFill>
                  <a:schemeClr val="accent1">
                    <a:lumMod val="50000"/>
                  </a:schemeClr>
                </a:solidFill>
                <a:latin typeface="Calibri" panose="020F0502020204030204" pitchFamily="34" charset="0"/>
                <a:cs typeface="Calibri" panose="020F0502020204030204" pitchFamily="34" charset="0"/>
              </a:rPr>
              <a:t>JASMINE</a:t>
            </a:r>
            <a:endParaRPr lang="en-US" b="1" dirty="0">
              <a:solidFill>
                <a:schemeClr val="accent1">
                  <a:lumMod val="50000"/>
                </a:schemeClr>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0" y="5324541"/>
            <a:ext cx="3056708" cy="1218350"/>
          </a:xfrm>
          <a:solidFill>
            <a:schemeClr val="accent1">
              <a:lumMod val="60000"/>
              <a:lumOff val="40000"/>
            </a:schemeClr>
          </a:solidFill>
        </p:spPr>
        <p:txBody>
          <a:bodyPr>
            <a:normAutofit/>
          </a:bodyPr>
          <a:lstStyle/>
          <a:p>
            <a:r>
              <a:rPr lang="en-US" dirty="0" smtClean="0"/>
              <a:t>“”</a:t>
            </a:r>
            <a:endParaRPr lang="en-US" dirty="0"/>
          </a:p>
        </p:txBody>
      </p:sp>
      <p:sp>
        <p:nvSpPr>
          <p:cNvPr id="6" name="TextBox 5"/>
          <p:cNvSpPr txBox="1"/>
          <p:nvPr/>
        </p:nvSpPr>
        <p:spPr>
          <a:xfrm>
            <a:off x="0" y="3609541"/>
            <a:ext cx="3335383" cy="1815882"/>
          </a:xfrm>
          <a:prstGeom prst="rect">
            <a:avLst/>
          </a:prstGeom>
          <a:noFill/>
        </p:spPr>
        <p:txBody>
          <a:bodyPr wrap="square" rtlCol="0">
            <a:spAutoFit/>
          </a:bodyPr>
          <a:lstStyle/>
          <a:p>
            <a:r>
              <a:rPr lang="en-US" sz="1600" b="1" dirty="0" smtClean="0">
                <a:solidFill>
                  <a:schemeClr val="accent1">
                    <a:lumMod val="50000"/>
                  </a:schemeClr>
                </a:solidFill>
              </a:rPr>
              <a:t>                       Age</a:t>
            </a:r>
            <a:r>
              <a:rPr lang="en-US" sz="1600" b="1" dirty="0" smtClean="0"/>
              <a:t>: </a:t>
            </a:r>
            <a:r>
              <a:rPr lang="en-US" sz="1600" dirty="0" smtClean="0"/>
              <a:t>20</a:t>
            </a:r>
            <a:endParaRPr lang="en-US" sz="1600" b="1" dirty="0" smtClean="0">
              <a:solidFill>
                <a:schemeClr val="accent1">
                  <a:lumMod val="50000"/>
                </a:schemeClr>
              </a:solidFill>
            </a:endParaRPr>
          </a:p>
          <a:p>
            <a:r>
              <a:rPr lang="en-US" sz="1600" b="1" dirty="0" smtClean="0">
                <a:solidFill>
                  <a:schemeClr val="accent1">
                    <a:lumMod val="50000"/>
                  </a:schemeClr>
                </a:solidFill>
              </a:rPr>
              <a:t>Current Location</a:t>
            </a:r>
            <a:r>
              <a:rPr lang="en-US" sz="1600" b="1" dirty="0" smtClean="0"/>
              <a:t>: </a:t>
            </a:r>
            <a:r>
              <a:rPr lang="en-US" sz="1600" dirty="0" smtClean="0"/>
              <a:t>Hyderabad</a:t>
            </a:r>
            <a:endParaRPr lang="en-US" sz="1600" b="1" dirty="0" smtClean="0">
              <a:solidFill>
                <a:schemeClr val="accent1">
                  <a:lumMod val="50000"/>
                </a:schemeClr>
              </a:solidFill>
            </a:endParaRPr>
          </a:p>
          <a:p>
            <a:r>
              <a:rPr lang="en-US" sz="1600" b="1" dirty="0" smtClean="0">
                <a:solidFill>
                  <a:schemeClr val="accent1">
                    <a:lumMod val="50000"/>
                  </a:schemeClr>
                </a:solidFill>
              </a:rPr>
              <a:t>         Occupation</a:t>
            </a:r>
            <a:r>
              <a:rPr lang="en-US" sz="1600" b="1" dirty="0" smtClean="0"/>
              <a:t>: </a:t>
            </a:r>
            <a:r>
              <a:rPr lang="en-US" sz="1600" dirty="0" smtClean="0"/>
              <a:t>Student</a:t>
            </a:r>
            <a:endParaRPr lang="en-US" sz="1600" b="1" dirty="0" smtClean="0"/>
          </a:p>
          <a:p>
            <a:r>
              <a:rPr lang="en-US" sz="1600" b="1" dirty="0" smtClean="0">
                <a:solidFill>
                  <a:schemeClr val="accent1">
                    <a:lumMod val="50000"/>
                  </a:schemeClr>
                </a:solidFill>
              </a:rPr>
              <a:t>                  </a:t>
            </a:r>
            <a:r>
              <a:rPr lang="en-US" sz="1600" b="1" dirty="0">
                <a:solidFill>
                  <a:schemeClr val="accent1">
                    <a:lumMod val="50000"/>
                  </a:schemeClr>
                </a:solidFill>
              </a:rPr>
              <a:t> </a:t>
            </a:r>
            <a:r>
              <a:rPr lang="en-US" sz="1600" b="1" dirty="0" smtClean="0">
                <a:solidFill>
                  <a:schemeClr val="accent1">
                    <a:lumMod val="50000"/>
                  </a:schemeClr>
                </a:solidFill>
              </a:rPr>
              <a:t>Status</a:t>
            </a:r>
            <a:r>
              <a:rPr lang="en-US" sz="1600" b="1" dirty="0" smtClean="0"/>
              <a:t>: </a:t>
            </a:r>
            <a:r>
              <a:rPr lang="en-US" sz="1600" dirty="0" smtClean="0"/>
              <a:t>Single</a:t>
            </a:r>
            <a:endParaRPr lang="en-US" sz="1600" b="1" dirty="0" smtClean="0">
              <a:solidFill>
                <a:schemeClr val="accent1">
                  <a:lumMod val="50000"/>
                </a:schemeClr>
              </a:solidFill>
            </a:endParaRPr>
          </a:p>
          <a:p>
            <a:r>
              <a:rPr lang="en-US" sz="1600" b="1" dirty="0" smtClean="0">
                <a:solidFill>
                  <a:schemeClr val="accent1">
                    <a:lumMod val="50000"/>
                  </a:schemeClr>
                </a:solidFill>
              </a:rPr>
              <a:t>          Stereotype</a:t>
            </a:r>
            <a:r>
              <a:rPr lang="en-US" sz="1600" b="1" dirty="0"/>
              <a:t>:</a:t>
            </a:r>
            <a:r>
              <a:rPr lang="en-US" sz="1600" dirty="0" smtClean="0"/>
              <a:t> Quitter</a:t>
            </a:r>
          </a:p>
          <a:p>
            <a:endParaRPr lang="en-US" sz="1600" dirty="0" smtClean="0"/>
          </a:p>
          <a:p>
            <a:endParaRPr lang="en-US" sz="1600" dirty="0"/>
          </a:p>
        </p:txBody>
      </p:sp>
      <p:sp>
        <p:nvSpPr>
          <p:cNvPr id="11" name="TextBox 10"/>
          <p:cNvSpPr txBox="1"/>
          <p:nvPr/>
        </p:nvSpPr>
        <p:spPr>
          <a:xfrm>
            <a:off x="100147" y="3244753"/>
            <a:ext cx="2956561" cy="400110"/>
          </a:xfrm>
          <a:prstGeom prst="rect">
            <a:avLst/>
          </a:prstGeom>
          <a:noFill/>
        </p:spPr>
        <p:txBody>
          <a:bodyPr wrap="square" rtlCol="0">
            <a:spAutoFit/>
          </a:bodyPr>
          <a:lstStyle/>
          <a:p>
            <a:r>
              <a:rPr lang="en-US" sz="2000" b="1" dirty="0" smtClean="0">
                <a:solidFill>
                  <a:schemeClr val="accent1">
                    <a:lumMod val="50000"/>
                  </a:schemeClr>
                </a:solidFill>
              </a:rPr>
              <a:t>DEMOGRAPHICS</a:t>
            </a:r>
            <a:endParaRPr lang="en-US" sz="2000" b="1" dirty="0">
              <a:solidFill>
                <a:schemeClr val="accent1">
                  <a:lumMod val="50000"/>
                </a:schemeClr>
              </a:solidFill>
            </a:endParaRPr>
          </a:p>
        </p:txBody>
      </p:sp>
      <p:sp>
        <p:nvSpPr>
          <p:cNvPr id="13" name="TextBox 12"/>
          <p:cNvSpPr txBox="1"/>
          <p:nvPr/>
        </p:nvSpPr>
        <p:spPr>
          <a:xfrm>
            <a:off x="3435530" y="1404171"/>
            <a:ext cx="2586447" cy="400110"/>
          </a:xfrm>
          <a:prstGeom prst="rect">
            <a:avLst/>
          </a:prstGeom>
          <a:noFill/>
        </p:spPr>
        <p:txBody>
          <a:bodyPr wrap="square" rtlCol="0">
            <a:spAutoFit/>
          </a:bodyPr>
          <a:lstStyle/>
          <a:p>
            <a:r>
              <a:rPr lang="en-US" sz="2000" b="1" dirty="0" smtClean="0">
                <a:solidFill>
                  <a:schemeClr val="accent1">
                    <a:lumMod val="50000"/>
                  </a:schemeClr>
                </a:solidFill>
              </a:rPr>
              <a:t>MOTIVATIONS</a:t>
            </a:r>
            <a:endParaRPr lang="en-US" sz="2000" b="1" dirty="0">
              <a:solidFill>
                <a:schemeClr val="accent1">
                  <a:lumMod val="50000"/>
                </a:schemeClr>
              </a:solidFill>
            </a:endParaRPr>
          </a:p>
        </p:txBody>
      </p:sp>
      <p:sp>
        <p:nvSpPr>
          <p:cNvPr id="15" name="TextBox 14"/>
          <p:cNvSpPr txBox="1"/>
          <p:nvPr/>
        </p:nvSpPr>
        <p:spPr>
          <a:xfrm>
            <a:off x="3056708" y="1804281"/>
            <a:ext cx="434993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Excited to start reading.</a:t>
            </a:r>
          </a:p>
          <a:p>
            <a:pPr marL="285750" indent="-285750">
              <a:buFont typeface="Arial" panose="020B0604020202020204" pitchFamily="34" charset="0"/>
              <a:buChar char="•"/>
            </a:pPr>
            <a:endParaRPr lang="en-US" sz="1600" dirty="0" smtClean="0"/>
          </a:p>
        </p:txBody>
      </p:sp>
      <p:sp>
        <p:nvSpPr>
          <p:cNvPr id="16" name="TextBox 15"/>
          <p:cNvSpPr txBox="1"/>
          <p:nvPr/>
        </p:nvSpPr>
        <p:spPr>
          <a:xfrm>
            <a:off x="3585752" y="2985603"/>
            <a:ext cx="2481944" cy="400110"/>
          </a:xfrm>
          <a:prstGeom prst="rect">
            <a:avLst/>
          </a:prstGeom>
          <a:noFill/>
        </p:spPr>
        <p:txBody>
          <a:bodyPr wrap="square" rtlCol="0">
            <a:spAutoFit/>
          </a:bodyPr>
          <a:lstStyle/>
          <a:p>
            <a:r>
              <a:rPr lang="en-US" sz="2000" b="1" dirty="0" smtClean="0">
                <a:solidFill>
                  <a:schemeClr val="accent1">
                    <a:lumMod val="50000"/>
                  </a:schemeClr>
                </a:solidFill>
              </a:rPr>
              <a:t>GOALS</a:t>
            </a:r>
            <a:endParaRPr lang="en-US" sz="2000" b="1" dirty="0">
              <a:solidFill>
                <a:schemeClr val="accent1">
                  <a:lumMod val="50000"/>
                </a:schemeClr>
              </a:solidFill>
            </a:endParaRPr>
          </a:p>
        </p:txBody>
      </p:sp>
      <p:sp>
        <p:nvSpPr>
          <p:cNvPr id="17" name="TextBox 16"/>
          <p:cNvSpPr txBox="1"/>
          <p:nvPr/>
        </p:nvSpPr>
        <p:spPr>
          <a:xfrm>
            <a:off x="3089364" y="3366107"/>
            <a:ext cx="3474721"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Finding time to read in day life.</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p:txBody>
      </p:sp>
      <p:sp>
        <p:nvSpPr>
          <p:cNvPr id="18" name="TextBox 17"/>
          <p:cNvSpPr txBox="1"/>
          <p:nvPr/>
        </p:nvSpPr>
        <p:spPr>
          <a:xfrm>
            <a:off x="3542210" y="4538445"/>
            <a:ext cx="2268583" cy="400110"/>
          </a:xfrm>
          <a:prstGeom prst="rect">
            <a:avLst/>
          </a:prstGeom>
          <a:noFill/>
        </p:spPr>
        <p:txBody>
          <a:bodyPr wrap="square" rtlCol="0">
            <a:spAutoFit/>
          </a:bodyPr>
          <a:lstStyle/>
          <a:p>
            <a:r>
              <a:rPr lang="en-US" sz="2000" b="1" dirty="0" smtClean="0">
                <a:solidFill>
                  <a:schemeClr val="accent1">
                    <a:lumMod val="50000"/>
                  </a:schemeClr>
                </a:solidFill>
              </a:rPr>
              <a:t>BIO</a:t>
            </a:r>
            <a:endParaRPr lang="en-US" sz="2000" b="1" dirty="0">
              <a:solidFill>
                <a:schemeClr val="accent1">
                  <a:lumMod val="50000"/>
                </a:schemeClr>
              </a:solidFill>
            </a:endParaRPr>
          </a:p>
        </p:txBody>
      </p:sp>
      <p:sp>
        <p:nvSpPr>
          <p:cNvPr id="20" name="TextBox 19"/>
          <p:cNvSpPr txBox="1"/>
          <p:nvPr/>
        </p:nvSpPr>
        <p:spPr>
          <a:xfrm>
            <a:off x="7863839" y="307815"/>
            <a:ext cx="2586446" cy="400110"/>
          </a:xfrm>
          <a:prstGeom prst="rect">
            <a:avLst/>
          </a:prstGeom>
          <a:noFill/>
        </p:spPr>
        <p:txBody>
          <a:bodyPr wrap="square" rtlCol="0">
            <a:spAutoFit/>
          </a:bodyPr>
          <a:lstStyle/>
          <a:p>
            <a:r>
              <a:rPr lang="en-US" sz="2000" b="1" dirty="0" smtClean="0">
                <a:solidFill>
                  <a:schemeClr val="accent1">
                    <a:lumMod val="50000"/>
                  </a:schemeClr>
                </a:solidFill>
              </a:rPr>
              <a:t>PERSONALITY</a:t>
            </a:r>
            <a:endParaRPr lang="en-US" sz="2000" b="1" dirty="0">
              <a:solidFill>
                <a:schemeClr val="accent1">
                  <a:lumMod val="50000"/>
                </a:schemeClr>
              </a:solidFill>
            </a:endParaRPr>
          </a:p>
        </p:txBody>
      </p:sp>
      <p:sp>
        <p:nvSpPr>
          <p:cNvPr id="21" name="TextBox 20"/>
          <p:cNvSpPr txBox="1"/>
          <p:nvPr/>
        </p:nvSpPr>
        <p:spPr>
          <a:xfrm>
            <a:off x="6910251" y="707925"/>
            <a:ext cx="4493623" cy="1077218"/>
          </a:xfrm>
          <a:prstGeom prst="rect">
            <a:avLst/>
          </a:prstGeom>
          <a:noFill/>
        </p:spPr>
        <p:txBody>
          <a:bodyPr wrap="square" rtlCol="0">
            <a:spAutoFit/>
          </a:bodyPr>
          <a:lstStyle/>
          <a:p>
            <a:r>
              <a:rPr lang="en-US" sz="1600" dirty="0" smtClean="0"/>
              <a:t>Extrovert  ---------*---------------------- Introvert </a:t>
            </a:r>
          </a:p>
          <a:p>
            <a:r>
              <a:rPr lang="en-US" sz="1600" dirty="0" smtClean="0"/>
              <a:t>Analytical -----------------*-------------- Curious</a:t>
            </a:r>
          </a:p>
          <a:p>
            <a:r>
              <a:rPr lang="en-US" sz="1600" dirty="0" smtClean="0"/>
              <a:t>        Busy  ----------------------*--------- Time Rich</a:t>
            </a:r>
          </a:p>
          <a:p>
            <a:r>
              <a:rPr lang="en-US" sz="1600" dirty="0" smtClean="0"/>
              <a:t>   Judging  -----*-------------------------- Perceiving</a:t>
            </a:r>
            <a:endParaRPr lang="en-US" sz="1600" dirty="0"/>
          </a:p>
        </p:txBody>
      </p:sp>
      <p:sp>
        <p:nvSpPr>
          <p:cNvPr id="29" name="TextBox 28"/>
          <p:cNvSpPr txBox="1"/>
          <p:nvPr/>
        </p:nvSpPr>
        <p:spPr>
          <a:xfrm>
            <a:off x="7863839" y="1920240"/>
            <a:ext cx="1685110" cy="400110"/>
          </a:xfrm>
          <a:prstGeom prst="rect">
            <a:avLst/>
          </a:prstGeom>
          <a:noFill/>
        </p:spPr>
        <p:txBody>
          <a:bodyPr wrap="square" rtlCol="0">
            <a:spAutoFit/>
          </a:bodyPr>
          <a:lstStyle/>
          <a:p>
            <a:r>
              <a:rPr lang="en-US" sz="2000" b="1" dirty="0" smtClean="0">
                <a:solidFill>
                  <a:schemeClr val="accent1">
                    <a:lumMod val="50000"/>
                  </a:schemeClr>
                </a:solidFill>
              </a:rPr>
              <a:t>PAIN POINTS</a:t>
            </a:r>
            <a:endParaRPr lang="en-US" sz="2000" b="1" dirty="0">
              <a:solidFill>
                <a:schemeClr val="accent1">
                  <a:lumMod val="50000"/>
                </a:schemeClr>
              </a:solidFill>
            </a:endParaRPr>
          </a:p>
        </p:txBody>
      </p:sp>
      <p:sp>
        <p:nvSpPr>
          <p:cNvPr id="30" name="TextBox 29"/>
          <p:cNvSpPr txBox="1"/>
          <p:nvPr/>
        </p:nvSpPr>
        <p:spPr>
          <a:xfrm>
            <a:off x="7158445" y="2342890"/>
            <a:ext cx="3579223"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Unable to complete a book within time.</a:t>
            </a:r>
          </a:p>
          <a:p>
            <a:pPr marL="285750" indent="-285750">
              <a:buFont typeface="Arial" panose="020B0604020202020204" pitchFamily="34" charset="0"/>
              <a:buChar char="•"/>
            </a:pPr>
            <a:r>
              <a:rPr lang="en-US" sz="1600" dirty="0" smtClean="0"/>
              <a:t>Lot of distractions &amp; lack of focus.</a:t>
            </a:r>
          </a:p>
          <a:p>
            <a:pPr marL="285750" indent="-285750">
              <a:buFont typeface="Arial" panose="020B0604020202020204" pitchFamily="34" charset="0"/>
              <a:buChar char="•"/>
            </a:pPr>
            <a:r>
              <a:rPr lang="en-US" sz="1600" dirty="0" smtClean="0"/>
              <a:t>Switching between books.</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p:txBody>
      </p:sp>
      <p:sp>
        <p:nvSpPr>
          <p:cNvPr id="31" name="TextBox 30"/>
          <p:cNvSpPr txBox="1"/>
          <p:nvPr/>
        </p:nvSpPr>
        <p:spPr>
          <a:xfrm>
            <a:off x="8085908" y="3644863"/>
            <a:ext cx="1854926" cy="400110"/>
          </a:xfrm>
          <a:prstGeom prst="rect">
            <a:avLst/>
          </a:prstGeom>
          <a:noFill/>
        </p:spPr>
        <p:txBody>
          <a:bodyPr wrap="square" rtlCol="0">
            <a:spAutoFit/>
          </a:bodyPr>
          <a:lstStyle/>
          <a:p>
            <a:r>
              <a:rPr lang="en-US" sz="2000" b="1" dirty="0" smtClean="0">
                <a:solidFill>
                  <a:schemeClr val="accent1">
                    <a:lumMod val="50000"/>
                  </a:schemeClr>
                </a:solidFill>
              </a:rPr>
              <a:t>TECH</a:t>
            </a:r>
            <a:endParaRPr lang="en-US" sz="2000" b="1" dirty="0">
              <a:solidFill>
                <a:schemeClr val="accent1">
                  <a:lumMod val="50000"/>
                </a:schemeClr>
              </a:solidFill>
            </a:endParaRPr>
          </a:p>
        </p:txBody>
      </p:sp>
      <p:sp>
        <p:nvSpPr>
          <p:cNvPr id="32" name="TextBox 31"/>
          <p:cNvSpPr txBox="1"/>
          <p:nvPr/>
        </p:nvSpPr>
        <p:spPr>
          <a:xfrm>
            <a:off x="6910251" y="4124419"/>
            <a:ext cx="4206240" cy="1077218"/>
          </a:xfrm>
          <a:prstGeom prst="rect">
            <a:avLst/>
          </a:prstGeom>
          <a:noFill/>
        </p:spPr>
        <p:txBody>
          <a:bodyPr wrap="square" rtlCol="0">
            <a:spAutoFit/>
          </a:bodyPr>
          <a:lstStyle/>
          <a:p>
            <a:r>
              <a:rPr lang="en-US" sz="1600" dirty="0" smtClean="0"/>
              <a:t>Social Media --------------------------------*-|</a:t>
            </a:r>
          </a:p>
          <a:p>
            <a:r>
              <a:rPr lang="en-US" sz="1600" dirty="0" smtClean="0"/>
              <a:t>    Messaging --------------------*-------------|</a:t>
            </a:r>
          </a:p>
          <a:p>
            <a:r>
              <a:rPr lang="en-US" sz="1600" dirty="0" smtClean="0"/>
              <a:t>        Internet ------------------------------*---|</a:t>
            </a:r>
          </a:p>
          <a:p>
            <a:r>
              <a:rPr lang="en-US" sz="1600" dirty="0" smtClean="0"/>
              <a:t>          Games ------------------------*---------|</a:t>
            </a:r>
            <a:endParaRPr lang="en-US" sz="1600" dirty="0"/>
          </a:p>
        </p:txBody>
      </p:sp>
      <p:sp>
        <p:nvSpPr>
          <p:cNvPr id="33" name="TextBox 32"/>
          <p:cNvSpPr txBox="1"/>
          <p:nvPr/>
        </p:nvSpPr>
        <p:spPr>
          <a:xfrm>
            <a:off x="8373291" y="5201637"/>
            <a:ext cx="2076994" cy="369332"/>
          </a:xfrm>
          <a:prstGeom prst="rect">
            <a:avLst/>
          </a:prstGeom>
          <a:noFill/>
        </p:spPr>
        <p:txBody>
          <a:bodyPr wrap="square" rtlCol="0">
            <a:spAutoFit/>
          </a:bodyPr>
          <a:lstStyle/>
          <a:p>
            <a:r>
              <a:rPr lang="en-US" dirty="0" smtClean="0"/>
              <a:t>Favorite Books</a:t>
            </a:r>
            <a:endParaRPr lang="en-US" dirty="0"/>
          </a:p>
        </p:txBody>
      </p:sp>
    </p:spTree>
    <p:extLst>
      <p:ext uri="{BB962C8B-B14F-4D97-AF65-F5344CB8AC3E}">
        <p14:creationId xmlns:p14="http://schemas.microsoft.com/office/powerpoint/2010/main" val="3053455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He want to share his books to his friends but </a:t>
            </a:r>
            <a:r>
              <a:rPr lang="en-US" dirty="0" err="1" smtClean="0"/>
              <a:t>everytime</a:t>
            </a:r>
            <a:r>
              <a:rPr lang="en-US" dirty="0" smtClean="0"/>
              <a:t> he did he lost it somewhere.</a:t>
            </a:r>
          </a:p>
          <a:p>
            <a:r>
              <a:rPr lang="en-US" dirty="0"/>
              <a:t>E-books make my eyes strain more</a:t>
            </a:r>
            <a:r>
              <a:rPr lang="en-US" dirty="0" smtClean="0"/>
              <a:t>.</a:t>
            </a:r>
          </a:p>
          <a:p>
            <a:r>
              <a:rPr lang="en-US" dirty="0" smtClean="0"/>
              <a:t>Completion of book</a:t>
            </a:r>
            <a:endParaRPr lang="en-US" dirty="0"/>
          </a:p>
          <a:p>
            <a:endParaRPr lang="en-US" dirty="0"/>
          </a:p>
        </p:txBody>
      </p:sp>
    </p:spTree>
    <p:extLst>
      <p:ext uri="{BB962C8B-B14F-4D97-AF65-F5344CB8AC3E}">
        <p14:creationId xmlns:p14="http://schemas.microsoft.com/office/powerpoint/2010/main" val="3527925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39188"/>
            <a:ext cx="6753496" cy="1280160"/>
          </a:xfrm>
          <a:solidFill>
            <a:schemeClr val="accent1">
              <a:lumMod val="60000"/>
              <a:lumOff val="40000"/>
            </a:schemeClr>
          </a:solidFill>
          <a:ln>
            <a:noFill/>
          </a:ln>
        </p:spPr>
        <p:txBody>
          <a:bodyPr>
            <a:normAutofit/>
          </a:bodyPr>
          <a:lstStyle/>
          <a:p>
            <a:r>
              <a:rPr lang="en-US" b="1" dirty="0" smtClean="0">
                <a:solidFill>
                  <a:schemeClr val="accent1">
                    <a:lumMod val="50000"/>
                  </a:schemeClr>
                </a:solidFill>
                <a:latin typeface="Calibri" panose="020F0502020204030204" pitchFamily="34" charset="0"/>
                <a:cs typeface="Calibri" panose="020F0502020204030204" pitchFamily="34" charset="0"/>
              </a:rPr>
              <a:t>KUMAR</a:t>
            </a:r>
            <a:endParaRPr lang="en-US" b="1" dirty="0">
              <a:solidFill>
                <a:schemeClr val="accent1">
                  <a:lumMod val="50000"/>
                </a:schemeClr>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0" y="5324541"/>
            <a:ext cx="3056708" cy="1218350"/>
          </a:xfrm>
          <a:solidFill>
            <a:schemeClr val="accent1">
              <a:lumMod val="60000"/>
              <a:lumOff val="40000"/>
            </a:schemeClr>
          </a:solidFill>
        </p:spPr>
        <p:txBody>
          <a:bodyPr>
            <a:normAutofit/>
          </a:bodyPr>
          <a:lstStyle/>
          <a:p>
            <a:r>
              <a:rPr lang="en-US" dirty="0" smtClean="0"/>
              <a:t>“One mustn’t take advantage of others stuff”</a:t>
            </a:r>
            <a:endParaRPr lang="en-US" dirty="0"/>
          </a:p>
        </p:txBody>
      </p:sp>
      <p:sp>
        <p:nvSpPr>
          <p:cNvPr id="6" name="TextBox 5"/>
          <p:cNvSpPr txBox="1"/>
          <p:nvPr/>
        </p:nvSpPr>
        <p:spPr>
          <a:xfrm>
            <a:off x="0" y="3609541"/>
            <a:ext cx="3335383" cy="1815882"/>
          </a:xfrm>
          <a:prstGeom prst="rect">
            <a:avLst/>
          </a:prstGeom>
          <a:noFill/>
        </p:spPr>
        <p:txBody>
          <a:bodyPr wrap="square" rtlCol="0">
            <a:spAutoFit/>
          </a:bodyPr>
          <a:lstStyle/>
          <a:p>
            <a:r>
              <a:rPr lang="en-US" sz="1600" b="1" dirty="0" smtClean="0">
                <a:solidFill>
                  <a:schemeClr val="accent1">
                    <a:lumMod val="50000"/>
                  </a:schemeClr>
                </a:solidFill>
              </a:rPr>
              <a:t>                       Age</a:t>
            </a:r>
            <a:r>
              <a:rPr lang="en-US" sz="1600" b="1" dirty="0" smtClean="0"/>
              <a:t>: </a:t>
            </a:r>
            <a:r>
              <a:rPr lang="en-US" sz="1600" dirty="0" smtClean="0"/>
              <a:t>20</a:t>
            </a:r>
            <a:endParaRPr lang="en-US" sz="1600" b="1" dirty="0" smtClean="0">
              <a:solidFill>
                <a:schemeClr val="accent1">
                  <a:lumMod val="50000"/>
                </a:schemeClr>
              </a:solidFill>
            </a:endParaRPr>
          </a:p>
          <a:p>
            <a:r>
              <a:rPr lang="en-US" sz="1600" b="1" dirty="0" smtClean="0">
                <a:solidFill>
                  <a:schemeClr val="accent1">
                    <a:lumMod val="50000"/>
                  </a:schemeClr>
                </a:solidFill>
              </a:rPr>
              <a:t>Current Location</a:t>
            </a:r>
            <a:r>
              <a:rPr lang="en-US" sz="1600" b="1" dirty="0" smtClean="0"/>
              <a:t>: </a:t>
            </a:r>
            <a:r>
              <a:rPr lang="en-US" sz="1600" dirty="0" smtClean="0"/>
              <a:t>Visakhapatnam</a:t>
            </a:r>
            <a:endParaRPr lang="en-US" sz="1600" b="1" dirty="0" smtClean="0">
              <a:solidFill>
                <a:schemeClr val="accent1">
                  <a:lumMod val="50000"/>
                </a:schemeClr>
              </a:solidFill>
            </a:endParaRPr>
          </a:p>
          <a:p>
            <a:r>
              <a:rPr lang="en-US" sz="1600" b="1" dirty="0" smtClean="0">
                <a:solidFill>
                  <a:schemeClr val="accent1">
                    <a:lumMod val="50000"/>
                  </a:schemeClr>
                </a:solidFill>
              </a:rPr>
              <a:t>         Occupation</a:t>
            </a:r>
            <a:r>
              <a:rPr lang="en-US" sz="1600" b="1" dirty="0" smtClean="0"/>
              <a:t>: </a:t>
            </a:r>
            <a:r>
              <a:rPr lang="en-US" sz="1600" dirty="0" smtClean="0"/>
              <a:t>Student</a:t>
            </a:r>
            <a:endParaRPr lang="en-US" sz="1600" b="1" dirty="0" smtClean="0"/>
          </a:p>
          <a:p>
            <a:r>
              <a:rPr lang="en-US" sz="1600" b="1" dirty="0" smtClean="0">
                <a:solidFill>
                  <a:schemeClr val="accent1">
                    <a:lumMod val="50000"/>
                  </a:schemeClr>
                </a:solidFill>
              </a:rPr>
              <a:t>                  </a:t>
            </a:r>
            <a:r>
              <a:rPr lang="en-US" sz="1600" b="1" dirty="0">
                <a:solidFill>
                  <a:schemeClr val="accent1">
                    <a:lumMod val="50000"/>
                  </a:schemeClr>
                </a:solidFill>
              </a:rPr>
              <a:t> </a:t>
            </a:r>
            <a:r>
              <a:rPr lang="en-US" sz="1600" b="1" dirty="0" smtClean="0">
                <a:solidFill>
                  <a:schemeClr val="accent1">
                    <a:lumMod val="50000"/>
                  </a:schemeClr>
                </a:solidFill>
              </a:rPr>
              <a:t>Status</a:t>
            </a:r>
            <a:r>
              <a:rPr lang="en-US" sz="1600" b="1" dirty="0" smtClean="0"/>
              <a:t>: </a:t>
            </a:r>
            <a:r>
              <a:rPr lang="en-US" sz="1600" dirty="0" smtClean="0"/>
              <a:t>Single</a:t>
            </a:r>
            <a:endParaRPr lang="en-US" sz="1600" b="1" dirty="0" smtClean="0">
              <a:solidFill>
                <a:schemeClr val="accent1">
                  <a:lumMod val="50000"/>
                </a:schemeClr>
              </a:solidFill>
            </a:endParaRPr>
          </a:p>
          <a:p>
            <a:r>
              <a:rPr lang="en-US" sz="1600" b="1" dirty="0" smtClean="0">
                <a:solidFill>
                  <a:schemeClr val="accent1">
                    <a:lumMod val="50000"/>
                  </a:schemeClr>
                </a:solidFill>
              </a:rPr>
              <a:t>          Stereotype</a:t>
            </a:r>
            <a:r>
              <a:rPr lang="en-US" sz="1600" b="1" dirty="0"/>
              <a:t>:</a:t>
            </a:r>
            <a:r>
              <a:rPr lang="en-US" sz="1600" dirty="0" smtClean="0"/>
              <a:t> C</a:t>
            </a:r>
          </a:p>
          <a:p>
            <a:endParaRPr lang="en-US" sz="1600" dirty="0" smtClean="0"/>
          </a:p>
          <a:p>
            <a:endParaRPr lang="en-US" sz="1600" dirty="0"/>
          </a:p>
        </p:txBody>
      </p:sp>
      <p:sp>
        <p:nvSpPr>
          <p:cNvPr id="11" name="TextBox 10"/>
          <p:cNvSpPr txBox="1"/>
          <p:nvPr/>
        </p:nvSpPr>
        <p:spPr>
          <a:xfrm>
            <a:off x="100147" y="3244753"/>
            <a:ext cx="2956561" cy="400110"/>
          </a:xfrm>
          <a:prstGeom prst="rect">
            <a:avLst/>
          </a:prstGeom>
          <a:noFill/>
        </p:spPr>
        <p:txBody>
          <a:bodyPr wrap="square" rtlCol="0">
            <a:spAutoFit/>
          </a:bodyPr>
          <a:lstStyle/>
          <a:p>
            <a:r>
              <a:rPr lang="en-US" sz="2000" b="1" dirty="0" smtClean="0">
                <a:solidFill>
                  <a:schemeClr val="accent1">
                    <a:lumMod val="50000"/>
                  </a:schemeClr>
                </a:solidFill>
              </a:rPr>
              <a:t>DEMOGRAPHICS</a:t>
            </a:r>
            <a:endParaRPr lang="en-US" sz="2000" b="1" dirty="0">
              <a:solidFill>
                <a:schemeClr val="accent1">
                  <a:lumMod val="50000"/>
                </a:schemeClr>
              </a:solidFill>
            </a:endParaRPr>
          </a:p>
        </p:txBody>
      </p:sp>
      <p:sp>
        <p:nvSpPr>
          <p:cNvPr id="13" name="TextBox 12"/>
          <p:cNvSpPr txBox="1"/>
          <p:nvPr/>
        </p:nvSpPr>
        <p:spPr>
          <a:xfrm>
            <a:off x="3435530" y="1404171"/>
            <a:ext cx="2586447" cy="400110"/>
          </a:xfrm>
          <a:prstGeom prst="rect">
            <a:avLst/>
          </a:prstGeom>
          <a:noFill/>
        </p:spPr>
        <p:txBody>
          <a:bodyPr wrap="square" rtlCol="0">
            <a:spAutoFit/>
          </a:bodyPr>
          <a:lstStyle/>
          <a:p>
            <a:r>
              <a:rPr lang="en-US" sz="2000" b="1" dirty="0" smtClean="0">
                <a:solidFill>
                  <a:schemeClr val="accent1">
                    <a:lumMod val="50000"/>
                  </a:schemeClr>
                </a:solidFill>
              </a:rPr>
              <a:t>MOTIVATIONS</a:t>
            </a:r>
            <a:endParaRPr lang="en-US" sz="2000" b="1" dirty="0">
              <a:solidFill>
                <a:schemeClr val="accent1">
                  <a:lumMod val="50000"/>
                </a:schemeClr>
              </a:solidFill>
            </a:endParaRPr>
          </a:p>
        </p:txBody>
      </p:sp>
      <p:sp>
        <p:nvSpPr>
          <p:cNvPr id="15" name="TextBox 14"/>
          <p:cNvSpPr txBox="1"/>
          <p:nvPr/>
        </p:nvSpPr>
        <p:spPr>
          <a:xfrm>
            <a:off x="3056708" y="1804281"/>
            <a:ext cx="434993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Low cost compared to original pricing.</a:t>
            </a:r>
          </a:p>
          <a:p>
            <a:pPr marL="285750" indent="-285750">
              <a:buFont typeface="Arial" panose="020B0604020202020204" pitchFamily="34" charset="0"/>
              <a:buChar char="•"/>
            </a:pPr>
            <a:endParaRPr lang="en-US" sz="1600" dirty="0" smtClean="0"/>
          </a:p>
        </p:txBody>
      </p:sp>
      <p:sp>
        <p:nvSpPr>
          <p:cNvPr id="16" name="TextBox 15"/>
          <p:cNvSpPr txBox="1"/>
          <p:nvPr/>
        </p:nvSpPr>
        <p:spPr>
          <a:xfrm>
            <a:off x="3487781" y="2680789"/>
            <a:ext cx="2481944" cy="400110"/>
          </a:xfrm>
          <a:prstGeom prst="rect">
            <a:avLst/>
          </a:prstGeom>
          <a:noFill/>
        </p:spPr>
        <p:txBody>
          <a:bodyPr wrap="square" rtlCol="0">
            <a:spAutoFit/>
          </a:bodyPr>
          <a:lstStyle/>
          <a:p>
            <a:r>
              <a:rPr lang="en-US" sz="2000" b="1" dirty="0" smtClean="0">
                <a:solidFill>
                  <a:schemeClr val="accent1">
                    <a:lumMod val="50000"/>
                  </a:schemeClr>
                </a:solidFill>
              </a:rPr>
              <a:t>GOALS</a:t>
            </a:r>
            <a:endParaRPr lang="en-US" sz="2000" b="1" dirty="0">
              <a:solidFill>
                <a:schemeClr val="accent1">
                  <a:lumMod val="50000"/>
                </a:schemeClr>
              </a:solidFill>
            </a:endParaRPr>
          </a:p>
        </p:txBody>
      </p:sp>
      <p:sp>
        <p:nvSpPr>
          <p:cNvPr id="17" name="TextBox 16"/>
          <p:cNvSpPr txBox="1"/>
          <p:nvPr/>
        </p:nvSpPr>
        <p:spPr>
          <a:xfrm>
            <a:off x="3024051" y="3029361"/>
            <a:ext cx="3474721"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Exploring books in specific genre &amp; author specific ones.</a:t>
            </a:r>
          </a:p>
          <a:p>
            <a:pPr marL="285750" indent="-285750">
              <a:buFont typeface="Arial" panose="020B0604020202020204" pitchFamily="34" charset="0"/>
              <a:buChar char="•"/>
            </a:pPr>
            <a:r>
              <a:rPr lang="en-US" sz="1600" dirty="0" smtClean="0"/>
              <a:t>Finding ways to get hands on good book. </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p:txBody>
      </p:sp>
      <p:sp>
        <p:nvSpPr>
          <p:cNvPr id="18" name="TextBox 17"/>
          <p:cNvSpPr txBox="1"/>
          <p:nvPr/>
        </p:nvSpPr>
        <p:spPr>
          <a:xfrm>
            <a:off x="3542210" y="4538445"/>
            <a:ext cx="2268583" cy="400110"/>
          </a:xfrm>
          <a:prstGeom prst="rect">
            <a:avLst/>
          </a:prstGeom>
          <a:noFill/>
        </p:spPr>
        <p:txBody>
          <a:bodyPr wrap="square" rtlCol="0">
            <a:spAutoFit/>
          </a:bodyPr>
          <a:lstStyle/>
          <a:p>
            <a:r>
              <a:rPr lang="en-US" sz="2000" b="1" dirty="0" smtClean="0">
                <a:solidFill>
                  <a:schemeClr val="accent1">
                    <a:lumMod val="50000"/>
                  </a:schemeClr>
                </a:solidFill>
              </a:rPr>
              <a:t>BIO</a:t>
            </a:r>
            <a:endParaRPr lang="en-US" sz="2000" b="1" dirty="0">
              <a:solidFill>
                <a:schemeClr val="accent1">
                  <a:lumMod val="50000"/>
                </a:schemeClr>
              </a:solidFill>
            </a:endParaRPr>
          </a:p>
        </p:txBody>
      </p:sp>
      <p:sp>
        <p:nvSpPr>
          <p:cNvPr id="19" name="TextBox 18"/>
          <p:cNvSpPr txBox="1"/>
          <p:nvPr/>
        </p:nvSpPr>
        <p:spPr>
          <a:xfrm>
            <a:off x="3335383" y="4938555"/>
            <a:ext cx="3418114" cy="1323439"/>
          </a:xfrm>
          <a:prstGeom prst="rect">
            <a:avLst/>
          </a:prstGeom>
          <a:noFill/>
        </p:spPr>
        <p:txBody>
          <a:bodyPr wrap="square" rtlCol="0">
            <a:spAutoFit/>
          </a:bodyPr>
          <a:lstStyle/>
          <a:p>
            <a:r>
              <a:rPr lang="en-US" sz="1600" dirty="0" smtClean="0"/>
              <a:t>Prashant is a student from Computers background. He is very empathetic about his family, friends and people around him. Documentaries and books are always his passion.</a:t>
            </a:r>
          </a:p>
        </p:txBody>
      </p:sp>
      <p:sp>
        <p:nvSpPr>
          <p:cNvPr id="20" name="TextBox 19"/>
          <p:cNvSpPr txBox="1"/>
          <p:nvPr/>
        </p:nvSpPr>
        <p:spPr>
          <a:xfrm>
            <a:off x="7863839" y="307815"/>
            <a:ext cx="2586446" cy="400110"/>
          </a:xfrm>
          <a:prstGeom prst="rect">
            <a:avLst/>
          </a:prstGeom>
          <a:noFill/>
        </p:spPr>
        <p:txBody>
          <a:bodyPr wrap="square" rtlCol="0">
            <a:spAutoFit/>
          </a:bodyPr>
          <a:lstStyle/>
          <a:p>
            <a:r>
              <a:rPr lang="en-US" sz="2000" b="1" dirty="0" smtClean="0">
                <a:solidFill>
                  <a:schemeClr val="accent1">
                    <a:lumMod val="50000"/>
                  </a:schemeClr>
                </a:solidFill>
              </a:rPr>
              <a:t>PERSONALITY</a:t>
            </a:r>
            <a:endParaRPr lang="en-US" sz="2000" b="1" dirty="0">
              <a:solidFill>
                <a:schemeClr val="accent1">
                  <a:lumMod val="50000"/>
                </a:schemeClr>
              </a:solidFill>
            </a:endParaRPr>
          </a:p>
        </p:txBody>
      </p:sp>
      <p:sp>
        <p:nvSpPr>
          <p:cNvPr id="21" name="TextBox 20"/>
          <p:cNvSpPr txBox="1"/>
          <p:nvPr/>
        </p:nvSpPr>
        <p:spPr>
          <a:xfrm>
            <a:off x="6910251" y="707925"/>
            <a:ext cx="4493623" cy="1077218"/>
          </a:xfrm>
          <a:prstGeom prst="rect">
            <a:avLst/>
          </a:prstGeom>
          <a:noFill/>
        </p:spPr>
        <p:txBody>
          <a:bodyPr wrap="square" rtlCol="0">
            <a:spAutoFit/>
          </a:bodyPr>
          <a:lstStyle/>
          <a:p>
            <a:r>
              <a:rPr lang="en-US" sz="1600" dirty="0" smtClean="0"/>
              <a:t>Extrovert  -------------------------*------ Introvert </a:t>
            </a:r>
          </a:p>
          <a:p>
            <a:r>
              <a:rPr lang="en-US" sz="1600" dirty="0" smtClean="0"/>
              <a:t>Analytical ----------------*--------------- Curious</a:t>
            </a:r>
          </a:p>
          <a:p>
            <a:r>
              <a:rPr lang="en-US" sz="1600" dirty="0" smtClean="0"/>
              <a:t>        Busy  --------------*----------------- Time Rich</a:t>
            </a:r>
          </a:p>
          <a:p>
            <a:r>
              <a:rPr lang="en-US" sz="1600" dirty="0" smtClean="0"/>
              <a:t>   Judging  -------------------------*------ Perceiving</a:t>
            </a:r>
            <a:endParaRPr lang="en-US" sz="1600" dirty="0"/>
          </a:p>
        </p:txBody>
      </p:sp>
      <p:sp>
        <p:nvSpPr>
          <p:cNvPr id="29" name="TextBox 28"/>
          <p:cNvSpPr txBox="1"/>
          <p:nvPr/>
        </p:nvSpPr>
        <p:spPr>
          <a:xfrm>
            <a:off x="7863839" y="1920240"/>
            <a:ext cx="1685110" cy="400110"/>
          </a:xfrm>
          <a:prstGeom prst="rect">
            <a:avLst/>
          </a:prstGeom>
          <a:noFill/>
        </p:spPr>
        <p:txBody>
          <a:bodyPr wrap="square" rtlCol="0">
            <a:spAutoFit/>
          </a:bodyPr>
          <a:lstStyle/>
          <a:p>
            <a:r>
              <a:rPr lang="en-US" sz="2000" b="1" dirty="0" smtClean="0">
                <a:solidFill>
                  <a:schemeClr val="accent1">
                    <a:lumMod val="50000"/>
                  </a:schemeClr>
                </a:solidFill>
              </a:rPr>
              <a:t>PAIN POINTS</a:t>
            </a:r>
            <a:endParaRPr lang="en-US" sz="2000" b="1" dirty="0">
              <a:solidFill>
                <a:schemeClr val="accent1">
                  <a:lumMod val="50000"/>
                </a:schemeClr>
              </a:solidFill>
            </a:endParaRPr>
          </a:p>
        </p:txBody>
      </p:sp>
      <p:sp>
        <p:nvSpPr>
          <p:cNvPr id="30" name="TextBox 29"/>
          <p:cNvSpPr txBox="1"/>
          <p:nvPr/>
        </p:nvSpPr>
        <p:spPr>
          <a:xfrm>
            <a:off x="7158446" y="2342890"/>
            <a:ext cx="3148148"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Once read, it is kept somewhere useless</a:t>
            </a:r>
          </a:p>
          <a:p>
            <a:pPr marL="285750" indent="-285750">
              <a:buFont typeface="Arial" panose="020B0604020202020204" pitchFamily="34" charset="0"/>
              <a:buChar char="•"/>
            </a:pPr>
            <a:r>
              <a:rPr lang="en-US" sz="1600" dirty="0" smtClean="0"/>
              <a:t>I want to share but once I do they’ve gone.</a:t>
            </a:r>
          </a:p>
          <a:p>
            <a:pPr marL="285750" indent="-285750">
              <a:buFont typeface="Arial" panose="020B0604020202020204" pitchFamily="34" charset="0"/>
              <a:buChar char="•"/>
            </a:pPr>
            <a:r>
              <a:rPr lang="en-US" sz="1600" dirty="0" smtClean="0"/>
              <a:t>.</a:t>
            </a:r>
          </a:p>
          <a:p>
            <a:pPr marL="285750" indent="-285750">
              <a:buFont typeface="Arial" panose="020B0604020202020204" pitchFamily="34" charset="0"/>
              <a:buChar char="•"/>
            </a:pPr>
            <a:endParaRPr lang="en-US" sz="1600" dirty="0"/>
          </a:p>
        </p:txBody>
      </p:sp>
      <p:sp>
        <p:nvSpPr>
          <p:cNvPr id="31" name="TextBox 30"/>
          <p:cNvSpPr txBox="1"/>
          <p:nvPr/>
        </p:nvSpPr>
        <p:spPr>
          <a:xfrm>
            <a:off x="8229599" y="3488814"/>
            <a:ext cx="1854926" cy="400110"/>
          </a:xfrm>
          <a:prstGeom prst="rect">
            <a:avLst/>
          </a:prstGeom>
          <a:noFill/>
        </p:spPr>
        <p:txBody>
          <a:bodyPr wrap="square" rtlCol="0">
            <a:spAutoFit/>
          </a:bodyPr>
          <a:lstStyle/>
          <a:p>
            <a:r>
              <a:rPr lang="en-US" sz="2000" b="1" dirty="0" smtClean="0">
                <a:solidFill>
                  <a:schemeClr val="accent1">
                    <a:lumMod val="50000"/>
                  </a:schemeClr>
                </a:solidFill>
              </a:rPr>
              <a:t>TECH</a:t>
            </a:r>
            <a:endParaRPr lang="en-US" sz="2000" b="1" dirty="0">
              <a:solidFill>
                <a:schemeClr val="accent1">
                  <a:lumMod val="50000"/>
                </a:schemeClr>
              </a:solidFill>
            </a:endParaRPr>
          </a:p>
        </p:txBody>
      </p:sp>
      <p:sp>
        <p:nvSpPr>
          <p:cNvPr id="32" name="TextBox 31"/>
          <p:cNvSpPr txBox="1"/>
          <p:nvPr/>
        </p:nvSpPr>
        <p:spPr>
          <a:xfrm>
            <a:off x="6910251" y="3768025"/>
            <a:ext cx="4206240" cy="1077218"/>
          </a:xfrm>
          <a:prstGeom prst="rect">
            <a:avLst/>
          </a:prstGeom>
          <a:noFill/>
        </p:spPr>
        <p:txBody>
          <a:bodyPr wrap="square" rtlCol="0">
            <a:spAutoFit/>
          </a:bodyPr>
          <a:lstStyle/>
          <a:p>
            <a:r>
              <a:rPr lang="en-US" sz="1600" dirty="0" smtClean="0"/>
              <a:t>Social Media ------------*---------------------|</a:t>
            </a:r>
          </a:p>
          <a:p>
            <a:r>
              <a:rPr lang="en-US" sz="1600" dirty="0" smtClean="0"/>
              <a:t>    Messaging --------------------*-------------|</a:t>
            </a:r>
          </a:p>
          <a:p>
            <a:r>
              <a:rPr lang="en-US" sz="1600" dirty="0" smtClean="0"/>
              <a:t>        Internet ---------------*------------------|</a:t>
            </a:r>
          </a:p>
          <a:p>
            <a:r>
              <a:rPr lang="en-US" sz="1600" dirty="0" smtClean="0"/>
              <a:t>          Games ----*-----------------------------|</a:t>
            </a:r>
            <a:endParaRPr lang="en-US" sz="1600" dirty="0"/>
          </a:p>
        </p:txBody>
      </p:sp>
      <p:sp>
        <p:nvSpPr>
          <p:cNvPr id="33" name="TextBox 32"/>
          <p:cNvSpPr txBox="1"/>
          <p:nvPr/>
        </p:nvSpPr>
        <p:spPr>
          <a:xfrm>
            <a:off x="8373291" y="4938555"/>
            <a:ext cx="2076994" cy="369332"/>
          </a:xfrm>
          <a:prstGeom prst="rect">
            <a:avLst/>
          </a:prstGeom>
          <a:noFill/>
        </p:spPr>
        <p:txBody>
          <a:bodyPr wrap="square" rtlCol="0">
            <a:spAutoFit/>
          </a:bodyPr>
          <a:lstStyle/>
          <a:p>
            <a:r>
              <a:rPr lang="en-US" dirty="0" smtClean="0"/>
              <a:t>Favorite Books</a:t>
            </a:r>
            <a:endParaRPr lang="en-US" dirty="0"/>
          </a:p>
        </p:txBody>
      </p:sp>
    </p:spTree>
    <p:extLst>
      <p:ext uri="{BB962C8B-B14F-4D97-AF65-F5344CB8AC3E}">
        <p14:creationId xmlns:p14="http://schemas.microsoft.com/office/powerpoint/2010/main" val="3927827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1506</TotalTime>
  <Words>753</Words>
  <Application>Microsoft Office PowerPoint</Application>
  <PresentationFormat>Widescreen</PresentationFormat>
  <Paragraphs>166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VIJAY</vt:lpstr>
      <vt:lpstr>PRASHANTH</vt:lpstr>
      <vt:lpstr>ROSE</vt:lpstr>
      <vt:lpstr>JASMINE</vt:lpstr>
      <vt:lpstr>PowerPoint Presentation</vt:lpstr>
      <vt:lpstr>KUMAR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RGRK</dc:creator>
  <cp:lastModifiedBy>RGRK</cp:lastModifiedBy>
  <cp:revision>49</cp:revision>
  <dcterms:created xsi:type="dcterms:W3CDTF">2020-03-30T08:57:32Z</dcterms:created>
  <dcterms:modified xsi:type="dcterms:W3CDTF">2021-07-10T11:02:54Z</dcterms:modified>
</cp:coreProperties>
</file>