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5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11/25/2020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forms/d/e/1FAIpQLSe5P4a2_8-KYDgyU4_mD5Ol-V3oievdxk3OfRsfOM0DLvFXqA/viewform" TargetMode="External"/><Relationship Id="rId2" Type="http://schemas.openxmlformats.org/officeDocument/2006/relationships/hyperlink" Target="https://drive.google.com/drive/folders/1TNqu5Swqy8hplT_3myW0psVpDDx_MUuH?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orms.gle/V8DpNg1qn5nSZGDe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IN" b="1" dirty="0"/>
              <a:t>PROBLEM STATEMENT</a:t>
            </a:r>
            <a:endParaRPr lang="en-US" b="1" dirty="0"/>
          </a:p>
        </p:txBody>
      </p:sp>
      <p:sp>
        <p:nvSpPr>
          <p:cNvPr id="3" name="Content Placeholder 2"/>
          <p:cNvSpPr>
            <a:spLocks noGrp="1"/>
          </p:cNvSpPr>
          <p:nvPr>
            <p:ph sz="quarter" idx="1"/>
          </p:nvPr>
        </p:nvSpPr>
        <p:spPr>
          <a:xfrm>
            <a:off x="457200" y="1447800"/>
            <a:ext cx="8229600" cy="4572000"/>
          </a:xfrm>
        </p:spPr>
        <p:txBody>
          <a:bodyPr>
            <a:normAutofit/>
          </a:bodyPr>
          <a:lstStyle/>
          <a:p>
            <a:pPr marL="514350" indent="-514350">
              <a:buFont typeface="+mj-lt"/>
              <a:buAutoNum type="arabicPeriod"/>
            </a:pPr>
            <a:r>
              <a:rPr lang="en-US" sz="2800" dirty="0"/>
              <a:t>How can HardCopy help book owners to monetize the books lying in their shelf space by lending them to neighbors and making the use of unused books.</a:t>
            </a:r>
          </a:p>
          <a:p>
            <a:pPr marL="514350" indent="-514350">
              <a:buFont typeface="+mj-lt"/>
              <a:buAutoNum type="arabicPeriod"/>
            </a:pPr>
            <a:r>
              <a:rPr lang="en-US" sz="2800" dirty="0"/>
              <a:t>How can HardCopy help book readers(IT Employees) to borrow &amp; read books at low cost by solving the issue of purchasing books which are used once.</a:t>
            </a:r>
          </a:p>
          <a:p>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944562"/>
          </a:xfrm>
        </p:spPr>
        <p:txBody>
          <a:bodyPr/>
          <a:lstStyle/>
          <a:p>
            <a:r>
              <a:rPr lang="en-IN" b="1" dirty="0"/>
              <a:t>PAINS AND GAINS</a:t>
            </a:r>
            <a:endParaRPr lang="en-US" b="1" dirty="0"/>
          </a:p>
        </p:txBody>
      </p:sp>
      <p:sp>
        <p:nvSpPr>
          <p:cNvPr id="3" name="Content Placeholder 2"/>
          <p:cNvSpPr>
            <a:spLocks noGrp="1"/>
          </p:cNvSpPr>
          <p:nvPr>
            <p:ph sz="quarter" idx="1"/>
          </p:nvPr>
        </p:nvSpPr>
        <p:spPr>
          <a:xfrm>
            <a:off x="304800" y="1447800"/>
            <a:ext cx="8382000" cy="5029200"/>
          </a:xfrm>
        </p:spPr>
        <p:txBody>
          <a:bodyPr/>
          <a:lstStyle/>
          <a:p>
            <a:r>
              <a:rPr lang="en-US" dirty="0"/>
              <a:t>Not interested to pay high price.</a:t>
            </a:r>
          </a:p>
          <a:p>
            <a:r>
              <a:rPr lang="en-US" dirty="0"/>
              <a:t>Maintaining a whole rack of books.</a:t>
            </a:r>
          </a:p>
          <a:p>
            <a:r>
              <a:rPr lang="en-US" dirty="0"/>
              <a:t>Pileup of paperbacks purchased and takes time to obtain interest to read them.</a:t>
            </a:r>
          </a:p>
          <a:p>
            <a:r>
              <a:rPr lang="en-US" dirty="0"/>
              <a:t>Eyestrain while reading for longtime on screen but adjusted because of modes given reading mode, night mode in gadgets.</a:t>
            </a:r>
          </a:p>
          <a:p>
            <a:r>
              <a:rPr lang="en-US" dirty="0"/>
              <a:t>Wait till prices come down for a specific book if hefty prices.</a:t>
            </a:r>
          </a:p>
          <a:p>
            <a:r>
              <a:rPr lang="en-US" dirty="0"/>
              <a:t>Takes more time to read in home because of many distractions.</a:t>
            </a:r>
          </a:p>
          <a:p>
            <a:endParaRPr lang="en-US" dirty="0"/>
          </a:p>
          <a:p>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normAutofit/>
          </a:bodyPr>
          <a:lstStyle/>
          <a:p>
            <a:r>
              <a:rPr lang="en-IN" b="1" dirty="0"/>
              <a:t>ASSUMPTIONS</a:t>
            </a:r>
            <a:endParaRPr lang="en-US" b="1" dirty="0"/>
          </a:p>
        </p:txBody>
      </p:sp>
      <p:sp>
        <p:nvSpPr>
          <p:cNvPr id="3" name="Content Placeholder 2"/>
          <p:cNvSpPr>
            <a:spLocks noGrp="1"/>
          </p:cNvSpPr>
          <p:nvPr>
            <p:ph sz="quarter" idx="1"/>
          </p:nvPr>
        </p:nvSpPr>
        <p:spPr>
          <a:xfrm>
            <a:off x="304800" y="1295400"/>
            <a:ext cx="8686800" cy="5181600"/>
          </a:xfrm>
        </p:spPr>
        <p:txBody>
          <a:bodyPr>
            <a:noAutofit/>
          </a:bodyPr>
          <a:lstStyle/>
          <a:p>
            <a:pPr marL="514350" indent="-514350">
              <a:buFont typeface="+mj-lt"/>
              <a:buAutoNum type="arabicPeriod"/>
            </a:pPr>
            <a:r>
              <a:rPr lang="en-US" sz="2000" dirty="0"/>
              <a:t>IT employees will provide books for renting easily to who can't purchase new copies.</a:t>
            </a:r>
          </a:p>
          <a:p>
            <a:pPr marL="514350" indent="-514350">
              <a:buFont typeface="+mj-lt"/>
              <a:buAutoNum type="arabicPeriod"/>
            </a:pPr>
            <a:r>
              <a:rPr lang="en-US" sz="2000" dirty="0"/>
              <a:t>People are willing lend their books through our platform to earn some monetary benefits.</a:t>
            </a:r>
          </a:p>
          <a:p>
            <a:pPr marL="514350" indent="-514350">
              <a:buFont typeface="+mj-lt"/>
              <a:buAutoNum type="arabicPeriod"/>
            </a:pPr>
            <a:r>
              <a:rPr lang="en-US" sz="2000" dirty="0"/>
              <a:t>Readers are willing to share their books to large community</a:t>
            </a:r>
          </a:p>
          <a:p>
            <a:pPr marL="514350" indent="-514350">
              <a:buFont typeface="+mj-lt"/>
              <a:buAutoNum type="arabicPeriod"/>
            </a:pPr>
            <a:r>
              <a:rPr lang="en-US" sz="2000" dirty="0"/>
              <a:t>Users will lend books easily to those who are in same location as them.</a:t>
            </a:r>
          </a:p>
          <a:p>
            <a:pPr marL="514350" indent="-514350">
              <a:buFont typeface="+mj-lt"/>
              <a:buAutoNum type="arabicPeriod"/>
            </a:pPr>
            <a:r>
              <a:rPr lang="en-US" sz="2000" dirty="0"/>
              <a:t>Reader will borrow book at a low cost from other users instead of buying it.</a:t>
            </a:r>
          </a:p>
          <a:p>
            <a:pPr marL="514350" indent="-514350">
              <a:buFont typeface="+mj-lt"/>
              <a:buAutoNum type="arabicPeriod"/>
            </a:pPr>
            <a:r>
              <a:rPr lang="en-US" sz="2000" dirty="0"/>
              <a:t>User will provide proper his/her details and social media profile before borrowing a book from other user..</a:t>
            </a:r>
          </a:p>
          <a:p>
            <a:pPr marL="514350" indent="-514350">
              <a:buFont typeface="+mj-lt"/>
              <a:buAutoNum type="arabicPeriod"/>
            </a:pPr>
            <a:r>
              <a:rPr lang="en-US" sz="2000" dirty="0"/>
              <a:t>People will save time, and they get many options </a:t>
            </a:r>
          </a:p>
          <a:p>
            <a:pPr marL="514350" indent="-514350">
              <a:buFont typeface="+mj-lt"/>
              <a:buAutoNum type="arabicPeriod"/>
            </a:pPr>
            <a:r>
              <a:rPr lang="en-US" sz="2000" dirty="0"/>
              <a:t>Those who are in towns they also can get books easily</a:t>
            </a:r>
          </a:p>
          <a:p>
            <a:pPr marL="514350" indent="-514350">
              <a:buFont typeface="+mj-lt"/>
              <a:buAutoNum type="arabicPeriod"/>
            </a:pPr>
            <a:r>
              <a:rPr lang="en-US" sz="2000" dirty="0"/>
              <a:t>IT employees can afford books on rent easily who can't purchase new books.</a:t>
            </a:r>
          </a:p>
          <a:p>
            <a:pPr marL="514350" indent="-514350">
              <a:buFont typeface="+mj-lt"/>
              <a:buAutoNum type="arabicPeriod"/>
            </a:pPr>
            <a:r>
              <a:rPr lang="en-US" sz="2000" dirty="0"/>
              <a:t>Hardcopy will provide fast delivery so that people get their order on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077200" cy="868362"/>
          </a:xfrm>
        </p:spPr>
        <p:txBody>
          <a:bodyPr/>
          <a:lstStyle/>
          <a:p>
            <a:r>
              <a:rPr lang="en-IN" b="1" dirty="0"/>
              <a:t>SHORTLISTED ASSUMPTIONS</a:t>
            </a:r>
            <a:endParaRPr lang="en-US" b="1" dirty="0"/>
          </a:p>
        </p:txBody>
      </p:sp>
      <p:sp>
        <p:nvSpPr>
          <p:cNvPr id="3" name="Content Placeholder 2"/>
          <p:cNvSpPr>
            <a:spLocks noGrp="1"/>
          </p:cNvSpPr>
          <p:nvPr>
            <p:ph sz="quarter" idx="1"/>
          </p:nvPr>
        </p:nvSpPr>
        <p:spPr>
          <a:xfrm>
            <a:off x="381000" y="1371600"/>
            <a:ext cx="8458200" cy="5029200"/>
          </a:xfrm>
        </p:spPr>
        <p:txBody>
          <a:bodyPr>
            <a:normAutofit/>
          </a:bodyPr>
          <a:lstStyle/>
          <a:p>
            <a:r>
              <a:rPr lang="en-US" sz="2800" dirty="0"/>
              <a:t>Readers are willing to share their books to large community</a:t>
            </a:r>
          </a:p>
          <a:p>
            <a:pPr>
              <a:buNone/>
            </a:pPr>
            <a:r>
              <a:rPr lang="en-IN" sz="2800" dirty="0"/>
              <a:t>                     1. </a:t>
            </a:r>
            <a:r>
              <a:rPr lang="en-IN" sz="2400" dirty="0"/>
              <a:t>Out of 54 responses, </a:t>
            </a:r>
            <a:r>
              <a:rPr lang="en-US" sz="2400" dirty="0"/>
              <a:t>71.4% are interested to provide their unused books to lend others.</a:t>
            </a:r>
          </a:p>
          <a:p>
            <a:endParaRPr lang="en-US" sz="2800" dirty="0"/>
          </a:p>
          <a:p>
            <a:pPr>
              <a:buNone/>
            </a:pPr>
            <a:endParaRPr lang="en-US" sz="2800" dirty="0"/>
          </a:p>
          <a:p>
            <a:r>
              <a:rPr lang="en-US" sz="2800" dirty="0"/>
              <a:t>Reader will borrow book at a low cost from other users instead of buying it.</a:t>
            </a:r>
          </a:p>
          <a:p>
            <a:pPr marL="514350" indent="-514350">
              <a:buNone/>
            </a:pPr>
            <a:r>
              <a:rPr lang="en-US" sz="2800" dirty="0"/>
              <a:t>                     1. </a:t>
            </a:r>
            <a:r>
              <a:rPr lang="en-US" sz="2400" dirty="0"/>
              <a:t>50% people are not interested to buy their desired books due to high price.</a:t>
            </a:r>
          </a:p>
          <a:p>
            <a:pPr marL="514350" indent="-514350">
              <a:buNone/>
            </a:pPr>
            <a:r>
              <a:rPr lang="en-US" sz="2400" dirty="0"/>
              <a:t>                         2. 83% people had showed interest to rent a book instead of buying.</a:t>
            </a:r>
          </a:p>
          <a:p>
            <a:endParaRPr lang="en-IN" dirty="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normAutofit/>
          </a:bodyPr>
          <a:lstStyle/>
          <a:p>
            <a:r>
              <a:rPr lang="en-IN" b="1" dirty="0"/>
              <a:t>MVP PLAN</a:t>
            </a:r>
            <a:endParaRPr lang="en-US" sz="2800" b="1" dirty="0"/>
          </a:p>
        </p:txBody>
      </p:sp>
      <p:sp>
        <p:nvSpPr>
          <p:cNvPr id="3" name="Content Placeholder 2"/>
          <p:cNvSpPr>
            <a:spLocks noGrp="1"/>
          </p:cNvSpPr>
          <p:nvPr>
            <p:ph sz="quarter" idx="1"/>
          </p:nvPr>
        </p:nvSpPr>
        <p:spPr>
          <a:xfrm>
            <a:off x="609600" y="1524000"/>
            <a:ext cx="8077200" cy="4495800"/>
          </a:xfrm>
        </p:spPr>
        <p:txBody>
          <a:bodyPr/>
          <a:lstStyle/>
          <a:p>
            <a:r>
              <a:rPr lang="en-IN" dirty="0"/>
              <a:t>As per our assumptions we have choose</a:t>
            </a:r>
          </a:p>
          <a:p>
            <a:pPr>
              <a:buNone/>
            </a:pPr>
            <a:r>
              <a:rPr lang="en-IN" dirty="0"/>
              <a:t>          1. Is the customer willing to buy your product / service? </a:t>
            </a:r>
          </a:p>
          <a:p>
            <a:pPr>
              <a:buNone/>
            </a:pPr>
            <a:r>
              <a:rPr lang="en-IN" dirty="0"/>
              <a:t>          2. Does the product / service help customer to solve the problem? </a:t>
            </a:r>
          </a:p>
          <a:p>
            <a:r>
              <a:rPr lang="en-IN" dirty="0"/>
              <a:t>As per these assumptions we have built MVP</a:t>
            </a:r>
          </a:p>
          <a:p>
            <a:pPr>
              <a:buNone/>
            </a:pPr>
            <a:r>
              <a:rPr lang="en-IN" dirty="0"/>
              <a:t>          1. Prototype - draft 1</a:t>
            </a:r>
          </a:p>
          <a:p>
            <a:pPr>
              <a:buNone/>
            </a:pPr>
            <a:r>
              <a:rPr lang="en-IN" dirty="0"/>
              <a:t>          2. Poster</a:t>
            </a:r>
          </a:p>
          <a:p>
            <a:pPr>
              <a:buNone/>
            </a:pPr>
            <a:r>
              <a:rPr lang="en-IN" dirty="0"/>
              <a:t>          3. Video</a:t>
            </a:r>
          </a:p>
          <a:p>
            <a:endParaRPr lang="en-IN" dirty="0"/>
          </a:p>
          <a:p>
            <a:endParaRPr lang="en-IN"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MVP RESULTS</a:t>
            </a:r>
            <a:endParaRPr lang="en-US" dirty="0"/>
          </a:p>
        </p:txBody>
      </p:sp>
      <p:sp>
        <p:nvSpPr>
          <p:cNvPr id="3" name="Content Placeholder 2"/>
          <p:cNvSpPr>
            <a:spLocks noGrp="1"/>
          </p:cNvSpPr>
          <p:nvPr>
            <p:ph sz="quarter" idx="1"/>
          </p:nvPr>
        </p:nvSpPr>
        <p:spPr/>
        <p:txBody>
          <a:bodyPr/>
          <a:lstStyle/>
          <a:p>
            <a:pPr algn="ctr"/>
            <a:endParaRPr lang="en-IN" dirty="0"/>
          </a:p>
          <a:p>
            <a:pPr algn="ctr"/>
            <a:endParaRPr lang="en-IN" dirty="0"/>
          </a:p>
          <a:p>
            <a:pPr algn="ctr"/>
            <a:endParaRPr lang="en-IN" dirty="0"/>
          </a:p>
          <a:p>
            <a:pPr algn="ctr"/>
            <a:endParaRPr lang="en-IN" dirty="0"/>
          </a:p>
          <a:p>
            <a:pPr algn="ctr">
              <a:buNone/>
            </a:pPr>
            <a:endParaRPr lang="en-US" sz="4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868362"/>
          </a:xfrm>
        </p:spPr>
        <p:txBody>
          <a:bodyPr/>
          <a:lstStyle/>
          <a:p>
            <a:r>
              <a:rPr lang="en-IN" b="1" dirty="0"/>
              <a:t>LEAN MODEL CANVAS</a:t>
            </a:r>
            <a:endParaRPr lang="en-US" b="1" dirty="0"/>
          </a:p>
        </p:txBody>
      </p:sp>
      <p:sp>
        <p:nvSpPr>
          <p:cNvPr id="3" name="Content Placeholder 2"/>
          <p:cNvSpPr>
            <a:spLocks noGrp="1"/>
          </p:cNvSpPr>
          <p:nvPr>
            <p:ph sz="quarter" idx="1"/>
          </p:nvPr>
        </p:nvSpPr>
        <p:spPr>
          <a:xfrm>
            <a:off x="304800" y="1143000"/>
            <a:ext cx="8610600" cy="5410200"/>
          </a:xfrm>
        </p:spPr>
        <p:txBody>
          <a:bodyPr/>
          <a:lstStyle/>
          <a:p>
            <a:r>
              <a:rPr lang="en-IN" b="1" dirty="0"/>
              <a:t>PROBLEM</a:t>
            </a:r>
          </a:p>
          <a:p>
            <a:pPr>
              <a:buNone/>
            </a:pPr>
            <a:r>
              <a:rPr lang="en-US" dirty="0"/>
              <a:t>                How can HardCopy help book owners to monetize the books lying in their shelf space by lending them to neighbors by solving the use of unused books.</a:t>
            </a:r>
          </a:p>
          <a:p>
            <a:r>
              <a:rPr lang="en-IN" b="1" dirty="0"/>
              <a:t>SOLUTION</a:t>
            </a:r>
          </a:p>
          <a:p>
            <a:pPr>
              <a:buNone/>
            </a:pPr>
            <a:r>
              <a:rPr lang="en-US" dirty="0"/>
              <a:t>                A mobile platform where unused books by their individual owners can be kept online for renting to others. By this we are able to provide books on rent per day basis to others and whoever made books available can earn Value on the bookings.</a:t>
            </a:r>
          </a:p>
          <a:p>
            <a:r>
              <a:rPr lang="en-IN" b="1" dirty="0"/>
              <a:t>UNIQUE VALUE PROPOSITION</a:t>
            </a:r>
          </a:p>
          <a:p>
            <a:pPr>
              <a:buNone/>
            </a:pPr>
            <a:r>
              <a:rPr lang="en-US" dirty="0"/>
              <a:t>               Generate the value to other book readers by using their own inventory (books)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686800" cy="6248400"/>
          </a:xfrm>
        </p:spPr>
        <p:txBody>
          <a:bodyPr/>
          <a:lstStyle/>
          <a:p>
            <a:r>
              <a:rPr lang="en-IN" b="1" dirty="0"/>
              <a:t>UNFAIR ADVANTAGES</a:t>
            </a:r>
          </a:p>
          <a:p>
            <a:pPr>
              <a:buNone/>
            </a:pPr>
            <a:r>
              <a:rPr lang="en-US" dirty="0"/>
              <a:t>            Monetization of inventory &amp; Proper tracking of interchange process of a book between both users.</a:t>
            </a:r>
          </a:p>
          <a:p>
            <a:r>
              <a:rPr lang="en-IN" b="1" dirty="0"/>
              <a:t>CUSTOMER SEGMENTATION</a:t>
            </a:r>
          </a:p>
          <a:p>
            <a:pPr>
              <a:buNone/>
            </a:pPr>
            <a:r>
              <a:rPr lang="en-US" dirty="0"/>
              <a:t>            IT employees (book readers)</a:t>
            </a:r>
          </a:p>
          <a:p>
            <a:r>
              <a:rPr lang="en-IN" b="1" dirty="0"/>
              <a:t>EARLY ADOPTORS</a:t>
            </a:r>
          </a:p>
          <a:p>
            <a:pPr>
              <a:buNone/>
            </a:pPr>
            <a:r>
              <a:rPr lang="en-US" dirty="0"/>
              <a:t>            Paperback book readers</a:t>
            </a:r>
          </a:p>
          <a:p>
            <a:pPr>
              <a:buNone/>
            </a:pPr>
            <a:r>
              <a:rPr lang="en-US" dirty="0"/>
              <a:t>            Book Owners who wish to lend their books</a:t>
            </a:r>
          </a:p>
          <a:p>
            <a:r>
              <a:rPr lang="en-IN" b="1" dirty="0"/>
              <a:t>CHANNELS</a:t>
            </a:r>
          </a:p>
          <a:p>
            <a:pPr>
              <a:buNone/>
            </a:pPr>
            <a:r>
              <a:rPr lang="en-US" dirty="0"/>
              <a:t>            Digital marketing, posters in public libraries, social media (LinkedIn, instagram) </a:t>
            </a:r>
          </a:p>
          <a:p>
            <a:r>
              <a:rPr lang="en-IN" b="1" dirty="0"/>
              <a:t>HIGH LEVEL CONCEPT</a:t>
            </a:r>
          </a:p>
          <a:p>
            <a:pPr>
              <a:buNone/>
            </a:pPr>
            <a:r>
              <a:rPr lang="en-IN" dirty="0"/>
              <a:t>            Uber for books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6096000"/>
          </a:xfrm>
        </p:spPr>
        <p:txBody>
          <a:bodyPr>
            <a:normAutofit/>
          </a:bodyPr>
          <a:lstStyle/>
          <a:p>
            <a:r>
              <a:rPr lang="en-IN" b="1" dirty="0"/>
              <a:t>KEY METRICES</a:t>
            </a:r>
          </a:p>
          <a:p>
            <a:pPr>
              <a:buNone/>
            </a:pPr>
            <a:r>
              <a:rPr lang="en-US" dirty="0"/>
              <a:t>         No of books exchanging </a:t>
            </a:r>
          </a:p>
          <a:p>
            <a:pPr>
              <a:buNone/>
            </a:pPr>
            <a:r>
              <a:rPr lang="en-US" dirty="0"/>
              <a:t>         No of books uploading in our app, customer reviews </a:t>
            </a:r>
          </a:p>
          <a:p>
            <a:r>
              <a:rPr lang="en-IN" b="1" dirty="0"/>
              <a:t>EXISTING ALTERNATIVES</a:t>
            </a:r>
          </a:p>
          <a:p>
            <a:pPr>
              <a:buNone/>
            </a:pPr>
            <a:r>
              <a:rPr lang="en-IN" dirty="0"/>
              <a:t>         Infereads</a:t>
            </a:r>
          </a:p>
          <a:p>
            <a:r>
              <a:rPr lang="en-IN" b="1" dirty="0"/>
              <a:t>COST STRUCTURE</a:t>
            </a:r>
          </a:p>
          <a:p>
            <a:pPr>
              <a:buNone/>
            </a:pPr>
            <a:r>
              <a:rPr lang="en-IN" dirty="0"/>
              <a:t>         </a:t>
            </a:r>
            <a:r>
              <a:rPr lang="en-US" dirty="0"/>
              <a:t>App development, Operational cost and Marketing cost</a:t>
            </a:r>
          </a:p>
          <a:p>
            <a:r>
              <a:rPr lang="en-IN" b="1" dirty="0"/>
              <a:t>REVENUE STREAM</a:t>
            </a:r>
          </a:p>
          <a:p>
            <a:pPr>
              <a:buNone/>
            </a:pPr>
            <a:r>
              <a:rPr lang="en-IN" dirty="0"/>
              <a:t>         Commission on each order</a:t>
            </a:r>
          </a:p>
          <a:p>
            <a:pPr>
              <a:buNone/>
            </a:pPr>
            <a:r>
              <a:rPr lang="en-IN" dirty="0"/>
              <a:t>         Promotions (Ads)</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RESOURCES</a:t>
            </a:r>
            <a:endParaRPr lang="en-US" dirty="0"/>
          </a:p>
        </p:txBody>
      </p:sp>
      <p:sp>
        <p:nvSpPr>
          <p:cNvPr id="3" name="Content Placeholder 2"/>
          <p:cNvSpPr>
            <a:spLocks noGrp="1"/>
          </p:cNvSpPr>
          <p:nvPr>
            <p:ph sz="quarter" idx="1"/>
          </p:nvPr>
        </p:nvSpPr>
        <p:spPr/>
        <p:txBody>
          <a:bodyPr/>
          <a:lstStyle/>
          <a:p>
            <a:r>
              <a:rPr lang="en-IN" dirty="0"/>
              <a:t>Secondary research    </a:t>
            </a:r>
          </a:p>
          <a:p>
            <a:pPr marL="0" indent="0">
              <a:buNone/>
            </a:pPr>
            <a:r>
              <a:rPr lang="en-IN" dirty="0">
                <a:hlinkClick r:id="rId2"/>
              </a:rPr>
              <a:t>https://drive.google.com/drive/folders/1TNqu5Swqy8hplT_3myW0psVpDDx_MUuH?usp=sharing</a:t>
            </a:r>
            <a:endParaRPr lang="en-IN" dirty="0"/>
          </a:p>
          <a:p>
            <a:pPr marL="0" indent="0">
              <a:buNone/>
            </a:pPr>
            <a:endParaRPr lang="en-IN" dirty="0"/>
          </a:p>
          <a:p>
            <a:r>
              <a:rPr lang="en-US" dirty="0"/>
              <a:t>Primary Research </a:t>
            </a:r>
          </a:p>
          <a:p>
            <a:pPr marL="0" indent="0">
              <a:buNone/>
            </a:pPr>
            <a:r>
              <a:rPr lang="en-IN" dirty="0">
                <a:hlinkClick r:id="rId3"/>
              </a:rPr>
              <a:t>https://docs.google.com/forms/d/e/1FAIpQLSe5P4a2_8-KYDgyU4_mD5Ol-V3oievdxk3OfRsfOM0DLvFXqA/viewform</a:t>
            </a:r>
            <a:endParaRPr lang="en-IN"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r>
              <a:rPr lang="en-IN" b="1" dirty="0"/>
              <a:t>MONEY TRACK</a:t>
            </a:r>
            <a:endParaRPr lang="en-US" b="1" dirty="0"/>
          </a:p>
        </p:txBody>
      </p:sp>
      <p:pic>
        <p:nvPicPr>
          <p:cNvPr id="4" name="Content Placeholder 3" descr="Capture.PNG"/>
          <p:cNvPicPr>
            <a:picLocks noGrp="1" noChangeAspect="1"/>
          </p:cNvPicPr>
          <p:nvPr>
            <p:ph sz="quarter" idx="1"/>
          </p:nvPr>
        </p:nvPicPr>
        <p:blipFill>
          <a:blip r:embed="rId2" cstate="print"/>
          <a:stretch>
            <a:fillRect/>
          </a:stretch>
        </p:blipFill>
        <p:spPr>
          <a:xfrm>
            <a:off x="228600" y="1295400"/>
            <a:ext cx="8686800" cy="5029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10600" cy="6477000"/>
          </a:xfrm>
        </p:spPr>
        <p:txBody>
          <a:bodyPr>
            <a:normAutofit fontScale="92500" lnSpcReduction="10000"/>
          </a:bodyPr>
          <a:lstStyle/>
          <a:p>
            <a:pPr marL="514350" indent="-514350" algn="ctr">
              <a:buNone/>
            </a:pPr>
            <a:r>
              <a:rPr lang="en-IN" sz="2000" b="1" dirty="0"/>
              <a:t>MARKET RESEARCH</a:t>
            </a:r>
          </a:p>
          <a:p>
            <a:pPr marL="514350" indent="-514350">
              <a:buNone/>
            </a:pPr>
            <a:r>
              <a:rPr lang="en-IN" sz="2000" b="1" dirty="0"/>
              <a:t>SECONDARY RESEARCH</a:t>
            </a:r>
            <a:endParaRPr lang="en-US" sz="2000" b="1" dirty="0"/>
          </a:p>
          <a:p>
            <a:pPr marL="514350" indent="-514350">
              <a:buFont typeface="+mj-lt"/>
              <a:buAutoNum type="arabicPeriod"/>
            </a:pPr>
            <a:r>
              <a:rPr lang="en-US" sz="2000" dirty="0"/>
              <a:t>India's book market is valued at 261 billion rupees ($4bn) according to a December 2015</a:t>
            </a:r>
          </a:p>
          <a:p>
            <a:pPr marL="514350" indent="-514350">
              <a:buFont typeface="+mj-lt"/>
              <a:buAutoNum type="arabicPeriod"/>
            </a:pPr>
            <a:r>
              <a:rPr lang="en-IN" sz="2000" dirty="0"/>
              <a:t>According to 2019 survey, 28.9% of India’s population prefer to read physical copies of books.</a:t>
            </a:r>
            <a:endParaRPr lang="en-US" sz="2000" dirty="0"/>
          </a:p>
          <a:p>
            <a:pPr marL="514350" indent="-514350">
              <a:buFont typeface="+mj-lt"/>
              <a:buAutoNum type="arabicPeriod"/>
            </a:pPr>
            <a:r>
              <a:rPr lang="en-US" sz="2000" dirty="0"/>
              <a:t>Over 1500 fiction books get published in India every year, educational books, publishing is a $6.76 billion sector expected to grow at an astounding 19.3% until 2020. This means almost 250 books are published per day.</a:t>
            </a:r>
          </a:p>
          <a:p>
            <a:pPr marL="514350" indent="-514350">
              <a:buFont typeface="+mj-lt"/>
              <a:buAutoNum type="arabicPeriod"/>
            </a:pPr>
            <a:r>
              <a:rPr lang="en-US" sz="2000" dirty="0"/>
              <a:t>India is the second largest English-language print book publisher in the world with over 9000 publishers.</a:t>
            </a:r>
          </a:p>
          <a:p>
            <a:pPr marL="514350" indent="-514350">
              <a:buFont typeface="+mj-lt"/>
              <a:buAutoNum type="arabicPeriod"/>
            </a:pPr>
            <a:r>
              <a:rPr lang="en-US" sz="2000" dirty="0"/>
              <a:t>Organized book retail constitutes of 7% of total 3000Cr retail Indian Book Industry and is expected to grow by 15% a year.</a:t>
            </a:r>
          </a:p>
          <a:p>
            <a:pPr marL="514350" indent="-514350">
              <a:buNone/>
            </a:pPr>
            <a:r>
              <a:rPr lang="en-IN" sz="2000" b="1" dirty="0"/>
              <a:t>PRIMARY RESEARCH</a:t>
            </a:r>
          </a:p>
          <a:p>
            <a:pPr marL="514350" indent="-514350">
              <a:buNone/>
            </a:pPr>
            <a:r>
              <a:rPr lang="en-IN" sz="2000" b="1" dirty="0"/>
              <a:t>We have done a primary research on Second-hand book sellers.</a:t>
            </a:r>
          </a:p>
          <a:p>
            <a:pPr marL="514350" indent="-514350">
              <a:buFont typeface="+mj-lt"/>
              <a:buAutoNum type="arabicPeriod"/>
            </a:pPr>
            <a:r>
              <a:rPr lang="en-IN" sz="2000" dirty="0"/>
              <a:t>On an average of 2700 books sold in 3 months by each second hand book seller.</a:t>
            </a:r>
          </a:p>
          <a:p>
            <a:pPr marL="514350" indent="-514350">
              <a:buFont typeface="+mj-lt"/>
              <a:buAutoNum type="arabicPeriod"/>
            </a:pPr>
            <a:r>
              <a:rPr lang="en-IN" sz="2000" dirty="0"/>
              <a:t>Total revenue of each seller gaining 8 to 10 lakhs per annum.</a:t>
            </a:r>
          </a:p>
          <a:p>
            <a:pPr marL="514350" indent="-514350">
              <a:buFont typeface="+mj-lt"/>
              <a:buAutoNum type="arabicPeriod"/>
            </a:pPr>
            <a:r>
              <a:rPr lang="en-IN" sz="2000" dirty="0"/>
              <a:t>Most outsourcing books is Academics and novels</a:t>
            </a:r>
          </a:p>
          <a:p>
            <a:pPr marL="514350" indent="-514350">
              <a:buFont typeface="+mj-lt"/>
              <a:buAutoNum type="arabicPeriod"/>
            </a:pPr>
            <a:r>
              <a:rPr lang="en-IN" sz="2000" dirty="0"/>
              <a:t>No renting is provided by them.</a:t>
            </a:r>
          </a:p>
          <a:p>
            <a:pPr marL="514350" indent="-514350">
              <a:buFont typeface="+mj-lt"/>
              <a:buAutoNum type="arabicPeriod"/>
            </a:pPr>
            <a:r>
              <a:rPr lang="en-IN" sz="2000" dirty="0"/>
              <a:t>Books are not delivered at doorsteps .</a:t>
            </a:r>
          </a:p>
          <a:p>
            <a:pPr marL="514350" indent="-514350">
              <a:buFont typeface="+mj-lt"/>
              <a:buAutoNum type="arabicPeriod"/>
            </a:pP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COMPETITION ANALYSIS </a:t>
            </a:r>
          </a:p>
        </p:txBody>
      </p:sp>
      <p:sp>
        <p:nvSpPr>
          <p:cNvPr id="3" name="Content Placeholder 2"/>
          <p:cNvSpPr>
            <a:spLocks noGrp="1"/>
          </p:cNvSpPr>
          <p:nvPr>
            <p:ph sz="quarter" idx="1"/>
          </p:nvPr>
        </p:nvSpPr>
        <p:spPr/>
        <p:txBody>
          <a:bodyPr/>
          <a:lstStyle/>
          <a:p>
            <a:pPr marL="0" indent="0">
              <a:buNone/>
            </a:pPr>
            <a:endParaRPr lang="en-IN" dirty="0"/>
          </a:p>
          <a:p>
            <a:pPr marL="0" indent="0">
              <a:buNone/>
            </a:pPr>
            <a:r>
              <a:rPr lang="en-IN" dirty="0"/>
              <a:t>                                   INFIREADS</a:t>
            </a:r>
          </a:p>
          <a:p>
            <a:pPr marL="514350" indent="-514350">
              <a:buAutoNum type="arabicPeriod"/>
            </a:pPr>
            <a:r>
              <a:rPr lang="en-IN" dirty="0"/>
              <a:t>Its a </a:t>
            </a:r>
            <a:r>
              <a:rPr lang="en-US" dirty="0"/>
              <a:t>cheapest</a:t>
            </a:r>
            <a:r>
              <a:rPr lang="en-IN" dirty="0"/>
              <a:t> book </a:t>
            </a:r>
            <a:r>
              <a:rPr lang="en-US" dirty="0"/>
              <a:t>rental</a:t>
            </a:r>
            <a:r>
              <a:rPr lang="en-IN" dirty="0"/>
              <a:t> </a:t>
            </a:r>
            <a:r>
              <a:rPr lang="en-US" dirty="0"/>
              <a:t>commercial</a:t>
            </a:r>
            <a:r>
              <a:rPr lang="en-IN" dirty="0"/>
              <a:t> application in </a:t>
            </a:r>
            <a:r>
              <a:rPr lang="en-US" dirty="0"/>
              <a:t>Bangalore </a:t>
            </a:r>
          </a:p>
          <a:p>
            <a:pPr marL="514350" indent="-514350">
              <a:buAutoNum type="arabicPeriod"/>
            </a:pPr>
            <a:r>
              <a:rPr lang="en-US" dirty="0"/>
              <a:t>Connecting users with minimal of 500+ books</a:t>
            </a:r>
          </a:p>
          <a:p>
            <a:pPr marL="514350" indent="-514350">
              <a:buAutoNum type="arabicPeriod"/>
            </a:pPr>
            <a:r>
              <a:rPr lang="en-US" dirty="0"/>
              <a:t> ZERO deposit | No Membership Fee | Home Delivery</a:t>
            </a:r>
          </a:p>
          <a:p>
            <a:pPr marL="514350" indent="-514350">
              <a:buAutoNum type="arabicPeriod"/>
            </a:pPr>
            <a:r>
              <a:rPr lang="en-US" dirty="0"/>
              <a:t>It is like a free online library that you can browse without going to nearby bookstores or libraries</a:t>
            </a:r>
          </a:p>
          <a:p>
            <a:pPr marL="514350" indent="-514350">
              <a:buAutoNum type="arabicPeriod"/>
            </a:pPr>
            <a:r>
              <a:rPr lang="en-US" dirty="0"/>
              <a:t>Currently 5000+ downloads in play store</a:t>
            </a:r>
          </a:p>
          <a:p>
            <a:pPr marL="514350" indent="-514350">
              <a:buAutoNum type="arabicPeriod"/>
            </a:pPr>
            <a:endParaRPr lang="en-IN"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IN" b="1" dirty="0"/>
              <a:t>PERSONA DEVELOPMENT</a:t>
            </a:r>
            <a:endParaRPr lang="en-US" b="1" dirty="0"/>
          </a:p>
        </p:txBody>
      </p:sp>
      <p:sp>
        <p:nvSpPr>
          <p:cNvPr id="3" name="Content Placeholder 2"/>
          <p:cNvSpPr>
            <a:spLocks noGrp="1"/>
          </p:cNvSpPr>
          <p:nvPr>
            <p:ph sz="quarter" idx="1"/>
          </p:nvPr>
        </p:nvSpPr>
        <p:spPr>
          <a:xfrm>
            <a:off x="457200" y="990600"/>
            <a:ext cx="8229600" cy="5638800"/>
          </a:xfrm>
        </p:spPr>
        <p:txBody>
          <a:bodyPr>
            <a:normAutofit/>
          </a:bodyPr>
          <a:lstStyle/>
          <a:p>
            <a:pPr>
              <a:buNone/>
            </a:pPr>
            <a:r>
              <a:rPr lang="en-IN" sz="2000" b="1" dirty="0"/>
              <a:t>Interviews</a:t>
            </a:r>
          </a:p>
          <a:p>
            <a:r>
              <a:rPr lang="en-IN" sz="2000" dirty="0"/>
              <a:t>We did 11 persona interviews to identify their motivations and what persona really need from us. </a:t>
            </a:r>
          </a:p>
          <a:p>
            <a:pPr marL="514350" indent="-514350">
              <a:buFont typeface="+mj-lt"/>
              <a:buAutoNum type="arabicPeriod"/>
            </a:pPr>
            <a:r>
              <a:rPr lang="en-US" sz="2000" dirty="0"/>
              <a:t>Don’t like to read on screen at any cost.</a:t>
            </a:r>
          </a:p>
          <a:p>
            <a:pPr marL="514350" indent="-514350">
              <a:buFont typeface="+mj-lt"/>
              <a:buAutoNum type="arabicPeriod"/>
            </a:pPr>
            <a:r>
              <a:rPr lang="en-US" sz="2000" dirty="0"/>
              <a:t>Likes to collect Romance/Love/Thriller fiction genre and Academic</a:t>
            </a:r>
          </a:p>
          <a:p>
            <a:pPr marL="514350" indent="-514350">
              <a:buFont typeface="+mj-lt"/>
              <a:buAutoNum type="arabicPeriod"/>
            </a:pPr>
            <a:r>
              <a:rPr lang="en-US" sz="2000" dirty="0"/>
              <a:t>Likes to use Technology-Online Purchasing</a:t>
            </a:r>
          </a:p>
          <a:p>
            <a:pPr marL="514350" indent="-514350">
              <a:buFont typeface="+mj-lt"/>
              <a:buAutoNum type="arabicPeriod"/>
            </a:pPr>
            <a:r>
              <a:rPr lang="en-US" sz="2000" dirty="0"/>
              <a:t>Purchase decisions based on suggestions &amp; Recommendations</a:t>
            </a:r>
          </a:p>
          <a:p>
            <a:pPr marL="514350" indent="-514350">
              <a:buFont typeface="+mj-lt"/>
              <a:buAutoNum type="arabicPeriod"/>
            </a:pPr>
            <a:r>
              <a:rPr lang="en-US" sz="2000" dirty="0"/>
              <a:t>Once started to read, must complete any cost ASAP depends on book</a:t>
            </a:r>
          </a:p>
          <a:p>
            <a:pPr marL="457200" indent="-457200">
              <a:buFont typeface="+mj-lt"/>
              <a:buAutoNum type="arabicPeriod"/>
            </a:pPr>
            <a:r>
              <a:rPr lang="en-US" sz="2000" dirty="0"/>
              <a:t>Likes to purchase paperback on online/Offline.</a:t>
            </a:r>
          </a:p>
          <a:p>
            <a:pPr marL="457200" indent="-457200">
              <a:buFont typeface="+mj-lt"/>
              <a:buAutoNum type="arabicPeriod"/>
            </a:pPr>
            <a:r>
              <a:rPr lang="en-US" sz="2000" dirty="0"/>
              <a:t>Prefers eBooks for academic/Office purpose as they are portable.</a:t>
            </a:r>
          </a:p>
          <a:p>
            <a:pPr marL="457200" indent="-457200">
              <a:buFont typeface="+mj-lt"/>
              <a:buAutoNum type="arabicPeriod"/>
            </a:pPr>
            <a:r>
              <a:rPr lang="en-US" sz="2000" dirty="0"/>
              <a:t>Purchase decisions based on reviews &amp; recommendations from friends.</a:t>
            </a:r>
          </a:p>
          <a:p>
            <a:pPr marL="457200" indent="-457200">
              <a:buFont typeface="+mj-lt"/>
              <a:buAutoNum type="arabicPeriod"/>
            </a:pPr>
            <a:r>
              <a:rPr lang="en-US" sz="2000" dirty="0"/>
              <a:t>Purchasing based on Author’s previous work and type of genre.</a:t>
            </a:r>
          </a:p>
          <a:p>
            <a:pPr marL="457200" indent="-457200">
              <a:buFont typeface="+mj-lt"/>
              <a:buAutoNum type="arabicPeriod"/>
            </a:pPr>
            <a:r>
              <a:rPr lang="en-US" sz="2000" dirty="0"/>
              <a:t>In some case reads first chapter and decides to buy. </a:t>
            </a:r>
          </a:p>
          <a:p>
            <a:pPr marL="457200" indent="-457200">
              <a:buFont typeface="+mj-lt"/>
              <a:buAutoNum type="arabicPeriod"/>
            </a:pPr>
            <a:r>
              <a:rPr lang="en-US" sz="2000" dirty="0"/>
              <a:t>Likely to complete a book in 2days if no external disturbances involved.</a:t>
            </a:r>
          </a:p>
          <a:p>
            <a:pPr marL="457200" indent="-457200">
              <a:buFont typeface="+mj-lt"/>
              <a:buAutoNum type="arabicPeriod"/>
            </a:pPr>
            <a:endParaRPr lang="en-US" sz="2000" dirty="0"/>
          </a:p>
          <a:p>
            <a:pPr marL="514350" indent="-514350">
              <a:buFont typeface="+mj-lt"/>
              <a:buAutoNum type="arabicPeriod"/>
            </a:pPr>
            <a:endParaRPr lang="en-US" sz="20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325562"/>
          </a:xfrm>
        </p:spPr>
        <p:txBody>
          <a:bodyPr>
            <a:noAutofit/>
          </a:bodyPr>
          <a:lstStyle/>
          <a:p>
            <a:r>
              <a:rPr lang="en-IN" b="1" dirty="0"/>
              <a:t>SURVEYS AND PERSONA DESCRIPTION</a:t>
            </a:r>
            <a:endParaRPr lang="en-US" b="1" dirty="0"/>
          </a:p>
        </p:txBody>
      </p:sp>
      <p:sp>
        <p:nvSpPr>
          <p:cNvPr id="3" name="Content Placeholder 2"/>
          <p:cNvSpPr>
            <a:spLocks noGrp="1"/>
          </p:cNvSpPr>
          <p:nvPr>
            <p:ph sz="quarter" idx="1"/>
          </p:nvPr>
        </p:nvSpPr>
        <p:spPr>
          <a:xfrm>
            <a:off x="457200" y="1752600"/>
            <a:ext cx="8229600" cy="4373563"/>
          </a:xfrm>
        </p:spPr>
        <p:txBody>
          <a:bodyPr/>
          <a:lstStyle/>
          <a:p>
            <a:pPr>
              <a:buNone/>
            </a:pPr>
            <a:r>
              <a:rPr lang="en-IN" sz="2000" b="1" dirty="0"/>
              <a:t>Surveys</a:t>
            </a:r>
          </a:p>
          <a:p>
            <a:pPr marL="514350" indent="-514350">
              <a:buNone/>
            </a:pPr>
            <a:r>
              <a:rPr lang="en-IN" sz="2000" b="1" dirty="0"/>
              <a:t>We have done a Survey on 54 Members.</a:t>
            </a:r>
          </a:p>
          <a:p>
            <a:pPr marL="514350" indent="-514350">
              <a:buFont typeface="+mj-lt"/>
              <a:buAutoNum type="arabicPeriod"/>
            </a:pPr>
            <a:r>
              <a:rPr lang="en-US" sz="2000" dirty="0"/>
              <a:t>55.6% of people have habit of reading books </a:t>
            </a:r>
          </a:p>
          <a:p>
            <a:pPr marL="514350" indent="-514350">
              <a:buFont typeface="+mj-lt"/>
              <a:buAutoNum type="arabicPeriod"/>
            </a:pPr>
            <a:r>
              <a:rPr lang="en-US" sz="2000" dirty="0"/>
              <a:t>63% are interested to read books via hard cover or paperback</a:t>
            </a:r>
          </a:p>
          <a:p>
            <a:pPr marL="514350" indent="-514350">
              <a:buFont typeface="+mj-lt"/>
              <a:buAutoNum type="arabicPeriod"/>
            </a:pPr>
            <a:r>
              <a:rPr lang="en-US" sz="2000" dirty="0"/>
              <a:t>50% people couldn’t afford to buy their desired books due to high price</a:t>
            </a:r>
          </a:p>
          <a:p>
            <a:pPr marL="514350" indent="-514350">
              <a:buFont typeface="+mj-lt"/>
              <a:buAutoNum type="arabicPeriod"/>
            </a:pPr>
            <a:r>
              <a:rPr lang="en-US" sz="2000" dirty="0"/>
              <a:t>83% people had showed interest to rent a book instead of buying</a:t>
            </a:r>
          </a:p>
          <a:p>
            <a:pPr marL="514350" indent="-514350">
              <a:buFont typeface="+mj-lt"/>
              <a:buAutoNum type="arabicPeriod"/>
            </a:pPr>
            <a:r>
              <a:rPr lang="en-US" sz="2000" dirty="0"/>
              <a:t>71.4% are interested to provide their unused books to renting purpose</a:t>
            </a:r>
          </a:p>
          <a:p>
            <a:pPr>
              <a:buNone/>
            </a:pPr>
            <a:endParaRPr lang="en-IN" sz="2000" dirty="0"/>
          </a:p>
          <a:p>
            <a:r>
              <a:rPr lang="en-US" sz="2000" dirty="0">
                <a:hlinkClick r:id="rId2"/>
              </a:rPr>
              <a:t>https://forms.gle/V8DpNg1qn5nSZGDe7</a:t>
            </a:r>
            <a:endParaRPr lang="en-US" sz="2000"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685800"/>
            <a:ext cx="3581400" cy="1676400"/>
          </a:xfrm>
        </p:spPr>
        <p:txBody>
          <a:bodyPr>
            <a:normAutofit/>
          </a:bodyPr>
          <a:lstStyle/>
          <a:p>
            <a:pPr algn="ctr"/>
            <a:r>
              <a:rPr lang="en-IN" b="1" dirty="0"/>
              <a:t>USER</a:t>
            </a:r>
            <a:br>
              <a:rPr lang="en-IN" b="1" dirty="0"/>
            </a:br>
            <a:r>
              <a:rPr lang="en-IN" b="1" dirty="0"/>
              <a:t>PERSONA</a:t>
            </a:r>
            <a:endParaRPr lang="en-US" b="1" dirty="0"/>
          </a:p>
        </p:txBody>
      </p:sp>
      <p:pic>
        <p:nvPicPr>
          <p:cNvPr id="5" name="Picture 4" descr="WhatsApp Image 2020-11-25 at 1.15.27 AM.jpeg"/>
          <p:cNvPicPr>
            <a:picLocks noChangeAspect="1"/>
          </p:cNvPicPr>
          <p:nvPr/>
        </p:nvPicPr>
        <p:blipFill>
          <a:blip r:embed="rId2" cstate="print"/>
          <a:stretch>
            <a:fillRect/>
          </a:stretch>
        </p:blipFill>
        <p:spPr>
          <a:xfrm>
            <a:off x="0" y="304800"/>
            <a:ext cx="5410200" cy="3920205"/>
          </a:xfrm>
          <a:prstGeom prst="rect">
            <a:avLst/>
          </a:prstGeom>
        </p:spPr>
      </p:pic>
      <p:pic>
        <p:nvPicPr>
          <p:cNvPr id="11" name="Content Placeholder 10" descr="WhatsApp Image 2020-11-25 at 1.14.54 AM.jpeg"/>
          <p:cNvPicPr>
            <a:picLocks noGrp="1" noChangeAspect="1"/>
          </p:cNvPicPr>
          <p:nvPr>
            <p:ph sz="quarter" idx="1"/>
          </p:nvPr>
        </p:nvPicPr>
        <p:blipFill>
          <a:blip r:embed="rId3" cstate="print"/>
          <a:stretch>
            <a:fillRect/>
          </a:stretch>
        </p:blipFill>
        <p:spPr>
          <a:xfrm>
            <a:off x="3352800" y="3352800"/>
            <a:ext cx="5638800" cy="330875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68362"/>
          </a:xfrm>
        </p:spPr>
        <p:txBody>
          <a:bodyPr/>
          <a:lstStyle/>
          <a:p>
            <a:r>
              <a:rPr lang="en-IN" b="1" dirty="0"/>
              <a:t>CUSTOMER JOURNEY MAPPING</a:t>
            </a:r>
            <a:endParaRPr lang="en-US" b="1" dirty="0"/>
          </a:p>
        </p:txBody>
      </p:sp>
      <p:pic>
        <p:nvPicPr>
          <p:cNvPr id="4" name="Content Placeholder 3" descr="WhatsApp Image 2020-11-24 at 10.31.16 PM.jpeg"/>
          <p:cNvPicPr>
            <a:picLocks noGrp="1" noChangeAspect="1"/>
          </p:cNvPicPr>
          <p:nvPr>
            <p:ph sz="quarter" idx="1"/>
          </p:nvPr>
        </p:nvPicPr>
        <p:blipFill>
          <a:blip r:embed="rId2" cstate="print"/>
          <a:stretch>
            <a:fillRect/>
          </a:stretch>
        </p:blipFill>
        <p:spPr>
          <a:xfrm>
            <a:off x="152400" y="1752600"/>
            <a:ext cx="8893012" cy="46726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11-24 at 10.32.13 PM.jpeg"/>
          <p:cNvPicPr>
            <a:picLocks noChangeAspect="1"/>
          </p:cNvPicPr>
          <p:nvPr/>
        </p:nvPicPr>
        <p:blipFill>
          <a:blip r:embed="rId2" cstate="print"/>
          <a:stretch>
            <a:fillRect/>
          </a:stretch>
        </p:blipFill>
        <p:spPr>
          <a:xfrm>
            <a:off x="152400" y="990600"/>
            <a:ext cx="8915400" cy="514588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1335</TotalTime>
  <Words>1148</Words>
  <Application>Microsoft Office PowerPoint</Application>
  <PresentationFormat>On-screen Show (4:3)</PresentationFormat>
  <Paragraphs>126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Franklin Gothic Book</vt:lpstr>
      <vt:lpstr>Perpetua</vt:lpstr>
      <vt:lpstr>Wingdings 2</vt:lpstr>
      <vt:lpstr>Equity</vt:lpstr>
      <vt:lpstr>PROBLEM STATEMENT</vt:lpstr>
      <vt:lpstr>MONEY TRACK</vt:lpstr>
      <vt:lpstr>PowerPoint Presentation</vt:lpstr>
      <vt:lpstr>COMPETITION ANALYSIS </vt:lpstr>
      <vt:lpstr>PERSONA DEVELOPMENT</vt:lpstr>
      <vt:lpstr>SURVEYS AND PERSONA DESCRIPTION</vt:lpstr>
      <vt:lpstr>USER PERSONA</vt:lpstr>
      <vt:lpstr>CUSTOMER JOURNEY MAPPING</vt:lpstr>
      <vt:lpstr>PowerPoint Presentation</vt:lpstr>
      <vt:lpstr>PAINS AND GAINS</vt:lpstr>
      <vt:lpstr>ASSUMPTIONS</vt:lpstr>
      <vt:lpstr>SHORTLISTED ASSUMPTIONS</vt:lpstr>
      <vt:lpstr>MVP PLAN</vt:lpstr>
      <vt:lpstr>MVP RESULTS</vt:lpstr>
      <vt:lpstr>LEAN MODEL CANVAS</vt:lpstr>
      <vt:lpstr>PowerPoint Presentation</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MOHI</dc:creator>
  <cp:lastModifiedBy>shahid cherry</cp:lastModifiedBy>
  <cp:revision>11</cp:revision>
  <dcterms:created xsi:type="dcterms:W3CDTF">2006-08-16T00:00:00Z</dcterms:created>
  <dcterms:modified xsi:type="dcterms:W3CDTF">2020-11-25T18:43:38Z</dcterms:modified>
</cp:coreProperties>
</file>