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7" r:id="rId5"/>
    <p:sldId id="2147374754" r:id="rId6"/>
    <p:sldId id="2134805627" r:id="rId7"/>
    <p:sldId id="2147374764" r:id="rId8"/>
    <p:sldId id="610"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5" userDrawn="1">
          <p15:clr>
            <a:srgbClr val="A4A3A4"/>
          </p15:clr>
        </p15:guide>
        <p15:guide id="2" pos="26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225588"/>
    <a:srgbClr val="245B8B"/>
    <a:srgbClr val="478CD1"/>
    <a:srgbClr val="081E4D"/>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B4642-0AEF-43E8-A5DE-160541BCCA87}" v="1" dt="2023-02-21T11:39:45.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4" d="100"/>
          <a:sy n="154" d="100"/>
        </p:scale>
        <p:origin x="534" y="132"/>
      </p:cViewPr>
      <p:guideLst>
        <p:guide orient="horz" pos="3045"/>
        <p:guide pos="26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 Adam" userId="10fcffc7-d9d3-4b0a-bc56-6e17a22b6390" providerId="ADAL" clId="{AE6B4642-0AEF-43E8-A5DE-160541BCCA87}"/>
    <pc:docChg chg="undo custSel delSld modSld">
      <pc:chgData name="GALL Adam" userId="10fcffc7-d9d3-4b0a-bc56-6e17a22b6390" providerId="ADAL" clId="{AE6B4642-0AEF-43E8-A5DE-160541BCCA87}" dt="2023-02-21T11:45:49.277" v="147" actId="20577"/>
      <pc:docMkLst>
        <pc:docMk/>
      </pc:docMkLst>
      <pc:sldChg chg="modSp mod">
        <pc:chgData name="GALL Adam" userId="10fcffc7-d9d3-4b0a-bc56-6e17a22b6390" providerId="ADAL" clId="{AE6B4642-0AEF-43E8-A5DE-160541BCCA87}" dt="2023-02-21T11:45:49.277" v="147" actId="20577"/>
        <pc:sldMkLst>
          <pc:docMk/>
          <pc:sldMk cId="4289285967" sldId="257"/>
        </pc:sldMkLst>
        <pc:spChg chg="mod">
          <ac:chgData name="GALL Adam" userId="10fcffc7-d9d3-4b0a-bc56-6e17a22b6390" providerId="ADAL" clId="{AE6B4642-0AEF-43E8-A5DE-160541BCCA87}" dt="2023-02-21T11:45:49.277" v="147" actId="20577"/>
          <ac:spMkLst>
            <pc:docMk/>
            <pc:sldMk cId="4289285967" sldId="257"/>
            <ac:spMk id="5" creationId="{6964DCCC-B290-7449-84ED-C2999CF1A2A2}"/>
          </ac:spMkLst>
        </pc:spChg>
      </pc:sldChg>
      <pc:sldChg chg="del">
        <pc:chgData name="GALL Adam" userId="10fcffc7-d9d3-4b0a-bc56-6e17a22b6390" providerId="ADAL" clId="{AE6B4642-0AEF-43E8-A5DE-160541BCCA87}" dt="2023-02-21T11:38:55.194" v="1" actId="47"/>
        <pc:sldMkLst>
          <pc:docMk/>
          <pc:sldMk cId="3873533976" sldId="259"/>
        </pc:sldMkLst>
      </pc:sldChg>
      <pc:sldChg chg="modSp mod">
        <pc:chgData name="GALL Adam" userId="10fcffc7-d9d3-4b0a-bc56-6e17a22b6390" providerId="ADAL" clId="{AE6B4642-0AEF-43E8-A5DE-160541BCCA87}" dt="2023-02-21T11:41:06.327" v="126" actId="255"/>
        <pc:sldMkLst>
          <pc:docMk/>
          <pc:sldMk cId="1853645903" sldId="610"/>
        </pc:sldMkLst>
        <pc:spChg chg="mod">
          <ac:chgData name="GALL Adam" userId="10fcffc7-d9d3-4b0a-bc56-6e17a22b6390" providerId="ADAL" clId="{AE6B4642-0AEF-43E8-A5DE-160541BCCA87}" dt="2023-02-21T11:41:06.327" v="126" actId="255"/>
          <ac:spMkLst>
            <pc:docMk/>
            <pc:sldMk cId="1853645903" sldId="610"/>
            <ac:spMk id="22" creationId="{B21A4B5A-23CA-79CC-84C8-08A2C1DBF1A0}"/>
          </ac:spMkLst>
        </pc:spChg>
      </pc:sldChg>
      <pc:sldChg chg="del">
        <pc:chgData name="GALL Adam" userId="10fcffc7-d9d3-4b0a-bc56-6e17a22b6390" providerId="ADAL" clId="{AE6B4642-0AEF-43E8-A5DE-160541BCCA87}" dt="2023-02-21T11:38:57.910" v="3" actId="47"/>
        <pc:sldMkLst>
          <pc:docMk/>
          <pc:sldMk cId="3460309062" sldId="2134805620"/>
        </pc:sldMkLst>
      </pc:sldChg>
      <pc:sldChg chg="del">
        <pc:chgData name="GALL Adam" userId="10fcffc7-d9d3-4b0a-bc56-6e17a22b6390" providerId="ADAL" clId="{AE6B4642-0AEF-43E8-A5DE-160541BCCA87}" dt="2023-02-21T11:38:53.538" v="0" actId="47"/>
        <pc:sldMkLst>
          <pc:docMk/>
          <pc:sldMk cId="2919296974" sldId="2134805626"/>
        </pc:sldMkLst>
      </pc:sldChg>
      <pc:sldChg chg="del">
        <pc:chgData name="GALL Adam" userId="10fcffc7-d9d3-4b0a-bc56-6e17a22b6390" providerId="ADAL" clId="{AE6B4642-0AEF-43E8-A5DE-160541BCCA87}" dt="2023-02-21T11:39:02.882" v="7" actId="47"/>
        <pc:sldMkLst>
          <pc:docMk/>
          <pc:sldMk cId="2459927094" sldId="2147374749"/>
        </pc:sldMkLst>
      </pc:sldChg>
      <pc:sldChg chg="del">
        <pc:chgData name="GALL Adam" userId="10fcffc7-d9d3-4b0a-bc56-6e17a22b6390" providerId="ADAL" clId="{AE6B4642-0AEF-43E8-A5DE-160541BCCA87}" dt="2023-02-21T11:38:58.831" v="4" actId="47"/>
        <pc:sldMkLst>
          <pc:docMk/>
          <pc:sldMk cId="1633976793" sldId="2147374755"/>
        </pc:sldMkLst>
      </pc:sldChg>
      <pc:sldChg chg="del">
        <pc:chgData name="GALL Adam" userId="10fcffc7-d9d3-4b0a-bc56-6e17a22b6390" providerId="ADAL" clId="{AE6B4642-0AEF-43E8-A5DE-160541BCCA87}" dt="2023-02-21T11:38:56.914" v="2" actId="47"/>
        <pc:sldMkLst>
          <pc:docMk/>
          <pc:sldMk cId="4037615280" sldId="2147374760"/>
        </pc:sldMkLst>
      </pc:sldChg>
      <pc:sldChg chg="del">
        <pc:chgData name="GALL Adam" userId="10fcffc7-d9d3-4b0a-bc56-6e17a22b6390" providerId="ADAL" clId="{AE6B4642-0AEF-43E8-A5DE-160541BCCA87}" dt="2023-02-21T11:39:00.007" v="5" actId="47"/>
        <pc:sldMkLst>
          <pc:docMk/>
          <pc:sldMk cId="292506745" sldId="2147374762"/>
        </pc:sldMkLst>
      </pc:sldChg>
      <pc:sldChg chg="del">
        <pc:chgData name="GALL Adam" userId="10fcffc7-d9d3-4b0a-bc56-6e17a22b6390" providerId="ADAL" clId="{AE6B4642-0AEF-43E8-A5DE-160541BCCA87}" dt="2023-02-21T11:39:00.945" v="6" actId="47"/>
        <pc:sldMkLst>
          <pc:docMk/>
          <pc:sldMk cId="410889899" sldId="21473747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2FAD480-AA23-44F9-BE52-EAB630284D44}" type="datetimeFigureOut">
              <a:rPr lang="en-GB" smtClean="0"/>
              <a:t>21/02/2023</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E35F1FD-DD9B-4FB0-923B-032A5180162A}" type="slidenum">
              <a:rPr lang="en-GB" smtClean="0"/>
              <a:t>‹#›</a:t>
            </a:fld>
            <a:endParaRPr lang="en-GB"/>
          </a:p>
        </p:txBody>
      </p:sp>
    </p:spTree>
    <p:extLst>
      <p:ext uri="{BB962C8B-B14F-4D97-AF65-F5344CB8AC3E}">
        <p14:creationId xmlns:p14="http://schemas.microsoft.com/office/powerpoint/2010/main" val="33861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defTabSz="931774">
              <a:defRPr/>
            </a:pPr>
            <a:fld id="{B2C44053-03EF-4A04-8FE4-FF1217DC8990}" type="slidenum">
              <a:rPr lang="en-GB">
                <a:solidFill>
                  <a:prstClr val="black"/>
                </a:solidFill>
                <a:latin typeface="Calibri" panose="020F0502020204030204"/>
              </a:rPr>
              <a:pPr defTabSz="931774">
                <a:defRPr/>
              </a:pPr>
              <a:t>1</a:t>
            </a:fld>
            <a:endParaRPr lang="en-GB">
              <a:solidFill>
                <a:prstClr val="black"/>
              </a:solidFill>
              <a:latin typeface="Calibri" panose="020F0502020204030204"/>
            </a:endParaRPr>
          </a:p>
        </p:txBody>
      </p:sp>
    </p:spTree>
    <p:extLst>
      <p:ext uri="{BB962C8B-B14F-4D97-AF65-F5344CB8AC3E}">
        <p14:creationId xmlns:p14="http://schemas.microsoft.com/office/powerpoint/2010/main" val="323371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E35F1FD-DD9B-4FB0-923B-032A5180162A}" type="slidenum">
              <a:rPr lang="en-GB" smtClean="0"/>
              <a:t>2</a:t>
            </a:fld>
            <a:endParaRPr lang="en-GB"/>
          </a:p>
        </p:txBody>
      </p:sp>
    </p:spTree>
    <p:extLst>
      <p:ext uri="{BB962C8B-B14F-4D97-AF65-F5344CB8AC3E}">
        <p14:creationId xmlns:p14="http://schemas.microsoft.com/office/powerpoint/2010/main" val="148060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35F1FD-DD9B-4FB0-923B-032A5180162A}" type="slidenum">
              <a:rPr lang="en-GB" smtClean="0"/>
              <a:t>3</a:t>
            </a:fld>
            <a:endParaRPr lang="en-GB"/>
          </a:p>
        </p:txBody>
      </p:sp>
    </p:spTree>
    <p:extLst>
      <p:ext uri="{BB962C8B-B14F-4D97-AF65-F5344CB8AC3E}">
        <p14:creationId xmlns:p14="http://schemas.microsoft.com/office/powerpoint/2010/main" val="3344100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8E35F1FD-DD9B-4FB0-923B-032A5180162A}" type="slidenum">
              <a:rPr lang="en-GB" smtClean="0"/>
              <a:t>4</a:t>
            </a:fld>
            <a:endParaRPr lang="en-GB"/>
          </a:p>
        </p:txBody>
      </p:sp>
    </p:spTree>
    <p:extLst>
      <p:ext uri="{BB962C8B-B14F-4D97-AF65-F5344CB8AC3E}">
        <p14:creationId xmlns:p14="http://schemas.microsoft.com/office/powerpoint/2010/main" val="27826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youtube.com/channel/UCAcgZAUwgyJxbJeBn9H7aGg?view_as=subscriber" TargetMode="External"/><Relationship Id="rId2" Type="http://schemas.openxmlformats.org/officeDocument/2006/relationships/hyperlink" Target="http://www.sword-group.com/en" TargetMode="External"/><Relationship Id="rId1" Type="http://schemas.openxmlformats.org/officeDocument/2006/relationships/slideMaster" Target="../slideMasters/slideMaster1.xml"/><Relationship Id="rId6" Type="http://schemas.openxmlformats.org/officeDocument/2006/relationships/hyperlink" Target="https://www.linkedin.com/company/sword-group/" TargetMode="External"/><Relationship Id="rId5" Type="http://schemas.openxmlformats.org/officeDocument/2006/relationships/hyperlink" Target="https://www.facebook.com/SwordGroup/" TargetMode="External"/><Relationship Id="rId4" Type="http://schemas.openxmlformats.org/officeDocument/2006/relationships/hyperlink" Target="https://twitter.com/Sword_Group"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8DFE-FF6C-47B5-8C75-1EF023391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FEBF04-7B0C-47B1-9CE4-9D56E8F30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415BD94-AA5E-4ACA-9147-05E44C0E4E79}"/>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5" name="Footer Placeholder 4">
            <a:extLst>
              <a:ext uri="{FF2B5EF4-FFF2-40B4-BE49-F238E27FC236}">
                <a16:creationId xmlns:a16="http://schemas.microsoft.com/office/drawing/2014/main" id="{3DDF4C92-C258-4D7D-B243-C536CE863B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DBD89-2E17-4A30-8CC7-2F67514CC461}"/>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234649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3FDB-661F-4B8B-930B-2EB9623C89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8CD797-3E73-455D-BA0F-FF97861318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39A199-9630-46CA-8A21-49A66BDFED55}"/>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5" name="Footer Placeholder 4">
            <a:extLst>
              <a:ext uri="{FF2B5EF4-FFF2-40B4-BE49-F238E27FC236}">
                <a16:creationId xmlns:a16="http://schemas.microsoft.com/office/drawing/2014/main" id="{59877196-B145-4D97-9750-F5C42E868A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950D8B-8333-4457-82F1-B8B00C185B4A}"/>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54332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CF601-1335-4805-B1C8-C6BC0FC7C8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2DEDAE-4D44-45DF-853A-9D2D48615F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4A2D5A-2810-411A-803E-CAFA13DA8CB6}"/>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5" name="Footer Placeholder 4">
            <a:extLst>
              <a:ext uri="{FF2B5EF4-FFF2-40B4-BE49-F238E27FC236}">
                <a16:creationId xmlns:a16="http://schemas.microsoft.com/office/drawing/2014/main" id="{4F293FCA-9616-4AA9-9EF4-8A55CCA2E4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A5F80C-7899-4722-8454-502D851B52F5}"/>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394818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New Se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033F45-CF22-0C42-8E6D-C92ADED7B341}"/>
              </a:ext>
            </a:extLst>
          </p:cNvPr>
          <p:cNvSpPr/>
          <p:nvPr userDrawn="1"/>
        </p:nvSpPr>
        <p:spPr>
          <a:xfrm>
            <a:off x="9159373" y="1"/>
            <a:ext cx="3032628" cy="6858000"/>
          </a:xfrm>
          <a:prstGeom prst="rect">
            <a:avLst/>
          </a:prstGeom>
          <a:solidFill>
            <a:srgbClr val="245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nvGrpSpPr>
          <p:cNvPr id="20" name="Group 19">
            <a:extLst>
              <a:ext uri="{FF2B5EF4-FFF2-40B4-BE49-F238E27FC236}">
                <a16:creationId xmlns:a16="http://schemas.microsoft.com/office/drawing/2014/main" id="{7369F1F8-E88C-3B4D-9855-50F51039ED46}"/>
              </a:ext>
            </a:extLst>
          </p:cNvPr>
          <p:cNvGrpSpPr/>
          <p:nvPr userDrawn="1"/>
        </p:nvGrpSpPr>
        <p:grpSpPr>
          <a:xfrm>
            <a:off x="10864301" y="6275575"/>
            <a:ext cx="1041084" cy="268079"/>
            <a:chOff x="6241322" y="1444463"/>
            <a:chExt cx="1259712" cy="324376"/>
          </a:xfrm>
        </p:grpSpPr>
        <p:pic>
          <p:nvPicPr>
            <p:cNvPr id="21" name="Picture 20">
              <a:extLst>
                <a:ext uri="{FF2B5EF4-FFF2-40B4-BE49-F238E27FC236}">
                  <a16:creationId xmlns:a16="http://schemas.microsoft.com/office/drawing/2014/main" id="{6860BEC6-7BAD-294C-AC38-CAA2D0ECFE0E}"/>
                </a:ext>
              </a:extLst>
            </p:cNvPr>
            <p:cNvPicPr>
              <a:picLocks noChangeAspect="1"/>
            </p:cNvPicPr>
            <p:nvPr userDrawn="1"/>
          </p:nvPicPr>
          <p:blipFill rotWithShape="1">
            <a:blip r:embed="rId2">
              <a:biLevel thresh="25000"/>
              <a:extLst>
                <a:ext uri="{28A0092B-C50C-407E-A947-70E740481C1C}">
                  <a14:useLocalDpi xmlns:a14="http://schemas.microsoft.com/office/drawing/2010/main" val="0"/>
                </a:ext>
              </a:extLst>
            </a:blip>
            <a:srcRect b="40130"/>
            <a:stretch/>
          </p:blipFill>
          <p:spPr>
            <a:xfrm>
              <a:off x="6241323" y="1444463"/>
              <a:ext cx="1259711" cy="253173"/>
            </a:xfrm>
            <a:prstGeom prst="rect">
              <a:avLst/>
            </a:prstGeom>
          </p:spPr>
        </p:pic>
        <p:pic>
          <p:nvPicPr>
            <p:cNvPr id="22" name="Picture 21">
              <a:extLst>
                <a:ext uri="{FF2B5EF4-FFF2-40B4-BE49-F238E27FC236}">
                  <a16:creationId xmlns:a16="http://schemas.microsoft.com/office/drawing/2014/main" id="{5162EC67-B803-6F40-9C7F-C2BE4DCBBB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870" b="23292"/>
            <a:stretch/>
          </p:blipFill>
          <p:spPr>
            <a:xfrm>
              <a:off x="6241322" y="1697636"/>
              <a:ext cx="1259711" cy="71203"/>
            </a:xfrm>
            <a:prstGeom prst="rect">
              <a:avLst/>
            </a:prstGeom>
          </p:spPr>
        </p:pic>
      </p:grpSp>
      <p:sp>
        <p:nvSpPr>
          <p:cNvPr id="26" name="Rectangle 25">
            <a:extLst>
              <a:ext uri="{FF2B5EF4-FFF2-40B4-BE49-F238E27FC236}">
                <a16:creationId xmlns:a16="http://schemas.microsoft.com/office/drawing/2014/main" id="{B8A5850D-AB5F-CE41-9663-EEEB7518E244}"/>
              </a:ext>
            </a:extLst>
          </p:cNvPr>
          <p:cNvSpPr/>
          <p:nvPr userDrawn="1"/>
        </p:nvSpPr>
        <p:spPr>
          <a:xfrm>
            <a:off x="8995623" y="0"/>
            <a:ext cx="163750" cy="6858000"/>
          </a:xfrm>
          <a:prstGeom prst="rect">
            <a:avLst/>
          </a:prstGeom>
          <a:solidFill>
            <a:srgbClr val="FDC7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8" name="Text Placeholder 10">
            <a:extLst>
              <a:ext uri="{FF2B5EF4-FFF2-40B4-BE49-F238E27FC236}">
                <a16:creationId xmlns:a16="http://schemas.microsoft.com/office/drawing/2014/main" id="{499B2511-20B3-4A79-81B4-1E49F4F86480}"/>
              </a:ext>
            </a:extLst>
          </p:cNvPr>
          <p:cNvSpPr>
            <a:spLocks noGrp="1"/>
          </p:cNvSpPr>
          <p:nvPr>
            <p:ph type="body" sz="quarter" idx="10" hasCustomPrompt="1"/>
          </p:nvPr>
        </p:nvSpPr>
        <p:spPr>
          <a:xfrm>
            <a:off x="126233" y="163595"/>
            <a:ext cx="9291036" cy="546209"/>
          </a:xfrm>
        </p:spPr>
        <p:txBody>
          <a:bodyPr>
            <a:normAutofit/>
          </a:bodyPr>
          <a:lstStyle>
            <a:lvl1pPr marL="0" indent="0">
              <a:buNone/>
              <a:defRPr sz="3200" b="0" i="0">
                <a:solidFill>
                  <a:srgbClr val="005595"/>
                </a:solidFill>
                <a:latin typeface="Segoe UI Light" panose="020B0502040204020203" pitchFamily="34" charset="0"/>
                <a:cs typeface="Segoe UI Light" panose="020B0502040204020203" pitchFamily="34" charset="0"/>
              </a:defRPr>
            </a:lvl1pPr>
          </a:lstStyle>
          <a:p>
            <a:pPr lvl="0"/>
            <a:r>
              <a:rPr lang="en-GB"/>
              <a:t>Heading</a:t>
            </a:r>
          </a:p>
        </p:txBody>
      </p:sp>
      <p:sp>
        <p:nvSpPr>
          <p:cNvPr id="9" name="Text Placeholder 10">
            <a:extLst>
              <a:ext uri="{FF2B5EF4-FFF2-40B4-BE49-F238E27FC236}">
                <a16:creationId xmlns:a16="http://schemas.microsoft.com/office/drawing/2014/main" id="{2D0E1ACF-3F7F-49CC-8725-FC97E36EAE1E}"/>
              </a:ext>
            </a:extLst>
          </p:cNvPr>
          <p:cNvSpPr>
            <a:spLocks noGrp="1"/>
          </p:cNvSpPr>
          <p:nvPr>
            <p:ph type="body" sz="quarter" idx="11" hasCustomPrompt="1"/>
          </p:nvPr>
        </p:nvSpPr>
        <p:spPr>
          <a:xfrm>
            <a:off x="126233" y="657587"/>
            <a:ext cx="9291036" cy="288346"/>
          </a:xfrm>
        </p:spPr>
        <p:txBody>
          <a:bodyPr>
            <a:normAutofit/>
          </a:bodyPr>
          <a:lstStyle>
            <a:lvl1pPr marL="0" indent="0">
              <a:buNone/>
              <a:defRPr sz="1400" b="0" i="0">
                <a:solidFill>
                  <a:schemeClr val="tx1">
                    <a:lumMod val="50000"/>
                    <a:lumOff val="50000"/>
                  </a:schemeClr>
                </a:solidFill>
                <a:latin typeface="Segoe UI Light" panose="020B0502040204020203" pitchFamily="34" charset="0"/>
                <a:cs typeface="Segoe UI Light" panose="020B0502040204020203" pitchFamily="34" charset="0"/>
              </a:defRPr>
            </a:lvl1pPr>
          </a:lstStyle>
          <a:p>
            <a:pPr lvl="0"/>
            <a:r>
              <a:rPr lang="en-GB"/>
              <a:t>SUB-HEADING</a:t>
            </a:r>
          </a:p>
        </p:txBody>
      </p:sp>
    </p:spTree>
    <p:extLst>
      <p:ext uri="{BB962C8B-B14F-4D97-AF65-F5344CB8AC3E}">
        <p14:creationId xmlns:p14="http://schemas.microsoft.com/office/powerpoint/2010/main" val="2756404219"/>
      </p:ext>
    </p:extLst>
  </p:cSld>
  <p:clrMapOvr>
    <a:masterClrMapping/>
  </p:clrMapOvr>
  <p:transition>
    <p:fade/>
  </p:transition>
  <p:extLst>
    <p:ext uri="{DCECCB84-F9BA-43D5-87BE-67443E8EF086}">
      <p15:sldGuideLst xmlns:p15="http://schemas.microsoft.com/office/powerpoint/2012/main">
        <p15:guide id="1" pos="4127">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CE5673D-A54C-CE45-A12B-4BB9924FB4D5}"/>
              </a:ext>
            </a:extLst>
          </p:cNvPr>
          <p:cNvSpPr/>
          <p:nvPr userDrawn="1"/>
        </p:nvSpPr>
        <p:spPr>
          <a:xfrm>
            <a:off x="0" y="4657725"/>
            <a:ext cx="12192000" cy="2200275"/>
          </a:xfrm>
          <a:prstGeom prst="rect">
            <a:avLst/>
          </a:prstGeom>
          <a:gradFill>
            <a:gsLst>
              <a:gs pos="100000">
                <a:schemeClr val="tx1">
                  <a:alpha val="38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D83243F6-DAC3-4909-B93B-07FB85BA78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0" y="0"/>
            <a:ext cx="1223183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73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 Subtitle">
    <p:spTree>
      <p:nvGrpSpPr>
        <p:cNvPr id="1" name=""/>
        <p:cNvGrpSpPr/>
        <p:nvPr/>
      </p:nvGrpSpPr>
      <p:grpSpPr>
        <a:xfrm>
          <a:off x="0" y="0"/>
          <a:ext cx="0" cy="0"/>
          <a:chOff x="0" y="0"/>
          <a:chExt cx="0" cy="0"/>
        </a:xfrm>
      </p:grpSpPr>
      <p:pic>
        <p:nvPicPr>
          <p:cNvPr id="6" name="Picture 5" descr="A yellow and black logo&#10;&#10;Description automatically generated with low confidence">
            <a:extLst>
              <a:ext uri="{FF2B5EF4-FFF2-40B4-BE49-F238E27FC236}">
                <a16:creationId xmlns:a16="http://schemas.microsoft.com/office/drawing/2014/main" id="{8D90982F-1D8D-41B4-B841-D89D15F46C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4150" y="291356"/>
            <a:ext cx="1625061" cy="488956"/>
          </a:xfrm>
          <a:prstGeom prst="rect">
            <a:avLst/>
          </a:prstGeom>
        </p:spPr>
      </p:pic>
      <p:sp>
        <p:nvSpPr>
          <p:cNvPr id="7" name="Text Placeholder 10">
            <a:extLst>
              <a:ext uri="{FF2B5EF4-FFF2-40B4-BE49-F238E27FC236}">
                <a16:creationId xmlns:a16="http://schemas.microsoft.com/office/drawing/2014/main" id="{A05C9FD0-888D-914C-8BD3-C2CAD6DE7B33}"/>
              </a:ext>
            </a:extLst>
          </p:cNvPr>
          <p:cNvSpPr>
            <a:spLocks noGrp="1"/>
          </p:cNvSpPr>
          <p:nvPr>
            <p:ph type="body" sz="quarter" idx="10" hasCustomPrompt="1"/>
          </p:nvPr>
        </p:nvSpPr>
        <p:spPr>
          <a:xfrm>
            <a:off x="264461" y="259290"/>
            <a:ext cx="6997581" cy="546209"/>
          </a:xfrm>
        </p:spPr>
        <p:txBody>
          <a:bodyPr>
            <a:normAutofit/>
          </a:bodyPr>
          <a:lstStyle>
            <a:lvl1pPr marL="0" indent="0">
              <a:buNone/>
              <a:defRPr sz="3200" b="0" i="0">
                <a:solidFill>
                  <a:srgbClr val="005595"/>
                </a:solidFill>
                <a:latin typeface="Niveau Grotesk Bold" panose="02000000000000000000" pitchFamily="50" charset="0"/>
                <a:cs typeface="Segoe UI Light" panose="020B0502040204020203" pitchFamily="34" charset="0"/>
              </a:defRPr>
            </a:lvl1pPr>
          </a:lstStyle>
          <a:p>
            <a:pPr lvl="0"/>
            <a:r>
              <a:rPr lang="en-GB"/>
              <a:t>Heading</a:t>
            </a:r>
          </a:p>
        </p:txBody>
      </p:sp>
      <p:sp>
        <p:nvSpPr>
          <p:cNvPr id="8" name="Text Placeholder 10">
            <a:extLst>
              <a:ext uri="{FF2B5EF4-FFF2-40B4-BE49-F238E27FC236}">
                <a16:creationId xmlns:a16="http://schemas.microsoft.com/office/drawing/2014/main" id="{F4F0514D-F501-BF45-95C1-6E738007D3BA}"/>
              </a:ext>
            </a:extLst>
          </p:cNvPr>
          <p:cNvSpPr>
            <a:spLocks noGrp="1"/>
          </p:cNvSpPr>
          <p:nvPr>
            <p:ph type="body" sz="quarter" idx="11" hasCustomPrompt="1"/>
          </p:nvPr>
        </p:nvSpPr>
        <p:spPr>
          <a:xfrm>
            <a:off x="264461" y="753282"/>
            <a:ext cx="6997581" cy="288346"/>
          </a:xfrm>
        </p:spPr>
        <p:txBody>
          <a:bodyPr>
            <a:normAutofit/>
          </a:bodyPr>
          <a:lstStyle>
            <a:lvl1pPr marL="0" indent="0">
              <a:buNone/>
              <a:defRPr sz="1400" b="0" i="0">
                <a:solidFill>
                  <a:schemeClr val="tx1">
                    <a:lumMod val="50000"/>
                    <a:lumOff val="50000"/>
                  </a:schemeClr>
                </a:solidFill>
                <a:latin typeface="Niveau Grotesk Medium" panose="02000000000000000000" pitchFamily="50" charset="0"/>
                <a:cs typeface="Segoe UI Light" panose="020B0502040204020203" pitchFamily="34" charset="0"/>
              </a:defRPr>
            </a:lvl1pPr>
          </a:lstStyle>
          <a:p>
            <a:pPr lvl="0"/>
            <a:r>
              <a:rPr lang="en-GB"/>
              <a:t>SUB-HEADING</a:t>
            </a:r>
          </a:p>
        </p:txBody>
      </p:sp>
      <p:sp>
        <p:nvSpPr>
          <p:cNvPr id="9" name="Rectangle 8">
            <a:extLst>
              <a:ext uri="{FF2B5EF4-FFF2-40B4-BE49-F238E27FC236}">
                <a16:creationId xmlns:a16="http://schemas.microsoft.com/office/drawing/2014/main" id="{4E128548-A939-114C-AA21-1560172BCEC6}"/>
              </a:ext>
            </a:extLst>
          </p:cNvPr>
          <p:cNvSpPr/>
          <p:nvPr userDrawn="1"/>
        </p:nvSpPr>
        <p:spPr>
          <a:xfrm flipV="1">
            <a:off x="344478" y="1066623"/>
            <a:ext cx="788275" cy="30540"/>
          </a:xfrm>
          <a:prstGeom prst="rect">
            <a:avLst/>
          </a:prstGeom>
          <a:solidFill>
            <a:srgbClr val="FDC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68580" rIns="68580" bIns="68580" numCol="1" spcCol="0" rtlCol="0" fromWordArt="0" anchor="b" anchorCtr="0" forceAA="0" compatLnSpc="1">
            <a:prstTxWarp prst="textNoShape">
              <a:avLst/>
            </a:prstTxWarp>
            <a:noAutofit/>
          </a:bodyPr>
          <a:lstStyle/>
          <a:p>
            <a:pPr algn="r" defTabSz="685800">
              <a:defRPr/>
            </a:pPr>
            <a:endParaRPr lang="en-US" sz="900">
              <a:solidFill>
                <a:srgbClr val="FFFFFF"/>
              </a:solidFill>
              <a:latin typeface="Segoe UI"/>
            </a:endParaRPr>
          </a:p>
        </p:txBody>
      </p:sp>
    </p:spTree>
    <p:extLst>
      <p:ext uri="{BB962C8B-B14F-4D97-AF65-F5344CB8AC3E}">
        <p14:creationId xmlns:p14="http://schemas.microsoft.com/office/powerpoint/2010/main" val="11923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 no contact">
    <p:spTree>
      <p:nvGrpSpPr>
        <p:cNvPr id="1" name=""/>
        <p:cNvGrpSpPr/>
        <p:nvPr/>
      </p:nvGrpSpPr>
      <p:grpSpPr>
        <a:xfrm>
          <a:off x="0" y="0"/>
          <a:ext cx="0" cy="0"/>
          <a:chOff x="0" y="0"/>
          <a:chExt cx="0" cy="0"/>
        </a:xfrm>
      </p:grpSpPr>
      <p:sp>
        <p:nvSpPr>
          <p:cNvPr id="25" name="Rectangle 24"/>
          <p:cNvSpPr/>
          <p:nvPr userDrawn="1"/>
        </p:nvSpPr>
        <p:spPr>
          <a:xfrm>
            <a:off x="12098919" y="0"/>
            <a:ext cx="1185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a:solidFill>
                <a:schemeClr val="bg2"/>
              </a:solidFill>
            </a:endParaRPr>
          </a:p>
        </p:txBody>
      </p:sp>
      <p:sp>
        <p:nvSpPr>
          <p:cNvPr id="20" name="ZoneTexte 8"/>
          <p:cNvSpPr txBox="1"/>
          <p:nvPr userDrawn="1"/>
        </p:nvSpPr>
        <p:spPr>
          <a:xfrm>
            <a:off x="2639563" y="6206442"/>
            <a:ext cx="6912875" cy="456487"/>
          </a:xfrm>
          <a:prstGeom prst="rect">
            <a:avLst/>
          </a:prstGeom>
          <a:noFill/>
        </p:spPr>
        <p:txBody>
          <a:bodyPr lIns="91392" tIns="45696" rIns="91392" bIns="45696">
            <a:spAutoFit/>
          </a:bodyPr>
          <a:lstStyle/>
          <a:p>
            <a:pPr algn="ctr" fontAlgn="auto">
              <a:spcBef>
                <a:spcPts val="0"/>
              </a:spcBef>
              <a:spcAft>
                <a:spcPts val="0"/>
              </a:spcAft>
              <a:defRPr/>
            </a:pPr>
            <a:r>
              <a:rPr lang="fr-FR" sz="1200" b="1">
                <a:solidFill>
                  <a:schemeClr val="tx1"/>
                </a:solidFill>
                <a:latin typeface="+mn-lt"/>
                <a:cs typeface="+mn-cs"/>
              </a:rPr>
              <a:t>Sword Group </a:t>
            </a:r>
            <a:r>
              <a:rPr lang="fr-FR" sz="1200">
                <a:solidFill>
                  <a:schemeClr val="tx1"/>
                </a:solidFill>
                <a:latin typeface="+mn-lt"/>
                <a:cs typeface="+mn-cs"/>
              </a:rPr>
              <a:t>| 2 rue d’Arlon L-8399 Windhof - Luxembourg</a:t>
            </a:r>
          </a:p>
          <a:p>
            <a:pPr algn="ctr" fontAlgn="auto">
              <a:spcBef>
                <a:spcPts val="200"/>
              </a:spcBef>
              <a:spcAft>
                <a:spcPts val="0"/>
              </a:spcAft>
              <a:defRPr/>
            </a:pPr>
            <a:r>
              <a:rPr lang="fr-FR" sz="900">
                <a:solidFill>
                  <a:schemeClr val="tx1"/>
                </a:solidFill>
                <a:latin typeface="+mn-lt"/>
                <a:cs typeface="+mn-cs"/>
              </a:rPr>
              <a:t>SE capital €9,544,965  -   B168244</a:t>
            </a:r>
          </a:p>
        </p:txBody>
      </p:sp>
      <p:sp>
        <p:nvSpPr>
          <p:cNvPr id="27" name="ZoneTexte 2"/>
          <p:cNvSpPr txBox="1"/>
          <p:nvPr userDrawn="1"/>
        </p:nvSpPr>
        <p:spPr>
          <a:xfrm>
            <a:off x="4993307" y="3134617"/>
            <a:ext cx="2205390" cy="369332"/>
          </a:xfrm>
          <a:prstGeom prst="rect">
            <a:avLst/>
          </a:prstGeom>
          <a:noFill/>
          <a:ln w="28575">
            <a:noFill/>
            <a:miter lim="800000"/>
          </a:ln>
        </p:spPr>
        <p:txBody>
          <a:bodyPr wrap="none" lIns="35979" tIns="0" rIns="35979" bIns="0">
            <a:spAutoFit/>
          </a:bodyPr>
          <a:lstStyle/>
          <a:p>
            <a:pPr algn="ctr" fontAlgn="auto">
              <a:spcBef>
                <a:spcPts val="0"/>
              </a:spcBef>
              <a:spcAft>
                <a:spcPts val="0"/>
              </a:spcAft>
              <a:defRPr/>
            </a:pPr>
            <a:r>
              <a:rPr lang="fr-FR" sz="2400">
                <a:solidFill>
                  <a:srgbClr val="225588"/>
                </a:solidFill>
                <a:latin typeface="+mn-lt"/>
                <a:cs typeface="+mn-cs"/>
              </a:rPr>
              <a:t>FOLLOW </a:t>
            </a:r>
            <a:r>
              <a:rPr lang="fr-FR" sz="2400" b="1">
                <a:solidFill>
                  <a:srgbClr val="225588"/>
                </a:solidFill>
                <a:latin typeface="+mn-lt"/>
                <a:cs typeface="+mn-cs"/>
              </a:rPr>
              <a:t>SWORD</a:t>
            </a:r>
          </a:p>
        </p:txBody>
      </p:sp>
      <p:sp>
        <p:nvSpPr>
          <p:cNvPr id="54" name="Rectangle 53"/>
          <p:cNvSpPr/>
          <p:nvPr userDrawn="1"/>
        </p:nvSpPr>
        <p:spPr>
          <a:xfrm>
            <a:off x="5326236" y="6090356"/>
            <a:ext cx="1539526"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a:solidFill>
                <a:schemeClr val="bg2"/>
              </a:solidFill>
            </a:endParaRPr>
          </a:p>
        </p:txBody>
      </p:sp>
      <p:grpSp>
        <p:nvGrpSpPr>
          <p:cNvPr id="31" name="Group 30"/>
          <p:cNvGrpSpPr/>
          <p:nvPr userDrawn="1"/>
        </p:nvGrpSpPr>
        <p:grpSpPr>
          <a:xfrm>
            <a:off x="2441918" y="3949530"/>
            <a:ext cx="7327787" cy="847622"/>
            <a:chOff x="1510561" y="3949530"/>
            <a:chExt cx="7326833" cy="847622"/>
          </a:xfrm>
        </p:grpSpPr>
        <p:grpSp>
          <p:nvGrpSpPr>
            <p:cNvPr id="32" name="Group 31"/>
            <p:cNvGrpSpPr/>
            <p:nvPr/>
          </p:nvGrpSpPr>
          <p:grpSpPr>
            <a:xfrm>
              <a:off x="1510561" y="3950023"/>
              <a:ext cx="1173860" cy="847129"/>
              <a:chOff x="2973601" y="3950023"/>
              <a:chExt cx="1173860" cy="847129"/>
            </a:xfrm>
          </p:grpSpPr>
          <p:sp>
            <p:nvSpPr>
              <p:cNvPr id="48" name="ZoneTexte 3">
                <a:hlinkClick r:id="rId2"/>
              </p:cNvPr>
              <p:cNvSpPr txBox="1"/>
              <p:nvPr/>
            </p:nvSpPr>
            <p:spPr>
              <a:xfrm>
                <a:off x="2973601" y="4612486"/>
                <a:ext cx="1173860" cy="184666"/>
              </a:xfrm>
              <a:prstGeom prst="rect">
                <a:avLst/>
              </a:prstGeom>
              <a:noFill/>
            </p:spPr>
            <p:txBody>
              <a:bodyPr wrap="none" lIns="35979" tIns="0" rIns="35979" bIns="0">
                <a:spAutoFit/>
              </a:bodyPr>
              <a:lstStyle/>
              <a:p>
                <a:pPr algn="ctr" fontAlgn="auto">
                  <a:spcBef>
                    <a:spcPts val="0"/>
                  </a:spcBef>
                  <a:spcAft>
                    <a:spcPts val="0"/>
                  </a:spcAft>
                  <a:defRPr/>
                </a:pPr>
                <a:r>
                  <a:rPr lang="fr-FR" sz="1200" b="0">
                    <a:solidFill>
                      <a:schemeClr val="tx1"/>
                    </a:solidFill>
                    <a:latin typeface="+mn-lt"/>
                    <a:cs typeface="+mn-cs"/>
                  </a:rPr>
                  <a:t>sword-group.com</a:t>
                </a:r>
              </a:p>
            </p:txBody>
          </p:sp>
          <p:grpSp>
            <p:nvGrpSpPr>
              <p:cNvPr id="49" name="Group 48"/>
              <p:cNvGrpSpPr/>
              <p:nvPr/>
            </p:nvGrpSpPr>
            <p:grpSpPr>
              <a:xfrm>
                <a:off x="3286894" y="3950023"/>
                <a:ext cx="582214" cy="582214"/>
                <a:chOff x="3380531" y="4131963"/>
                <a:chExt cx="360000" cy="360000"/>
              </a:xfrm>
              <a:noFill/>
            </p:grpSpPr>
            <p:sp>
              <p:nvSpPr>
                <p:cNvPr id="50" name="Oval 49">
                  <a:hlinkClick r:id="rId2"/>
                </p:cNvPr>
                <p:cNvSpPr/>
                <p:nvPr/>
              </p:nvSpPr>
              <p:spPr>
                <a:xfrm>
                  <a:off x="3380531" y="4131963"/>
                  <a:ext cx="360000" cy="36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2000" err="1">
                    <a:solidFill>
                      <a:schemeClr val="bg2"/>
                    </a:solidFill>
                  </a:endParaRPr>
                </a:p>
              </p:txBody>
            </p:sp>
            <p:pic>
              <p:nvPicPr>
                <p:cNvPr id="55" name="Picture 5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1334" y="4232766"/>
                  <a:ext cx="158395" cy="158395"/>
                </a:xfrm>
                <a:prstGeom prst="rect">
                  <a:avLst/>
                </a:prstGeom>
                <a:grpFill/>
              </p:spPr>
            </p:pic>
          </p:grpSp>
        </p:grpSp>
        <p:grpSp>
          <p:nvGrpSpPr>
            <p:cNvPr id="33" name="Group 32"/>
            <p:cNvGrpSpPr/>
            <p:nvPr/>
          </p:nvGrpSpPr>
          <p:grpSpPr>
            <a:xfrm>
              <a:off x="3257916" y="3950324"/>
              <a:ext cx="1068831" cy="846828"/>
              <a:chOff x="4665484" y="3950324"/>
              <a:chExt cx="1068831" cy="846828"/>
            </a:xfrm>
          </p:grpSpPr>
          <p:sp>
            <p:nvSpPr>
              <p:cNvPr id="46" name="ZoneTexte 4">
                <a:hlinkClick r:id="rId4"/>
              </p:cNvPr>
              <p:cNvSpPr txBox="1"/>
              <p:nvPr/>
            </p:nvSpPr>
            <p:spPr>
              <a:xfrm>
                <a:off x="4665484" y="4612486"/>
                <a:ext cx="1068831" cy="184666"/>
              </a:xfrm>
              <a:prstGeom prst="rect">
                <a:avLst/>
              </a:prstGeom>
              <a:noFill/>
            </p:spPr>
            <p:txBody>
              <a:bodyPr wrap="none" lIns="35979" tIns="0" rIns="35979" bIns="0">
                <a:spAutoFit/>
              </a:bodyPr>
              <a:lstStyle/>
              <a:p>
                <a:pPr algn="ctr" fontAlgn="auto">
                  <a:spcBef>
                    <a:spcPts val="0"/>
                  </a:spcBef>
                  <a:spcAft>
                    <a:spcPts val="0"/>
                  </a:spcAft>
                  <a:defRPr/>
                </a:pPr>
                <a:r>
                  <a:rPr lang="fr-FR" sz="1200" b="0">
                    <a:solidFill>
                      <a:schemeClr val="tx1"/>
                    </a:solidFill>
                    <a:latin typeface="+mn-lt"/>
                    <a:cs typeface="+mn-cs"/>
                  </a:rPr>
                  <a:t>@Sword_Group</a:t>
                </a:r>
              </a:p>
            </p:txBody>
          </p:sp>
          <p:sp>
            <p:nvSpPr>
              <p:cNvPr id="47" name="Freeform 329">
                <a:hlinkClick r:id="rId4"/>
              </p:cNvPr>
              <p:cNvSpPr>
                <a:spLocks noChangeAspect="1" noEditPoints="1"/>
              </p:cNvSpPr>
              <p:nvPr/>
            </p:nvSpPr>
            <p:spPr bwMode="auto">
              <a:xfrm>
                <a:off x="4929655" y="3950324"/>
                <a:ext cx="582214" cy="582214"/>
              </a:xfrm>
              <a:custGeom>
                <a:avLst/>
                <a:gdLst>
                  <a:gd name="T0" fmla="*/ 432 w 587"/>
                  <a:gd name="T1" fmla="*/ 190 h 586"/>
                  <a:gd name="T2" fmla="*/ 398 w 587"/>
                  <a:gd name="T3" fmla="*/ 204 h 586"/>
                  <a:gd name="T4" fmla="*/ 358 w 587"/>
                  <a:gd name="T5" fmla="*/ 186 h 586"/>
                  <a:gd name="T6" fmla="*/ 303 w 587"/>
                  <a:gd name="T7" fmla="*/ 240 h 586"/>
                  <a:gd name="T8" fmla="*/ 304 w 587"/>
                  <a:gd name="T9" fmla="*/ 252 h 586"/>
                  <a:gd name="T10" fmla="*/ 191 w 587"/>
                  <a:gd name="T11" fmla="*/ 196 h 586"/>
                  <a:gd name="T12" fmla="*/ 183 w 587"/>
                  <a:gd name="T13" fmla="*/ 222 h 586"/>
                  <a:gd name="T14" fmla="*/ 207 w 587"/>
                  <a:gd name="T15" fmla="*/ 268 h 586"/>
                  <a:gd name="T16" fmla="*/ 182 w 587"/>
                  <a:gd name="T17" fmla="*/ 261 h 586"/>
                  <a:gd name="T18" fmla="*/ 182 w 587"/>
                  <a:gd name="T19" fmla="*/ 262 h 586"/>
                  <a:gd name="T20" fmla="*/ 226 w 587"/>
                  <a:gd name="T21" fmla="*/ 316 h 586"/>
                  <a:gd name="T22" fmla="*/ 211 w 587"/>
                  <a:gd name="T23" fmla="*/ 317 h 586"/>
                  <a:gd name="T24" fmla="*/ 200 w 587"/>
                  <a:gd name="T25" fmla="*/ 316 h 586"/>
                  <a:gd name="T26" fmla="*/ 251 w 587"/>
                  <a:gd name="T27" fmla="*/ 353 h 586"/>
                  <a:gd name="T28" fmla="*/ 183 w 587"/>
                  <a:gd name="T29" fmla="*/ 376 h 586"/>
                  <a:gd name="T30" fmla="*/ 170 w 587"/>
                  <a:gd name="T31" fmla="*/ 374 h 586"/>
                  <a:gd name="T32" fmla="*/ 254 w 587"/>
                  <a:gd name="T33" fmla="*/ 398 h 586"/>
                  <a:gd name="T34" fmla="*/ 410 w 587"/>
                  <a:gd name="T35" fmla="*/ 245 h 586"/>
                  <a:gd name="T36" fmla="*/ 410 w 587"/>
                  <a:gd name="T37" fmla="*/ 238 h 586"/>
                  <a:gd name="T38" fmla="*/ 436 w 587"/>
                  <a:gd name="T39" fmla="*/ 210 h 586"/>
                  <a:gd name="T40" fmla="*/ 404 w 587"/>
                  <a:gd name="T41" fmla="*/ 218 h 586"/>
                  <a:gd name="T42" fmla="*/ 432 w 587"/>
                  <a:gd name="T43" fmla="*/ 190 h 586"/>
                  <a:gd name="T44" fmla="*/ 294 w 587"/>
                  <a:gd name="T45" fmla="*/ 0 h 586"/>
                  <a:gd name="T46" fmla="*/ 0 w 587"/>
                  <a:gd name="T47" fmla="*/ 293 h 586"/>
                  <a:gd name="T48" fmla="*/ 294 w 587"/>
                  <a:gd name="T49" fmla="*/ 586 h 586"/>
                  <a:gd name="T50" fmla="*/ 587 w 587"/>
                  <a:gd name="T51" fmla="*/ 293 h 586"/>
                  <a:gd name="T52" fmla="*/ 294 w 587"/>
                  <a:gd name="T53" fmla="*/ 0 h 586"/>
                  <a:gd name="T54" fmla="*/ 294 w 587"/>
                  <a:gd name="T55" fmla="*/ 560 h 586"/>
                  <a:gd name="T56" fmla="*/ 27 w 587"/>
                  <a:gd name="T57" fmla="*/ 293 h 586"/>
                  <a:gd name="T58" fmla="*/ 294 w 587"/>
                  <a:gd name="T59" fmla="*/ 26 h 586"/>
                  <a:gd name="T60" fmla="*/ 560 w 587"/>
                  <a:gd name="T61" fmla="*/ 293 h 586"/>
                  <a:gd name="T62" fmla="*/ 294 w 587"/>
                  <a:gd name="T63" fmla="*/ 56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586">
                    <a:moveTo>
                      <a:pt x="432" y="190"/>
                    </a:moveTo>
                    <a:cubicBezTo>
                      <a:pt x="422" y="197"/>
                      <a:pt x="410" y="201"/>
                      <a:pt x="398" y="204"/>
                    </a:cubicBezTo>
                    <a:cubicBezTo>
                      <a:pt x="388" y="193"/>
                      <a:pt x="374" y="186"/>
                      <a:pt x="358" y="186"/>
                    </a:cubicBezTo>
                    <a:cubicBezTo>
                      <a:pt x="327" y="186"/>
                      <a:pt x="303" y="210"/>
                      <a:pt x="303" y="240"/>
                    </a:cubicBezTo>
                    <a:cubicBezTo>
                      <a:pt x="303" y="244"/>
                      <a:pt x="303" y="248"/>
                      <a:pt x="304" y="252"/>
                    </a:cubicBezTo>
                    <a:cubicBezTo>
                      <a:pt x="259" y="249"/>
                      <a:pt x="219" y="228"/>
                      <a:pt x="191" y="196"/>
                    </a:cubicBezTo>
                    <a:cubicBezTo>
                      <a:pt x="186" y="204"/>
                      <a:pt x="183" y="213"/>
                      <a:pt x="183" y="222"/>
                    </a:cubicBezTo>
                    <a:cubicBezTo>
                      <a:pt x="183" y="241"/>
                      <a:pt x="192" y="257"/>
                      <a:pt x="207" y="268"/>
                    </a:cubicBezTo>
                    <a:cubicBezTo>
                      <a:pt x="198" y="268"/>
                      <a:pt x="190" y="265"/>
                      <a:pt x="182" y="261"/>
                    </a:cubicBezTo>
                    <a:lnTo>
                      <a:pt x="182" y="262"/>
                    </a:lnTo>
                    <a:cubicBezTo>
                      <a:pt x="182" y="289"/>
                      <a:pt x="200" y="310"/>
                      <a:pt x="226" y="316"/>
                    </a:cubicBezTo>
                    <a:cubicBezTo>
                      <a:pt x="222" y="317"/>
                      <a:pt x="216" y="317"/>
                      <a:pt x="211" y="317"/>
                    </a:cubicBezTo>
                    <a:cubicBezTo>
                      <a:pt x="207" y="317"/>
                      <a:pt x="204" y="317"/>
                      <a:pt x="200" y="316"/>
                    </a:cubicBezTo>
                    <a:cubicBezTo>
                      <a:pt x="207" y="337"/>
                      <a:pt x="227" y="353"/>
                      <a:pt x="251" y="353"/>
                    </a:cubicBezTo>
                    <a:cubicBezTo>
                      <a:pt x="232" y="368"/>
                      <a:pt x="208" y="376"/>
                      <a:pt x="183" y="376"/>
                    </a:cubicBezTo>
                    <a:cubicBezTo>
                      <a:pt x="179" y="376"/>
                      <a:pt x="174" y="376"/>
                      <a:pt x="170" y="374"/>
                    </a:cubicBezTo>
                    <a:cubicBezTo>
                      <a:pt x="194" y="389"/>
                      <a:pt x="223" y="398"/>
                      <a:pt x="254" y="398"/>
                    </a:cubicBezTo>
                    <a:cubicBezTo>
                      <a:pt x="354" y="398"/>
                      <a:pt x="410" y="316"/>
                      <a:pt x="410" y="245"/>
                    </a:cubicBezTo>
                    <a:lnTo>
                      <a:pt x="410" y="238"/>
                    </a:lnTo>
                    <a:cubicBezTo>
                      <a:pt x="420" y="230"/>
                      <a:pt x="430" y="221"/>
                      <a:pt x="436" y="210"/>
                    </a:cubicBezTo>
                    <a:cubicBezTo>
                      <a:pt x="427" y="214"/>
                      <a:pt x="416" y="217"/>
                      <a:pt x="404" y="218"/>
                    </a:cubicBezTo>
                    <a:cubicBezTo>
                      <a:pt x="420" y="213"/>
                      <a:pt x="428" y="202"/>
                      <a:pt x="432" y="190"/>
                    </a:cubicBezTo>
                    <a:close/>
                    <a:moveTo>
                      <a:pt x="294" y="0"/>
                    </a:moveTo>
                    <a:cubicBezTo>
                      <a:pt x="131" y="0"/>
                      <a:pt x="0" y="130"/>
                      <a:pt x="0" y="293"/>
                    </a:cubicBezTo>
                    <a:cubicBezTo>
                      <a:pt x="0" y="456"/>
                      <a:pt x="131" y="586"/>
                      <a:pt x="294" y="586"/>
                    </a:cubicBezTo>
                    <a:cubicBezTo>
                      <a:pt x="456" y="586"/>
                      <a:pt x="587" y="456"/>
                      <a:pt x="587" y="293"/>
                    </a:cubicBezTo>
                    <a:cubicBezTo>
                      <a:pt x="587" y="130"/>
                      <a:pt x="456" y="0"/>
                      <a:pt x="294" y="0"/>
                    </a:cubicBezTo>
                    <a:close/>
                    <a:moveTo>
                      <a:pt x="294" y="560"/>
                    </a:moveTo>
                    <a:cubicBezTo>
                      <a:pt x="147" y="560"/>
                      <a:pt x="27" y="440"/>
                      <a:pt x="27" y="293"/>
                    </a:cubicBezTo>
                    <a:cubicBezTo>
                      <a:pt x="27" y="146"/>
                      <a:pt x="147" y="26"/>
                      <a:pt x="294" y="26"/>
                    </a:cubicBezTo>
                    <a:cubicBezTo>
                      <a:pt x="440" y="26"/>
                      <a:pt x="560" y="146"/>
                      <a:pt x="560" y="293"/>
                    </a:cubicBezTo>
                    <a:cubicBezTo>
                      <a:pt x="560" y="440"/>
                      <a:pt x="440" y="560"/>
                      <a:pt x="294" y="560"/>
                    </a:cubicBezTo>
                    <a:close/>
                  </a:path>
                </a:pathLst>
              </a:custGeom>
              <a:solidFill>
                <a:srgbClr val="26ADE3"/>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fr-CH" sz="2400" b="0" i="0" u="none" strike="noStrike" kern="1200" cap="none" spc="0" normalizeH="0" baseline="0" noProof="0">
                  <a:ln>
                    <a:noFill/>
                  </a:ln>
                  <a:solidFill>
                    <a:schemeClr val="tx2"/>
                  </a:solidFill>
                  <a:effectLst/>
                  <a:uLnTx/>
                  <a:uFillTx/>
                  <a:latin typeface="+mj-lt"/>
                  <a:ea typeface="MS PGothic" pitchFamily="34" charset="-128"/>
                  <a:cs typeface="+mn-cs"/>
                </a:endParaRPr>
              </a:p>
            </p:txBody>
          </p:sp>
        </p:grpSp>
        <p:grpSp>
          <p:nvGrpSpPr>
            <p:cNvPr id="37" name="Group 36"/>
            <p:cNvGrpSpPr/>
            <p:nvPr/>
          </p:nvGrpSpPr>
          <p:grpSpPr>
            <a:xfrm>
              <a:off x="6384704" y="3950023"/>
              <a:ext cx="991887" cy="847129"/>
              <a:chOff x="7766284" y="3950023"/>
              <a:chExt cx="991887" cy="847129"/>
            </a:xfrm>
          </p:grpSpPr>
          <p:sp>
            <p:nvSpPr>
              <p:cNvPr id="44" name="ZoneTexte 5">
                <a:hlinkClick r:id="rId5"/>
              </p:cNvPr>
              <p:cNvSpPr txBox="1"/>
              <p:nvPr/>
            </p:nvSpPr>
            <p:spPr>
              <a:xfrm>
                <a:off x="7766284" y="4612486"/>
                <a:ext cx="991887" cy="184666"/>
              </a:xfrm>
              <a:prstGeom prst="rect">
                <a:avLst/>
              </a:prstGeom>
              <a:noFill/>
            </p:spPr>
            <p:txBody>
              <a:bodyPr wrap="none" lIns="35979" tIns="0" rIns="35979" bIns="0">
                <a:spAutoFit/>
              </a:bodyPr>
              <a:lstStyle/>
              <a:p>
                <a:pPr algn="ctr" fontAlgn="auto">
                  <a:spcBef>
                    <a:spcPts val="0"/>
                  </a:spcBef>
                  <a:spcAft>
                    <a:spcPts val="0"/>
                  </a:spcAft>
                  <a:defRPr/>
                </a:pPr>
                <a:r>
                  <a:rPr lang="fr-FR" sz="1200" b="0">
                    <a:solidFill>
                      <a:schemeClr val="tx1"/>
                    </a:solidFill>
                    <a:latin typeface="+mn-lt"/>
                    <a:cs typeface="+mn-cs"/>
                  </a:rPr>
                  <a:t>@</a:t>
                </a:r>
                <a:r>
                  <a:rPr lang="fr-FR" sz="1200" b="0" err="1">
                    <a:solidFill>
                      <a:schemeClr val="tx1"/>
                    </a:solidFill>
                    <a:latin typeface="+mn-lt"/>
                    <a:cs typeface="+mn-cs"/>
                  </a:rPr>
                  <a:t>Sword</a:t>
                </a:r>
                <a:r>
                  <a:rPr lang="fr-FR" sz="1200" b="0" baseline="0" err="1">
                    <a:solidFill>
                      <a:schemeClr val="tx1"/>
                    </a:solidFill>
                    <a:latin typeface="+mn-lt"/>
                    <a:cs typeface="+mn-cs"/>
                  </a:rPr>
                  <a:t>Group</a:t>
                </a:r>
                <a:endParaRPr lang="fr-FR" sz="1200" b="0">
                  <a:solidFill>
                    <a:schemeClr val="tx1"/>
                  </a:solidFill>
                  <a:latin typeface="+mn-lt"/>
                  <a:cs typeface="+mn-cs"/>
                </a:endParaRPr>
              </a:p>
            </p:txBody>
          </p:sp>
          <p:sp>
            <p:nvSpPr>
              <p:cNvPr id="45" name="Freeform 330">
                <a:hlinkClick r:id="rId5"/>
              </p:cNvPr>
              <p:cNvSpPr>
                <a:spLocks noChangeAspect="1" noEditPoints="1"/>
              </p:cNvSpPr>
              <p:nvPr/>
            </p:nvSpPr>
            <p:spPr bwMode="auto">
              <a:xfrm>
                <a:off x="7988591" y="3950023"/>
                <a:ext cx="582214" cy="582214"/>
              </a:xfrm>
              <a:custGeom>
                <a:avLst/>
                <a:gdLst>
                  <a:gd name="T0" fmla="*/ 320 w 587"/>
                  <a:gd name="T1" fmla="*/ 229 h 586"/>
                  <a:gd name="T2" fmla="*/ 338 w 587"/>
                  <a:gd name="T3" fmla="*/ 213 h 586"/>
                  <a:gd name="T4" fmla="*/ 360 w 587"/>
                  <a:gd name="T5" fmla="*/ 213 h 586"/>
                  <a:gd name="T6" fmla="*/ 360 w 587"/>
                  <a:gd name="T7" fmla="*/ 173 h 586"/>
                  <a:gd name="T8" fmla="*/ 324 w 587"/>
                  <a:gd name="T9" fmla="*/ 173 h 586"/>
                  <a:gd name="T10" fmla="*/ 267 w 587"/>
                  <a:gd name="T11" fmla="*/ 226 h 586"/>
                  <a:gd name="T12" fmla="*/ 267 w 587"/>
                  <a:gd name="T13" fmla="*/ 253 h 586"/>
                  <a:gd name="T14" fmla="*/ 240 w 587"/>
                  <a:gd name="T15" fmla="*/ 253 h 586"/>
                  <a:gd name="T16" fmla="*/ 240 w 587"/>
                  <a:gd name="T17" fmla="*/ 293 h 586"/>
                  <a:gd name="T18" fmla="*/ 267 w 587"/>
                  <a:gd name="T19" fmla="*/ 293 h 586"/>
                  <a:gd name="T20" fmla="*/ 267 w 587"/>
                  <a:gd name="T21" fmla="*/ 413 h 586"/>
                  <a:gd name="T22" fmla="*/ 320 w 587"/>
                  <a:gd name="T23" fmla="*/ 413 h 586"/>
                  <a:gd name="T24" fmla="*/ 320 w 587"/>
                  <a:gd name="T25" fmla="*/ 293 h 586"/>
                  <a:gd name="T26" fmla="*/ 356 w 587"/>
                  <a:gd name="T27" fmla="*/ 293 h 586"/>
                  <a:gd name="T28" fmla="*/ 362 w 587"/>
                  <a:gd name="T29" fmla="*/ 253 h 586"/>
                  <a:gd name="T30" fmla="*/ 322 w 587"/>
                  <a:gd name="T31" fmla="*/ 253 h 586"/>
                  <a:gd name="T32" fmla="*/ 320 w 587"/>
                  <a:gd name="T33" fmla="*/ 229 h 586"/>
                  <a:gd name="T34" fmla="*/ 294 w 587"/>
                  <a:gd name="T35" fmla="*/ 0 h 586"/>
                  <a:gd name="T36" fmla="*/ 0 w 587"/>
                  <a:gd name="T37" fmla="*/ 293 h 586"/>
                  <a:gd name="T38" fmla="*/ 294 w 587"/>
                  <a:gd name="T39" fmla="*/ 586 h 586"/>
                  <a:gd name="T40" fmla="*/ 587 w 587"/>
                  <a:gd name="T41" fmla="*/ 293 h 586"/>
                  <a:gd name="T42" fmla="*/ 294 w 587"/>
                  <a:gd name="T43" fmla="*/ 0 h 586"/>
                  <a:gd name="T44" fmla="*/ 294 w 587"/>
                  <a:gd name="T45" fmla="*/ 560 h 586"/>
                  <a:gd name="T46" fmla="*/ 27 w 587"/>
                  <a:gd name="T47" fmla="*/ 293 h 586"/>
                  <a:gd name="T48" fmla="*/ 294 w 587"/>
                  <a:gd name="T49" fmla="*/ 26 h 586"/>
                  <a:gd name="T50" fmla="*/ 560 w 587"/>
                  <a:gd name="T51" fmla="*/ 293 h 586"/>
                  <a:gd name="T52" fmla="*/ 294 w 587"/>
                  <a:gd name="T53" fmla="*/ 56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7" h="586">
                    <a:moveTo>
                      <a:pt x="320" y="229"/>
                    </a:moveTo>
                    <a:cubicBezTo>
                      <a:pt x="320" y="218"/>
                      <a:pt x="322" y="213"/>
                      <a:pt x="338" y="213"/>
                    </a:cubicBezTo>
                    <a:lnTo>
                      <a:pt x="360" y="213"/>
                    </a:lnTo>
                    <a:lnTo>
                      <a:pt x="360" y="173"/>
                    </a:lnTo>
                    <a:lnTo>
                      <a:pt x="324" y="173"/>
                    </a:lnTo>
                    <a:cubicBezTo>
                      <a:pt x="282" y="173"/>
                      <a:pt x="267" y="193"/>
                      <a:pt x="267" y="226"/>
                    </a:cubicBezTo>
                    <a:lnTo>
                      <a:pt x="267" y="253"/>
                    </a:lnTo>
                    <a:lnTo>
                      <a:pt x="240" y="253"/>
                    </a:lnTo>
                    <a:lnTo>
                      <a:pt x="240" y="293"/>
                    </a:lnTo>
                    <a:lnTo>
                      <a:pt x="267" y="293"/>
                    </a:lnTo>
                    <a:lnTo>
                      <a:pt x="267" y="413"/>
                    </a:lnTo>
                    <a:lnTo>
                      <a:pt x="320" y="413"/>
                    </a:lnTo>
                    <a:lnTo>
                      <a:pt x="320" y="293"/>
                    </a:lnTo>
                    <a:lnTo>
                      <a:pt x="356" y="293"/>
                    </a:lnTo>
                    <a:lnTo>
                      <a:pt x="362" y="253"/>
                    </a:lnTo>
                    <a:lnTo>
                      <a:pt x="322" y="253"/>
                    </a:lnTo>
                    <a:lnTo>
                      <a:pt x="320" y="229"/>
                    </a:lnTo>
                    <a:close/>
                    <a:moveTo>
                      <a:pt x="294" y="0"/>
                    </a:moveTo>
                    <a:cubicBezTo>
                      <a:pt x="131" y="0"/>
                      <a:pt x="0" y="130"/>
                      <a:pt x="0" y="293"/>
                    </a:cubicBezTo>
                    <a:cubicBezTo>
                      <a:pt x="0" y="456"/>
                      <a:pt x="131" y="586"/>
                      <a:pt x="294" y="586"/>
                    </a:cubicBezTo>
                    <a:cubicBezTo>
                      <a:pt x="456" y="586"/>
                      <a:pt x="587" y="456"/>
                      <a:pt x="587" y="293"/>
                    </a:cubicBezTo>
                    <a:cubicBezTo>
                      <a:pt x="587" y="130"/>
                      <a:pt x="456" y="0"/>
                      <a:pt x="294" y="0"/>
                    </a:cubicBezTo>
                    <a:close/>
                    <a:moveTo>
                      <a:pt x="294" y="560"/>
                    </a:moveTo>
                    <a:cubicBezTo>
                      <a:pt x="147" y="560"/>
                      <a:pt x="27" y="440"/>
                      <a:pt x="27" y="293"/>
                    </a:cubicBezTo>
                    <a:cubicBezTo>
                      <a:pt x="27" y="146"/>
                      <a:pt x="147" y="26"/>
                      <a:pt x="294" y="26"/>
                    </a:cubicBezTo>
                    <a:cubicBezTo>
                      <a:pt x="440" y="26"/>
                      <a:pt x="560" y="146"/>
                      <a:pt x="560" y="293"/>
                    </a:cubicBezTo>
                    <a:cubicBezTo>
                      <a:pt x="560" y="440"/>
                      <a:pt x="440" y="560"/>
                      <a:pt x="294" y="560"/>
                    </a:cubicBezTo>
                    <a:close/>
                  </a:path>
                </a:pathLst>
              </a:custGeom>
              <a:solidFill>
                <a:srgbClr val="18509C"/>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fr-CH" sz="2400" b="0" i="0" u="none" strike="noStrike" kern="1200" cap="none" spc="0" normalizeH="0" baseline="0" noProof="0">
                  <a:ln>
                    <a:noFill/>
                  </a:ln>
                  <a:solidFill>
                    <a:schemeClr val="tx2"/>
                  </a:solidFill>
                  <a:effectLst/>
                  <a:uLnTx/>
                  <a:uFillTx/>
                  <a:latin typeface="+mj-lt"/>
                  <a:ea typeface="MS PGothic" pitchFamily="34" charset="-128"/>
                  <a:cs typeface="+mn-cs"/>
                </a:endParaRPr>
              </a:p>
            </p:txBody>
          </p:sp>
        </p:grpSp>
        <p:grpSp>
          <p:nvGrpSpPr>
            <p:cNvPr id="38" name="Group 37"/>
            <p:cNvGrpSpPr/>
            <p:nvPr/>
          </p:nvGrpSpPr>
          <p:grpSpPr>
            <a:xfrm>
              <a:off x="4902261" y="3950023"/>
              <a:ext cx="889295" cy="847129"/>
              <a:chOff x="6254356" y="3950023"/>
              <a:chExt cx="889295" cy="847129"/>
            </a:xfrm>
          </p:grpSpPr>
          <p:sp>
            <p:nvSpPr>
              <p:cNvPr id="42" name="ZoneTexte 5">
                <a:hlinkClick r:id="rId6"/>
              </p:cNvPr>
              <p:cNvSpPr txBox="1"/>
              <p:nvPr/>
            </p:nvSpPr>
            <p:spPr>
              <a:xfrm>
                <a:off x="6254356" y="4612486"/>
                <a:ext cx="889295" cy="184666"/>
              </a:xfrm>
              <a:prstGeom prst="rect">
                <a:avLst/>
              </a:prstGeom>
              <a:noFill/>
            </p:spPr>
            <p:txBody>
              <a:bodyPr wrap="none" lIns="35979" tIns="0" rIns="35979" bIns="0">
                <a:spAutoFit/>
              </a:bodyPr>
              <a:lstStyle/>
              <a:p>
                <a:pPr algn="ctr" fontAlgn="auto">
                  <a:spcBef>
                    <a:spcPts val="0"/>
                  </a:spcBef>
                  <a:spcAft>
                    <a:spcPts val="0"/>
                  </a:spcAft>
                  <a:defRPr/>
                </a:pPr>
                <a:r>
                  <a:rPr lang="fr-FR" sz="1200" b="0">
                    <a:solidFill>
                      <a:schemeClr val="tx1"/>
                    </a:solidFill>
                    <a:latin typeface="+mn-lt"/>
                    <a:cs typeface="+mn-cs"/>
                  </a:rPr>
                  <a:t>Sword</a:t>
                </a:r>
                <a:r>
                  <a:rPr lang="fr-FR" sz="1200" b="0" baseline="0">
                    <a:solidFill>
                      <a:schemeClr val="tx1"/>
                    </a:solidFill>
                    <a:latin typeface="+mn-lt"/>
                    <a:cs typeface="+mn-cs"/>
                  </a:rPr>
                  <a:t> Group</a:t>
                </a:r>
                <a:endParaRPr lang="fr-FR" sz="1200" b="0">
                  <a:solidFill>
                    <a:schemeClr val="tx1"/>
                  </a:solidFill>
                  <a:latin typeface="+mn-lt"/>
                  <a:cs typeface="+mn-cs"/>
                </a:endParaRPr>
              </a:p>
            </p:txBody>
          </p:sp>
          <p:sp>
            <p:nvSpPr>
              <p:cNvPr id="43" name="Freeform 335">
                <a:hlinkClick r:id="rId6"/>
              </p:cNvPr>
              <p:cNvSpPr>
                <a:spLocks noChangeAspect="1" noEditPoints="1"/>
              </p:cNvSpPr>
              <p:nvPr/>
            </p:nvSpPr>
            <p:spPr bwMode="auto">
              <a:xfrm>
                <a:off x="6425367" y="3950023"/>
                <a:ext cx="582214" cy="582214"/>
              </a:xfrm>
              <a:custGeom>
                <a:avLst/>
                <a:gdLst>
                  <a:gd name="T0" fmla="*/ 214 w 587"/>
                  <a:gd name="T1" fmla="*/ 186 h 586"/>
                  <a:gd name="T2" fmla="*/ 187 w 587"/>
                  <a:gd name="T3" fmla="*/ 213 h 586"/>
                  <a:gd name="T4" fmla="*/ 214 w 587"/>
                  <a:gd name="T5" fmla="*/ 240 h 586"/>
                  <a:gd name="T6" fmla="*/ 240 w 587"/>
                  <a:gd name="T7" fmla="*/ 213 h 586"/>
                  <a:gd name="T8" fmla="*/ 214 w 587"/>
                  <a:gd name="T9" fmla="*/ 186 h 586"/>
                  <a:gd name="T10" fmla="*/ 294 w 587"/>
                  <a:gd name="T11" fmla="*/ 0 h 586"/>
                  <a:gd name="T12" fmla="*/ 0 w 587"/>
                  <a:gd name="T13" fmla="*/ 293 h 586"/>
                  <a:gd name="T14" fmla="*/ 294 w 587"/>
                  <a:gd name="T15" fmla="*/ 586 h 586"/>
                  <a:gd name="T16" fmla="*/ 587 w 587"/>
                  <a:gd name="T17" fmla="*/ 293 h 586"/>
                  <a:gd name="T18" fmla="*/ 294 w 587"/>
                  <a:gd name="T19" fmla="*/ 0 h 586"/>
                  <a:gd name="T20" fmla="*/ 294 w 587"/>
                  <a:gd name="T21" fmla="*/ 560 h 586"/>
                  <a:gd name="T22" fmla="*/ 27 w 587"/>
                  <a:gd name="T23" fmla="*/ 293 h 586"/>
                  <a:gd name="T24" fmla="*/ 294 w 587"/>
                  <a:gd name="T25" fmla="*/ 26 h 586"/>
                  <a:gd name="T26" fmla="*/ 560 w 587"/>
                  <a:gd name="T27" fmla="*/ 293 h 586"/>
                  <a:gd name="T28" fmla="*/ 294 w 587"/>
                  <a:gd name="T29" fmla="*/ 560 h 586"/>
                  <a:gd name="T30" fmla="*/ 187 w 587"/>
                  <a:gd name="T31" fmla="*/ 400 h 586"/>
                  <a:gd name="T32" fmla="*/ 240 w 587"/>
                  <a:gd name="T33" fmla="*/ 400 h 586"/>
                  <a:gd name="T34" fmla="*/ 240 w 587"/>
                  <a:gd name="T35" fmla="*/ 253 h 586"/>
                  <a:gd name="T36" fmla="*/ 187 w 587"/>
                  <a:gd name="T37" fmla="*/ 253 h 586"/>
                  <a:gd name="T38" fmla="*/ 187 w 587"/>
                  <a:gd name="T39" fmla="*/ 400 h 586"/>
                  <a:gd name="T40" fmla="*/ 366 w 587"/>
                  <a:gd name="T41" fmla="*/ 253 h 586"/>
                  <a:gd name="T42" fmla="*/ 320 w 587"/>
                  <a:gd name="T43" fmla="*/ 277 h 586"/>
                  <a:gd name="T44" fmla="*/ 320 w 587"/>
                  <a:gd name="T45" fmla="*/ 253 h 586"/>
                  <a:gd name="T46" fmla="*/ 267 w 587"/>
                  <a:gd name="T47" fmla="*/ 253 h 586"/>
                  <a:gd name="T48" fmla="*/ 267 w 587"/>
                  <a:gd name="T49" fmla="*/ 400 h 586"/>
                  <a:gd name="T50" fmla="*/ 320 w 587"/>
                  <a:gd name="T51" fmla="*/ 400 h 586"/>
                  <a:gd name="T52" fmla="*/ 320 w 587"/>
                  <a:gd name="T53" fmla="*/ 320 h 586"/>
                  <a:gd name="T54" fmla="*/ 343 w 587"/>
                  <a:gd name="T55" fmla="*/ 293 h 586"/>
                  <a:gd name="T56" fmla="*/ 360 w 587"/>
                  <a:gd name="T57" fmla="*/ 320 h 586"/>
                  <a:gd name="T58" fmla="*/ 360 w 587"/>
                  <a:gd name="T59" fmla="*/ 400 h 586"/>
                  <a:gd name="T60" fmla="*/ 414 w 587"/>
                  <a:gd name="T61" fmla="*/ 400 h 586"/>
                  <a:gd name="T62" fmla="*/ 414 w 587"/>
                  <a:gd name="T63" fmla="*/ 320 h 586"/>
                  <a:gd name="T64" fmla="*/ 366 w 587"/>
                  <a:gd name="T65" fmla="*/ 25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7" h="586">
                    <a:moveTo>
                      <a:pt x="214" y="186"/>
                    </a:moveTo>
                    <a:cubicBezTo>
                      <a:pt x="199" y="186"/>
                      <a:pt x="187" y="198"/>
                      <a:pt x="187" y="213"/>
                    </a:cubicBezTo>
                    <a:cubicBezTo>
                      <a:pt x="187" y="228"/>
                      <a:pt x="199" y="240"/>
                      <a:pt x="214" y="240"/>
                    </a:cubicBezTo>
                    <a:cubicBezTo>
                      <a:pt x="228" y="240"/>
                      <a:pt x="240" y="228"/>
                      <a:pt x="240" y="213"/>
                    </a:cubicBezTo>
                    <a:cubicBezTo>
                      <a:pt x="240" y="198"/>
                      <a:pt x="228" y="186"/>
                      <a:pt x="214" y="186"/>
                    </a:cubicBezTo>
                    <a:close/>
                    <a:moveTo>
                      <a:pt x="294" y="0"/>
                    </a:moveTo>
                    <a:cubicBezTo>
                      <a:pt x="131" y="0"/>
                      <a:pt x="0" y="130"/>
                      <a:pt x="0" y="293"/>
                    </a:cubicBezTo>
                    <a:cubicBezTo>
                      <a:pt x="0" y="456"/>
                      <a:pt x="131" y="586"/>
                      <a:pt x="294" y="586"/>
                    </a:cubicBezTo>
                    <a:cubicBezTo>
                      <a:pt x="456" y="586"/>
                      <a:pt x="587" y="456"/>
                      <a:pt x="587" y="293"/>
                    </a:cubicBezTo>
                    <a:cubicBezTo>
                      <a:pt x="587" y="130"/>
                      <a:pt x="456" y="0"/>
                      <a:pt x="294" y="0"/>
                    </a:cubicBezTo>
                    <a:close/>
                    <a:moveTo>
                      <a:pt x="294" y="560"/>
                    </a:moveTo>
                    <a:cubicBezTo>
                      <a:pt x="147" y="560"/>
                      <a:pt x="27" y="440"/>
                      <a:pt x="27" y="293"/>
                    </a:cubicBezTo>
                    <a:cubicBezTo>
                      <a:pt x="27" y="146"/>
                      <a:pt x="147" y="26"/>
                      <a:pt x="294" y="26"/>
                    </a:cubicBezTo>
                    <a:cubicBezTo>
                      <a:pt x="440" y="26"/>
                      <a:pt x="560" y="146"/>
                      <a:pt x="560" y="293"/>
                    </a:cubicBezTo>
                    <a:cubicBezTo>
                      <a:pt x="560" y="440"/>
                      <a:pt x="440" y="560"/>
                      <a:pt x="294" y="560"/>
                    </a:cubicBezTo>
                    <a:close/>
                    <a:moveTo>
                      <a:pt x="187" y="400"/>
                    </a:moveTo>
                    <a:lnTo>
                      <a:pt x="240" y="400"/>
                    </a:lnTo>
                    <a:lnTo>
                      <a:pt x="240" y="253"/>
                    </a:lnTo>
                    <a:lnTo>
                      <a:pt x="187" y="253"/>
                    </a:lnTo>
                    <a:lnTo>
                      <a:pt x="187" y="400"/>
                    </a:lnTo>
                    <a:close/>
                    <a:moveTo>
                      <a:pt x="366" y="253"/>
                    </a:moveTo>
                    <a:cubicBezTo>
                      <a:pt x="326" y="253"/>
                      <a:pt x="320" y="277"/>
                      <a:pt x="320" y="277"/>
                    </a:cubicBezTo>
                    <a:lnTo>
                      <a:pt x="320" y="253"/>
                    </a:lnTo>
                    <a:lnTo>
                      <a:pt x="267" y="253"/>
                    </a:lnTo>
                    <a:lnTo>
                      <a:pt x="267" y="400"/>
                    </a:lnTo>
                    <a:lnTo>
                      <a:pt x="320" y="400"/>
                    </a:lnTo>
                    <a:lnTo>
                      <a:pt x="320" y="320"/>
                    </a:lnTo>
                    <a:cubicBezTo>
                      <a:pt x="320" y="320"/>
                      <a:pt x="320" y="293"/>
                      <a:pt x="343" y="293"/>
                    </a:cubicBezTo>
                    <a:cubicBezTo>
                      <a:pt x="356" y="293"/>
                      <a:pt x="360" y="305"/>
                      <a:pt x="360" y="320"/>
                    </a:cubicBezTo>
                    <a:lnTo>
                      <a:pt x="360" y="400"/>
                    </a:lnTo>
                    <a:lnTo>
                      <a:pt x="414" y="400"/>
                    </a:lnTo>
                    <a:lnTo>
                      <a:pt x="414" y="320"/>
                    </a:lnTo>
                    <a:cubicBezTo>
                      <a:pt x="414" y="278"/>
                      <a:pt x="395" y="253"/>
                      <a:pt x="366" y="253"/>
                    </a:cubicBezTo>
                    <a:close/>
                  </a:path>
                </a:pathLst>
              </a:custGeom>
              <a:solidFill>
                <a:srgbClr val="107CAA"/>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fr-CH" sz="2400" b="0" i="0" u="none" strike="noStrike" kern="1200" cap="none" spc="0" normalizeH="0" baseline="0" noProof="0">
                  <a:ln>
                    <a:noFill/>
                  </a:ln>
                  <a:solidFill>
                    <a:schemeClr val="tx2"/>
                  </a:solidFill>
                  <a:effectLst/>
                  <a:uLnTx/>
                  <a:uFillTx/>
                  <a:latin typeface="+mj-lt"/>
                  <a:ea typeface="MS PGothic" pitchFamily="34" charset="-128"/>
                  <a:cs typeface="+mn-cs"/>
                </a:endParaRPr>
              </a:p>
            </p:txBody>
          </p:sp>
        </p:grpSp>
        <p:grpSp>
          <p:nvGrpSpPr>
            <p:cNvPr id="39" name="Group 38"/>
            <p:cNvGrpSpPr/>
            <p:nvPr userDrawn="1"/>
          </p:nvGrpSpPr>
          <p:grpSpPr>
            <a:xfrm>
              <a:off x="7948099" y="3949530"/>
              <a:ext cx="889295" cy="843248"/>
              <a:chOff x="7948099" y="3949530"/>
              <a:chExt cx="889295" cy="843248"/>
            </a:xfrm>
          </p:grpSpPr>
          <p:sp>
            <p:nvSpPr>
              <p:cNvPr id="40" name="ZoneTexte 5">
                <a:hlinkClick r:id="rId7"/>
              </p:cNvPr>
              <p:cNvSpPr txBox="1"/>
              <p:nvPr/>
            </p:nvSpPr>
            <p:spPr>
              <a:xfrm>
                <a:off x="7948099" y="4608112"/>
                <a:ext cx="889295" cy="184666"/>
              </a:xfrm>
              <a:prstGeom prst="rect">
                <a:avLst/>
              </a:prstGeom>
              <a:noFill/>
            </p:spPr>
            <p:txBody>
              <a:bodyPr wrap="none" lIns="35979" tIns="0" rIns="35979" bIns="0">
                <a:spAutoFit/>
              </a:bodyPr>
              <a:lstStyle/>
              <a:p>
                <a:pPr algn="ctr" fontAlgn="auto">
                  <a:spcBef>
                    <a:spcPts val="0"/>
                  </a:spcBef>
                  <a:spcAft>
                    <a:spcPts val="0"/>
                  </a:spcAft>
                  <a:defRPr/>
                </a:pPr>
                <a:r>
                  <a:rPr lang="fr-FR" sz="1200" b="0">
                    <a:solidFill>
                      <a:schemeClr val="tx1"/>
                    </a:solidFill>
                    <a:latin typeface="+mn-lt"/>
                    <a:cs typeface="+mn-cs"/>
                  </a:rPr>
                  <a:t>Sword </a:t>
                </a:r>
                <a:r>
                  <a:rPr lang="fr-FR" sz="1200" b="0" baseline="0">
                    <a:solidFill>
                      <a:schemeClr val="tx1"/>
                    </a:solidFill>
                    <a:latin typeface="+mn-lt"/>
                    <a:cs typeface="+mn-cs"/>
                  </a:rPr>
                  <a:t>Group</a:t>
                </a:r>
                <a:endParaRPr lang="fr-FR" sz="1200" b="0">
                  <a:solidFill>
                    <a:schemeClr val="tx1"/>
                  </a:solidFill>
                  <a:latin typeface="+mn-lt"/>
                  <a:cs typeface="+mn-cs"/>
                </a:endParaRPr>
              </a:p>
            </p:txBody>
          </p:sp>
          <p:sp>
            <p:nvSpPr>
              <p:cNvPr id="41" name="Freeform 331">
                <a:hlinkClick r:id="rId7"/>
              </p:cNvPr>
              <p:cNvSpPr>
                <a:spLocks noChangeAspect="1" noEditPoints="1"/>
              </p:cNvSpPr>
              <p:nvPr userDrawn="1"/>
            </p:nvSpPr>
            <p:spPr bwMode="auto">
              <a:xfrm>
                <a:off x="8100800" y="3949530"/>
                <a:ext cx="583200" cy="583200"/>
              </a:xfrm>
              <a:custGeom>
                <a:avLst/>
                <a:gdLst>
                  <a:gd name="T0" fmla="*/ 287 w 587"/>
                  <a:gd name="T1" fmla="*/ 238 h 586"/>
                  <a:gd name="T2" fmla="*/ 310 w 587"/>
                  <a:gd name="T3" fmla="*/ 181 h 586"/>
                  <a:gd name="T4" fmla="*/ 282 w 587"/>
                  <a:gd name="T5" fmla="*/ 160 h 586"/>
                  <a:gd name="T6" fmla="*/ 259 w 587"/>
                  <a:gd name="T7" fmla="*/ 217 h 586"/>
                  <a:gd name="T8" fmla="*/ 276 w 587"/>
                  <a:gd name="T9" fmla="*/ 180 h 586"/>
                  <a:gd name="T10" fmla="*/ 292 w 587"/>
                  <a:gd name="T11" fmla="*/ 180 h 586"/>
                  <a:gd name="T12" fmla="*/ 284 w 587"/>
                  <a:gd name="T13" fmla="*/ 226 h 586"/>
                  <a:gd name="T14" fmla="*/ 276 w 587"/>
                  <a:gd name="T15" fmla="*/ 180 h 586"/>
                  <a:gd name="T16" fmla="*/ 236 w 587"/>
                  <a:gd name="T17" fmla="*/ 237 h 586"/>
                  <a:gd name="T18" fmla="*/ 259 w 587"/>
                  <a:gd name="T19" fmla="*/ 134 h 586"/>
                  <a:gd name="T20" fmla="*/ 227 w 587"/>
                  <a:gd name="T21" fmla="*/ 174 h 586"/>
                  <a:gd name="T22" fmla="*/ 195 w 587"/>
                  <a:gd name="T23" fmla="*/ 134 h 586"/>
                  <a:gd name="T24" fmla="*/ 219 w 587"/>
                  <a:gd name="T25" fmla="*/ 237 h 586"/>
                  <a:gd name="T26" fmla="*/ 338 w 587"/>
                  <a:gd name="T27" fmla="*/ 238 h 586"/>
                  <a:gd name="T28" fmla="*/ 358 w 587"/>
                  <a:gd name="T29" fmla="*/ 237 h 586"/>
                  <a:gd name="T30" fmla="*/ 374 w 587"/>
                  <a:gd name="T31" fmla="*/ 158 h 586"/>
                  <a:gd name="T32" fmla="*/ 358 w 587"/>
                  <a:gd name="T33" fmla="*/ 218 h 586"/>
                  <a:gd name="T34" fmla="*/ 342 w 587"/>
                  <a:gd name="T35" fmla="*/ 221 h 586"/>
                  <a:gd name="T36" fmla="*/ 326 w 587"/>
                  <a:gd name="T37" fmla="*/ 158 h 586"/>
                  <a:gd name="T38" fmla="*/ 338 w 587"/>
                  <a:gd name="T39" fmla="*/ 238 h 586"/>
                  <a:gd name="T40" fmla="*/ 0 w 587"/>
                  <a:gd name="T41" fmla="*/ 293 h 586"/>
                  <a:gd name="T42" fmla="*/ 587 w 587"/>
                  <a:gd name="T43" fmla="*/ 293 h 586"/>
                  <a:gd name="T44" fmla="*/ 294 w 587"/>
                  <a:gd name="T45" fmla="*/ 560 h 586"/>
                  <a:gd name="T46" fmla="*/ 294 w 587"/>
                  <a:gd name="T47" fmla="*/ 26 h 586"/>
                  <a:gd name="T48" fmla="*/ 294 w 587"/>
                  <a:gd name="T49" fmla="*/ 560 h 586"/>
                  <a:gd name="T50" fmla="*/ 318 w 587"/>
                  <a:gd name="T51" fmla="*/ 332 h 586"/>
                  <a:gd name="T52" fmla="*/ 326 w 587"/>
                  <a:gd name="T53" fmla="*/ 390 h 586"/>
                  <a:gd name="T54" fmla="*/ 334 w 587"/>
                  <a:gd name="T55" fmla="*/ 337 h 586"/>
                  <a:gd name="T56" fmla="*/ 395 w 587"/>
                  <a:gd name="T57" fmla="*/ 256 h 586"/>
                  <a:gd name="T58" fmla="*/ 192 w 587"/>
                  <a:gd name="T59" fmla="*/ 256 h 586"/>
                  <a:gd name="T60" fmla="*/ 147 w 587"/>
                  <a:gd name="T61" fmla="*/ 346 h 586"/>
                  <a:gd name="T62" fmla="*/ 192 w 587"/>
                  <a:gd name="T63" fmla="*/ 437 h 586"/>
                  <a:gd name="T64" fmla="*/ 395 w 587"/>
                  <a:gd name="T65" fmla="*/ 437 h 586"/>
                  <a:gd name="T66" fmla="*/ 440 w 587"/>
                  <a:gd name="T67" fmla="*/ 346 h 586"/>
                  <a:gd name="T68" fmla="*/ 395 w 587"/>
                  <a:gd name="T69" fmla="*/ 256 h 586"/>
                  <a:gd name="T70" fmla="*/ 214 w 587"/>
                  <a:gd name="T71" fmla="*/ 301 h 586"/>
                  <a:gd name="T72" fmla="*/ 195 w 587"/>
                  <a:gd name="T73" fmla="*/ 405 h 586"/>
                  <a:gd name="T74" fmla="*/ 174 w 587"/>
                  <a:gd name="T75" fmla="*/ 301 h 586"/>
                  <a:gd name="T76" fmla="*/ 234 w 587"/>
                  <a:gd name="T77" fmla="*/ 284 h 586"/>
                  <a:gd name="T78" fmla="*/ 286 w 587"/>
                  <a:gd name="T79" fmla="*/ 404 h 586"/>
                  <a:gd name="T80" fmla="*/ 270 w 587"/>
                  <a:gd name="T81" fmla="*/ 396 h 586"/>
                  <a:gd name="T82" fmla="*/ 238 w 587"/>
                  <a:gd name="T83" fmla="*/ 394 h 586"/>
                  <a:gd name="T84" fmla="*/ 254 w 587"/>
                  <a:gd name="T85" fmla="*/ 313 h 586"/>
                  <a:gd name="T86" fmla="*/ 259 w 587"/>
                  <a:gd name="T87" fmla="*/ 393 h 586"/>
                  <a:gd name="T88" fmla="*/ 270 w 587"/>
                  <a:gd name="T89" fmla="*/ 313 h 586"/>
                  <a:gd name="T90" fmla="*/ 286 w 587"/>
                  <a:gd name="T91" fmla="*/ 404 h 586"/>
                  <a:gd name="T92" fmla="*/ 336 w 587"/>
                  <a:gd name="T93" fmla="*/ 406 h 586"/>
                  <a:gd name="T94" fmla="*/ 319 w 587"/>
                  <a:gd name="T95" fmla="*/ 405 h 586"/>
                  <a:gd name="T96" fmla="*/ 302 w 587"/>
                  <a:gd name="T97" fmla="*/ 284 h 586"/>
                  <a:gd name="T98" fmla="*/ 319 w 587"/>
                  <a:gd name="T99" fmla="*/ 322 h 586"/>
                  <a:gd name="T100" fmla="*/ 351 w 587"/>
                  <a:gd name="T101" fmla="*/ 334 h 586"/>
                  <a:gd name="T102" fmla="*/ 415 w 587"/>
                  <a:gd name="T103" fmla="*/ 336 h 586"/>
                  <a:gd name="T104" fmla="*/ 380 w 587"/>
                  <a:gd name="T105" fmla="*/ 362 h 586"/>
                  <a:gd name="T106" fmla="*/ 388 w 587"/>
                  <a:gd name="T107" fmla="*/ 392 h 586"/>
                  <a:gd name="T108" fmla="*/ 396 w 587"/>
                  <a:gd name="T109" fmla="*/ 373 h 586"/>
                  <a:gd name="T110" fmla="*/ 414 w 587"/>
                  <a:gd name="T111" fmla="*/ 388 h 586"/>
                  <a:gd name="T112" fmla="*/ 362 w 587"/>
                  <a:gd name="T113" fmla="*/ 388 h 586"/>
                  <a:gd name="T114" fmla="*/ 388 w 587"/>
                  <a:gd name="T115" fmla="*/ 314 h 586"/>
                  <a:gd name="T116" fmla="*/ 390 w 587"/>
                  <a:gd name="T117" fmla="*/ 328 h 586"/>
                  <a:gd name="T118" fmla="*/ 382 w 587"/>
                  <a:gd name="T119" fmla="*/ 349 h 586"/>
                  <a:gd name="T120" fmla="*/ 398 w 587"/>
                  <a:gd name="T121" fmla="*/ 337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 h="586">
                    <a:moveTo>
                      <a:pt x="282" y="238"/>
                    </a:moveTo>
                    <a:lnTo>
                      <a:pt x="287" y="238"/>
                    </a:lnTo>
                    <a:cubicBezTo>
                      <a:pt x="299" y="238"/>
                      <a:pt x="310" y="229"/>
                      <a:pt x="310" y="217"/>
                    </a:cubicBezTo>
                    <a:lnTo>
                      <a:pt x="310" y="181"/>
                    </a:lnTo>
                    <a:cubicBezTo>
                      <a:pt x="310" y="169"/>
                      <a:pt x="300" y="160"/>
                      <a:pt x="287" y="160"/>
                    </a:cubicBezTo>
                    <a:lnTo>
                      <a:pt x="282" y="160"/>
                    </a:lnTo>
                    <a:cubicBezTo>
                      <a:pt x="270" y="160"/>
                      <a:pt x="259" y="169"/>
                      <a:pt x="259" y="181"/>
                    </a:cubicBezTo>
                    <a:lnTo>
                      <a:pt x="259" y="217"/>
                    </a:lnTo>
                    <a:cubicBezTo>
                      <a:pt x="260" y="229"/>
                      <a:pt x="270" y="238"/>
                      <a:pt x="282" y="238"/>
                    </a:cubicBezTo>
                    <a:close/>
                    <a:moveTo>
                      <a:pt x="276" y="180"/>
                    </a:moveTo>
                    <a:cubicBezTo>
                      <a:pt x="276" y="176"/>
                      <a:pt x="280" y="172"/>
                      <a:pt x="284" y="172"/>
                    </a:cubicBezTo>
                    <a:cubicBezTo>
                      <a:pt x="288" y="172"/>
                      <a:pt x="292" y="176"/>
                      <a:pt x="292" y="180"/>
                    </a:cubicBezTo>
                    <a:lnTo>
                      <a:pt x="292" y="218"/>
                    </a:lnTo>
                    <a:cubicBezTo>
                      <a:pt x="292" y="222"/>
                      <a:pt x="288" y="226"/>
                      <a:pt x="284" y="226"/>
                    </a:cubicBezTo>
                    <a:cubicBezTo>
                      <a:pt x="280" y="226"/>
                      <a:pt x="276" y="222"/>
                      <a:pt x="276" y="218"/>
                    </a:cubicBezTo>
                    <a:lnTo>
                      <a:pt x="276" y="180"/>
                    </a:lnTo>
                    <a:close/>
                    <a:moveTo>
                      <a:pt x="218" y="237"/>
                    </a:moveTo>
                    <a:lnTo>
                      <a:pt x="236" y="237"/>
                    </a:lnTo>
                    <a:lnTo>
                      <a:pt x="236" y="194"/>
                    </a:lnTo>
                    <a:lnTo>
                      <a:pt x="259" y="134"/>
                    </a:lnTo>
                    <a:lnTo>
                      <a:pt x="240" y="134"/>
                    </a:lnTo>
                    <a:lnTo>
                      <a:pt x="227" y="174"/>
                    </a:lnTo>
                    <a:lnTo>
                      <a:pt x="214" y="134"/>
                    </a:lnTo>
                    <a:lnTo>
                      <a:pt x="195" y="134"/>
                    </a:lnTo>
                    <a:lnTo>
                      <a:pt x="219" y="194"/>
                    </a:lnTo>
                    <a:lnTo>
                      <a:pt x="219" y="237"/>
                    </a:lnTo>
                    <a:lnTo>
                      <a:pt x="218" y="237"/>
                    </a:lnTo>
                    <a:close/>
                    <a:moveTo>
                      <a:pt x="338" y="238"/>
                    </a:moveTo>
                    <a:cubicBezTo>
                      <a:pt x="348" y="238"/>
                      <a:pt x="358" y="229"/>
                      <a:pt x="358" y="229"/>
                    </a:cubicBezTo>
                    <a:lnTo>
                      <a:pt x="358" y="237"/>
                    </a:lnTo>
                    <a:lnTo>
                      <a:pt x="374" y="237"/>
                    </a:lnTo>
                    <a:lnTo>
                      <a:pt x="374" y="158"/>
                    </a:lnTo>
                    <a:lnTo>
                      <a:pt x="358" y="158"/>
                    </a:lnTo>
                    <a:lnTo>
                      <a:pt x="358" y="218"/>
                    </a:lnTo>
                    <a:cubicBezTo>
                      <a:pt x="358" y="218"/>
                      <a:pt x="352" y="225"/>
                      <a:pt x="347" y="225"/>
                    </a:cubicBezTo>
                    <a:cubicBezTo>
                      <a:pt x="342" y="225"/>
                      <a:pt x="342" y="221"/>
                      <a:pt x="342" y="221"/>
                    </a:cubicBezTo>
                    <a:lnTo>
                      <a:pt x="342" y="158"/>
                    </a:lnTo>
                    <a:lnTo>
                      <a:pt x="326" y="158"/>
                    </a:lnTo>
                    <a:lnTo>
                      <a:pt x="326" y="226"/>
                    </a:lnTo>
                    <a:cubicBezTo>
                      <a:pt x="324" y="228"/>
                      <a:pt x="326" y="238"/>
                      <a:pt x="338" y="238"/>
                    </a:cubicBezTo>
                    <a:close/>
                    <a:moveTo>
                      <a:pt x="294" y="0"/>
                    </a:moveTo>
                    <a:cubicBezTo>
                      <a:pt x="131" y="0"/>
                      <a:pt x="0" y="130"/>
                      <a:pt x="0" y="293"/>
                    </a:cubicBezTo>
                    <a:cubicBezTo>
                      <a:pt x="0" y="456"/>
                      <a:pt x="131" y="586"/>
                      <a:pt x="294" y="586"/>
                    </a:cubicBezTo>
                    <a:cubicBezTo>
                      <a:pt x="456" y="586"/>
                      <a:pt x="587" y="456"/>
                      <a:pt x="587" y="293"/>
                    </a:cubicBezTo>
                    <a:cubicBezTo>
                      <a:pt x="587" y="130"/>
                      <a:pt x="456" y="0"/>
                      <a:pt x="294" y="0"/>
                    </a:cubicBezTo>
                    <a:close/>
                    <a:moveTo>
                      <a:pt x="294" y="560"/>
                    </a:moveTo>
                    <a:cubicBezTo>
                      <a:pt x="147" y="560"/>
                      <a:pt x="27" y="440"/>
                      <a:pt x="27" y="293"/>
                    </a:cubicBezTo>
                    <a:cubicBezTo>
                      <a:pt x="27" y="146"/>
                      <a:pt x="147" y="26"/>
                      <a:pt x="294" y="26"/>
                    </a:cubicBezTo>
                    <a:cubicBezTo>
                      <a:pt x="440" y="26"/>
                      <a:pt x="560" y="146"/>
                      <a:pt x="560" y="293"/>
                    </a:cubicBezTo>
                    <a:cubicBezTo>
                      <a:pt x="560" y="440"/>
                      <a:pt x="440" y="560"/>
                      <a:pt x="294" y="560"/>
                    </a:cubicBezTo>
                    <a:close/>
                    <a:moveTo>
                      <a:pt x="326" y="328"/>
                    </a:moveTo>
                    <a:cubicBezTo>
                      <a:pt x="322" y="328"/>
                      <a:pt x="319" y="330"/>
                      <a:pt x="318" y="332"/>
                    </a:cubicBezTo>
                    <a:lnTo>
                      <a:pt x="318" y="386"/>
                    </a:lnTo>
                    <a:cubicBezTo>
                      <a:pt x="319" y="388"/>
                      <a:pt x="322" y="390"/>
                      <a:pt x="326" y="390"/>
                    </a:cubicBezTo>
                    <a:cubicBezTo>
                      <a:pt x="334" y="390"/>
                      <a:pt x="334" y="381"/>
                      <a:pt x="334" y="381"/>
                    </a:cubicBezTo>
                    <a:lnTo>
                      <a:pt x="334" y="337"/>
                    </a:lnTo>
                    <a:cubicBezTo>
                      <a:pt x="334" y="337"/>
                      <a:pt x="332" y="328"/>
                      <a:pt x="326" y="328"/>
                    </a:cubicBezTo>
                    <a:close/>
                    <a:moveTo>
                      <a:pt x="395" y="256"/>
                    </a:moveTo>
                    <a:cubicBezTo>
                      <a:pt x="395" y="256"/>
                      <a:pt x="344" y="253"/>
                      <a:pt x="294" y="253"/>
                    </a:cubicBezTo>
                    <a:cubicBezTo>
                      <a:pt x="243" y="253"/>
                      <a:pt x="192" y="256"/>
                      <a:pt x="192" y="256"/>
                    </a:cubicBezTo>
                    <a:cubicBezTo>
                      <a:pt x="170" y="256"/>
                      <a:pt x="151" y="273"/>
                      <a:pt x="151" y="296"/>
                    </a:cubicBezTo>
                    <a:cubicBezTo>
                      <a:pt x="151" y="296"/>
                      <a:pt x="147" y="321"/>
                      <a:pt x="147" y="346"/>
                    </a:cubicBezTo>
                    <a:cubicBezTo>
                      <a:pt x="147" y="372"/>
                      <a:pt x="151" y="397"/>
                      <a:pt x="151" y="397"/>
                    </a:cubicBezTo>
                    <a:cubicBezTo>
                      <a:pt x="151" y="418"/>
                      <a:pt x="170" y="437"/>
                      <a:pt x="192" y="437"/>
                    </a:cubicBezTo>
                    <a:cubicBezTo>
                      <a:pt x="192" y="437"/>
                      <a:pt x="242" y="440"/>
                      <a:pt x="294" y="440"/>
                    </a:cubicBezTo>
                    <a:cubicBezTo>
                      <a:pt x="343" y="440"/>
                      <a:pt x="395" y="437"/>
                      <a:pt x="395" y="437"/>
                    </a:cubicBezTo>
                    <a:cubicBezTo>
                      <a:pt x="418" y="437"/>
                      <a:pt x="436" y="420"/>
                      <a:pt x="436" y="397"/>
                    </a:cubicBezTo>
                    <a:cubicBezTo>
                      <a:pt x="436" y="397"/>
                      <a:pt x="440" y="372"/>
                      <a:pt x="440" y="346"/>
                    </a:cubicBezTo>
                    <a:cubicBezTo>
                      <a:pt x="440" y="321"/>
                      <a:pt x="436" y="296"/>
                      <a:pt x="436" y="296"/>
                    </a:cubicBezTo>
                    <a:cubicBezTo>
                      <a:pt x="436" y="273"/>
                      <a:pt x="418" y="256"/>
                      <a:pt x="395" y="256"/>
                    </a:cubicBezTo>
                    <a:close/>
                    <a:moveTo>
                      <a:pt x="234" y="301"/>
                    </a:moveTo>
                    <a:lnTo>
                      <a:pt x="214" y="301"/>
                    </a:lnTo>
                    <a:lnTo>
                      <a:pt x="214" y="405"/>
                    </a:lnTo>
                    <a:lnTo>
                      <a:pt x="195" y="405"/>
                    </a:lnTo>
                    <a:lnTo>
                      <a:pt x="195" y="301"/>
                    </a:lnTo>
                    <a:lnTo>
                      <a:pt x="174" y="301"/>
                    </a:lnTo>
                    <a:lnTo>
                      <a:pt x="174" y="284"/>
                    </a:lnTo>
                    <a:lnTo>
                      <a:pt x="234" y="284"/>
                    </a:lnTo>
                    <a:lnTo>
                      <a:pt x="234" y="301"/>
                    </a:lnTo>
                    <a:close/>
                    <a:moveTo>
                      <a:pt x="286" y="404"/>
                    </a:moveTo>
                    <a:lnTo>
                      <a:pt x="270" y="404"/>
                    </a:lnTo>
                    <a:lnTo>
                      <a:pt x="270" y="396"/>
                    </a:lnTo>
                    <a:cubicBezTo>
                      <a:pt x="270" y="396"/>
                      <a:pt x="260" y="405"/>
                      <a:pt x="250" y="405"/>
                    </a:cubicBezTo>
                    <a:cubicBezTo>
                      <a:pt x="239" y="405"/>
                      <a:pt x="238" y="394"/>
                      <a:pt x="238" y="394"/>
                    </a:cubicBezTo>
                    <a:lnTo>
                      <a:pt x="238" y="313"/>
                    </a:lnTo>
                    <a:lnTo>
                      <a:pt x="254" y="313"/>
                    </a:lnTo>
                    <a:lnTo>
                      <a:pt x="254" y="389"/>
                    </a:lnTo>
                    <a:cubicBezTo>
                      <a:pt x="254" y="389"/>
                      <a:pt x="254" y="393"/>
                      <a:pt x="259" y="393"/>
                    </a:cubicBezTo>
                    <a:cubicBezTo>
                      <a:pt x="264" y="393"/>
                      <a:pt x="270" y="386"/>
                      <a:pt x="270" y="386"/>
                    </a:cubicBezTo>
                    <a:lnTo>
                      <a:pt x="270" y="313"/>
                    </a:lnTo>
                    <a:lnTo>
                      <a:pt x="286" y="313"/>
                    </a:lnTo>
                    <a:lnTo>
                      <a:pt x="286" y="404"/>
                    </a:lnTo>
                    <a:close/>
                    <a:moveTo>
                      <a:pt x="351" y="385"/>
                    </a:moveTo>
                    <a:cubicBezTo>
                      <a:pt x="351" y="385"/>
                      <a:pt x="351" y="406"/>
                      <a:pt x="336" y="406"/>
                    </a:cubicBezTo>
                    <a:cubicBezTo>
                      <a:pt x="327" y="406"/>
                      <a:pt x="322" y="401"/>
                      <a:pt x="319" y="397"/>
                    </a:cubicBezTo>
                    <a:lnTo>
                      <a:pt x="319" y="405"/>
                    </a:lnTo>
                    <a:lnTo>
                      <a:pt x="302" y="405"/>
                    </a:lnTo>
                    <a:lnTo>
                      <a:pt x="302" y="284"/>
                    </a:lnTo>
                    <a:lnTo>
                      <a:pt x="319" y="284"/>
                    </a:lnTo>
                    <a:lnTo>
                      <a:pt x="319" y="322"/>
                    </a:lnTo>
                    <a:cubicBezTo>
                      <a:pt x="322" y="320"/>
                      <a:pt x="328" y="313"/>
                      <a:pt x="336" y="313"/>
                    </a:cubicBezTo>
                    <a:cubicBezTo>
                      <a:pt x="347" y="313"/>
                      <a:pt x="351" y="322"/>
                      <a:pt x="351" y="334"/>
                    </a:cubicBezTo>
                    <a:lnTo>
                      <a:pt x="351" y="385"/>
                    </a:lnTo>
                    <a:close/>
                    <a:moveTo>
                      <a:pt x="415" y="336"/>
                    </a:moveTo>
                    <a:lnTo>
                      <a:pt x="415" y="362"/>
                    </a:lnTo>
                    <a:lnTo>
                      <a:pt x="380" y="362"/>
                    </a:lnTo>
                    <a:lnTo>
                      <a:pt x="380" y="382"/>
                    </a:lnTo>
                    <a:cubicBezTo>
                      <a:pt x="380" y="382"/>
                      <a:pt x="380" y="392"/>
                      <a:pt x="388" y="392"/>
                    </a:cubicBezTo>
                    <a:cubicBezTo>
                      <a:pt x="396" y="392"/>
                      <a:pt x="396" y="382"/>
                      <a:pt x="396" y="382"/>
                    </a:cubicBezTo>
                    <a:lnTo>
                      <a:pt x="396" y="373"/>
                    </a:lnTo>
                    <a:lnTo>
                      <a:pt x="414" y="373"/>
                    </a:lnTo>
                    <a:lnTo>
                      <a:pt x="414" y="388"/>
                    </a:lnTo>
                    <a:cubicBezTo>
                      <a:pt x="414" y="388"/>
                      <a:pt x="411" y="406"/>
                      <a:pt x="388" y="406"/>
                    </a:cubicBezTo>
                    <a:cubicBezTo>
                      <a:pt x="366" y="406"/>
                      <a:pt x="362" y="388"/>
                      <a:pt x="362" y="388"/>
                    </a:cubicBezTo>
                    <a:lnTo>
                      <a:pt x="362" y="337"/>
                    </a:lnTo>
                    <a:cubicBezTo>
                      <a:pt x="362" y="337"/>
                      <a:pt x="362" y="314"/>
                      <a:pt x="388" y="314"/>
                    </a:cubicBezTo>
                    <a:cubicBezTo>
                      <a:pt x="415" y="314"/>
                      <a:pt x="415" y="336"/>
                      <a:pt x="415" y="336"/>
                    </a:cubicBezTo>
                    <a:close/>
                    <a:moveTo>
                      <a:pt x="390" y="328"/>
                    </a:moveTo>
                    <a:cubicBezTo>
                      <a:pt x="382" y="328"/>
                      <a:pt x="382" y="337"/>
                      <a:pt x="382" y="337"/>
                    </a:cubicBezTo>
                    <a:lnTo>
                      <a:pt x="382" y="349"/>
                    </a:lnTo>
                    <a:lnTo>
                      <a:pt x="398" y="349"/>
                    </a:lnTo>
                    <a:lnTo>
                      <a:pt x="398" y="337"/>
                    </a:lnTo>
                    <a:cubicBezTo>
                      <a:pt x="398" y="337"/>
                      <a:pt x="398" y="328"/>
                      <a:pt x="390" y="328"/>
                    </a:cubicBezTo>
                    <a:close/>
                  </a:path>
                </a:pathLst>
              </a:custGeom>
              <a:solidFill>
                <a:srgbClr val="EE4333"/>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fr-CH" sz="2400" b="0" i="0" u="none" strike="noStrike" kern="1200" cap="none" spc="0" normalizeH="0" baseline="0" noProof="0">
                  <a:ln>
                    <a:noFill/>
                  </a:ln>
                  <a:solidFill>
                    <a:srgbClr val="58595B"/>
                  </a:solidFill>
                  <a:effectLst/>
                  <a:uLnTx/>
                  <a:uFillTx/>
                  <a:latin typeface="+mj-lt"/>
                  <a:ea typeface="MS PGothic" pitchFamily="34" charset="-128"/>
                  <a:cs typeface="+mn-cs"/>
                </a:endParaRPr>
              </a:p>
            </p:txBody>
          </p:sp>
        </p:grpSp>
      </p:grpSp>
    </p:spTree>
    <p:extLst>
      <p:ext uri="{BB962C8B-B14F-4D97-AF65-F5344CB8AC3E}">
        <p14:creationId xmlns:p14="http://schemas.microsoft.com/office/powerpoint/2010/main" val="28665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9B1B-A595-422E-8C91-27D9F49CCB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D0FC37-DA96-45B5-8317-C2300FCAD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0557C6-333A-4C0D-AA18-AE1EE79F8A52}"/>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5" name="Footer Placeholder 4">
            <a:extLst>
              <a:ext uri="{FF2B5EF4-FFF2-40B4-BE49-F238E27FC236}">
                <a16:creationId xmlns:a16="http://schemas.microsoft.com/office/drawing/2014/main" id="{2F078955-DB00-4F4F-AF62-96BFC2B436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9697A2-07E4-46B5-B7AF-AA6BB8CE9059}"/>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138855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4607-0CB7-40A0-81EC-C9EB6035C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84D0F70-92FC-48FE-864A-3EE06ACD7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58E85-CBC6-47B5-8CB7-FEB9C1DC6B4D}"/>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5" name="Footer Placeholder 4">
            <a:extLst>
              <a:ext uri="{FF2B5EF4-FFF2-40B4-BE49-F238E27FC236}">
                <a16:creationId xmlns:a16="http://schemas.microsoft.com/office/drawing/2014/main" id="{B3D17E63-3239-4000-A514-476C477066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567167-BDBE-4205-8380-2B8C1E458815}"/>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54159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0C11-057B-4856-BF99-C26351A8DF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AD8449-0F6A-496C-A8C5-10DE35954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31D651F-DE15-4C6C-96AD-A80F12D5A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F43A5F-0FFD-48E7-B876-5DEFCCB81651}"/>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6" name="Footer Placeholder 5">
            <a:extLst>
              <a:ext uri="{FF2B5EF4-FFF2-40B4-BE49-F238E27FC236}">
                <a16:creationId xmlns:a16="http://schemas.microsoft.com/office/drawing/2014/main" id="{99E96FCF-B0BF-4F48-82C1-51BEFBF061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85AEA8-18D2-4A55-AD18-53EA2F9C1542}"/>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137697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0D0A-C957-44DB-969B-C8178E83DFC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DB0AA4-E243-411C-B5D6-704FBEC7E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7DDF6-0BE0-4702-893C-006B46690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DD5D400-5657-43ED-A40B-92EF9E95C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5A34B-C0A6-46DD-AD2F-735F31EF5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304BE4-2CC6-4B7A-A783-BF603A4BC4D1}"/>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8" name="Footer Placeholder 7">
            <a:extLst>
              <a:ext uri="{FF2B5EF4-FFF2-40B4-BE49-F238E27FC236}">
                <a16:creationId xmlns:a16="http://schemas.microsoft.com/office/drawing/2014/main" id="{BAE2214D-ED44-4054-A477-8C58915915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C04A06-12BC-4C76-B1E1-68BBBB9D5197}"/>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365583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20DA-93AB-4B45-81C6-10A0FD5ABD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1B86E7-274B-4A4F-BBFB-87B3008CC81F}"/>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4" name="Footer Placeholder 3">
            <a:extLst>
              <a:ext uri="{FF2B5EF4-FFF2-40B4-BE49-F238E27FC236}">
                <a16:creationId xmlns:a16="http://schemas.microsoft.com/office/drawing/2014/main" id="{F3CB6477-ABFD-4D60-B1C8-1663D63746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CCD7A3-A0D4-4E9B-96CC-283F0247183A}"/>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59591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52AB7B-231A-4069-938F-F743FB04C7C3}"/>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3" name="Footer Placeholder 2">
            <a:extLst>
              <a:ext uri="{FF2B5EF4-FFF2-40B4-BE49-F238E27FC236}">
                <a16:creationId xmlns:a16="http://schemas.microsoft.com/office/drawing/2014/main" id="{E7F225EB-B156-4472-BE06-5BC026E179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36ADC74-9AB2-4E45-A747-FA0CA85AFDE7}"/>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345696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DCDE-5E0B-49F8-B7E8-7747F47D2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618AB54-5DBF-4C93-8CA5-B41C09865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7F95298-9873-46ED-9BF0-DD837B839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911A3-7644-42C9-AB85-D22F26E3F14B}"/>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6" name="Footer Placeholder 5">
            <a:extLst>
              <a:ext uri="{FF2B5EF4-FFF2-40B4-BE49-F238E27FC236}">
                <a16:creationId xmlns:a16="http://schemas.microsoft.com/office/drawing/2014/main" id="{AD0F7C90-2A77-4042-8ADD-09CF0D2D91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A579F0-C74E-47C9-84F9-0ECC3D79FB29}"/>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426265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4D64-158B-4EC6-AFBD-5C23261AB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AC66AB-C52B-4720-B117-EB420321F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971E79-5873-4090-A91D-9803F4489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65264-9589-4487-AF3C-173AAD97A3E1}"/>
              </a:ext>
            </a:extLst>
          </p:cNvPr>
          <p:cNvSpPr>
            <a:spLocks noGrp="1"/>
          </p:cNvSpPr>
          <p:nvPr>
            <p:ph type="dt" sz="half" idx="10"/>
          </p:nvPr>
        </p:nvSpPr>
        <p:spPr/>
        <p:txBody>
          <a:bodyPr/>
          <a:lstStyle/>
          <a:p>
            <a:fld id="{5954EAC7-319F-4A24-818B-B1FCE9778DE7}" type="datetimeFigureOut">
              <a:rPr lang="en-GB" smtClean="0"/>
              <a:t>21/02/2023</a:t>
            </a:fld>
            <a:endParaRPr lang="en-GB"/>
          </a:p>
        </p:txBody>
      </p:sp>
      <p:sp>
        <p:nvSpPr>
          <p:cNvPr id="6" name="Footer Placeholder 5">
            <a:extLst>
              <a:ext uri="{FF2B5EF4-FFF2-40B4-BE49-F238E27FC236}">
                <a16:creationId xmlns:a16="http://schemas.microsoft.com/office/drawing/2014/main" id="{B3C04FB0-B85E-4F88-9282-E1D705C07F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1882F4-7EE7-48CF-BB8D-591C34E79099}"/>
              </a:ext>
            </a:extLst>
          </p:cNvPr>
          <p:cNvSpPr>
            <a:spLocks noGrp="1"/>
          </p:cNvSpPr>
          <p:nvPr>
            <p:ph type="sldNum" sz="quarter" idx="12"/>
          </p:nvPr>
        </p:nvSpPr>
        <p:spPr/>
        <p:txBody>
          <a:bodyPr/>
          <a:lstStyle/>
          <a:p>
            <a:fld id="{C8608EF6-D4F2-4E93-B136-DA45C55E2235}" type="slidenum">
              <a:rPr lang="en-GB" smtClean="0"/>
              <a:t>‹#›</a:t>
            </a:fld>
            <a:endParaRPr lang="en-GB"/>
          </a:p>
        </p:txBody>
      </p:sp>
    </p:spTree>
    <p:extLst>
      <p:ext uri="{BB962C8B-B14F-4D97-AF65-F5344CB8AC3E}">
        <p14:creationId xmlns:p14="http://schemas.microsoft.com/office/powerpoint/2010/main" val="313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0D460-787F-4A45-ABD7-CEB5F3914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58A8A6-E61C-4533-927A-CC9795AF8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244A33-B861-417C-8532-E5E011C2D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4EAC7-319F-4A24-818B-B1FCE9778DE7}" type="datetimeFigureOut">
              <a:rPr lang="en-GB" smtClean="0"/>
              <a:t>21/02/2023</a:t>
            </a:fld>
            <a:endParaRPr lang="en-GB"/>
          </a:p>
        </p:txBody>
      </p:sp>
      <p:sp>
        <p:nvSpPr>
          <p:cNvPr id="5" name="Footer Placeholder 4">
            <a:extLst>
              <a:ext uri="{FF2B5EF4-FFF2-40B4-BE49-F238E27FC236}">
                <a16:creationId xmlns:a16="http://schemas.microsoft.com/office/drawing/2014/main" id="{F50CAD24-2A96-42C8-9E34-E05C48EEC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B7D8CE4-F80C-496B-B527-6DB401572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08EF6-D4F2-4E93-B136-DA45C55E2235}" type="slidenum">
              <a:rPr lang="en-GB" smtClean="0"/>
              <a:t>‹#›</a:t>
            </a:fld>
            <a:endParaRPr lang="en-GB"/>
          </a:p>
        </p:txBody>
      </p:sp>
    </p:spTree>
    <p:extLst>
      <p:ext uri="{BB962C8B-B14F-4D97-AF65-F5344CB8AC3E}">
        <p14:creationId xmlns:p14="http://schemas.microsoft.com/office/powerpoint/2010/main" val="3110056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7.jpeg"/><Relationship Id="rId21" Type="http://schemas.openxmlformats.org/officeDocument/2006/relationships/image" Target="../media/image30.gif"/><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3.png"/><Relationship Id="rId5" Type="http://schemas.openxmlformats.org/officeDocument/2006/relationships/image" Target="../media/image15.png"/><Relationship Id="rId15" Type="http://schemas.openxmlformats.org/officeDocument/2006/relationships/hyperlink" Target="https://www.google.co.uk/url?sa=i&amp;rct=j&amp;q=&amp;esrc=s&amp;source=images&amp;cd=&amp;ved=2ahUKEwilyOTGltngAhVq8-AKHfCBD-UQjRx6BAgBEAU&amp;url=https%3A%2F%2Fwww.tsia.scot%2F%3Fattachment_id%3D9107&amp;psig=AOvVaw3iAzz5BD701OPnZTu35PHj&amp;ust=1551262836143075" TargetMode="External"/><Relationship Id="rId23" Type="http://schemas.openxmlformats.org/officeDocument/2006/relationships/image" Target="../media/image32.png"/><Relationship Id="rId10" Type="http://schemas.openxmlformats.org/officeDocument/2006/relationships/image" Target="../media/image20.png"/><Relationship Id="rId19"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19.png"/><Relationship Id="rId14" Type="http://schemas.openxmlformats.org/officeDocument/2006/relationships/image" Target="../media/image24.jpeg"/><Relationship Id="rId22" Type="http://schemas.openxmlformats.org/officeDocument/2006/relationships/image" Target="../media/image31.jpeg"/><Relationship Id="rId27"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jpeg"/><Relationship Id="rId7"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www.sword-group.com/uk"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mbrella, laser&#10;&#10;Description automatically generated">
            <a:extLst>
              <a:ext uri="{FF2B5EF4-FFF2-40B4-BE49-F238E27FC236}">
                <a16:creationId xmlns:a16="http://schemas.microsoft.com/office/drawing/2014/main" id="{6FA4041B-478C-0504-6934-61567331F0AE}"/>
              </a:ext>
            </a:extLst>
          </p:cNvPr>
          <p:cNvPicPr>
            <a:picLocks noChangeAspect="1"/>
          </p:cNvPicPr>
          <p:nvPr/>
        </p:nvPicPr>
        <p:blipFill rotWithShape="1">
          <a:blip r:embed="rId3">
            <a:extLst>
              <a:ext uri="{28A0092B-C50C-407E-A947-70E740481C1C}">
                <a14:useLocalDpi xmlns:a14="http://schemas.microsoft.com/office/drawing/2010/main" val="0"/>
              </a:ext>
            </a:extLst>
          </a:blip>
          <a:srcRect l="23810"/>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964DCCC-B290-7449-84ED-C2999CF1A2A2}"/>
              </a:ext>
            </a:extLst>
          </p:cNvPr>
          <p:cNvSpPr/>
          <p:nvPr/>
        </p:nvSpPr>
        <p:spPr>
          <a:xfrm>
            <a:off x="3847067" y="2620115"/>
            <a:ext cx="3569734" cy="1174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Sword</a:t>
            </a:r>
            <a:endParaRPr kumimoji="0" lang="en-GB" sz="280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u="none" strike="noStrike" kern="120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RGUHack</a:t>
            </a:r>
            <a:r>
              <a:rPr kumimoji="0" lang="en-GB" sz="200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2023</a:t>
            </a:r>
          </a:p>
        </p:txBody>
      </p:sp>
      <p:sp>
        <p:nvSpPr>
          <p:cNvPr id="2" name="Rectangle 1">
            <a:extLst>
              <a:ext uri="{FF2B5EF4-FFF2-40B4-BE49-F238E27FC236}">
                <a16:creationId xmlns:a16="http://schemas.microsoft.com/office/drawing/2014/main" id="{51DD4EAA-F080-438A-BD90-8C38D003D1C8}"/>
              </a:ext>
            </a:extLst>
          </p:cNvPr>
          <p:cNvSpPr/>
          <p:nvPr/>
        </p:nvSpPr>
        <p:spPr>
          <a:xfrm>
            <a:off x="-1" y="4929351"/>
            <a:ext cx="2063999" cy="1174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NiveauGroteskLight" panose="02000000000000000000" pitchFamily="50" charset="0"/>
              <a:ea typeface="+mn-ea"/>
              <a:cs typeface="+mn-cs"/>
            </a:endParaRPr>
          </a:p>
        </p:txBody>
      </p:sp>
      <p:pic>
        <p:nvPicPr>
          <p:cNvPr id="7" name="Picture 6" descr="A yellow and black logo&#10;&#10;Description automatically generated with medium confidence">
            <a:extLst>
              <a:ext uri="{FF2B5EF4-FFF2-40B4-BE49-F238E27FC236}">
                <a16:creationId xmlns:a16="http://schemas.microsoft.com/office/drawing/2014/main" id="{5BE90964-2226-49C6-A707-BCCC2ED53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14" y="2884767"/>
            <a:ext cx="2326485" cy="770648"/>
          </a:xfrm>
          <a:prstGeom prst="rect">
            <a:avLst/>
          </a:prstGeom>
        </p:spPr>
      </p:pic>
      <p:cxnSp>
        <p:nvCxnSpPr>
          <p:cNvPr id="6" name="Straight Connector 5">
            <a:extLst>
              <a:ext uri="{FF2B5EF4-FFF2-40B4-BE49-F238E27FC236}">
                <a16:creationId xmlns:a16="http://schemas.microsoft.com/office/drawing/2014/main" id="{EC5FFD0D-BA99-94B2-7F91-B512C7E36A4F}"/>
              </a:ext>
            </a:extLst>
          </p:cNvPr>
          <p:cNvCxnSpPr>
            <a:cxnSpLocks/>
          </p:cNvCxnSpPr>
          <p:nvPr/>
        </p:nvCxnSpPr>
        <p:spPr>
          <a:xfrm>
            <a:off x="3912286" y="2824653"/>
            <a:ext cx="0" cy="871047"/>
          </a:xfrm>
          <a:prstGeom prst="line">
            <a:avLst/>
          </a:prstGeom>
          <a:ln w="9525">
            <a:solidFill>
              <a:srgbClr val="FDC7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28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picture containing blurry&#10;&#10;Description automatically generated">
            <a:extLst>
              <a:ext uri="{FF2B5EF4-FFF2-40B4-BE49-F238E27FC236}">
                <a16:creationId xmlns:a16="http://schemas.microsoft.com/office/drawing/2014/main" id="{E3E5486C-6864-10A5-E167-76EE4953B2EF}"/>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4478" r="4855"/>
          <a:stretch/>
        </p:blipFill>
        <p:spPr>
          <a:xfrm>
            <a:off x="0" y="0"/>
            <a:ext cx="12192000" cy="6858000"/>
          </a:xfrm>
          <a:prstGeom prst="rect">
            <a:avLst/>
          </a:prstGeom>
        </p:spPr>
      </p:pic>
      <p:pic>
        <p:nvPicPr>
          <p:cNvPr id="24" name="Picture 23" descr="Map&#10;&#10;Description automatically generated">
            <a:extLst>
              <a:ext uri="{FF2B5EF4-FFF2-40B4-BE49-F238E27FC236}">
                <a16:creationId xmlns:a16="http://schemas.microsoft.com/office/drawing/2014/main" id="{E19DABF7-E1D0-367A-309F-F93AB3E93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5960" y="2126404"/>
            <a:ext cx="1442904" cy="1703737"/>
          </a:xfrm>
          <a:prstGeom prst="rect">
            <a:avLst/>
          </a:prstGeom>
        </p:spPr>
      </p:pic>
      <p:pic>
        <p:nvPicPr>
          <p:cNvPr id="22" name="Picture 21" descr="Icon, map&#10;&#10;Description automatically generated">
            <a:extLst>
              <a:ext uri="{FF2B5EF4-FFF2-40B4-BE49-F238E27FC236}">
                <a16:creationId xmlns:a16="http://schemas.microsoft.com/office/drawing/2014/main" id="{4152234E-242D-22E3-B7C9-9CB11D5CC0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3048" y="1294169"/>
            <a:ext cx="1993227" cy="2682018"/>
          </a:xfrm>
          <a:prstGeom prst="rect">
            <a:avLst/>
          </a:prstGeom>
        </p:spPr>
      </p:pic>
      <p:pic>
        <p:nvPicPr>
          <p:cNvPr id="15" name="Picture 14">
            <a:extLst>
              <a:ext uri="{FF2B5EF4-FFF2-40B4-BE49-F238E27FC236}">
                <a16:creationId xmlns:a16="http://schemas.microsoft.com/office/drawing/2014/main" id="{838E0871-F66B-6D13-4604-1E9582231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8733" y="1760945"/>
            <a:ext cx="3145276" cy="2102946"/>
          </a:xfrm>
          <a:prstGeom prst="rect">
            <a:avLst/>
          </a:prstGeom>
        </p:spPr>
      </p:pic>
      <p:sp>
        <p:nvSpPr>
          <p:cNvPr id="2" name="Text Placeholder 1">
            <a:extLst>
              <a:ext uri="{FF2B5EF4-FFF2-40B4-BE49-F238E27FC236}">
                <a16:creationId xmlns:a16="http://schemas.microsoft.com/office/drawing/2014/main" id="{01DA05E8-4703-CBB5-D460-9A4EF71F4DC5}"/>
              </a:ext>
            </a:extLst>
          </p:cNvPr>
          <p:cNvSpPr txBox="1">
            <a:spLocks/>
          </p:cNvSpPr>
          <p:nvPr/>
        </p:nvSpPr>
        <p:spPr>
          <a:xfrm>
            <a:off x="464121" y="350703"/>
            <a:ext cx="6997581" cy="54620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a:solidFill>
                  <a:schemeClr val="bg1"/>
                </a:solidFill>
                <a:latin typeface="Arial" panose="020B0604020202020204" pitchFamily="34" charset="0"/>
                <a:cs typeface="Arial" panose="020B0604020202020204" pitchFamily="34" charset="0"/>
              </a:rPr>
              <a:t>SWORD IN THE UK, US, NL</a:t>
            </a:r>
          </a:p>
        </p:txBody>
      </p:sp>
      <p:sp>
        <p:nvSpPr>
          <p:cNvPr id="3" name="TextBox 2">
            <a:extLst>
              <a:ext uri="{FF2B5EF4-FFF2-40B4-BE49-F238E27FC236}">
                <a16:creationId xmlns:a16="http://schemas.microsoft.com/office/drawing/2014/main" id="{CAF5440B-6D13-FF7A-6158-D8F3877B4875}"/>
              </a:ext>
            </a:extLst>
          </p:cNvPr>
          <p:cNvSpPr txBox="1"/>
          <p:nvPr/>
        </p:nvSpPr>
        <p:spPr>
          <a:xfrm>
            <a:off x="463798" y="1499093"/>
            <a:ext cx="3151367" cy="2739211"/>
          </a:xfrm>
          <a:prstGeom prst="rect">
            <a:avLst/>
          </a:prstGeom>
          <a:noFill/>
        </p:spPr>
        <p:txBody>
          <a:bodyPr wrap="square" rtlCol="0">
            <a:spAutoFit/>
          </a:bodyPr>
          <a:lstStyle/>
          <a:p>
            <a:r>
              <a:rPr lang="en-GB" sz="1600">
                <a:solidFill>
                  <a:schemeClr val="bg1"/>
                </a:solidFill>
                <a:latin typeface="Arial" panose="020B0604020202020204" pitchFamily="34" charset="0"/>
                <a:cs typeface="Arial" panose="020B0604020202020204" pitchFamily="34" charset="0"/>
              </a:rPr>
              <a:t>Our vision is clear, to be the best employer and supplier of technology services and solutions to our target sectors. We will always be informed by the needs of our customers. </a:t>
            </a:r>
          </a:p>
          <a:p>
            <a:endParaRPr lang="en-GB" sz="1600">
              <a:solidFill>
                <a:schemeClr val="bg1"/>
              </a:solidFill>
              <a:latin typeface="Arial" panose="020B0604020202020204" pitchFamily="34" charset="0"/>
              <a:cs typeface="Arial" panose="020B0604020202020204" pitchFamily="34" charset="0"/>
            </a:endParaRPr>
          </a:p>
          <a:p>
            <a:r>
              <a:rPr lang="en-GB" sz="1200">
                <a:solidFill>
                  <a:srgbClr val="FFC000"/>
                </a:solidFill>
                <a:latin typeface="Arial" panose="020B0604020202020204" pitchFamily="34" charset="0"/>
                <a:cs typeface="Arial" panose="020B0604020202020204" pitchFamily="34" charset="0"/>
              </a:rPr>
              <a:t>We design, implement and support technology services and solutions focusing on business first, then underlying technology. </a:t>
            </a:r>
          </a:p>
          <a:p>
            <a:endParaRPr lang="en-GB" sz="120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8040CF8-222E-D980-FAB7-52FF4E7B7FAF}"/>
              </a:ext>
            </a:extLst>
          </p:cNvPr>
          <p:cNvSpPr txBox="1"/>
          <p:nvPr/>
        </p:nvSpPr>
        <p:spPr>
          <a:xfrm>
            <a:off x="9226177" y="5435535"/>
            <a:ext cx="97130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rgbClr val="FFC000"/>
                </a:solidFill>
                <a:latin typeface="Arial" panose="020B0604020202020204" pitchFamily="34" charset="0"/>
                <a:cs typeface="Arial" panose="020B0604020202020204" pitchFamily="34" charset="0"/>
              </a:rPr>
              <a:t>Aberdeen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rgbClr val="FFC000"/>
                </a:solidFill>
                <a:latin typeface="Arial" panose="020B0604020202020204" pitchFamily="34" charset="0"/>
                <a:cs typeface="Arial" panose="020B0604020202020204" pitchFamily="34" charset="0"/>
              </a:rPr>
              <a:t>Billingham</a:t>
            </a:r>
            <a:endParaRPr kumimoji="0" lang="en-GB" sz="900" u="none" strike="noStrike" kern="1200" cap="none" spc="0" normalizeH="0" baseline="0" noProof="0">
              <a:ln>
                <a:noFill/>
              </a:ln>
              <a:solidFill>
                <a:srgbClr val="FFC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rgbClr val="FFC000"/>
                </a:solidFill>
                <a:latin typeface="Arial" panose="020B0604020202020204" pitchFamily="34" charset="0"/>
                <a:cs typeface="Arial" panose="020B0604020202020204" pitchFamily="34" charset="0"/>
              </a:rPr>
              <a:t>Glasgow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rgbClr val="FFC000"/>
                </a:solidFill>
                <a:latin typeface="Arial" panose="020B0604020202020204" pitchFamily="34" charset="0"/>
                <a:cs typeface="Arial" panose="020B0604020202020204" pitchFamily="34" charset="0"/>
              </a:rPr>
              <a:t>London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rgbClr val="FFC000"/>
                </a:solidFill>
                <a:latin typeface="Arial" panose="020B0604020202020204" pitchFamily="34" charset="0"/>
                <a:cs typeface="Arial" panose="020B0604020202020204" pitchFamily="34" charset="0"/>
              </a:rPr>
              <a:t>Houston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rgbClr val="FFC000"/>
                </a:solidFill>
                <a:latin typeface="Arial" panose="020B0604020202020204" pitchFamily="34" charset="0"/>
                <a:cs typeface="Arial" panose="020B0604020202020204" pitchFamily="34" charset="0"/>
              </a:rPr>
              <a:t>Rijswijk</a:t>
            </a:r>
          </a:p>
        </p:txBody>
      </p:sp>
      <p:pic>
        <p:nvPicPr>
          <p:cNvPr id="36" name="Picture 35" descr="A yellow and black logo&#10;&#10;Description automatically generated with medium confidence">
            <a:extLst>
              <a:ext uri="{FF2B5EF4-FFF2-40B4-BE49-F238E27FC236}">
                <a16:creationId xmlns:a16="http://schemas.microsoft.com/office/drawing/2014/main" id="{D9C476C9-4B5A-E609-5780-AE8D71A323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95715" y="395609"/>
            <a:ext cx="1630190" cy="540000"/>
          </a:xfrm>
          <a:prstGeom prst="rect">
            <a:avLst/>
          </a:prstGeom>
        </p:spPr>
      </p:pic>
      <p:cxnSp>
        <p:nvCxnSpPr>
          <p:cNvPr id="40" name="Straight Connector 39">
            <a:extLst>
              <a:ext uri="{FF2B5EF4-FFF2-40B4-BE49-F238E27FC236}">
                <a16:creationId xmlns:a16="http://schemas.microsoft.com/office/drawing/2014/main" id="{6EF6626F-8C77-5137-8949-55FBDC76B270}"/>
              </a:ext>
            </a:extLst>
          </p:cNvPr>
          <p:cNvCxnSpPr/>
          <p:nvPr/>
        </p:nvCxnSpPr>
        <p:spPr>
          <a:xfrm>
            <a:off x="565484" y="886777"/>
            <a:ext cx="962527" cy="0"/>
          </a:xfrm>
          <a:prstGeom prst="line">
            <a:avLst/>
          </a:prstGeom>
          <a:ln>
            <a:solidFill>
              <a:srgbClr val="FDC7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0726AC0-A7B4-3055-02BF-73728EC0821C}"/>
              </a:ext>
            </a:extLst>
          </p:cNvPr>
          <p:cNvSpPr/>
          <p:nvPr/>
        </p:nvSpPr>
        <p:spPr bwMode="auto">
          <a:xfrm>
            <a:off x="6481697" y="5395116"/>
            <a:ext cx="1571150" cy="655799"/>
          </a:xfrm>
          <a:prstGeom prst="rect">
            <a:avLst/>
          </a:prstGeom>
          <a:noFill/>
          <a:ln w="9525" cap="flat" cmpd="sng" algn="ctr">
            <a:noFill/>
            <a:prstDash val="solid"/>
            <a:round/>
            <a:headEnd type="none" w="med" len="med"/>
            <a:tailEnd type="none" w="med" len="med"/>
          </a:ln>
          <a:effectLst/>
        </p:spPr>
        <p:txBody>
          <a:bodyPr vert="horz" wrap="square" lIns="91440" tIns="45720" rIns="91440" bIns="251999"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rgbClr val="FDC700"/>
                </a:solidFill>
                <a:latin typeface="Arial" panose="020B0604020202020204" pitchFamily="34" charset="0"/>
                <a:cs typeface="Arial" panose="020B0604020202020204" pitchFamily="34" charset="0"/>
              </a:rPr>
              <a:t>550</a:t>
            </a:r>
            <a:r>
              <a:rPr kumimoji="0" lang="en-GB" sz="2400" b="1" u="none" strike="noStrike" kern="1200" cap="none" spc="0" normalizeH="0" baseline="0" noProof="0" dirty="0">
                <a:ln>
                  <a:noFill/>
                </a:ln>
                <a:solidFill>
                  <a:srgbClr val="FDC7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UK Employees</a:t>
            </a:r>
          </a:p>
        </p:txBody>
      </p:sp>
      <p:pic>
        <p:nvPicPr>
          <p:cNvPr id="8" name="Graphic 7">
            <a:extLst>
              <a:ext uri="{FF2B5EF4-FFF2-40B4-BE49-F238E27FC236}">
                <a16:creationId xmlns:a16="http://schemas.microsoft.com/office/drawing/2014/main" id="{A78FDB77-371F-B7B4-B63F-4F0753F4FD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89302" y="4528756"/>
            <a:ext cx="924668" cy="858620"/>
          </a:xfrm>
          <a:prstGeom prst="rect">
            <a:avLst/>
          </a:prstGeom>
        </p:spPr>
      </p:pic>
      <p:pic>
        <p:nvPicPr>
          <p:cNvPr id="53" name="Picture 52">
            <a:extLst>
              <a:ext uri="{FF2B5EF4-FFF2-40B4-BE49-F238E27FC236}">
                <a16:creationId xmlns:a16="http://schemas.microsoft.com/office/drawing/2014/main" id="{87241631-DE37-75FA-0847-DDA1418082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80832" y="3069204"/>
            <a:ext cx="194028" cy="319228"/>
          </a:xfrm>
          <a:prstGeom prst="rect">
            <a:avLst/>
          </a:prstGeom>
        </p:spPr>
      </p:pic>
      <p:pic>
        <p:nvPicPr>
          <p:cNvPr id="57" name="Picture 56">
            <a:extLst>
              <a:ext uri="{FF2B5EF4-FFF2-40B4-BE49-F238E27FC236}">
                <a16:creationId xmlns:a16="http://schemas.microsoft.com/office/drawing/2014/main" id="{392AD0AC-A1B4-73DE-04AF-9CAC757740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39322" y="1616080"/>
            <a:ext cx="194028" cy="319228"/>
          </a:xfrm>
          <a:prstGeom prst="rect">
            <a:avLst/>
          </a:prstGeom>
        </p:spPr>
      </p:pic>
      <p:pic>
        <p:nvPicPr>
          <p:cNvPr id="58" name="Picture 57">
            <a:extLst>
              <a:ext uri="{FF2B5EF4-FFF2-40B4-BE49-F238E27FC236}">
                <a16:creationId xmlns:a16="http://schemas.microsoft.com/office/drawing/2014/main" id="{7139788A-18CF-6BAF-DEA8-A207954A08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0198" y="2027055"/>
            <a:ext cx="194028" cy="319228"/>
          </a:xfrm>
          <a:prstGeom prst="rect">
            <a:avLst/>
          </a:prstGeom>
        </p:spPr>
      </p:pic>
      <p:pic>
        <p:nvPicPr>
          <p:cNvPr id="59" name="Picture 58">
            <a:extLst>
              <a:ext uri="{FF2B5EF4-FFF2-40B4-BE49-F238E27FC236}">
                <a16:creationId xmlns:a16="http://schemas.microsoft.com/office/drawing/2014/main" id="{D6D32C7D-1758-B36D-AE0F-3786DA3993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7532" y="2413022"/>
            <a:ext cx="194028" cy="319228"/>
          </a:xfrm>
          <a:prstGeom prst="rect">
            <a:avLst/>
          </a:prstGeom>
        </p:spPr>
      </p:pic>
      <p:pic>
        <p:nvPicPr>
          <p:cNvPr id="60" name="Picture 59">
            <a:extLst>
              <a:ext uri="{FF2B5EF4-FFF2-40B4-BE49-F238E27FC236}">
                <a16:creationId xmlns:a16="http://schemas.microsoft.com/office/drawing/2014/main" id="{C725772A-D15D-48B3-79DF-AFAA332009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94781" y="3212149"/>
            <a:ext cx="194028" cy="319228"/>
          </a:xfrm>
          <a:prstGeom prst="rect">
            <a:avLst/>
          </a:prstGeom>
        </p:spPr>
      </p:pic>
      <p:cxnSp>
        <p:nvCxnSpPr>
          <p:cNvPr id="61" name="Straight Connector 60">
            <a:extLst>
              <a:ext uri="{FF2B5EF4-FFF2-40B4-BE49-F238E27FC236}">
                <a16:creationId xmlns:a16="http://schemas.microsoft.com/office/drawing/2014/main" id="{961E210F-711D-C41E-132D-843C7A7E71BE}"/>
              </a:ext>
            </a:extLst>
          </p:cNvPr>
          <p:cNvCxnSpPr>
            <a:cxnSpLocks/>
          </p:cNvCxnSpPr>
          <p:nvPr/>
        </p:nvCxnSpPr>
        <p:spPr bwMode="auto">
          <a:xfrm>
            <a:off x="6940528" y="1662758"/>
            <a:ext cx="0" cy="2322159"/>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90BF3355-1E37-BF96-4B21-1403111E87C0}"/>
              </a:ext>
            </a:extLst>
          </p:cNvPr>
          <p:cNvCxnSpPr>
            <a:cxnSpLocks/>
          </p:cNvCxnSpPr>
          <p:nvPr/>
        </p:nvCxnSpPr>
        <p:spPr bwMode="auto">
          <a:xfrm>
            <a:off x="9450646" y="1662758"/>
            <a:ext cx="0" cy="2322159"/>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55" name="Picture 54">
            <a:extLst>
              <a:ext uri="{FF2B5EF4-FFF2-40B4-BE49-F238E27FC236}">
                <a16:creationId xmlns:a16="http://schemas.microsoft.com/office/drawing/2014/main" id="{9A1EE557-4F7B-52E0-8FEF-F2B09C34F9D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04975" y="2821296"/>
            <a:ext cx="194028" cy="319228"/>
          </a:xfrm>
          <a:prstGeom prst="rect">
            <a:avLst/>
          </a:prstGeom>
        </p:spPr>
      </p:pic>
      <p:pic>
        <p:nvPicPr>
          <p:cNvPr id="7" name="Picture 6">
            <a:extLst>
              <a:ext uri="{FF2B5EF4-FFF2-40B4-BE49-F238E27FC236}">
                <a16:creationId xmlns:a16="http://schemas.microsoft.com/office/drawing/2014/main" id="{B1A55A37-49B2-16AC-A965-89B7D0F0A7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88694" y="4594860"/>
            <a:ext cx="735556" cy="720000"/>
          </a:xfrm>
          <a:prstGeom prst="rect">
            <a:avLst/>
          </a:prstGeom>
        </p:spPr>
      </p:pic>
      <p:sp>
        <p:nvSpPr>
          <p:cNvPr id="9" name="Rectangle 8">
            <a:extLst>
              <a:ext uri="{FF2B5EF4-FFF2-40B4-BE49-F238E27FC236}">
                <a16:creationId xmlns:a16="http://schemas.microsoft.com/office/drawing/2014/main" id="{70D20E0D-5709-DC2C-D113-AA0243099879}"/>
              </a:ext>
            </a:extLst>
          </p:cNvPr>
          <p:cNvSpPr/>
          <p:nvPr/>
        </p:nvSpPr>
        <p:spPr bwMode="auto">
          <a:xfrm>
            <a:off x="8070897" y="5395115"/>
            <a:ext cx="1571150" cy="655799"/>
          </a:xfrm>
          <a:prstGeom prst="rect">
            <a:avLst/>
          </a:prstGeom>
          <a:noFill/>
          <a:ln w="9525" cap="flat" cmpd="sng" algn="ctr">
            <a:noFill/>
            <a:prstDash val="solid"/>
            <a:round/>
            <a:headEnd type="none" w="med" len="med"/>
            <a:tailEnd type="none" w="med" len="med"/>
          </a:ln>
          <a:effectLst/>
        </p:spPr>
        <p:txBody>
          <a:bodyPr vert="horz" wrap="square" lIns="91440" tIns="45720" rIns="91440" bIns="251999"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a:solidFill>
                  <a:srgbClr val="FDC700"/>
                </a:solidFill>
                <a:latin typeface="Arial" panose="020B0604020202020204" pitchFamily="34" charset="0"/>
                <a:cs typeface="Arial" panose="020B0604020202020204" pitchFamily="34" charset="0"/>
              </a:rPr>
              <a:t>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Locations</a:t>
            </a:r>
          </a:p>
        </p:txBody>
      </p:sp>
    </p:spTree>
    <p:extLst>
      <p:ext uri="{BB962C8B-B14F-4D97-AF65-F5344CB8AC3E}">
        <p14:creationId xmlns:p14="http://schemas.microsoft.com/office/powerpoint/2010/main" val="42864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picture containing blurry&#10;&#10;Description automatically generated">
            <a:extLst>
              <a:ext uri="{FF2B5EF4-FFF2-40B4-BE49-F238E27FC236}">
                <a16:creationId xmlns:a16="http://schemas.microsoft.com/office/drawing/2014/main" id="{97578693-B191-48C8-AB45-CE98DCFE577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4478" r="4855"/>
          <a:stretch/>
        </p:blipFill>
        <p:spPr>
          <a:xfrm>
            <a:off x="0" y="0"/>
            <a:ext cx="12192000" cy="6858000"/>
          </a:xfrm>
          <a:prstGeom prst="rect">
            <a:avLst/>
          </a:prstGeom>
        </p:spPr>
      </p:pic>
      <p:sp>
        <p:nvSpPr>
          <p:cNvPr id="2" name="Oval 1">
            <a:extLst>
              <a:ext uri="{FF2B5EF4-FFF2-40B4-BE49-F238E27FC236}">
                <a16:creationId xmlns:a16="http://schemas.microsoft.com/office/drawing/2014/main" id="{10126E61-3A93-CC66-8202-143DB3DB336C}"/>
              </a:ext>
            </a:extLst>
          </p:cNvPr>
          <p:cNvSpPr/>
          <p:nvPr/>
        </p:nvSpPr>
        <p:spPr>
          <a:xfrm>
            <a:off x="1706577" y="1145432"/>
            <a:ext cx="5627123" cy="55358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D48E5829-BC61-6B96-FC7F-E9A8AC527417}"/>
              </a:ext>
            </a:extLst>
          </p:cNvPr>
          <p:cNvSpPr/>
          <p:nvPr/>
        </p:nvSpPr>
        <p:spPr>
          <a:xfrm>
            <a:off x="9260066" y="1120552"/>
            <a:ext cx="2546112" cy="3528712"/>
          </a:xfrm>
          <a:prstGeom prst="roundRect">
            <a:avLst>
              <a:gd name="adj" fmla="val 9345"/>
            </a:avLst>
          </a:prstGeom>
          <a:solidFill>
            <a:srgbClr val="245B8B">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rgbClr val="FDC700"/>
              </a:solidFill>
              <a:latin typeface="Arial" panose="020B0604020202020204" pitchFamily="34" charset="0"/>
              <a:cs typeface="Arial" panose="020B0604020202020204" pitchFamily="34" charset="0"/>
            </a:endParaRPr>
          </a:p>
          <a:p>
            <a:pPr algn="ctr"/>
            <a:r>
              <a:rPr lang="en-US" sz="1600" i="1">
                <a:solidFill>
                  <a:srgbClr val="FDC700"/>
                </a:solidFill>
                <a:latin typeface="Arial" panose="020B0604020202020204" pitchFamily="34" charset="0"/>
                <a:cs typeface="Arial" panose="020B0604020202020204" pitchFamily="34" charset="0"/>
              </a:rPr>
              <a:t>“One of the very few partners in the UK who has a proven track record of delivering a complete solution using our latest technology in Data &amp; AI”</a:t>
            </a:r>
            <a:endParaRPr lang="en-GB" sz="1600" i="1">
              <a:solidFill>
                <a:srgbClr val="FDC700"/>
              </a:solidFill>
              <a:latin typeface="Arial" panose="020B0604020202020204" pitchFamily="34" charset="0"/>
              <a:cs typeface="Arial" panose="020B0604020202020204" pitchFamily="34" charset="0"/>
            </a:endParaRPr>
          </a:p>
        </p:txBody>
      </p:sp>
      <p:sp>
        <p:nvSpPr>
          <p:cNvPr id="5" name="Text Placeholder 7">
            <a:extLst>
              <a:ext uri="{FF2B5EF4-FFF2-40B4-BE49-F238E27FC236}">
                <a16:creationId xmlns:a16="http://schemas.microsoft.com/office/drawing/2014/main" id="{A62DE7A5-86B9-221C-62CE-406541F175CB}"/>
              </a:ext>
            </a:extLst>
          </p:cNvPr>
          <p:cNvSpPr txBox="1">
            <a:spLocks/>
          </p:cNvSpPr>
          <p:nvPr/>
        </p:nvSpPr>
        <p:spPr>
          <a:xfrm>
            <a:off x="442913" y="349491"/>
            <a:ext cx="5322888" cy="546209"/>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a:solidFill>
                  <a:schemeClr val="bg1"/>
                </a:solidFill>
                <a:latin typeface="Arial" panose="020B0604020202020204" pitchFamily="34" charset="0"/>
                <a:cs typeface="Arial" panose="020B0604020202020204" pitchFamily="34" charset="0"/>
              </a:rPr>
              <a:t>30+ YEARS IN ENERGY, FINANCE &amp; PUBLIC SECTOR</a:t>
            </a:r>
          </a:p>
        </p:txBody>
      </p:sp>
      <p:sp>
        <p:nvSpPr>
          <p:cNvPr id="13" name="Text Placeholder 8">
            <a:extLst>
              <a:ext uri="{FF2B5EF4-FFF2-40B4-BE49-F238E27FC236}">
                <a16:creationId xmlns:a16="http://schemas.microsoft.com/office/drawing/2014/main" id="{75EB8DC3-152E-ECE7-FB3C-CD85990C9951}"/>
              </a:ext>
            </a:extLst>
          </p:cNvPr>
          <p:cNvSpPr txBox="1">
            <a:spLocks/>
          </p:cNvSpPr>
          <p:nvPr/>
        </p:nvSpPr>
        <p:spPr>
          <a:xfrm>
            <a:off x="442913" y="708387"/>
            <a:ext cx="4514097" cy="38413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400">
                <a:solidFill>
                  <a:srgbClr val="FDC700"/>
                </a:solidFill>
                <a:latin typeface="Arial" panose="020B0604020202020204" pitchFamily="34" charset="0"/>
                <a:cs typeface="Arial" panose="020B0604020202020204" pitchFamily="34" charset="0"/>
              </a:rPr>
              <a:t>Developing services and solutions with our Partners</a:t>
            </a:r>
          </a:p>
        </p:txBody>
      </p:sp>
      <p:cxnSp>
        <p:nvCxnSpPr>
          <p:cNvPr id="15" name="Straight Connector 14">
            <a:extLst>
              <a:ext uri="{FF2B5EF4-FFF2-40B4-BE49-F238E27FC236}">
                <a16:creationId xmlns:a16="http://schemas.microsoft.com/office/drawing/2014/main" id="{87F65193-5E65-C9B8-7138-954D85AC9AD1}"/>
              </a:ext>
            </a:extLst>
          </p:cNvPr>
          <p:cNvCxnSpPr/>
          <p:nvPr/>
        </p:nvCxnSpPr>
        <p:spPr>
          <a:xfrm>
            <a:off x="540084" y="1138272"/>
            <a:ext cx="962527" cy="0"/>
          </a:xfrm>
          <a:prstGeom prst="line">
            <a:avLst/>
          </a:prstGeom>
          <a:ln>
            <a:solidFill>
              <a:srgbClr val="FDC700"/>
            </a:solidFill>
          </a:ln>
        </p:spPr>
        <p:style>
          <a:lnRef idx="1">
            <a:schemeClr val="accent1"/>
          </a:lnRef>
          <a:fillRef idx="0">
            <a:schemeClr val="accent1"/>
          </a:fillRef>
          <a:effectRef idx="0">
            <a:schemeClr val="accent1"/>
          </a:effectRef>
          <a:fontRef idx="minor">
            <a:schemeClr val="tx1"/>
          </a:fontRef>
        </p:style>
      </p:cxnSp>
      <p:pic>
        <p:nvPicPr>
          <p:cNvPr id="24" name="Picture 23" descr="A yellow and black logo&#10;&#10;Description automatically generated with medium confidence">
            <a:extLst>
              <a:ext uri="{FF2B5EF4-FFF2-40B4-BE49-F238E27FC236}">
                <a16:creationId xmlns:a16="http://schemas.microsoft.com/office/drawing/2014/main" id="{DF5AB1EB-413D-6EA5-0F62-DB8B2A93F0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5715" y="395609"/>
            <a:ext cx="1630190" cy="540000"/>
          </a:xfrm>
          <a:prstGeom prst="rect">
            <a:avLst/>
          </a:prstGeom>
        </p:spPr>
      </p:pic>
      <p:pic>
        <p:nvPicPr>
          <p:cNvPr id="17" name="Picture 16">
            <a:extLst>
              <a:ext uri="{FF2B5EF4-FFF2-40B4-BE49-F238E27FC236}">
                <a16:creationId xmlns:a16="http://schemas.microsoft.com/office/drawing/2014/main" id="{8E860072-6D9E-0BDC-0C8D-98E2D5985136}"/>
              </a:ext>
            </a:extLst>
          </p:cNvPr>
          <p:cNvPicPr>
            <a:picLocks noChangeAspect="1"/>
          </p:cNvPicPr>
          <p:nvPr/>
        </p:nvPicPr>
        <p:blipFill>
          <a:blip r:embed="rId5"/>
          <a:stretch>
            <a:fillRect/>
          </a:stretch>
        </p:blipFill>
        <p:spPr>
          <a:xfrm>
            <a:off x="2699961" y="1665490"/>
            <a:ext cx="691987" cy="922649"/>
          </a:xfrm>
          <a:prstGeom prst="rect">
            <a:avLst/>
          </a:prstGeom>
        </p:spPr>
      </p:pic>
      <p:pic>
        <p:nvPicPr>
          <p:cNvPr id="19" name="Picture 18">
            <a:extLst>
              <a:ext uri="{FF2B5EF4-FFF2-40B4-BE49-F238E27FC236}">
                <a16:creationId xmlns:a16="http://schemas.microsoft.com/office/drawing/2014/main" id="{DAA97378-BED7-FBD7-F41E-A0F8F7EE69E2}"/>
              </a:ext>
            </a:extLst>
          </p:cNvPr>
          <p:cNvPicPr>
            <a:picLocks noChangeAspect="1"/>
          </p:cNvPicPr>
          <p:nvPr/>
        </p:nvPicPr>
        <p:blipFill>
          <a:blip r:embed="rId6"/>
          <a:stretch>
            <a:fillRect/>
          </a:stretch>
        </p:blipFill>
        <p:spPr>
          <a:xfrm>
            <a:off x="3675345" y="1949351"/>
            <a:ext cx="649499" cy="601869"/>
          </a:xfrm>
          <a:prstGeom prst="rect">
            <a:avLst/>
          </a:prstGeom>
        </p:spPr>
      </p:pic>
      <p:pic>
        <p:nvPicPr>
          <p:cNvPr id="23" name="Picture 22">
            <a:extLst>
              <a:ext uri="{FF2B5EF4-FFF2-40B4-BE49-F238E27FC236}">
                <a16:creationId xmlns:a16="http://schemas.microsoft.com/office/drawing/2014/main" id="{1FBD1451-32B7-1406-0338-3C04A76C7C33}"/>
              </a:ext>
            </a:extLst>
          </p:cNvPr>
          <p:cNvPicPr>
            <a:picLocks noChangeAspect="1"/>
          </p:cNvPicPr>
          <p:nvPr/>
        </p:nvPicPr>
        <p:blipFill>
          <a:blip r:embed="rId7"/>
          <a:stretch>
            <a:fillRect/>
          </a:stretch>
        </p:blipFill>
        <p:spPr>
          <a:xfrm>
            <a:off x="6120773" y="4309818"/>
            <a:ext cx="891921" cy="649616"/>
          </a:xfrm>
          <a:prstGeom prst="rect">
            <a:avLst/>
          </a:prstGeom>
        </p:spPr>
      </p:pic>
      <p:pic>
        <p:nvPicPr>
          <p:cNvPr id="27" name="Picture 26">
            <a:extLst>
              <a:ext uri="{FF2B5EF4-FFF2-40B4-BE49-F238E27FC236}">
                <a16:creationId xmlns:a16="http://schemas.microsoft.com/office/drawing/2014/main" id="{2C689334-F419-64FF-D927-EB7F71214486}"/>
              </a:ext>
            </a:extLst>
          </p:cNvPr>
          <p:cNvPicPr>
            <a:picLocks noChangeAspect="1"/>
          </p:cNvPicPr>
          <p:nvPr/>
        </p:nvPicPr>
        <p:blipFill>
          <a:blip r:embed="rId8"/>
          <a:stretch>
            <a:fillRect/>
          </a:stretch>
        </p:blipFill>
        <p:spPr>
          <a:xfrm>
            <a:off x="3883136" y="1433642"/>
            <a:ext cx="1217901" cy="396670"/>
          </a:xfrm>
          <a:prstGeom prst="rect">
            <a:avLst/>
          </a:prstGeom>
        </p:spPr>
      </p:pic>
      <p:pic>
        <p:nvPicPr>
          <p:cNvPr id="28" name="Picture 27">
            <a:extLst>
              <a:ext uri="{FF2B5EF4-FFF2-40B4-BE49-F238E27FC236}">
                <a16:creationId xmlns:a16="http://schemas.microsoft.com/office/drawing/2014/main" id="{0A6A7AB6-101F-5AB2-B6D4-5F6DA3586BE6}"/>
              </a:ext>
            </a:extLst>
          </p:cNvPr>
          <p:cNvPicPr>
            <a:picLocks noChangeAspect="1"/>
          </p:cNvPicPr>
          <p:nvPr/>
        </p:nvPicPr>
        <p:blipFill>
          <a:blip r:embed="rId9"/>
          <a:stretch>
            <a:fillRect/>
          </a:stretch>
        </p:blipFill>
        <p:spPr>
          <a:xfrm>
            <a:off x="1950251" y="3448821"/>
            <a:ext cx="965865" cy="458786"/>
          </a:xfrm>
          <a:prstGeom prst="rect">
            <a:avLst/>
          </a:prstGeom>
        </p:spPr>
      </p:pic>
      <p:pic>
        <p:nvPicPr>
          <p:cNvPr id="30" name="Picture 24">
            <a:extLst>
              <a:ext uri="{FF2B5EF4-FFF2-40B4-BE49-F238E27FC236}">
                <a16:creationId xmlns:a16="http://schemas.microsoft.com/office/drawing/2014/main" id="{D3689C58-210F-4508-16B2-A3D672C3C6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7419" y="1871009"/>
            <a:ext cx="1050403" cy="5073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Go to Public Health Scotland home page">
            <a:extLst>
              <a:ext uri="{FF2B5EF4-FFF2-40B4-BE49-F238E27FC236}">
                <a16:creationId xmlns:a16="http://schemas.microsoft.com/office/drawing/2014/main" id="{34079DB9-7240-467C-C9B0-0A26307472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6285" y="2755078"/>
            <a:ext cx="1468542" cy="58741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F7CE8038-F199-2364-D2D8-E117143E882C}"/>
              </a:ext>
            </a:extLst>
          </p:cNvPr>
          <p:cNvPicPr>
            <a:picLocks noChangeAspect="1" noChangeArrowheads="1"/>
          </p:cNvPicPr>
          <p:nvPr/>
        </p:nvPicPr>
        <p:blipFill rotWithShape="1">
          <a:blip r:embed="rId12" cstate="hqprint">
            <a:extLst>
              <a:ext uri="{28A0092B-C50C-407E-A947-70E740481C1C}">
                <a14:useLocalDpi xmlns:a14="http://schemas.microsoft.com/office/drawing/2010/main" val="0"/>
              </a:ext>
            </a:extLst>
          </a:blip>
          <a:srcRect/>
          <a:stretch/>
        </p:blipFill>
        <p:spPr bwMode="auto">
          <a:xfrm>
            <a:off x="3104336" y="3761243"/>
            <a:ext cx="1554636" cy="58527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Police Digital Service">
            <a:extLst>
              <a:ext uri="{FF2B5EF4-FFF2-40B4-BE49-F238E27FC236}">
                <a16:creationId xmlns:a16="http://schemas.microsoft.com/office/drawing/2014/main" id="{96DEF09A-29D7-DF62-C4AF-F3673563C551}"/>
              </a:ext>
            </a:extLst>
          </p:cNvPr>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6295653" y="3178617"/>
            <a:ext cx="589543" cy="582452"/>
          </a:xfrm>
          <a:prstGeom prst="rect">
            <a:avLst/>
          </a:prstGeom>
          <a:solidFill>
            <a:srgbClr val="7030A0"/>
          </a:solidFill>
        </p:spPr>
      </p:pic>
      <p:pic>
        <p:nvPicPr>
          <p:cNvPr id="34" name="Picture 4" descr="NHS Greater Glasgow &amp;amp; Clyde Logo – Scotland&amp;#39;s Health on the Web">
            <a:extLst>
              <a:ext uri="{FF2B5EF4-FFF2-40B4-BE49-F238E27FC236}">
                <a16:creationId xmlns:a16="http://schemas.microsoft.com/office/drawing/2014/main" id="{328B4B3A-67A2-AF87-31E1-2ACE6B6C3BC5}"/>
              </a:ext>
            </a:extLst>
          </p:cNvPr>
          <p:cNvPicPr>
            <a:picLocks noChangeAspect="1" noChangeArrowheads="1"/>
          </p:cNvPicPr>
          <p:nvPr/>
        </p:nvPicPr>
        <p:blipFill rotWithShape="1">
          <a:blip r:embed="rId14" cstate="hqprint">
            <a:extLst>
              <a:ext uri="{28A0092B-C50C-407E-A947-70E740481C1C}">
                <a14:useLocalDpi xmlns:a14="http://schemas.microsoft.com/office/drawing/2010/main" val="0"/>
              </a:ext>
            </a:extLst>
          </a:blip>
          <a:srcRect/>
          <a:stretch/>
        </p:blipFill>
        <p:spPr bwMode="auto">
          <a:xfrm>
            <a:off x="5079206" y="3021637"/>
            <a:ext cx="767943" cy="5897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mage result for south ayrshire council">
            <a:hlinkClick r:id="rId15"/>
            <a:extLst>
              <a:ext uri="{FF2B5EF4-FFF2-40B4-BE49-F238E27FC236}">
                <a16:creationId xmlns:a16="http://schemas.microsoft.com/office/drawing/2014/main" id="{6B303769-0F38-FC15-12E4-AC8F922F80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64642" y="2767173"/>
            <a:ext cx="1010354" cy="5266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Text&#10;&#10;Description automatically generated">
            <a:extLst>
              <a:ext uri="{FF2B5EF4-FFF2-40B4-BE49-F238E27FC236}">
                <a16:creationId xmlns:a16="http://schemas.microsoft.com/office/drawing/2014/main" id="{5E272566-F715-5E42-EFBA-3A7D597D1895}"/>
              </a:ext>
            </a:extLst>
          </p:cNvPr>
          <p:cNvPicPr>
            <a:picLocks noChangeAspect="1"/>
          </p:cNvPicPr>
          <p:nvPr/>
        </p:nvPicPr>
        <p:blipFill>
          <a:blip r:embed="rId17"/>
          <a:stretch>
            <a:fillRect/>
          </a:stretch>
        </p:blipFill>
        <p:spPr>
          <a:xfrm>
            <a:off x="4930249" y="4052895"/>
            <a:ext cx="1108532" cy="357461"/>
          </a:xfrm>
          <a:prstGeom prst="rect">
            <a:avLst/>
          </a:prstGeom>
        </p:spPr>
      </p:pic>
      <p:pic>
        <p:nvPicPr>
          <p:cNvPr id="38" name="Picture 2" descr="See the source image">
            <a:extLst>
              <a:ext uri="{FF2B5EF4-FFF2-40B4-BE49-F238E27FC236}">
                <a16:creationId xmlns:a16="http://schemas.microsoft.com/office/drawing/2014/main" id="{E1ABAE0F-A862-00D4-AD18-9610D540E24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62135" y="4978098"/>
            <a:ext cx="933865" cy="7408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a:extLst>
              <a:ext uri="{FF2B5EF4-FFF2-40B4-BE49-F238E27FC236}">
                <a16:creationId xmlns:a16="http://schemas.microsoft.com/office/drawing/2014/main" id="{52D1D427-2A6A-0FB6-BA92-79EDD8178D23}"/>
              </a:ext>
            </a:extLst>
          </p:cNvPr>
          <p:cNvPicPr>
            <a:picLocks noChangeAspect="1" noChangeArrowheads="1"/>
          </p:cNvPicPr>
          <p:nvPr/>
        </p:nvPicPr>
        <p:blipFill rotWithShape="1">
          <a:blip r:embed="rId19" cstate="hqprint">
            <a:extLst>
              <a:ext uri="{28A0092B-C50C-407E-A947-70E740481C1C}">
                <a14:useLocalDpi xmlns:a14="http://schemas.microsoft.com/office/drawing/2010/main" val="0"/>
              </a:ext>
            </a:extLst>
          </a:blip>
          <a:srcRect/>
          <a:stretch/>
        </p:blipFill>
        <p:spPr bwMode="auto">
          <a:xfrm>
            <a:off x="3906886" y="4665607"/>
            <a:ext cx="1118313" cy="5868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aviva logo yellow background">
            <a:extLst>
              <a:ext uri="{FF2B5EF4-FFF2-40B4-BE49-F238E27FC236}">
                <a16:creationId xmlns:a16="http://schemas.microsoft.com/office/drawing/2014/main" id="{991409FB-1683-1E60-12BD-5C4B7DF386B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37018" y="5764445"/>
            <a:ext cx="526542" cy="52654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Jobs with MINISTRY OF JUSTICE | Guardian Jobs">
            <a:extLst>
              <a:ext uri="{FF2B5EF4-FFF2-40B4-BE49-F238E27FC236}">
                <a16:creationId xmlns:a16="http://schemas.microsoft.com/office/drawing/2014/main" id="{C8328BC4-301B-2521-4EB9-937DBA4A3E0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30689" y="4365001"/>
            <a:ext cx="973668" cy="48683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Greggs - Food &amp;amp; Drink Shop in Bournemouth, Bournemouth - Bournemouth">
            <a:extLst>
              <a:ext uri="{FF2B5EF4-FFF2-40B4-BE49-F238E27FC236}">
                <a16:creationId xmlns:a16="http://schemas.microsoft.com/office/drawing/2014/main" id="{A7FF80E5-B679-157E-49CE-D25E6218AF88}"/>
              </a:ext>
            </a:extLst>
          </p:cNvPr>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2916116" y="5049815"/>
            <a:ext cx="603801" cy="3461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lobal Payment Outlook for 2021">
            <a:extLst>
              <a:ext uri="{FF2B5EF4-FFF2-40B4-BE49-F238E27FC236}">
                <a16:creationId xmlns:a16="http://schemas.microsoft.com/office/drawing/2014/main" id="{BB91F81B-5751-DF45-F8AA-C509A7CFCFB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91728" y="2518253"/>
            <a:ext cx="1106250" cy="5798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5F4B703-4F46-90A9-7721-21AA92C2954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0034" y="5597209"/>
            <a:ext cx="1513949" cy="43050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E480317-54C2-1AF0-D9CD-5E026E329FCA}"/>
              </a:ext>
            </a:extLst>
          </p:cNvPr>
          <p:cNvCxnSpPr>
            <a:cxnSpLocks/>
          </p:cNvCxnSpPr>
          <p:nvPr/>
        </p:nvCxnSpPr>
        <p:spPr>
          <a:xfrm>
            <a:off x="8894464" y="888334"/>
            <a:ext cx="0" cy="522467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2052" name="Picture 4" descr="Microsoft-Logo-White - Vyopta">
            <a:extLst>
              <a:ext uri="{FF2B5EF4-FFF2-40B4-BE49-F238E27FC236}">
                <a16:creationId xmlns:a16="http://schemas.microsoft.com/office/drawing/2014/main" id="{E3008F11-1CEC-33F8-EBF9-DC8B6C453FB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436145" y="1309938"/>
            <a:ext cx="2098556" cy="7726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isco Logo and symbol, meaning, history, PNG, brand">
            <a:extLst>
              <a:ext uri="{FF2B5EF4-FFF2-40B4-BE49-F238E27FC236}">
                <a16:creationId xmlns:a16="http://schemas.microsoft.com/office/drawing/2014/main" id="{6648C000-5997-EE21-67E4-B3FEE8CA6EC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738263" y="4851835"/>
            <a:ext cx="1589717" cy="9099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lo Alto Networks – Logos Download">
            <a:extLst>
              <a:ext uri="{FF2B5EF4-FFF2-40B4-BE49-F238E27FC236}">
                <a16:creationId xmlns:a16="http://schemas.microsoft.com/office/drawing/2014/main" id="{A759441C-66E7-62B7-25B7-0E84475CDE2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436145" y="5964345"/>
            <a:ext cx="2274635" cy="76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dark, night sky&#10;&#10;Description automatically generated">
            <a:extLst>
              <a:ext uri="{FF2B5EF4-FFF2-40B4-BE49-F238E27FC236}">
                <a16:creationId xmlns:a16="http://schemas.microsoft.com/office/drawing/2014/main" id="{94F94127-E7C6-4681-84A0-0F4E7344C09A}"/>
              </a:ext>
            </a:extLst>
          </p:cNvPr>
          <p:cNvPicPr>
            <a:picLocks noChangeAspect="1"/>
          </p:cNvPicPr>
          <p:nvPr/>
        </p:nvPicPr>
        <p:blipFill rotWithShape="1">
          <a:blip r:embed="rId3">
            <a:extLst>
              <a:ext uri="{28A0092B-C50C-407E-A947-70E740481C1C}">
                <a14:useLocalDpi xmlns:a14="http://schemas.microsoft.com/office/drawing/2010/main" val="0"/>
              </a:ext>
            </a:extLst>
          </a:blip>
          <a:srcRect l="73526" b="15553"/>
          <a:stretch/>
        </p:blipFill>
        <p:spPr>
          <a:xfrm>
            <a:off x="8964290" y="-3470"/>
            <a:ext cx="3227709" cy="6861470"/>
          </a:xfrm>
          <a:prstGeom prst="rect">
            <a:avLst/>
          </a:prstGeom>
        </p:spPr>
      </p:pic>
      <p:sp>
        <p:nvSpPr>
          <p:cNvPr id="25" name="TextBox 24">
            <a:extLst>
              <a:ext uri="{FF2B5EF4-FFF2-40B4-BE49-F238E27FC236}">
                <a16:creationId xmlns:a16="http://schemas.microsoft.com/office/drawing/2014/main" id="{DCB2D109-D31D-4F64-9661-A258D1CE3A27}"/>
              </a:ext>
            </a:extLst>
          </p:cNvPr>
          <p:cNvSpPr txBox="1"/>
          <p:nvPr/>
        </p:nvSpPr>
        <p:spPr>
          <a:xfrm>
            <a:off x="9169777" y="936312"/>
            <a:ext cx="2816734" cy="5909310"/>
          </a:xfrm>
          <a:prstGeom prst="rect">
            <a:avLst/>
          </a:prstGeom>
          <a:noFill/>
        </p:spPr>
        <p:txBody>
          <a:bodyPr wrap="square" lIns="91440" tIns="45720" rIns="91440" bIns="45720" anchor="t">
            <a:spAutoFit/>
          </a:bodyPr>
          <a:lstStyle/>
          <a:p>
            <a:pPr>
              <a:defRPr/>
            </a:pPr>
            <a:r>
              <a:rPr lang="en-GB" sz="1400" spc="25">
                <a:solidFill>
                  <a:srgbClr val="FFC524"/>
                </a:solidFill>
                <a:latin typeface="Arial" panose="020B0604020202020204" pitchFamily="34" charset="0"/>
                <a:cs typeface="Arial" panose="020B0604020202020204" pitchFamily="34" charset="0"/>
              </a:rPr>
              <a:t>Service Spotlight: </a:t>
            </a:r>
          </a:p>
          <a:p>
            <a:pPr>
              <a:defRPr/>
            </a:pPr>
            <a:r>
              <a:rPr lang="en-GB" sz="1400" spc="25">
                <a:solidFill>
                  <a:srgbClr val="FFC524"/>
                </a:solidFill>
                <a:latin typeface="Arial" panose="020B0604020202020204" pitchFamily="34" charset="0"/>
                <a:cs typeface="Arial" panose="020B0604020202020204" pitchFamily="34" charset="0"/>
              </a:rPr>
              <a:t>Petrofac Go</a:t>
            </a:r>
          </a:p>
          <a:p>
            <a:pPr>
              <a:defRPr/>
            </a:pPr>
            <a:endParaRPr lang="en-GB" sz="1400" spc="25">
              <a:solidFill>
                <a:srgbClr val="FFC524"/>
              </a:solidFill>
              <a:latin typeface="Arial" panose="020B0604020202020204" pitchFamily="34" charset="0"/>
              <a:cs typeface="Arial" panose="020B0604020202020204" pitchFamily="34" charset="0"/>
            </a:endParaRPr>
          </a:p>
          <a:p>
            <a:r>
              <a:rPr lang="en-US" sz="1400" spc="25">
                <a:solidFill>
                  <a:srgbClr val="FFFFFF"/>
                </a:solidFill>
                <a:latin typeface="Arial" panose="020B0604020202020204" pitchFamily="34" charset="0"/>
                <a:cs typeface="Arial" panose="020B0604020202020204" pitchFamily="34" charset="0"/>
              </a:rPr>
              <a:t>As part of its ongoing </a:t>
            </a:r>
            <a:r>
              <a:rPr lang="en-US" sz="1400" spc="25" err="1">
                <a:solidFill>
                  <a:srgbClr val="FFFFFF"/>
                </a:solidFill>
                <a:latin typeface="Arial" panose="020B0604020202020204" pitchFamily="34" charset="0"/>
                <a:cs typeface="Arial" panose="020B0604020202020204" pitchFamily="34" charset="0"/>
              </a:rPr>
              <a:t>digitalisation</a:t>
            </a:r>
            <a:r>
              <a:rPr lang="en-US" sz="1400" spc="25">
                <a:solidFill>
                  <a:srgbClr val="FFFFFF"/>
                </a:solidFill>
                <a:latin typeface="Arial" panose="020B0604020202020204" pitchFamily="34" charset="0"/>
                <a:cs typeface="Arial" panose="020B0604020202020204" pitchFamily="34" charset="0"/>
              </a:rPr>
              <a:t> strategy, our Energy customer wanted to streamline the process of </a:t>
            </a:r>
            <a:r>
              <a:rPr lang="en-US" sz="1400" spc="25" err="1">
                <a:solidFill>
                  <a:srgbClr val="FFFFFF"/>
                </a:solidFill>
                <a:latin typeface="Arial" panose="020B0604020202020204" pitchFamily="34" charset="0"/>
                <a:cs typeface="Arial" panose="020B0604020202020204" pitchFamily="34" charset="0"/>
              </a:rPr>
              <a:t>mobilising</a:t>
            </a:r>
            <a:r>
              <a:rPr lang="en-US" sz="1400" spc="25">
                <a:solidFill>
                  <a:srgbClr val="FFFFFF"/>
                </a:solidFill>
                <a:latin typeface="Arial" panose="020B0604020202020204" pitchFamily="34" charset="0"/>
                <a:cs typeface="Arial" panose="020B0604020202020204" pitchFamily="34" charset="0"/>
              </a:rPr>
              <a:t> thousands of workers to offshore locations by using a mobile application.</a:t>
            </a:r>
          </a:p>
          <a:p>
            <a:pPr>
              <a:defRPr/>
            </a:pPr>
            <a:endParaRPr lang="en-GB" sz="1400" spc="25">
              <a:solidFill>
                <a:srgbClr val="FFFFFF"/>
              </a:solidFill>
              <a:latin typeface="Arial" panose="020B0604020202020204" pitchFamily="34" charset="0"/>
              <a:cs typeface="Arial" panose="020B0604020202020204" pitchFamily="34" charset="0"/>
            </a:endParaRPr>
          </a:p>
          <a:p>
            <a:r>
              <a:rPr lang="en-US" sz="1400" spc="25">
                <a:solidFill>
                  <a:srgbClr val="FFFFFF"/>
                </a:solidFill>
                <a:latin typeface="Arial" panose="020B0604020202020204" pitchFamily="34" charset="0"/>
                <a:cs typeface="Arial" panose="020B0604020202020204" pitchFamily="34" charset="0"/>
              </a:rPr>
              <a:t>Sword proposed two applications; a mobile app for Apple and Android devices, and an administration app to be used by the onshore logistics team.</a:t>
            </a:r>
          </a:p>
          <a:p>
            <a:endParaRPr lang="en-US" sz="1400" spc="25">
              <a:solidFill>
                <a:srgbClr val="FFFFFF"/>
              </a:solidFill>
              <a:latin typeface="Arial" panose="020B0604020202020204" pitchFamily="34" charset="0"/>
              <a:cs typeface="Arial" panose="020B0604020202020204" pitchFamily="34" charset="0"/>
            </a:endParaRPr>
          </a:p>
          <a:p>
            <a:r>
              <a:rPr lang="en-US" sz="1400" spc="25">
                <a:solidFill>
                  <a:srgbClr val="FFFFFF"/>
                </a:solidFill>
                <a:latin typeface="Arial" panose="020B0604020202020204" pitchFamily="34" charset="0"/>
                <a:cs typeface="Arial" panose="020B0604020202020204" pitchFamily="34" charset="0"/>
              </a:rPr>
              <a:t>We designed the app to work offline using cached data and </a:t>
            </a:r>
            <a:r>
              <a:rPr lang="en-US" sz="1400" spc="25" err="1">
                <a:solidFill>
                  <a:srgbClr val="FFFFFF"/>
                </a:solidFill>
                <a:latin typeface="Arial" panose="020B0604020202020204" pitchFamily="34" charset="0"/>
                <a:cs typeface="Arial" panose="020B0604020202020204" pitchFamily="34" charset="0"/>
              </a:rPr>
              <a:t>synchronise</a:t>
            </a:r>
            <a:r>
              <a:rPr lang="en-US" sz="1400" spc="25">
                <a:solidFill>
                  <a:srgbClr val="FFFFFF"/>
                </a:solidFill>
                <a:latin typeface="Arial" panose="020B0604020202020204" pitchFamily="34" charset="0"/>
                <a:cs typeface="Arial" panose="020B0604020202020204" pitchFamily="34" charset="0"/>
              </a:rPr>
              <a:t> when connected to meet requirements to operate in limited environments and to also </a:t>
            </a:r>
            <a:r>
              <a:rPr lang="en-US" sz="1400" spc="25" err="1">
                <a:solidFill>
                  <a:srgbClr val="FFFFFF"/>
                </a:solidFill>
                <a:latin typeface="Arial" panose="020B0604020202020204" pitchFamily="34" charset="0"/>
                <a:cs typeface="Arial" panose="020B0604020202020204" pitchFamily="34" charset="0"/>
              </a:rPr>
              <a:t>minimise</a:t>
            </a:r>
            <a:r>
              <a:rPr lang="en-US" sz="1400" spc="25">
                <a:solidFill>
                  <a:srgbClr val="FFFFFF"/>
                </a:solidFill>
                <a:latin typeface="Arial" panose="020B0604020202020204" pitchFamily="34" charset="0"/>
                <a:cs typeface="Arial" panose="020B0604020202020204" pitchFamily="34" charset="0"/>
              </a:rPr>
              <a:t> battery draining by ensuring the technology used is native to mobile environments</a:t>
            </a:r>
            <a:r>
              <a:rPr lang="en-US" sz="1400" spc="25">
                <a:solidFill>
                  <a:srgbClr val="FFFFFF"/>
                </a:solidFill>
                <a:latin typeface="NiveauGroteskLight"/>
              </a:rPr>
              <a:t>.</a:t>
            </a:r>
          </a:p>
        </p:txBody>
      </p:sp>
      <p:sp>
        <p:nvSpPr>
          <p:cNvPr id="11" name="TextBox 10">
            <a:extLst>
              <a:ext uri="{FF2B5EF4-FFF2-40B4-BE49-F238E27FC236}">
                <a16:creationId xmlns:a16="http://schemas.microsoft.com/office/drawing/2014/main" id="{6C3BFF0D-44C1-A4B7-31C2-A12808B0EC24}"/>
              </a:ext>
            </a:extLst>
          </p:cNvPr>
          <p:cNvSpPr txBox="1"/>
          <p:nvPr/>
        </p:nvSpPr>
        <p:spPr>
          <a:xfrm>
            <a:off x="430699" y="1254765"/>
            <a:ext cx="7605843" cy="523220"/>
          </a:xfrm>
          <a:prstGeom prst="rect">
            <a:avLst/>
          </a:prstGeom>
          <a:noFill/>
        </p:spPr>
        <p:txBody>
          <a:bodyPr wrap="square">
            <a:spAutoFit/>
          </a:bodyPr>
          <a:lstStyle/>
          <a:p>
            <a:pPr defTabSz="914310">
              <a:defRPr/>
            </a:pPr>
            <a:r>
              <a:rPr lang="en-US" sz="1400" dirty="0">
                <a:solidFill>
                  <a:srgbClr val="245B8B"/>
                </a:solidFill>
                <a:latin typeface="Arial" panose="020B0604020202020204" pitchFamily="34" charset="0"/>
                <a:cs typeface="Arial" panose="020B0604020202020204" pitchFamily="34" charset="0"/>
              </a:rPr>
              <a:t>We take an engineer-led approach to design and create software systems that add unique value. </a:t>
            </a:r>
          </a:p>
        </p:txBody>
      </p:sp>
      <p:sp>
        <p:nvSpPr>
          <p:cNvPr id="6" name="Text Placeholder 7">
            <a:extLst>
              <a:ext uri="{FF2B5EF4-FFF2-40B4-BE49-F238E27FC236}">
                <a16:creationId xmlns:a16="http://schemas.microsoft.com/office/drawing/2014/main" id="{6EEE63C7-B95E-A1B2-3E1E-1507026758A1}"/>
              </a:ext>
            </a:extLst>
          </p:cNvPr>
          <p:cNvSpPr txBox="1">
            <a:spLocks/>
          </p:cNvSpPr>
          <p:nvPr/>
        </p:nvSpPr>
        <p:spPr>
          <a:xfrm>
            <a:off x="430699" y="525727"/>
            <a:ext cx="5139783" cy="612892"/>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200" b="0" i="0" kern="1200">
                <a:solidFill>
                  <a:srgbClr val="005595"/>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a:solidFill>
                  <a:srgbClr val="245B8B"/>
                </a:solidFill>
                <a:latin typeface="Arial" panose="020B0604020202020204" pitchFamily="34" charset="0"/>
                <a:cs typeface="Arial" panose="020B0604020202020204" pitchFamily="34" charset="0"/>
              </a:rPr>
              <a:t>APPS</a:t>
            </a:r>
          </a:p>
          <a:p>
            <a:pPr>
              <a:lnSpc>
                <a:spcPct val="110000"/>
              </a:lnSpc>
            </a:pPr>
            <a:r>
              <a:rPr lang="en-GB" sz="1500">
                <a:solidFill>
                  <a:srgbClr val="FDC700"/>
                </a:solidFill>
                <a:latin typeface="Arial" panose="020B0604020202020204" pitchFamily="34" charset="0"/>
                <a:cs typeface="Arial" panose="020B0604020202020204" pitchFamily="34" charset="0"/>
              </a:rPr>
              <a:t>Application and Software Development Solutions</a:t>
            </a:r>
          </a:p>
          <a:p>
            <a:endParaRPr lang="en-GB" sz="1600">
              <a:solidFill>
                <a:schemeClr val="bg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85F67E97-D851-4122-34A1-E8FFCD6C0141}"/>
              </a:ext>
            </a:extLst>
          </p:cNvPr>
          <p:cNvCxnSpPr/>
          <p:nvPr/>
        </p:nvCxnSpPr>
        <p:spPr>
          <a:xfrm>
            <a:off x="527872" y="1153479"/>
            <a:ext cx="962527" cy="0"/>
          </a:xfrm>
          <a:prstGeom prst="line">
            <a:avLst/>
          </a:prstGeom>
          <a:ln>
            <a:solidFill>
              <a:srgbClr val="FDC700"/>
            </a:solidFill>
          </a:ln>
        </p:spPr>
        <p:style>
          <a:lnRef idx="1">
            <a:schemeClr val="accent1"/>
          </a:lnRef>
          <a:fillRef idx="0">
            <a:schemeClr val="accent1"/>
          </a:fillRef>
          <a:effectRef idx="0">
            <a:schemeClr val="accent1"/>
          </a:effectRef>
          <a:fontRef idx="minor">
            <a:schemeClr val="tx1"/>
          </a:fontRef>
        </p:style>
      </p:cxnSp>
      <p:pic>
        <p:nvPicPr>
          <p:cNvPr id="4" name="Picture 3" descr="A yellow and black logo&#10;&#10;Description automatically generated with medium confidence">
            <a:extLst>
              <a:ext uri="{FF2B5EF4-FFF2-40B4-BE49-F238E27FC236}">
                <a16:creationId xmlns:a16="http://schemas.microsoft.com/office/drawing/2014/main" id="{1231DDD5-C468-00F3-0F9F-4A5B5018E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5715" y="381004"/>
            <a:ext cx="1630190" cy="540000"/>
          </a:xfrm>
          <a:prstGeom prst="rect">
            <a:avLst/>
          </a:prstGeom>
        </p:spPr>
      </p:pic>
      <p:sp>
        <p:nvSpPr>
          <p:cNvPr id="12" name="TextBox 11">
            <a:extLst>
              <a:ext uri="{FF2B5EF4-FFF2-40B4-BE49-F238E27FC236}">
                <a16:creationId xmlns:a16="http://schemas.microsoft.com/office/drawing/2014/main" id="{69A16B58-F9D8-7D0C-DB83-C7F69A4B7D18}"/>
              </a:ext>
            </a:extLst>
          </p:cNvPr>
          <p:cNvSpPr txBox="1"/>
          <p:nvPr/>
        </p:nvSpPr>
        <p:spPr>
          <a:xfrm>
            <a:off x="1606714" y="2225709"/>
            <a:ext cx="6429828" cy="523220"/>
          </a:xfrm>
          <a:prstGeom prst="rect">
            <a:avLst/>
          </a:prstGeom>
          <a:noFill/>
        </p:spPr>
        <p:txBody>
          <a:bodyPr wrap="square" rtlCol="0">
            <a:spAutoFit/>
          </a:bodyPr>
          <a:lstStyle/>
          <a:p>
            <a:pPr defTabSz="914310">
              <a:defRPr/>
            </a:pPr>
            <a:r>
              <a:rPr lang="en-US" sz="1400" dirty="0">
                <a:solidFill>
                  <a:srgbClr val="245B8B"/>
                </a:solidFill>
                <a:latin typeface="Arial" panose="020B0604020202020204" pitchFamily="34" charset="0"/>
                <a:cs typeface="Arial" panose="020B0604020202020204" pitchFamily="34" charset="0"/>
              </a:rPr>
              <a:t>We work with our customers to design and develop software products and apps to address bespoke challenges or opportunities.</a:t>
            </a:r>
          </a:p>
        </p:txBody>
      </p:sp>
      <p:sp>
        <p:nvSpPr>
          <p:cNvPr id="14" name="TextBox 13">
            <a:extLst>
              <a:ext uri="{FF2B5EF4-FFF2-40B4-BE49-F238E27FC236}">
                <a16:creationId xmlns:a16="http://schemas.microsoft.com/office/drawing/2014/main" id="{00E43EBF-5DC6-C806-0453-16576BE25756}"/>
              </a:ext>
            </a:extLst>
          </p:cNvPr>
          <p:cNvSpPr txBox="1"/>
          <p:nvPr/>
        </p:nvSpPr>
        <p:spPr>
          <a:xfrm>
            <a:off x="1606714" y="3322655"/>
            <a:ext cx="6429828" cy="523220"/>
          </a:xfrm>
          <a:prstGeom prst="rect">
            <a:avLst/>
          </a:prstGeom>
          <a:noFill/>
        </p:spPr>
        <p:txBody>
          <a:bodyPr wrap="square" rtlCol="0">
            <a:spAutoFit/>
          </a:bodyPr>
          <a:lstStyle/>
          <a:p>
            <a:pPr defTabSz="914310">
              <a:defRPr/>
            </a:pPr>
            <a:r>
              <a:rPr lang="en-US" sz="1400" dirty="0">
                <a:solidFill>
                  <a:srgbClr val="245B8B"/>
                </a:solidFill>
                <a:latin typeface="Arial" panose="020B0604020202020204" pitchFamily="34" charset="0"/>
                <a:cs typeface="Arial" panose="020B0604020202020204" pitchFamily="34" charset="0"/>
              </a:rPr>
              <a:t>Our Interactive prototypes, and iterative delivery approach allow stakeholders to envisage the product throughout the build cycle.</a:t>
            </a:r>
          </a:p>
        </p:txBody>
      </p:sp>
      <p:sp>
        <p:nvSpPr>
          <p:cNvPr id="15" name="TextBox 14">
            <a:extLst>
              <a:ext uri="{FF2B5EF4-FFF2-40B4-BE49-F238E27FC236}">
                <a16:creationId xmlns:a16="http://schemas.microsoft.com/office/drawing/2014/main" id="{17DF0084-6D3F-5175-F99F-B3B9505731DA}"/>
              </a:ext>
            </a:extLst>
          </p:cNvPr>
          <p:cNvSpPr txBox="1"/>
          <p:nvPr/>
        </p:nvSpPr>
        <p:spPr>
          <a:xfrm>
            <a:off x="1606714" y="4156967"/>
            <a:ext cx="6429828" cy="1384995"/>
          </a:xfrm>
          <a:prstGeom prst="rect">
            <a:avLst/>
          </a:prstGeom>
          <a:noFill/>
        </p:spPr>
        <p:txBody>
          <a:bodyPr wrap="square" rtlCol="0">
            <a:spAutoFit/>
          </a:bodyPr>
          <a:lstStyle/>
          <a:p>
            <a:pPr defTabSz="914310">
              <a:defRPr/>
            </a:pPr>
            <a:r>
              <a:rPr lang="en-US" sz="1400" dirty="0">
                <a:solidFill>
                  <a:srgbClr val="245B8B"/>
                </a:solidFill>
                <a:latin typeface="Arial" panose="020B0604020202020204" pitchFamily="34" charset="0"/>
                <a:cs typeface="Arial" panose="020B0604020202020204" pitchFamily="34" charset="0"/>
              </a:rPr>
              <a:t>We manage project and organisational change through digital adoption frameworks. </a:t>
            </a:r>
          </a:p>
          <a:p>
            <a:pPr defTabSz="914310">
              <a:defRPr/>
            </a:pPr>
            <a:endParaRPr lang="en-US" sz="1400" dirty="0">
              <a:solidFill>
                <a:srgbClr val="245B8B"/>
              </a:solidFill>
              <a:latin typeface="Arial" panose="020B0604020202020204" pitchFamily="34" charset="0"/>
              <a:cs typeface="Arial" panose="020B0604020202020204" pitchFamily="34" charset="0"/>
            </a:endParaRPr>
          </a:p>
          <a:p>
            <a:pPr defTabSz="914310">
              <a:defRPr/>
            </a:pPr>
            <a:r>
              <a:rPr lang="en-US" sz="1400" dirty="0">
                <a:solidFill>
                  <a:srgbClr val="245B8B"/>
                </a:solidFill>
                <a:latin typeface="Arial" panose="020B0604020202020204" pitchFamily="34" charset="0"/>
                <a:cs typeface="Arial" panose="020B0604020202020204" pitchFamily="34" charset="0"/>
              </a:rPr>
              <a:t>We provide a software suite designed ‘by engineers for engineers’ with proven, cost effective and intuitive tools. </a:t>
            </a:r>
          </a:p>
          <a:p>
            <a:pPr defTabSz="914310">
              <a:defRPr/>
            </a:pPr>
            <a:endParaRPr lang="en-US" sz="1400" dirty="0">
              <a:solidFill>
                <a:srgbClr val="245B8B"/>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43F406BA-D32F-4336-5E02-8F42B15D3672}"/>
              </a:ext>
            </a:extLst>
          </p:cNvPr>
          <p:cNvSpPr txBox="1"/>
          <p:nvPr/>
        </p:nvSpPr>
        <p:spPr>
          <a:xfrm>
            <a:off x="1583284" y="5393997"/>
            <a:ext cx="6429828" cy="738664"/>
          </a:xfrm>
          <a:prstGeom prst="rect">
            <a:avLst/>
          </a:prstGeom>
          <a:noFill/>
        </p:spPr>
        <p:txBody>
          <a:bodyPr wrap="square" rtlCol="0">
            <a:spAutoFit/>
          </a:bodyPr>
          <a:lstStyle/>
          <a:p>
            <a:pPr defTabSz="914310">
              <a:defRPr/>
            </a:pPr>
            <a:r>
              <a:rPr lang="en-US" sz="1400" dirty="0">
                <a:solidFill>
                  <a:srgbClr val="245B8B"/>
                </a:solidFill>
                <a:latin typeface="Arial" panose="020B0604020202020204" pitchFamily="34" charset="0"/>
                <a:cs typeface="Arial" panose="020B0604020202020204" pitchFamily="34" charset="0"/>
              </a:rPr>
              <a:t>We support future evolutions in response to changing business needs. Our experienced resources are on hand as trusted advisors for organisations to maintain their apps and systems.</a:t>
            </a:r>
          </a:p>
        </p:txBody>
      </p:sp>
      <p:grpSp>
        <p:nvGrpSpPr>
          <p:cNvPr id="13" name="Group 12">
            <a:extLst>
              <a:ext uri="{FF2B5EF4-FFF2-40B4-BE49-F238E27FC236}">
                <a16:creationId xmlns:a16="http://schemas.microsoft.com/office/drawing/2014/main" id="{05624889-43ED-C0EC-7418-68F3C4A8D2C1}"/>
              </a:ext>
            </a:extLst>
          </p:cNvPr>
          <p:cNvGrpSpPr/>
          <p:nvPr/>
        </p:nvGrpSpPr>
        <p:grpSpPr>
          <a:xfrm>
            <a:off x="565878" y="2060263"/>
            <a:ext cx="868940" cy="868940"/>
            <a:chOff x="565878" y="2060263"/>
            <a:chExt cx="868940" cy="868940"/>
          </a:xfrm>
        </p:grpSpPr>
        <p:sp>
          <p:nvSpPr>
            <p:cNvPr id="9" name="Oval 8">
              <a:extLst>
                <a:ext uri="{FF2B5EF4-FFF2-40B4-BE49-F238E27FC236}">
                  <a16:creationId xmlns:a16="http://schemas.microsoft.com/office/drawing/2014/main" id="{139817AD-F081-11F0-83C4-E6058F87965C}"/>
                </a:ext>
              </a:extLst>
            </p:cNvPr>
            <p:cNvSpPr/>
            <p:nvPr/>
          </p:nvSpPr>
          <p:spPr>
            <a:xfrm>
              <a:off x="565878" y="2060263"/>
              <a:ext cx="868940" cy="868940"/>
            </a:xfrm>
            <a:prstGeom prst="ellipse">
              <a:avLst/>
            </a:prstGeom>
            <a:noFill/>
            <a:ln w="28575">
              <a:solidFill>
                <a:srgbClr val="FDC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a:extLst>
                <a:ext uri="{FF2B5EF4-FFF2-40B4-BE49-F238E27FC236}">
                  <a16:creationId xmlns:a16="http://schemas.microsoft.com/office/drawing/2014/main" id="{16A0BA45-0D78-D844-3F9A-360C140DEEE6}"/>
                </a:ext>
              </a:extLst>
            </p:cNvPr>
            <p:cNvGrpSpPr>
              <a:grpSpLocks noChangeAspect="1"/>
            </p:cNvGrpSpPr>
            <p:nvPr/>
          </p:nvGrpSpPr>
          <p:grpSpPr>
            <a:xfrm>
              <a:off x="745093" y="2230178"/>
              <a:ext cx="525116" cy="527920"/>
              <a:chOff x="4196334" y="3547959"/>
              <a:chExt cx="1605252" cy="1613824"/>
            </a:xfrm>
          </p:grpSpPr>
          <p:sp>
            <p:nvSpPr>
              <p:cNvPr id="28" name="Freeform 199">
                <a:extLst>
                  <a:ext uri="{FF2B5EF4-FFF2-40B4-BE49-F238E27FC236}">
                    <a16:creationId xmlns:a16="http://schemas.microsoft.com/office/drawing/2014/main" id="{61B260CF-0AC1-E7EC-43B8-268B5EA79D8D}"/>
                  </a:ext>
                </a:extLst>
              </p:cNvPr>
              <p:cNvSpPr>
                <a:spLocks noChangeAspect="1" noEditPoints="1"/>
              </p:cNvSpPr>
              <p:nvPr/>
            </p:nvSpPr>
            <p:spPr bwMode="auto">
              <a:xfrm>
                <a:off x="4196334" y="3556531"/>
                <a:ext cx="1605252" cy="1605252"/>
              </a:xfrm>
              <a:custGeom>
                <a:avLst/>
                <a:gdLst>
                  <a:gd name="T0" fmla="*/ 534 w 587"/>
                  <a:gd name="T1" fmla="*/ 0 h 586"/>
                  <a:gd name="T2" fmla="*/ 54 w 587"/>
                  <a:gd name="T3" fmla="*/ 0 h 586"/>
                  <a:gd name="T4" fmla="*/ 0 w 587"/>
                  <a:gd name="T5" fmla="*/ 53 h 586"/>
                  <a:gd name="T6" fmla="*/ 0 w 587"/>
                  <a:gd name="T7" fmla="*/ 453 h 586"/>
                  <a:gd name="T8" fmla="*/ 54 w 587"/>
                  <a:gd name="T9" fmla="*/ 506 h 586"/>
                  <a:gd name="T10" fmla="*/ 240 w 587"/>
                  <a:gd name="T11" fmla="*/ 506 h 586"/>
                  <a:gd name="T12" fmla="*/ 240 w 587"/>
                  <a:gd name="T13" fmla="*/ 560 h 586"/>
                  <a:gd name="T14" fmla="*/ 200 w 587"/>
                  <a:gd name="T15" fmla="*/ 560 h 586"/>
                  <a:gd name="T16" fmla="*/ 187 w 587"/>
                  <a:gd name="T17" fmla="*/ 573 h 586"/>
                  <a:gd name="T18" fmla="*/ 200 w 587"/>
                  <a:gd name="T19" fmla="*/ 586 h 586"/>
                  <a:gd name="T20" fmla="*/ 387 w 587"/>
                  <a:gd name="T21" fmla="*/ 586 h 586"/>
                  <a:gd name="T22" fmla="*/ 400 w 587"/>
                  <a:gd name="T23" fmla="*/ 573 h 586"/>
                  <a:gd name="T24" fmla="*/ 387 w 587"/>
                  <a:gd name="T25" fmla="*/ 560 h 586"/>
                  <a:gd name="T26" fmla="*/ 347 w 587"/>
                  <a:gd name="T27" fmla="*/ 560 h 586"/>
                  <a:gd name="T28" fmla="*/ 347 w 587"/>
                  <a:gd name="T29" fmla="*/ 506 h 586"/>
                  <a:gd name="T30" fmla="*/ 534 w 587"/>
                  <a:gd name="T31" fmla="*/ 506 h 586"/>
                  <a:gd name="T32" fmla="*/ 587 w 587"/>
                  <a:gd name="T33" fmla="*/ 453 h 586"/>
                  <a:gd name="T34" fmla="*/ 587 w 587"/>
                  <a:gd name="T35" fmla="*/ 53 h 586"/>
                  <a:gd name="T36" fmla="*/ 534 w 587"/>
                  <a:gd name="T37" fmla="*/ 0 h 586"/>
                  <a:gd name="T38" fmla="*/ 320 w 587"/>
                  <a:gd name="T39" fmla="*/ 560 h 586"/>
                  <a:gd name="T40" fmla="*/ 267 w 587"/>
                  <a:gd name="T41" fmla="*/ 560 h 586"/>
                  <a:gd name="T42" fmla="*/ 267 w 587"/>
                  <a:gd name="T43" fmla="*/ 506 h 586"/>
                  <a:gd name="T44" fmla="*/ 320 w 587"/>
                  <a:gd name="T45" fmla="*/ 506 h 586"/>
                  <a:gd name="T46" fmla="*/ 320 w 587"/>
                  <a:gd name="T47" fmla="*/ 560 h 586"/>
                  <a:gd name="T48" fmla="*/ 560 w 587"/>
                  <a:gd name="T49" fmla="*/ 453 h 586"/>
                  <a:gd name="T50" fmla="*/ 534 w 587"/>
                  <a:gd name="T51" fmla="*/ 480 h 586"/>
                  <a:gd name="T52" fmla="*/ 54 w 587"/>
                  <a:gd name="T53" fmla="*/ 480 h 586"/>
                  <a:gd name="T54" fmla="*/ 27 w 587"/>
                  <a:gd name="T55" fmla="*/ 453 h 586"/>
                  <a:gd name="T56" fmla="*/ 27 w 587"/>
                  <a:gd name="T57" fmla="*/ 426 h 586"/>
                  <a:gd name="T58" fmla="*/ 560 w 587"/>
                  <a:gd name="T59" fmla="*/ 426 h 586"/>
                  <a:gd name="T60" fmla="*/ 560 w 587"/>
                  <a:gd name="T61" fmla="*/ 453 h 586"/>
                  <a:gd name="T62" fmla="*/ 560 w 587"/>
                  <a:gd name="T63" fmla="*/ 400 h 586"/>
                  <a:gd name="T64" fmla="*/ 27 w 587"/>
                  <a:gd name="T65" fmla="*/ 400 h 586"/>
                  <a:gd name="T66" fmla="*/ 27 w 587"/>
                  <a:gd name="T67" fmla="*/ 53 h 586"/>
                  <a:gd name="T68" fmla="*/ 54 w 587"/>
                  <a:gd name="T69" fmla="*/ 26 h 586"/>
                  <a:gd name="T70" fmla="*/ 534 w 587"/>
                  <a:gd name="T71" fmla="*/ 26 h 586"/>
                  <a:gd name="T72" fmla="*/ 560 w 587"/>
                  <a:gd name="T73" fmla="*/ 53 h 586"/>
                  <a:gd name="T74" fmla="*/ 560 w 587"/>
                  <a:gd name="T75" fmla="*/ 40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7" h="586">
                    <a:moveTo>
                      <a:pt x="534" y="0"/>
                    </a:moveTo>
                    <a:lnTo>
                      <a:pt x="54" y="0"/>
                    </a:lnTo>
                    <a:cubicBezTo>
                      <a:pt x="24" y="0"/>
                      <a:pt x="0" y="24"/>
                      <a:pt x="0" y="53"/>
                    </a:cubicBezTo>
                    <a:lnTo>
                      <a:pt x="0" y="453"/>
                    </a:lnTo>
                    <a:cubicBezTo>
                      <a:pt x="0" y="482"/>
                      <a:pt x="24" y="506"/>
                      <a:pt x="54" y="506"/>
                    </a:cubicBezTo>
                    <a:lnTo>
                      <a:pt x="240" y="506"/>
                    </a:lnTo>
                    <a:lnTo>
                      <a:pt x="240" y="560"/>
                    </a:lnTo>
                    <a:lnTo>
                      <a:pt x="200" y="560"/>
                    </a:lnTo>
                    <a:cubicBezTo>
                      <a:pt x="192" y="560"/>
                      <a:pt x="187" y="565"/>
                      <a:pt x="187" y="573"/>
                    </a:cubicBezTo>
                    <a:cubicBezTo>
                      <a:pt x="187" y="581"/>
                      <a:pt x="192" y="586"/>
                      <a:pt x="200" y="586"/>
                    </a:cubicBezTo>
                    <a:lnTo>
                      <a:pt x="387" y="586"/>
                    </a:lnTo>
                    <a:cubicBezTo>
                      <a:pt x="395" y="586"/>
                      <a:pt x="400" y="581"/>
                      <a:pt x="400" y="573"/>
                    </a:cubicBezTo>
                    <a:cubicBezTo>
                      <a:pt x="400" y="565"/>
                      <a:pt x="395" y="560"/>
                      <a:pt x="387" y="560"/>
                    </a:cubicBezTo>
                    <a:lnTo>
                      <a:pt x="347" y="560"/>
                    </a:lnTo>
                    <a:lnTo>
                      <a:pt x="347" y="506"/>
                    </a:lnTo>
                    <a:lnTo>
                      <a:pt x="534" y="506"/>
                    </a:lnTo>
                    <a:cubicBezTo>
                      <a:pt x="563" y="506"/>
                      <a:pt x="587" y="482"/>
                      <a:pt x="587" y="453"/>
                    </a:cubicBezTo>
                    <a:lnTo>
                      <a:pt x="587" y="53"/>
                    </a:lnTo>
                    <a:cubicBezTo>
                      <a:pt x="587" y="24"/>
                      <a:pt x="563" y="0"/>
                      <a:pt x="534" y="0"/>
                    </a:cubicBezTo>
                    <a:close/>
                    <a:moveTo>
                      <a:pt x="320" y="560"/>
                    </a:moveTo>
                    <a:lnTo>
                      <a:pt x="267" y="560"/>
                    </a:lnTo>
                    <a:lnTo>
                      <a:pt x="267" y="506"/>
                    </a:lnTo>
                    <a:lnTo>
                      <a:pt x="320" y="506"/>
                    </a:lnTo>
                    <a:lnTo>
                      <a:pt x="320" y="560"/>
                    </a:lnTo>
                    <a:close/>
                    <a:moveTo>
                      <a:pt x="560" y="453"/>
                    </a:moveTo>
                    <a:cubicBezTo>
                      <a:pt x="560" y="468"/>
                      <a:pt x="548" y="480"/>
                      <a:pt x="534" y="480"/>
                    </a:cubicBezTo>
                    <a:lnTo>
                      <a:pt x="54" y="480"/>
                    </a:lnTo>
                    <a:cubicBezTo>
                      <a:pt x="39" y="480"/>
                      <a:pt x="27" y="468"/>
                      <a:pt x="27" y="453"/>
                    </a:cubicBezTo>
                    <a:lnTo>
                      <a:pt x="27" y="426"/>
                    </a:lnTo>
                    <a:lnTo>
                      <a:pt x="560" y="426"/>
                    </a:lnTo>
                    <a:lnTo>
                      <a:pt x="560" y="453"/>
                    </a:lnTo>
                    <a:close/>
                    <a:moveTo>
                      <a:pt x="560" y="400"/>
                    </a:moveTo>
                    <a:lnTo>
                      <a:pt x="27" y="400"/>
                    </a:lnTo>
                    <a:lnTo>
                      <a:pt x="27" y="53"/>
                    </a:lnTo>
                    <a:cubicBezTo>
                      <a:pt x="27" y="38"/>
                      <a:pt x="39" y="26"/>
                      <a:pt x="54" y="26"/>
                    </a:cubicBezTo>
                    <a:lnTo>
                      <a:pt x="534" y="26"/>
                    </a:lnTo>
                    <a:cubicBezTo>
                      <a:pt x="548" y="26"/>
                      <a:pt x="560" y="38"/>
                      <a:pt x="560" y="53"/>
                    </a:cubicBezTo>
                    <a:lnTo>
                      <a:pt x="560" y="400"/>
                    </a:lnTo>
                    <a:close/>
                  </a:path>
                </a:pathLst>
              </a:custGeom>
              <a:solidFill>
                <a:srgbClr val="225588"/>
              </a:solidFill>
              <a:ln>
                <a:noFill/>
              </a:ln>
            </p:spPr>
            <p:txBody>
              <a:bodyPr vert="horz" wrap="square" lIns="91428" tIns="45714" rIns="91428" bIns="45714" numCol="1" anchor="t" anchorCtr="0" compatLnSpc="1">
                <a:prstTxWarp prst="textNoShape">
                  <a:avLst/>
                </a:prstTxWarp>
              </a:bodyPr>
              <a:lstStyle/>
              <a:p>
                <a:endParaRPr lang="en-GB" sz="600" b="1">
                  <a:solidFill>
                    <a:srgbClr val="58595B"/>
                  </a:solidFill>
                  <a:latin typeface="+mj-lt"/>
                </a:endParaRPr>
              </a:p>
            </p:txBody>
          </p:sp>
          <p:pic>
            <p:nvPicPr>
              <p:cNvPr id="29" name="Picture 28">
                <a:extLst>
                  <a:ext uri="{FF2B5EF4-FFF2-40B4-BE49-F238E27FC236}">
                    <a16:creationId xmlns:a16="http://schemas.microsoft.com/office/drawing/2014/main" id="{D96FEB53-61C3-FC1B-3854-176BC5E51BE6}"/>
                  </a:ext>
                </a:extLst>
              </p:cNvPr>
              <p:cNvPicPr>
                <a:picLocks noChangeAspect="1"/>
              </p:cNvPicPr>
              <p:nvPr/>
            </p:nvPicPr>
            <p:blipFill>
              <a:blip r:embed="rId5"/>
              <a:stretch>
                <a:fillRect/>
              </a:stretch>
            </p:blipFill>
            <p:spPr>
              <a:xfrm>
                <a:off x="4419547" y="3547959"/>
                <a:ext cx="1177185" cy="1177185"/>
              </a:xfrm>
              <a:prstGeom prst="rect">
                <a:avLst/>
              </a:prstGeom>
            </p:spPr>
          </p:pic>
          <p:sp>
            <p:nvSpPr>
              <p:cNvPr id="30" name="Rectangle 29">
                <a:extLst>
                  <a:ext uri="{FF2B5EF4-FFF2-40B4-BE49-F238E27FC236}">
                    <a16:creationId xmlns:a16="http://schemas.microsoft.com/office/drawing/2014/main" id="{CD16A019-8A14-0ED9-F192-F20B7B4D7373}"/>
                  </a:ext>
                </a:extLst>
              </p:cNvPr>
              <p:cNvSpPr/>
              <p:nvPr/>
            </p:nvSpPr>
            <p:spPr>
              <a:xfrm>
                <a:off x="4451602" y="3867380"/>
                <a:ext cx="1113075" cy="689856"/>
              </a:xfrm>
              <a:prstGeom prst="rect">
                <a:avLst/>
              </a:prstGeom>
            </p:spPr>
            <p:txBody>
              <a:bodyPr wrap="square">
                <a:spAutoFit/>
              </a:bodyPr>
              <a:lstStyle/>
              <a:p>
                <a:pPr algn="ctr" defTabSz="457154"/>
                <a:r>
                  <a:rPr lang="en-GB" sz="900" b="1">
                    <a:solidFill>
                      <a:srgbClr val="225588"/>
                    </a:solidFill>
                    <a:latin typeface="+mj-lt"/>
                    <a:ea typeface="Segoe UI" panose="020B0502040204020203" pitchFamily="34" charset="0"/>
                    <a:cs typeface="Segoe UI" panose="020B0502040204020203" pitchFamily="34" charset="0"/>
                  </a:rPr>
                  <a:t>&lt;/&gt;</a:t>
                </a:r>
              </a:p>
            </p:txBody>
          </p:sp>
        </p:grpSp>
      </p:grpSp>
      <p:grpSp>
        <p:nvGrpSpPr>
          <p:cNvPr id="17" name="Group 16">
            <a:extLst>
              <a:ext uri="{FF2B5EF4-FFF2-40B4-BE49-F238E27FC236}">
                <a16:creationId xmlns:a16="http://schemas.microsoft.com/office/drawing/2014/main" id="{DED382AF-C1E9-3F83-DFCD-8242184DDA70}"/>
              </a:ext>
            </a:extLst>
          </p:cNvPr>
          <p:cNvGrpSpPr/>
          <p:nvPr/>
        </p:nvGrpSpPr>
        <p:grpSpPr>
          <a:xfrm>
            <a:off x="565878" y="3149795"/>
            <a:ext cx="868940" cy="868940"/>
            <a:chOff x="565878" y="3149795"/>
            <a:chExt cx="868940" cy="868940"/>
          </a:xfrm>
        </p:grpSpPr>
        <p:grpSp>
          <p:nvGrpSpPr>
            <p:cNvPr id="3" name="Group 2">
              <a:extLst>
                <a:ext uri="{FF2B5EF4-FFF2-40B4-BE49-F238E27FC236}">
                  <a16:creationId xmlns:a16="http://schemas.microsoft.com/office/drawing/2014/main" id="{291D5D86-D455-A561-A527-5403759280F8}"/>
                </a:ext>
              </a:extLst>
            </p:cNvPr>
            <p:cNvGrpSpPr/>
            <p:nvPr/>
          </p:nvGrpSpPr>
          <p:grpSpPr>
            <a:xfrm>
              <a:off x="565878" y="3149795"/>
              <a:ext cx="868940" cy="868940"/>
              <a:chOff x="2066300" y="3427131"/>
              <a:chExt cx="868940" cy="868940"/>
            </a:xfrm>
          </p:grpSpPr>
          <p:sp>
            <p:nvSpPr>
              <p:cNvPr id="5" name="Rectangle 4">
                <a:extLst>
                  <a:ext uri="{FF2B5EF4-FFF2-40B4-BE49-F238E27FC236}">
                    <a16:creationId xmlns:a16="http://schemas.microsoft.com/office/drawing/2014/main" id="{77940E55-E2F2-AC10-BBD6-06DFC62C0635}"/>
                  </a:ext>
                </a:extLst>
              </p:cNvPr>
              <p:cNvSpPr/>
              <p:nvPr/>
            </p:nvSpPr>
            <p:spPr>
              <a:xfrm>
                <a:off x="2323597" y="3711589"/>
                <a:ext cx="367481" cy="123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2000" err="1">
                  <a:solidFill>
                    <a:schemeClr val="bg2"/>
                  </a:solidFill>
                </a:endParaRPr>
              </a:p>
            </p:txBody>
          </p:sp>
          <p:sp>
            <p:nvSpPr>
              <p:cNvPr id="8" name="Oval 7">
                <a:extLst>
                  <a:ext uri="{FF2B5EF4-FFF2-40B4-BE49-F238E27FC236}">
                    <a16:creationId xmlns:a16="http://schemas.microsoft.com/office/drawing/2014/main" id="{E6BA2403-2A31-0893-0D00-2CBF0DF38779}"/>
                  </a:ext>
                </a:extLst>
              </p:cNvPr>
              <p:cNvSpPr/>
              <p:nvPr/>
            </p:nvSpPr>
            <p:spPr>
              <a:xfrm>
                <a:off x="2066300" y="3427131"/>
                <a:ext cx="868940" cy="868940"/>
              </a:xfrm>
              <a:prstGeom prst="ellipse">
                <a:avLst/>
              </a:prstGeom>
              <a:noFill/>
              <a:ln w="28575">
                <a:solidFill>
                  <a:srgbClr val="FDC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Picture 30">
              <a:extLst>
                <a:ext uri="{FF2B5EF4-FFF2-40B4-BE49-F238E27FC236}">
                  <a16:creationId xmlns:a16="http://schemas.microsoft.com/office/drawing/2014/main" id="{EDFCA1BF-1F1D-6126-C67A-316F7F4D62E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235" y="3257423"/>
              <a:ext cx="695359" cy="680653"/>
            </a:xfrm>
            <a:prstGeom prst="rect">
              <a:avLst/>
            </a:prstGeom>
          </p:spPr>
        </p:pic>
      </p:grpSp>
      <p:grpSp>
        <p:nvGrpSpPr>
          <p:cNvPr id="18" name="Group 17">
            <a:extLst>
              <a:ext uri="{FF2B5EF4-FFF2-40B4-BE49-F238E27FC236}">
                <a16:creationId xmlns:a16="http://schemas.microsoft.com/office/drawing/2014/main" id="{CA65A163-0671-F5BC-65DA-6AEBA8E15DC5}"/>
              </a:ext>
            </a:extLst>
          </p:cNvPr>
          <p:cNvGrpSpPr/>
          <p:nvPr/>
        </p:nvGrpSpPr>
        <p:grpSpPr>
          <a:xfrm>
            <a:off x="565878" y="4239327"/>
            <a:ext cx="868940" cy="868940"/>
            <a:chOff x="565878" y="4239327"/>
            <a:chExt cx="868940" cy="868940"/>
          </a:xfrm>
        </p:grpSpPr>
        <p:sp>
          <p:nvSpPr>
            <p:cNvPr id="10" name="Oval 9">
              <a:extLst>
                <a:ext uri="{FF2B5EF4-FFF2-40B4-BE49-F238E27FC236}">
                  <a16:creationId xmlns:a16="http://schemas.microsoft.com/office/drawing/2014/main" id="{D0E93D46-A784-AE8E-6F7C-3A91174F4710}"/>
                </a:ext>
              </a:extLst>
            </p:cNvPr>
            <p:cNvSpPr/>
            <p:nvPr/>
          </p:nvSpPr>
          <p:spPr>
            <a:xfrm>
              <a:off x="565878" y="4239327"/>
              <a:ext cx="868940" cy="868940"/>
            </a:xfrm>
            <a:prstGeom prst="ellipse">
              <a:avLst/>
            </a:prstGeom>
            <a:noFill/>
            <a:ln w="28575">
              <a:solidFill>
                <a:srgbClr val="FDC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31">
              <a:extLst>
                <a:ext uri="{FF2B5EF4-FFF2-40B4-BE49-F238E27FC236}">
                  <a16:creationId xmlns:a16="http://schemas.microsoft.com/office/drawing/2014/main" id="{C6DA3F4E-5A15-7367-FA29-9FCB3048BA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17" y="4357869"/>
              <a:ext cx="667877" cy="653752"/>
            </a:xfrm>
            <a:prstGeom prst="rect">
              <a:avLst/>
            </a:prstGeom>
          </p:spPr>
        </p:pic>
      </p:grpSp>
      <p:grpSp>
        <p:nvGrpSpPr>
          <p:cNvPr id="19" name="Group 18">
            <a:extLst>
              <a:ext uri="{FF2B5EF4-FFF2-40B4-BE49-F238E27FC236}">
                <a16:creationId xmlns:a16="http://schemas.microsoft.com/office/drawing/2014/main" id="{ECB5C5D3-0150-3D0A-3B4A-BF978A49A288}"/>
              </a:ext>
            </a:extLst>
          </p:cNvPr>
          <p:cNvGrpSpPr/>
          <p:nvPr/>
        </p:nvGrpSpPr>
        <p:grpSpPr>
          <a:xfrm>
            <a:off x="572447" y="5328859"/>
            <a:ext cx="868940" cy="868940"/>
            <a:chOff x="572447" y="5328859"/>
            <a:chExt cx="868940" cy="868940"/>
          </a:xfrm>
        </p:grpSpPr>
        <p:sp>
          <p:nvSpPr>
            <p:cNvPr id="16" name="Oval 15">
              <a:extLst>
                <a:ext uri="{FF2B5EF4-FFF2-40B4-BE49-F238E27FC236}">
                  <a16:creationId xmlns:a16="http://schemas.microsoft.com/office/drawing/2014/main" id="{D57C3939-4576-40FF-DBE7-184C07314822}"/>
                </a:ext>
              </a:extLst>
            </p:cNvPr>
            <p:cNvSpPr/>
            <p:nvPr/>
          </p:nvSpPr>
          <p:spPr>
            <a:xfrm>
              <a:off x="572447" y="5328859"/>
              <a:ext cx="868940" cy="868940"/>
            </a:xfrm>
            <a:prstGeom prst="ellipse">
              <a:avLst/>
            </a:prstGeom>
            <a:noFill/>
            <a:ln w="28575">
              <a:solidFill>
                <a:srgbClr val="FDC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34">
              <a:extLst>
                <a:ext uri="{FF2B5EF4-FFF2-40B4-BE49-F238E27FC236}">
                  <a16:creationId xmlns:a16="http://schemas.microsoft.com/office/drawing/2014/main" id="{9B0E5EE4-AC68-0502-BAC2-69A55907BF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106" y="5344521"/>
              <a:ext cx="735556" cy="720000"/>
            </a:xfrm>
            <a:prstGeom prst="rect">
              <a:avLst/>
            </a:prstGeom>
          </p:spPr>
        </p:pic>
      </p:grpSp>
    </p:spTree>
    <p:extLst>
      <p:ext uri="{BB962C8B-B14F-4D97-AF65-F5344CB8AC3E}">
        <p14:creationId xmlns:p14="http://schemas.microsoft.com/office/powerpoint/2010/main" val="588338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umbrella, laser&#10;&#10;Description automatically generated">
            <a:extLst>
              <a:ext uri="{FF2B5EF4-FFF2-40B4-BE49-F238E27FC236}">
                <a16:creationId xmlns:a16="http://schemas.microsoft.com/office/drawing/2014/main" id="{3FBD8134-8345-1D0C-CEE5-BF8DE868AA0E}"/>
              </a:ext>
            </a:extLst>
          </p:cNvPr>
          <p:cNvPicPr>
            <a:picLocks noChangeAspect="1"/>
          </p:cNvPicPr>
          <p:nvPr/>
        </p:nvPicPr>
        <p:blipFill rotWithShape="1">
          <a:blip r:embed="rId2">
            <a:extLst>
              <a:ext uri="{28A0092B-C50C-407E-A947-70E740481C1C}">
                <a14:useLocalDpi xmlns:a14="http://schemas.microsoft.com/office/drawing/2010/main" val="0"/>
              </a:ext>
            </a:extLst>
          </a:blip>
          <a:srcRect l="23810"/>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B21A4B5A-23CA-79CC-84C8-08A2C1DBF1A0}"/>
              </a:ext>
            </a:extLst>
          </p:cNvPr>
          <p:cNvSpPr/>
          <p:nvPr/>
        </p:nvSpPr>
        <p:spPr>
          <a:xfrm>
            <a:off x="3821666" y="1897830"/>
            <a:ext cx="4458047" cy="1087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0" rtlCol="0" anchor="ctr"/>
          <a:lstStyle/>
          <a:p>
            <a:r>
              <a:rPr lang="en-GB" sz="1600" dirty="0">
                <a:solidFill>
                  <a:srgbClr val="FDC700"/>
                </a:solidFill>
                <a:latin typeface="Arial" panose="020B0604020202020204" pitchFamily="34" charset="0"/>
                <a:cs typeface="Arial" panose="020B0604020202020204" pitchFamily="34" charset="0"/>
              </a:rPr>
              <a:t>Callum Wingfield |  </a:t>
            </a:r>
            <a:r>
              <a:rPr lang="en-GB" sz="1600" dirty="0">
                <a:solidFill>
                  <a:schemeClr val="bg1"/>
                </a:solidFill>
                <a:latin typeface="Arial" panose="020B0604020202020204" pitchFamily="34" charset="0"/>
                <a:cs typeface="Arial" panose="020B0604020202020204" pitchFamily="34" charset="0"/>
              </a:rPr>
              <a:t>Software Engineer</a:t>
            </a:r>
            <a:br>
              <a:rPr lang="en-GB" sz="1400" dirty="0">
                <a:solidFill>
                  <a:schemeClr val="bg1"/>
                </a:solidFill>
                <a:latin typeface="Arial" panose="020B0604020202020204" pitchFamily="34" charset="0"/>
                <a:cs typeface="Arial" panose="020B0604020202020204" pitchFamily="34" charset="0"/>
              </a:rPr>
            </a:br>
            <a:r>
              <a:rPr lang="en-GB" sz="1600" dirty="0">
                <a:solidFill>
                  <a:srgbClr val="FDC700"/>
                </a:solidFill>
                <a:latin typeface="Arial" panose="020B0604020202020204" pitchFamily="34" charset="0"/>
                <a:cs typeface="Arial" panose="020B0604020202020204" pitchFamily="34" charset="0"/>
              </a:rPr>
              <a:t>Kyle Taylor |  </a:t>
            </a:r>
            <a:r>
              <a:rPr lang="en-GB" sz="1600" dirty="0">
                <a:solidFill>
                  <a:schemeClr val="bg1"/>
                </a:solidFill>
                <a:latin typeface="Arial" panose="020B0604020202020204" pitchFamily="34" charset="0"/>
                <a:cs typeface="Arial" panose="020B0604020202020204" pitchFamily="34" charset="0"/>
              </a:rPr>
              <a:t>Software Engineer</a:t>
            </a:r>
          </a:p>
          <a:p>
            <a:endParaRPr lang="en-GB"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www.sword-group.com/uk</a:t>
            </a:r>
            <a:r>
              <a:rPr lang="en-US" sz="1400" dirty="0">
                <a:solidFill>
                  <a:schemeClr val="bg1"/>
                </a:solidFill>
                <a:latin typeface="Arial" panose="020B0604020202020204" pitchFamily="34" charset="0"/>
                <a:cs typeface="Arial" panose="020B0604020202020204" pitchFamily="34" charset="0"/>
              </a:rPr>
              <a:t>   </a:t>
            </a:r>
          </a:p>
        </p:txBody>
      </p:sp>
      <p:pic>
        <p:nvPicPr>
          <p:cNvPr id="23" name="Picture 22" descr="A yellow and black logo&#10;&#10;Description automatically generated with medium confidence">
            <a:extLst>
              <a:ext uri="{FF2B5EF4-FFF2-40B4-BE49-F238E27FC236}">
                <a16:creationId xmlns:a16="http://schemas.microsoft.com/office/drawing/2014/main" id="{BA5D75A3-276D-A37D-18C5-D92ABEA37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14" y="2070732"/>
            <a:ext cx="2326485" cy="770648"/>
          </a:xfrm>
          <a:prstGeom prst="rect">
            <a:avLst/>
          </a:prstGeom>
        </p:spPr>
      </p:pic>
      <p:cxnSp>
        <p:nvCxnSpPr>
          <p:cNvPr id="24" name="Straight Connector 23">
            <a:extLst>
              <a:ext uri="{FF2B5EF4-FFF2-40B4-BE49-F238E27FC236}">
                <a16:creationId xmlns:a16="http://schemas.microsoft.com/office/drawing/2014/main" id="{D04AF137-7DF5-8BBF-4D48-BF48387EABFF}"/>
              </a:ext>
            </a:extLst>
          </p:cNvPr>
          <p:cNvCxnSpPr>
            <a:cxnSpLocks/>
          </p:cNvCxnSpPr>
          <p:nvPr/>
        </p:nvCxnSpPr>
        <p:spPr>
          <a:xfrm>
            <a:off x="3912286" y="2010618"/>
            <a:ext cx="0" cy="871047"/>
          </a:xfrm>
          <a:prstGeom prst="line">
            <a:avLst/>
          </a:prstGeom>
          <a:ln w="9525">
            <a:solidFill>
              <a:srgbClr val="FDC7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03DADC1-E73D-A33A-1C3C-F764B5C475A8}"/>
              </a:ext>
            </a:extLst>
          </p:cNvPr>
          <p:cNvSpPr txBox="1"/>
          <p:nvPr/>
        </p:nvSpPr>
        <p:spPr>
          <a:xfrm>
            <a:off x="4194098" y="3529365"/>
            <a:ext cx="2235200" cy="307777"/>
          </a:xfrm>
          <a:prstGeom prst="rect">
            <a:avLst/>
          </a:prstGeom>
          <a:noFill/>
        </p:spPr>
        <p:txBody>
          <a:bodyPr wrap="square" rtlCol="0">
            <a:spAutoFit/>
          </a:bodyPr>
          <a:lstStyle/>
          <a:p>
            <a:r>
              <a:rPr lang="en-US" sz="1400">
                <a:solidFill>
                  <a:srgbClr val="FDC700"/>
                </a:solidFill>
                <a:latin typeface="Arial" panose="020B0604020202020204" pitchFamily="34" charset="0"/>
                <a:cs typeface="Arial" panose="020B0604020202020204" pitchFamily="34" charset="0"/>
              </a:rPr>
              <a:t>Follow Sword</a:t>
            </a:r>
          </a:p>
        </p:txBody>
      </p:sp>
      <p:pic>
        <p:nvPicPr>
          <p:cNvPr id="9" name="Graphic 8">
            <a:extLst>
              <a:ext uri="{FF2B5EF4-FFF2-40B4-BE49-F238E27FC236}">
                <a16:creationId xmlns:a16="http://schemas.microsoft.com/office/drawing/2014/main" id="{63A1A53A-D384-CE72-184F-953EDC4F44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4793" y="4020640"/>
            <a:ext cx="622300" cy="622300"/>
          </a:xfrm>
          <a:prstGeom prst="rect">
            <a:avLst/>
          </a:prstGeom>
        </p:spPr>
      </p:pic>
      <p:sp>
        <p:nvSpPr>
          <p:cNvPr id="17" name="TextBox 16">
            <a:extLst>
              <a:ext uri="{FF2B5EF4-FFF2-40B4-BE49-F238E27FC236}">
                <a16:creationId xmlns:a16="http://schemas.microsoft.com/office/drawing/2014/main" id="{D88B8212-5F9D-D901-CDF4-CE37626E4362}"/>
              </a:ext>
            </a:extLst>
          </p:cNvPr>
          <p:cNvSpPr txBox="1"/>
          <p:nvPr/>
        </p:nvSpPr>
        <p:spPr>
          <a:xfrm>
            <a:off x="4011633" y="4720728"/>
            <a:ext cx="1206190" cy="230832"/>
          </a:xfrm>
          <a:prstGeom prst="rect">
            <a:avLst/>
          </a:prstGeom>
          <a:noFill/>
        </p:spPr>
        <p:txBody>
          <a:bodyPr wrap="square" rtlCol="0">
            <a:spAutoFit/>
          </a:bodyPr>
          <a:lstStyle/>
          <a:p>
            <a:pPr algn="ctr"/>
            <a:r>
              <a:rPr lang="en-US" sz="900">
                <a:solidFill>
                  <a:schemeClr val="bg1"/>
                </a:solidFill>
                <a:latin typeface="Arial" panose="020B0604020202020204" pitchFamily="34" charset="0"/>
                <a:cs typeface="Arial" panose="020B0604020202020204" pitchFamily="34" charset="0"/>
              </a:rPr>
              <a:t>Sword Group</a:t>
            </a:r>
          </a:p>
        </p:txBody>
      </p:sp>
      <p:sp>
        <p:nvSpPr>
          <p:cNvPr id="2" name="TextBox 1">
            <a:extLst>
              <a:ext uri="{FF2B5EF4-FFF2-40B4-BE49-F238E27FC236}">
                <a16:creationId xmlns:a16="http://schemas.microsoft.com/office/drawing/2014/main" id="{B0A26D1F-6A4E-2013-26F3-6D0A81ABDB39}"/>
              </a:ext>
            </a:extLst>
          </p:cNvPr>
          <p:cNvSpPr txBox="1"/>
          <p:nvPr/>
        </p:nvSpPr>
        <p:spPr>
          <a:xfrm>
            <a:off x="4161572" y="5111604"/>
            <a:ext cx="3938719" cy="430887"/>
          </a:xfrm>
          <a:prstGeom prst="rect">
            <a:avLst/>
          </a:prstGeom>
          <a:noFill/>
        </p:spPr>
        <p:txBody>
          <a:bodyPr wrap="square" rtlCol="0">
            <a:spAutoFit/>
          </a:bodyPr>
          <a:lstStyle/>
          <a:p>
            <a:r>
              <a:rPr lang="en-US" sz="1100">
                <a:solidFill>
                  <a:schemeClr val="bg1"/>
                </a:solidFill>
                <a:latin typeface="Arial" panose="020B0604020202020204" pitchFamily="34" charset="0"/>
                <a:cs typeface="Arial" panose="020B0604020202020204" pitchFamily="34" charset="0"/>
              </a:rPr>
              <a:t>Sword Group</a:t>
            </a:r>
          </a:p>
          <a:p>
            <a:r>
              <a:rPr lang="en-US" sz="1100">
                <a:solidFill>
                  <a:schemeClr val="bg1"/>
                </a:solidFill>
                <a:latin typeface="Arial" panose="020B0604020202020204" pitchFamily="34" charset="0"/>
                <a:cs typeface="Arial" panose="020B0604020202020204" pitchFamily="34" charset="0"/>
              </a:rPr>
              <a:t>Johnstone House, 50-54 Rose Street, Aberdeen, AB10 1UD</a:t>
            </a:r>
          </a:p>
        </p:txBody>
      </p:sp>
    </p:spTree>
    <p:extLst>
      <p:ext uri="{BB962C8B-B14F-4D97-AF65-F5344CB8AC3E}">
        <p14:creationId xmlns:p14="http://schemas.microsoft.com/office/powerpoint/2010/main" val="185364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3F1FE22BD03446BC216D89EAF33FFA" ma:contentTypeVersion="15" ma:contentTypeDescription="Create a new document." ma:contentTypeScope="" ma:versionID="5c26556d97a3b5a22aa2255eb238a6bc">
  <xsd:schema xmlns:xsd="http://www.w3.org/2001/XMLSchema" xmlns:xs="http://www.w3.org/2001/XMLSchema" xmlns:p="http://schemas.microsoft.com/office/2006/metadata/properties" xmlns:ns2="fcbbcfc1-4bd4-458f-9a5c-f66b501b36d0" xmlns:ns3="a7722fcd-741f-4178-8738-e10fb42e652a" targetNamespace="http://schemas.microsoft.com/office/2006/metadata/properties" ma:root="true" ma:fieldsID="285f30922272984675410916f8afceb8" ns2:_="" ns3:_="">
    <xsd:import namespace="fcbbcfc1-4bd4-458f-9a5c-f66b501b36d0"/>
    <xsd:import namespace="a7722fcd-741f-4178-8738-e10fb42e65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bbcfc1-4bd4-458f-9a5c-f66b501b3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f9344f-ad47-46a9-ba19-6d3267a3ed00"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722fcd-741f-4178-8738-e10fb42e652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ea03951-bd9d-47f4-8584-4aa22f8a9ac7}" ma:internalName="TaxCatchAll" ma:showField="CatchAllData" ma:web="a7722fcd-741f-4178-8738-e10fb42e652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cbbcfc1-4bd4-458f-9a5c-f66b501b36d0">
      <Terms xmlns="http://schemas.microsoft.com/office/infopath/2007/PartnerControls"/>
    </lcf76f155ced4ddcb4097134ff3c332f>
    <TaxCatchAll xmlns="a7722fcd-741f-4178-8738-e10fb42e652a" xsi:nil="true"/>
  </documentManagement>
</p:properties>
</file>

<file path=customXml/itemProps1.xml><?xml version="1.0" encoding="utf-8"?>
<ds:datastoreItem xmlns:ds="http://schemas.openxmlformats.org/officeDocument/2006/customXml" ds:itemID="{6AD49807-9EDB-4522-BF34-3F3CC3D4AD9E}"/>
</file>

<file path=customXml/itemProps2.xml><?xml version="1.0" encoding="utf-8"?>
<ds:datastoreItem xmlns:ds="http://schemas.openxmlformats.org/officeDocument/2006/customXml" ds:itemID="{D3515EC8-3059-467C-A166-875C4DE591D9}">
  <ds:schemaRefs>
    <ds:schemaRef ds:uri="http://schemas.microsoft.com/sharepoint/v3/contenttype/forms"/>
  </ds:schemaRefs>
</ds:datastoreItem>
</file>

<file path=customXml/itemProps3.xml><?xml version="1.0" encoding="utf-8"?>
<ds:datastoreItem xmlns:ds="http://schemas.openxmlformats.org/officeDocument/2006/customXml" ds:itemID="{E7BF8A60-0E59-438D-BB21-5D6D1F740C48}">
  <ds:schemaRef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elements/1.1/"/>
    <ds:schemaRef ds:uri="55d24aa6-d79f-43e1-8421-0977d1bc9609"/>
    <ds:schemaRef ds:uri="http://schemas.microsoft.com/office/2006/documentManagement/types"/>
    <ds:schemaRef ds:uri="http://purl.org/dc/terms/"/>
    <ds:schemaRef ds:uri="http://www.w3.org/XML/1998/namespace"/>
    <ds:schemaRef ds:uri="f1cf3336-c626-406c-a0f0-4eb90b11fc02"/>
    <ds:schemaRef ds:uri="8e3f9f97-c980-4f19-9aeb-4b272edcc3c3"/>
  </ds:schemaRefs>
</ds:datastoreItem>
</file>

<file path=docProps/app.xml><?xml version="1.0" encoding="utf-8"?>
<Properties xmlns="http://schemas.openxmlformats.org/officeDocument/2006/extended-properties" xmlns:vt="http://schemas.openxmlformats.org/officeDocument/2006/docPropsVTypes">
  <TotalTime>8</TotalTime>
  <Words>386</Words>
  <Application>Microsoft Office PowerPoint</Application>
  <PresentationFormat>Widescreen</PresentationFormat>
  <Paragraphs>49</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Calibri Light</vt:lpstr>
      <vt:lpstr>Niveau Grotesk Bold</vt:lpstr>
      <vt:lpstr>Niveau Grotesk Medium</vt:lpstr>
      <vt:lpstr>NiveauGroteskLight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Jared Owen</dc:creator>
  <cp:keywords/>
  <dc:description/>
  <cp:lastModifiedBy>GALL Adam</cp:lastModifiedBy>
  <cp:revision>2</cp:revision>
  <cp:lastPrinted>2022-05-04T11:39:02Z</cp:lastPrinted>
  <dcterms:created xsi:type="dcterms:W3CDTF">2022-03-03T11:05:02Z</dcterms:created>
  <dcterms:modified xsi:type="dcterms:W3CDTF">2023-02-21T11:45:49Z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0x010100E886E2802821C24EA13DDDCB7ABB7C10</vt:lpwstr>
  </property>
  <property fmtid="{D5CDD505-2E9C-101B-9397-08002B2CF9AE}" pid="3" name="MediaServiceImageTags">
    <vt:lpwstr/>
  </property>
</Properties>
</file>