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D5BC"/>
    <a:srgbClr val="D4F0DC"/>
    <a:srgbClr val="DCFFED"/>
    <a:srgbClr val="8A9B8E"/>
    <a:srgbClr val="D9E3E2"/>
    <a:srgbClr val="6959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5A3E63-D606-8A46-9F70-064B7353CB17}" v="20" dt="2022-10-11T04:15:23.4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68"/>
    <p:restoredTop sz="96327"/>
  </p:normalViewPr>
  <p:slideViewPr>
    <p:cSldViewPr snapToGrid="0">
      <p:cViewPr varScale="1">
        <p:scale>
          <a:sx n="224" d="100"/>
          <a:sy n="224" d="100"/>
        </p:scale>
        <p:origin x="10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석현" userId="aa1840af-40cb-4e21-a7da-509dbc89bddd" providerId="ADAL" clId="{4F5A3E63-D606-8A46-9F70-064B7353CB17}"/>
    <pc:docChg chg="undo custSel modSld">
      <pc:chgData name="남석현" userId="aa1840af-40cb-4e21-a7da-509dbc89bddd" providerId="ADAL" clId="{4F5A3E63-D606-8A46-9F70-064B7353CB17}" dt="2022-10-11T04:20:18.321" v="899" actId="13926"/>
      <pc:docMkLst>
        <pc:docMk/>
      </pc:docMkLst>
      <pc:sldChg chg="modSp mod">
        <pc:chgData name="남석현" userId="aa1840af-40cb-4e21-a7da-509dbc89bddd" providerId="ADAL" clId="{4F5A3E63-D606-8A46-9F70-064B7353CB17}" dt="2022-10-11T03:51:35.609" v="5" actId="20577"/>
        <pc:sldMkLst>
          <pc:docMk/>
          <pc:sldMk cId="2591277745" sldId="256"/>
        </pc:sldMkLst>
        <pc:spChg chg="mod">
          <ac:chgData name="남석현" userId="aa1840af-40cb-4e21-a7da-509dbc89bddd" providerId="ADAL" clId="{4F5A3E63-D606-8A46-9F70-064B7353CB17}" dt="2022-10-11T03:51:35.609" v="5" actId="20577"/>
          <ac:spMkLst>
            <pc:docMk/>
            <pc:sldMk cId="2591277745" sldId="256"/>
            <ac:spMk id="3" creationId="{14C72400-A773-CCAE-90DC-3250E5FBC442}"/>
          </ac:spMkLst>
        </pc:spChg>
      </pc:sldChg>
      <pc:sldChg chg="modSp mod">
        <pc:chgData name="남석현" userId="aa1840af-40cb-4e21-a7da-509dbc89bddd" providerId="ADAL" clId="{4F5A3E63-D606-8A46-9F70-064B7353CB17}" dt="2022-10-11T04:19:09.456" v="895" actId="20577"/>
        <pc:sldMkLst>
          <pc:docMk/>
          <pc:sldMk cId="3652104563" sldId="257"/>
        </pc:sldMkLst>
        <pc:graphicFrameChg chg="modGraphic">
          <ac:chgData name="남석현" userId="aa1840af-40cb-4e21-a7da-509dbc89bddd" providerId="ADAL" clId="{4F5A3E63-D606-8A46-9F70-064B7353CB17}" dt="2022-10-11T04:19:09.456" v="895" actId="20577"/>
          <ac:graphicFrameMkLst>
            <pc:docMk/>
            <pc:sldMk cId="3652104563" sldId="257"/>
            <ac:graphicFrameMk id="6" creationId="{04D35D4E-B668-50F7-764C-0C5C11A2136D}"/>
          </ac:graphicFrameMkLst>
        </pc:graphicFrameChg>
      </pc:sldChg>
      <pc:sldChg chg="modSp mod">
        <pc:chgData name="남석현" userId="aa1840af-40cb-4e21-a7da-509dbc89bddd" providerId="ADAL" clId="{4F5A3E63-D606-8A46-9F70-064B7353CB17}" dt="2022-10-11T04:20:18.321" v="899" actId="13926"/>
        <pc:sldMkLst>
          <pc:docMk/>
          <pc:sldMk cId="3641433680" sldId="259"/>
        </pc:sldMkLst>
        <pc:spChg chg="mod">
          <ac:chgData name="남석현" userId="aa1840af-40cb-4e21-a7da-509dbc89bddd" providerId="ADAL" clId="{4F5A3E63-D606-8A46-9F70-064B7353CB17}" dt="2022-10-11T04:14:32.529" v="433" actId="20577"/>
          <ac:spMkLst>
            <pc:docMk/>
            <pc:sldMk cId="3641433680" sldId="259"/>
            <ac:spMk id="5" creationId="{E502C4A9-6262-FE64-2106-5D5D0BB55154}"/>
          </ac:spMkLst>
        </pc:spChg>
        <pc:graphicFrameChg chg="mod modGraphic">
          <ac:chgData name="남석현" userId="aa1840af-40cb-4e21-a7da-509dbc89bddd" providerId="ADAL" clId="{4F5A3E63-D606-8A46-9F70-064B7353CB17}" dt="2022-10-11T04:20:18.321" v="899" actId="13926"/>
          <ac:graphicFrameMkLst>
            <pc:docMk/>
            <pc:sldMk cId="3641433680" sldId="259"/>
            <ac:graphicFrameMk id="6" creationId="{1E076F78-5A1F-4683-55FF-69687EF8F157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10/11/22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10/11/22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10/11/22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10/11/22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10/11/22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oecd.org/" TargetMode="External"/><Relationship Id="rId2" Type="http://schemas.openxmlformats.org/officeDocument/2006/relationships/hyperlink" Target="https://data.worldbank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FC56D-CA82-9CEF-6D8D-35E92DD55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114" y="1298448"/>
            <a:ext cx="8166834" cy="3255264"/>
          </a:xfrm>
        </p:spPr>
        <p:txBody>
          <a:bodyPr>
            <a:normAutofit/>
          </a:bodyPr>
          <a:lstStyle/>
          <a:p>
            <a:r>
              <a:rPr kumimoji="1" lang="ko-Kore-KR" altLang="en-US" sz="5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데이터를</a:t>
            </a:r>
            <a:r>
              <a:rPr kumimoji="1" lang="ko-KR" altLang="en-US" sz="5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통해 바라본</a:t>
            </a:r>
            <a:br>
              <a:rPr kumimoji="1" lang="en-US" altLang="ko-KR" sz="54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ko-KR" altLang="en-US" sz="5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러시아</a:t>
            </a:r>
            <a:r>
              <a:rPr kumimoji="1" lang="en-US" altLang="ko-KR" sz="5400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kumimoji="1" lang="ko-KR" altLang="en-US" sz="5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우크라이나 전쟁</a:t>
            </a:r>
            <a:endParaRPr kumimoji="1" lang="ko-Kore-KR" altLang="en-US" sz="5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C72400-A773-CCAE-90DC-3250E5FBC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282" y="4670246"/>
            <a:ext cx="8136666" cy="1372745"/>
          </a:xfrm>
        </p:spPr>
        <p:txBody>
          <a:bodyPr>
            <a:normAutofit lnSpcReduction="10000"/>
          </a:bodyPr>
          <a:lstStyle/>
          <a:p>
            <a:r>
              <a:rPr kumimoji="1" lang="en-US" altLang="ko-Kore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r>
              <a:rPr kumimoji="1"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022-2</a:t>
            </a:r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학기 </a:t>
            </a:r>
            <a:r>
              <a:rPr kumimoji="1" lang="ko-Kore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경영데이터시각화</a:t>
            </a:r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중간과제</a:t>
            </a:r>
            <a:endParaRPr kumimoji="1"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컴퓨터학부 </a:t>
            </a:r>
            <a:r>
              <a:rPr kumimoji="1"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2018113992</a:t>
            </a:r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2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남석현</a:t>
            </a:r>
            <a:r>
              <a:rPr kumimoji="1"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kumimoji="1"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컴퓨터학부 </a:t>
            </a:r>
            <a:r>
              <a:rPr kumimoji="1"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2018114870</a:t>
            </a:r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최지훈</a:t>
            </a:r>
            <a:endParaRPr kumimoji="1" lang="ko-Kore-KR" altLang="en-US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127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88316-8ED2-E992-4905-91E3385C0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분석 목표</a:t>
            </a:r>
            <a:endParaRPr kumimoji="1" lang="ko-Kore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6F439D-DBCE-6095-079C-A87E9F6B0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0895" y="864108"/>
            <a:ext cx="7982329" cy="1237308"/>
          </a:xfrm>
          <a:solidFill>
            <a:srgbClr val="D9E3E2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kumimoji="1" lang="ko-Kore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러시아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–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우크라이나 전쟁으로 인한 각종 경제적 영향을 알아보고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전쟁 발발 이후 심화에 따른 지표의 추이를 시각적으로 표현하고자 함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4D35D4E-B668-50F7-764C-0C5C11A21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353009"/>
              </p:ext>
            </p:extLst>
          </p:nvPr>
        </p:nvGraphicFramePr>
        <p:xfrm>
          <a:off x="3620893" y="2146852"/>
          <a:ext cx="7982329" cy="3958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2329">
                  <a:extLst>
                    <a:ext uri="{9D8B030D-6E8A-4147-A177-3AD203B41FA5}">
                      <a16:colId xmlns:a16="http://schemas.microsoft.com/office/drawing/2014/main" val="1346420980"/>
                    </a:ext>
                  </a:extLst>
                </a:gridCol>
              </a:tblGrid>
              <a:tr h="975775">
                <a:tc>
                  <a:txBody>
                    <a:bodyPr/>
                    <a:lstStyle/>
                    <a:p>
                      <a:r>
                        <a:rPr lang="en-US" altLang="ko-KR" sz="20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</a:t>
                      </a:r>
                      <a:r>
                        <a:rPr lang="ko-KR" altLang="en-US" sz="20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분석 및 입증 단계</a:t>
                      </a:r>
                      <a:endParaRPr lang="ko-Kore-KR" altLang="en-US" sz="20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726084"/>
                  </a:ext>
                </a:extLst>
              </a:tr>
              <a:tr h="2982839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전쟁 발발 일자</a:t>
                      </a:r>
                      <a:r>
                        <a:rPr lang="en-US" altLang="ko-KR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(2022</a:t>
                      </a:r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년 </a:t>
                      </a:r>
                      <a:r>
                        <a:rPr lang="en-US" altLang="ko-KR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r>
                        <a:rPr lang="ko-Kore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월</a:t>
                      </a:r>
                      <a:r>
                        <a:rPr lang="en-US" altLang="ko-KR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)</a:t>
                      </a:r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이전부터 현재까지 일어나고 있는 사건들에 대한 시간적 맥락을 정리하고</a:t>
                      </a:r>
                      <a:r>
                        <a:rPr lang="en-US" altLang="ko-KR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기준점으로 선정</a:t>
                      </a:r>
                      <a:endParaRPr lang="en-US" altLang="ko-Kore-KR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285750" indent="-285750">
                        <a:buFont typeface="Wingdings" pitchFamily="2" charset="2"/>
                        <a:buChar char="q"/>
                      </a:pPr>
                      <a:endParaRPr lang="en-US" altLang="ko-Kore-KR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전쟁에 직접적인 영향을 받았음이 확인된 데이터</a:t>
                      </a:r>
                      <a:r>
                        <a:rPr lang="en-US" altLang="ko-KR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</a:t>
                      </a:r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원자재 가격 상승 현상</a:t>
                      </a:r>
                      <a:r>
                        <a:rPr lang="en-US" altLang="ko-KR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무역 제재조치 등</a:t>
                      </a:r>
                      <a:r>
                        <a:rPr lang="en-US" altLang="ko-KR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)</a:t>
                      </a:r>
                      <a:r>
                        <a:rPr lang="ko-KR" altLang="en-US" dirty="0" err="1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를</a:t>
                      </a:r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수집 및 가공하여</a:t>
                      </a:r>
                      <a:r>
                        <a:rPr lang="en-US" altLang="ko-KR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dirty="0" err="1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데이터적인</a:t>
                      </a:r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맥락을 파악</a:t>
                      </a:r>
                      <a:endParaRPr lang="en-US" altLang="ko-KR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285750" indent="-285750">
                        <a:buFont typeface="Wingdings" pitchFamily="2" charset="2"/>
                        <a:buChar char="q"/>
                      </a:pPr>
                      <a:endParaRPr lang="en-US" altLang="ko-KR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각각의 </a:t>
                      </a:r>
                      <a:r>
                        <a:rPr lang="en-US" altLang="ko-KR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Plot </a:t>
                      </a:r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기법과 데이터 분석 방법들 중</a:t>
                      </a:r>
                      <a:r>
                        <a:rPr lang="en-US" altLang="ko-KR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입증된 데이터들을 분석하기 위하여 사용된 기법을 취합</a:t>
                      </a:r>
                      <a:endParaRPr lang="en-US" altLang="ko-KR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285750" indent="-285750">
                        <a:buFont typeface="Wingdings" pitchFamily="2" charset="2"/>
                        <a:buChar char="q"/>
                      </a:pPr>
                      <a:endParaRPr lang="en-US" altLang="ko-KR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이후 수집할 데이터들과 기존의 데이터 간의 연관성을 평시를 기준으로 정립</a:t>
                      </a:r>
                      <a:endParaRPr lang="en-US" altLang="ko-KR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576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10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88316-8ED2-E992-4905-91E3385C0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 </a:t>
            </a:r>
            <a:b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수집 방법</a:t>
            </a:r>
            <a:endParaRPr kumimoji="1" lang="ko-Kore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C45EA08-3AE9-85BB-5271-5827C33F6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0895" y="864108"/>
            <a:ext cx="7982329" cy="1237308"/>
          </a:xfrm>
          <a:solidFill>
            <a:srgbClr val="D4F0DC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영향을 받았을 것으로 추측되는 지표를 수집하고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  이러한 데이터를 가공하는 방식을 정립함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BE76452-AA88-F532-CA93-AADE0AA21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130456"/>
              </p:ext>
            </p:extLst>
          </p:nvPr>
        </p:nvGraphicFramePr>
        <p:xfrm>
          <a:off x="3620893" y="2146852"/>
          <a:ext cx="7982330" cy="3958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6821">
                  <a:extLst>
                    <a:ext uri="{9D8B030D-6E8A-4147-A177-3AD203B41FA5}">
                      <a16:colId xmlns:a16="http://schemas.microsoft.com/office/drawing/2014/main" val="1346420980"/>
                    </a:ext>
                  </a:extLst>
                </a:gridCol>
                <a:gridCol w="3765509">
                  <a:extLst>
                    <a:ext uri="{9D8B030D-6E8A-4147-A177-3AD203B41FA5}">
                      <a16:colId xmlns:a16="http://schemas.microsoft.com/office/drawing/2014/main" val="110774164"/>
                    </a:ext>
                  </a:extLst>
                </a:gridCol>
              </a:tblGrid>
              <a:tr h="975775">
                <a:tc>
                  <a:txBody>
                    <a:bodyPr/>
                    <a:lstStyle/>
                    <a:p>
                      <a:r>
                        <a:rPr lang="en-US" altLang="ko-KR" sz="20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2.</a:t>
                      </a:r>
                      <a:r>
                        <a:rPr lang="ko-KR" altLang="en-US" sz="20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신규 데이터 수집 단계</a:t>
                      </a:r>
                      <a:endParaRPr lang="ko-Kore-KR" altLang="en-US" sz="20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자료</a:t>
                      </a:r>
                      <a:r>
                        <a:rPr lang="ko-KR" altLang="en-US" dirty="0"/>
                        <a:t> 수집 출처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예정</a:t>
                      </a:r>
                      <a:r>
                        <a:rPr lang="en-US" altLang="ko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726084"/>
                  </a:ext>
                </a:extLst>
              </a:tr>
              <a:tr h="1491420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미국</a:t>
                      </a:r>
                      <a:r>
                        <a:rPr lang="en-US" altLang="ko-KR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러시아</a:t>
                      </a:r>
                      <a:r>
                        <a:rPr lang="en-US" altLang="ko-KR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우크라이나 </a:t>
                      </a:r>
                      <a:r>
                        <a:rPr lang="en-US" altLang="ko-KR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국을 기준으로 한 직관적인 경제 지표 </a:t>
                      </a:r>
                      <a:r>
                        <a:rPr lang="en-US" altLang="ko-KR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</a:t>
                      </a:r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무역 관련</a:t>
                      </a:r>
                      <a:r>
                        <a:rPr lang="en-US" altLang="ko-KR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환율</a:t>
                      </a:r>
                      <a:r>
                        <a:rPr lang="en-US" altLang="ko-KR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물가</a:t>
                      </a:r>
                      <a:r>
                        <a:rPr lang="en-US" altLang="ko-KR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부채 등</a:t>
                      </a:r>
                      <a:r>
                        <a:rPr lang="en-US" altLang="ko-KR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)</a:t>
                      </a:r>
                      <a:r>
                        <a:rPr lang="ko-KR" altLang="en-US" dirty="0" err="1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를</a:t>
                      </a:r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수집</a:t>
                      </a:r>
                      <a:endParaRPr lang="en-US" altLang="ko-KR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altLang="ko-KR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FRED(</a:t>
                      </a:r>
                      <a:r>
                        <a:rPr lang="en-US" altLang="ko-Kore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</a:t>
                      </a:r>
                      <a:r>
                        <a:rPr lang="en-US" altLang="ko-Kore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fred.stlouisfed.org</a:t>
                      </a:r>
                      <a:r>
                        <a:rPr lang="en-US" altLang="ko-Kore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St.Louis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Federal Reserve Bank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경제자료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altLang="ko-KR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World Bank Open Data(</a:t>
                      </a:r>
                      <a:r>
                        <a:rPr lang="en-US" altLang="ko-KR" dirty="0">
                          <a:latin typeface="NanumGothic" panose="020D0604000000000000" pitchFamily="34" charset="-127"/>
                          <a:ea typeface="NanumGothic" panose="020D0604000000000000" pitchFamily="34" charset="-127"/>
                          <a:hlinkClick r:id="rId2"/>
                        </a:rPr>
                        <a:t>https://data.worldbank.org/</a:t>
                      </a:r>
                      <a:r>
                        <a:rPr lang="en-US" altLang="ko-KR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):</a:t>
                      </a:r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en-US" altLang="ko-KR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World Bank Group </a:t>
                      </a:r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공개 경제자료</a:t>
                      </a:r>
                      <a:endParaRPr lang="en-US" altLang="ko-KR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altLang="ko-KR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OECD Data(</a:t>
                      </a:r>
                      <a:r>
                        <a:rPr lang="en-US" altLang="ko-KR" dirty="0">
                          <a:latin typeface="NanumGothic" panose="020D0604000000000000" pitchFamily="34" charset="-127"/>
                          <a:ea typeface="NanumGothic" panose="020D0604000000000000" pitchFamily="34" charset="-127"/>
                          <a:hlinkClick r:id="rId3"/>
                        </a:rPr>
                        <a:t>https://data.oecd.org/</a:t>
                      </a:r>
                      <a:r>
                        <a:rPr lang="en-US" altLang="ko-KR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): OECD</a:t>
                      </a:r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공개 데이터</a:t>
                      </a:r>
                      <a:endParaRPr lang="en-US" altLang="ko-KR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576202"/>
                  </a:ext>
                </a:extLst>
              </a:tr>
              <a:tr h="149142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수집한 데이터와 유사한 추이를 보이는 데이터를 직접 조사하고</a:t>
                      </a:r>
                      <a:r>
                        <a:rPr lang="en-US" altLang="ko-KR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전쟁 발발 이후 각 데이터에 추가적인 특이사항이 있는지에 대해 조사</a:t>
                      </a:r>
                      <a:endParaRPr lang="en-US" altLang="ko-KR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285750" indent="-285750">
                        <a:buFont typeface="Wingdings" pitchFamily="2" charset="2"/>
                        <a:buChar char="q"/>
                      </a:pPr>
                      <a:endParaRPr lang="en-US" altLang="ko-KR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q"/>
                      </a:pPr>
                      <a:endParaRPr lang="en-US" altLang="ko-KR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481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068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88316-8ED2-E992-4905-91E3385C0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</a:t>
            </a:r>
            <a:b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시각화 방법</a:t>
            </a:r>
            <a:endParaRPr kumimoji="1" lang="ko-Kore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502C4A9-6262-FE64-2106-5D5D0BB55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0895" y="864108"/>
            <a:ext cx="7982329" cy="1237308"/>
          </a:xfrm>
          <a:solidFill>
            <a:srgbClr val="DCFFED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스토리텔링이 가능하도록 데이터를 시각화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필요에 따라서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AI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분석 사용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E076F78-5A1F-4683-55FF-69687EF8F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771721"/>
              </p:ext>
            </p:extLst>
          </p:nvPr>
        </p:nvGraphicFramePr>
        <p:xfrm>
          <a:off x="3620893" y="2146852"/>
          <a:ext cx="7982329" cy="3958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2329">
                  <a:extLst>
                    <a:ext uri="{9D8B030D-6E8A-4147-A177-3AD203B41FA5}">
                      <a16:colId xmlns:a16="http://schemas.microsoft.com/office/drawing/2014/main" val="1346420980"/>
                    </a:ext>
                  </a:extLst>
                </a:gridCol>
              </a:tblGrid>
              <a:tr h="975775">
                <a:tc>
                  <a:txBody>
                    <a:bodyPr/>
                    <a:lstStyle/>
                    <a:p>
                      <a:r>
                        <a:rPr lang="en-US" altLang="ko-KR" sz="20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3.</a:t>
                      </a:r>
                      <a:r>
                        <a:rPr lang="ko-KR" altLang="en-US" sz="20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데이터 분석 및 시각화 단계</a:t>
                      </a:r>
                      <a:endParaRPr lang="ko-Kore-KR" altLang="en-US" sz="20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726084"/>
                  </a:ext>
                </a:extLst>
              </a:tr>
              <a:tr h="2982839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q"/>
                      </a:pPr>
                      <a:endParaRPr lang="en-US" altLang="ko-KR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논리적 추론만으로는 확정하기 힘든 경제적 현상의 상관관계에 대해 </a:t>
                      </a:r>
                      <a:r>
                        <a:rPr lang="ko-KR" altLang="en-US" dirty="0">
                          <a:highlight>
                            <a:srgbClr val="FFFF00"/>
                          </a:highlight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시각적으로 분석하고 유사성을 입증하는 것</a:t>
                      </a:r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이 핵심</a:t>
                      </a:r>
                      <a:endParaRPr lang="en-US" altLang="ko-KR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285750" indent="-285750">
                        <a:buFont typeface="Wingdings" pitchFamily="2" charset="2"/>
                        <a:buChar char="q"/>
                      </a:pPr>
                      <a:endParaRPr lang="en-US" altLang="ko-KR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전쟁에 직</a:t>
                      </a:r>
                      <a:r>
                        <a:rPr lang="en-US" altLang="ko-KR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/</a:t>
                      </a:r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간접적으로 대응하는 국가들에 대한 각종 정보를 </a:t>
                      </a:r>
                      <a:r>
                        <a:rPr lang="ko-KR" altLang="en-US" dirty="0">
                          <a:highlight>
                            <a:srgbClr val="FFFF00"/>
                          </a:highlight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전쟁이라는 주제에 맞게 시각화</a:t>
                      </a:r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예정</a:t>
                      </a:r>
                      <a:endParaRPr lang="en-US" altLang="ko-KR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285750" indent="-285750">
                        <a:buFont typeface="Wingdings" pitchFamily="2" charset="2"/>
                        <a:buChar char="q"/>
                      </a:pPr>
                      <a:endParaRPr lang="en-US" altLang="ko-KR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결론적으로 유도할 수 있는 </a:t>
                      </a:r>
                      <a:r>
                        <a:rPr lang="ko-KR" altLang="en-US" dirty="0">
                          <a:highlight>
                            <a:srgbClr val="FFFF00"/>
                          </a:highlight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종전 이후 양국의 경제적 추이</a:t>
                      </a:r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에 대해서는 </a:t>
                      </a:r>
                      <a:r>
                        <a:rPr lang="en-US" altLang="ko-KR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AI</a:t>
                      </a:r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모델링을 이용하</a:t>
                      </a:r>
                      <a:r>
                        <a:rPr lang="ko-Kore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는</a:t>
                      </a:r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것이 목표</a:t>
                      </a:r>
                      <a:endParaRPr lang="en-US" altLang="ko-KR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576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433680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틀</Template>
  <TotalTime>151</TotalTime>
  <Words>304</Words>
  <Application>Microsoft Macintosh PowerPoint</Application>
  <PresentationFormat>와이드스크린</PresentationFormat>
  <Paragraphs>34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NanumGothic</vt:lpstr>
      <vt:lpstr>Corbel</vt:lpstr>
      <vt:lpstr>Wingdings</vt:lpstr>
      <vt:lpstr>Wingdings 2</vt:lpstr>
      <vt:lpstr>틀</vt:lpstr>
      <vt:lpstr>데이터를 통해 바라본 러시아-우크라이나 전쟁</vt:lpstr>
      <vt:lpstr>분석 목표</vt:lpstr>
      <vt:lpstr>데이터  수집 방법</vt:lpstr>
      <vt:lpstr>데이터 시각화 방법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데이터를 통해 보는 전쟁 - 러시아-우크라이나</dc:title>
  <dc:creator>남석현</dc:creator>
  <cp:lastModifiedBy>남석현</cp:lastModifiedBy>
  <cp:revision>1</cp:revision>
  <dcterms:created xsi:type="dcterms:W3CDTF">2022-10-09T15:16:51Z</dcterms:created>
  <dcterms:modified xsi:type="dcterms:W3CDTF">2022-10-11T04:20:19Z</dcterms:modified>
</cp:coreProperties>
</file>