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8"/>
  </p:notesMasterIdLst>
  <p:handoutMasterIdLst>
    <p:handoutMasterId r:id="rId49"/>
  </p:handoutMasterIdLst>
  <p:sldIdLst>
    <p:sldId id="256" r:id="rId5"/>
    <p:sldId id="258" r:id="rId6"/>
    <p:sldId id="304" r:id="rId7"/>
    <p:sldId id="273" r:id="rId8"/>
    <p:sldId id="305" r:id="rId9"/>
    <p:sldId id="306" r:id="rId10"/>
    <p:sldId id="307" r:id="rId11"/>
    <p:sldId id="308" r:id="rId12"/>
    <p:sldId id="262"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4" r:id="rId28"/>
    <p:sldId id="323" r:id="rId29"/>
    <p:sldId id="325" r:id="rId30"/>
    <p:sldId id="326" r:id="rId31"/>
    <p:sldId id="327" r:id="rId32"/>
    <p:sldId id="328" r:id="rId33"/>
    <p:sldId id="329" r:id="rId34"/>
    <p:sldId id="330" r:id="rId35"/>
    <p:sldId id="331" r:id="rId36"/>
    <p:sldId id="332" r:id="rId37"/>
    <p:sldId id="335" r:id="rId38"/>
    <p:sldId id="333" r:id="rId39"/>
    <p:sldId id="334" r:id="rId40"/>
    <p:sldId id="336" r:id="rId41"/>
    <p:sldId id="337" r:id="rId42"/>
    <p:sldId id="338" r:id="rId43"/>
    <p:sldId id="339" r:id="rId44"/>
    <p:sldId id="340" r:id="rId45"/>
    <p:sldId id="260" r:id="rId46"/>
    <p:sldId id="26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43210"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12/3/2023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k8 cluster majorly consist of 2 types of machine – </a:t>
            </a:r>
          </a:p>
          <a:p>
            <a:endParaRPr lang="en-US" dirty="0"/>
          </a:p>
          <a:p>
            <a:pPr marL="228600" indent="-228600">
              <a:buAutoNum type="arabicParenR"/>
            </a:pPr>
            <a:r>
              <a:rPr lang="en-US" dirty="0"/>
              <a:t>Master</a:t>
            </a:r>
          </a:p>
          <a:p>
            <a:pPr marL="228600" indent="-228600">
              <a:buAutoNum type="arabicParenR"/>
            </a:pPr>
            <a:r>
              <a:rPr lang="en-US" dirty="0"/>
              <a:t>Worker</a:t>
            </a:r>
          </a:p>
          <a:p>
            <a:pPr marL="228600" indent="-228600">
              <a:buAutoNum type="arabicParenR"/>
            </a:pPr>
            <a:endParaRPr lang="en-US" dirty="0"/>
          </a:p>
          <a:p>
            <a:pPr marL="0" indent="0">
              <a:buNone/>
            </a:pPr>
            <a:r>
              <a:rPr lang="en-US" dirty="0"/>
              <a:t>Master takes care of management of worker. We will come to master later on, lets first discuss worker.</a:t>
            </a:r>
          </a:p>
          <a:p>
            <a:pPr marL="0" indent="0">
              <a:buNone/>
            </a:pPr>
            <a:endParaRPr lang="en-US" dirty="0"/>
          </a:p>
          <a:p>
            <a:pPr marL="0" indent="0">
              <a:buNone/>
            </a:pPr>
            <a:r>
              <a:rPr lang="en-US" dirty="0"/>
              <a:t>When you deploy pods on to k8, those are run on worker machines, called as worker nodes. There can be many workers node based on application demand and growth.</a:t>
            </a:r>
          </a:p>
          <a:p>
            <a:pPr marL="0" indent="0">
              <a:buNone/>
            </a:pPr>
            <a:r>
              <a:rPr lang="en-US" dirty="0"/>
              <a:t>The lifecycle of pods, like when it should be created, which worker node it should be created, when it should be taken out of service is all controlled by k8 infrastructure. K8 adds more CPU, memory to pods when require. They scale out the pods, when require.</a:t>
            </a:r>
          </a:p>
          <a:p>
            <a:pPr marL="0" indent="0">
              <a:buNone/>
            </a:pPr>
            <a:endParaRPr lang="en-US" dirty="0"/>
          </a:p>
          <a:p>
            <a:pPr marL="0" indent="0">
              <a:buNone/>
            </a:pPr>
            <a:r>
              <a:rPr lang="en-US" dirty="0"/>
              <a:t>Kube proxy on worker node, maintains network services, like traffic routing, communication between pods.</a:t>
            </a:r>
          </a:p>
          <a:p>
            <a:pPr marL="0" indent="0">
              <a:buNone/>
            </a:pPr>
            <a:r>
              <a:rPr lang="en-US" dirty="0"/>
              <a:t>Kubelet, run on worker node and communication state and health of containers to kubernetes. Like if pod require more resources or it is failing and need to bring up.</a:t>
            </a:r>
          </a:p>
          <a:p>
            <a:pPr marL="0" indent="0">
              <a:buNone/>
            </a:pPr>
            <a:endParaRPr lang="en-US" dirty="0"/>
          </a:p>
          <a:p>
            <a:pPr marL="0" indent="0">
              <a:buNone/>
            </a:pPr>
            <a:endParaRPr lang="en-US" dirty="0"/>
          </a:p>
          <a:p>
            <a:pPr marL="0" indent="0">
              <a:buNone/>
            </a:pPr>
            <a:r>
              <a:rPr lang="en-US" dirty="0"/>
              <a:t>Master is also called as Control Plane and it controls the worker nodes.  It consists of – </a:t>
            </a:r>
          </a:p>
          <a:p>
            <a:pPr marL="0" indent="0">
              <a:buNone/>
            </a:pPr>
            <a:endParaRPr lang="en-US" dirty="0"/>
          </a:p>
          <a:p>
            <a:pPr marL="0" indent="0">
              <a:buNone/>
            </a:pPr>
            <a:r>
              <a:rPr lang="en-US" dirty="0"/>
              <a:t>Etcd – Stores overall configuration data of cluster (state and details of pods). We will learn about configuration data and how to make it available to Pods.</a:t>
            </a:r>
          </a:p>
          <a:p>
            <a:pPr marL="0" indent="0">
              <a:buNone/>
            </a:pPr>
            <a:endParaRPr lang="en-US" dirty="0"/>
          </a:p>
          <a:p>
            <a:pPr marL="0" indent="0">
              <a:buNone/>
            </a:pPr>
            <a:r>
              <a:rPr lang="en-US" dirty="0"/>
              <a:t>API Server – The interfaces to k8. The user and also the internal components uses these APIs to interact with k8. API Server is responsible to facilitates the communication via k8 apis.</a:t>
            </a:r>
          </a:p>
          <a:p>
            <a:pPr marL="0" indent="0">
              <a:buNone/>
            </a:pPr>
            <a:endParaRPr lang="en-US" dirty="0"/>
          </a:p>
          <a:p>
            <a:pPr marL="0" indent="0">
              <a:buNone/>
            </a:pPr>
            <a:r>
              <a:rPr lang="en-US" dirty="0"/>
              <a:t>Schedular – Schedules the pod on worker node. It decide which node to put the containers based on worker node resources, policies and other factors</a:t>
            </a:r>
          </a:p>
          <a:p>
            <a:pPr marL="0" indent="0">
              <a:buNone/>
            </a:pPr>
            <a:endParaRPr lang="en-US" dirty="0"/>
          </a:p>
          <a:p>
            <a:pPr marL="0" indent="0">
              <a:buNone/>
            </a:pPr>
            <a:r>
              <a:rPr lang="en-US" dirty="0"/>
              <a:t>Controller Manager – Responsible for bringing current state to desired state. Like say, Pods required are 4 and now are 3, so this component is responsible to trigger scheduling of one more pod. It decides what action to take when node goes down. When a new project is created, those require some default entities like Service Accounts. Controller Manager creates those.</a:t>
            </a:r>
          </a:p>
          <a:p>
            <a:pPr marL="0" indent="0">
              <a:buNone/>
            </a:pPr>
            <a:endParaRPr lang="en-US" dirty="0"/>
          </a:p>
          <a:p>
            <a:pPr marL="0" indent="0">
              <a:buNone/>
            </a:pPr>
            <a:r>
              <a:rPr lang="en-US" dirty="0"/>
              <a:t>Kubectl is CLI to interact with k8 APIs.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25</a:t>
            </a:fld>
            <a:endParaRPr lang="en-US" dirty="0"/>
          </a:p>
        </p:txBody>
      </p:sp>
    </p:spTree>
    <p:extLst>
      <p:ext uri="{BB962C8B-B14F-4D97-AF65-F5344CB8AC3E}">
        <p14:creationId xmlns:p14="http://schemas.microsoft.com/office/powerpoint/2010/main" val="4164527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killercoda.com/playgrounds/scenario/kubernetes"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labs.play-with-docker.com/" TargetMode="External"/><Relationship Id="rId2" Type="http://schemas.openxmlformats.org/officeDocument/2006/relationships/hyperlink" Target="https://login.docker.com/"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Docker and kubernetes (k8)</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Data inside container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8457786" cy="4440211"/>
          </a:xfrm>
        </p:spPr>
        <p:txBody>
          <a:bodyPr>
            <a:normAutofit/>
          </a:bodyPr>
          <a:lstStyle/>
          <a:p>
            <a:pPr marL="285750" indent="-285750">
              <a:buFont typeface="Wingdings" panose="05000000000000000000" pitchFamily="2" charset="2"/>
              <a:buChar char="q"/>
            </a:pPr>
            <a:r>
              <a:rPr lang="en-US" sz="1800" dirty="0">
                <a:solidFill>
                  <a:srgbClr val="002060"/>
                </a:solidFill>
              </a:rPr>
              <a:t>Demo for changing data inside container </a:t>
            </a:r>
          </a:p>
          <a:p>
            <a:r>
              <a:rPr lang="en-US" dirty="0">
                <a:solidFill>
                  <a:srgbClr val="7030A0"/>
                </a:solidFill>
                <a:latin typeface="Abadi" panose="020B0604020104020204" pitchFamily="34" charset="0"/>
              </a:rPr>
              <a:t> \home\chandra\docker-kubernetes-learnings\</a:t>
            </a:r>
            <a:r>
              <a:rPr lang="en-US" dirty="0" err="1">
                <a:solidFill>
                  <a:srgbClr val="7030A0"/>
                </a:solidFill>
                <a:latin typeface="Abadi" panose="020B0604020104020204" pitchFamily="34" charset="0"/>
              </a:rPr>
              <a:t>managing_data</a:t>
            </a:r>
            <a:r>
              <a:rPr lang="en-US" dirty="0">
                <a:solidFill>
                  <a:srgbClr val="7030A0"/>
                </a:solidFill>
                <a:latin typeface="Abadi" panose="020B0604020104020204" pitchFamily="34" charset="0"/>
              </a:rPr>
              <a:t>\</a:t>
            </a:r>
            <a:r>
              <a:rPr lang="en-US" dirty="0" err="1">
                <a:solidFill>
                  <a:srgbClr val="7030A0"/>
                </a:solidFill>
                <a:latin typeface="Abadi" panose="020B0604020104020204" pitchFamily="34" charset="0"/>
              </a:rPr>
              <a:t>data_till_container</a:t>
            </a:r>
            <a:endParaRPr lang="en-US" dirty="0">
              <a:solidFill>
                <a:srgbClr val="7030A0"/>
              </a:solidFill>
              <a:latin typeface="Abadi" panose="020B0604020104020204" pitchFamily="34" charset="0"/>
            </a:endParaRPr>
          </a:p>
          <a:p>
            <a:pPr marL="285750" indent="-285750">
              <a:buFont typeface="Wingdings" panose="05000000000000000000" pitchFamily="2" charset="2"/>
              <a:buChar char="q"/>
            </a:pPr>
            <a:r>
              <a:rPr lang="en-US" sz="1800" dirty="0">
                <a:solidFill>
                  <a:srgbClr val="002060"/>
                </a:solidFill>
              </a:rPr>
              <a:t>The changes made in above demo, do not persist after container is recreated</a:t>
            </a:r>
          </a:p>
          <a:p>
            <a:pPr marL="285750" indent="-285750">
              <a:buFont typeface="Wingdings" panose="05000000000000000000" pitchFamily="2" charset="2"/>
              <a:buChar char="q"/>
            </a:pPr>
            <a:r>
              <a:rPr lang="en-US" sz="1800" dirty="0">
                <a:solidFill>
                  <a:srgbClr val="002060"/>
                </a:solidFill>
              </a:rPr>
              <a:t>The changes are happening inside container and not on host</a:t>
            </a: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85428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volumes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441815" y="3898866"/>
            <a:ext cx="8457786" cy="2002054"/>
          </a:xfrm>
        </p:spPr>
        <p:txBody>
          <a:bodyPr>
            <a:normAutofit/>
          </a:bodyPr>
          <a:lstStyle/>
          <a:p>
            <a:pPr marL="285750" indent="-285750">
              <a:buFont typeface="Wingdings" panose="05000000000000000000" pitchFamily="2" charset="2"/>
              <a:buChar char="q"/>
            </a:pPr>
            <a:r>
              <a:rPr lang="en-US" sz="1800" dirty="0">
                <a:solidFill>
                  <a:srgbClr val="002060"/>
                </a:solidFill>
              </a:rPr>
              <a:t>Volumes are some folders on your host which are mounted on containers</a:t>
            </a:r>
          </a:p>
          <a:p>
            <a:pPr marL="285750" indent="-285750">
              <a:buFont typeface="Wingdings" panose="05000000000000000000" pitchFamily="2" charset="2"/>
              <a:buChar char="q"/>
            </a:pPr>
            <a:r>
              <a:rPr lang="en-US" sz="1800" dirty="0">
                <a:solidFill>
                  <a:srgbClr val="002060"/>
                </a:solidFill>
              </a:rPr>
              <a:t>Helps to persist data</a:t>
            </a:r>
          </a:p>
          <a:p>
            <a:pPr marL="285750" indent="-285750">
              <a:buFont typeface="Wingdings" panose="05000000000000000000" pitchFamily="2" charset="2"/>
              <a:buChar char="q"/>
            </a:pPr>
            <a:r>
              <a:rPr lang="en-US" sz="1800" dirty="0">
                <a:solidFill>
                  <a:srgbClr val="002060"/>
                </a:solidFill>
              </a:rPr>
              <a:t>Volumes are like connection between folders, outside and inside of container</a:t>
            </a:r>
          </a:p>
          <a:p>
            <a:pPr marL="285750" indent="-285750">
              <a:buFont typeface="Wingdings" panose="05000000000000000000" pitchFamily="2" charset="2"/>
              <a:buChar char="q"/>
            </a:pPr>
            <a:r>
              <a:rPr lang="en-US" sz="1800" dirty="0">
                <a:solidFill>
                  <a:srgbClr val="002060"/>
                </a:solidFill>
              </a:rPr>
              <a:t>Volumes are not affected by container shutdown</a:t>
            </a: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7" name="Picture 6" descr="Diagram&#10;&#10;Description automatically generated">
            <a:extLst>
              <a:ext uri="{FF2B5EF4-FFF2-40B4-BE49-F238E27FC236}">
                <a16:creationId xmlns:a16="http://schemas.microsoft.com/office/drawing/2014/main" id="{7DBA406E-96E2-8B23-6DE1-341971AA74BA}"/>
              </a:ext>
            </a:extLst>
          </p:cNvPr>
          <p:cNvPicPr>
            <a:picLocks noChangeAspect="1"/>
          </p:cNvPicPr>
          <p:nvPr/>
        </p:nvPicPr>
        <p:blipFill>
          <a:blip r:embed="rId2"/>
          <a:stretch>
            <a:fillRect/>
          </a:stretch>
        </p:blipFill>
        <p:spPr>
          <a:xfrm>
            <a:off x="557764" y="1130641"/>
            <a:ext cx="4781550" cy="2428875"/>
          </a:xfrm>
          <a:prstGeom prst="rect">
            <a:avLst/>
          </a:prstGeom>
        </p:spPr>
      </p:pic>
      <p:sp>
        <p:nvSpPr>
          <p:cNvPr id="8" name="TextBox 7">
            <a:extLst>
              <a:ext uri="{FF2B5EF4-FFF2-40B4-BE49-F238E27FC236}">
                <a16:creationId xmlns:a16="http://schemas.microsoft.com/office/drawing/2014/main" id="{C218E007-3EEE-7607-16E7-BDAF09B329E5}"/>
              </a:ext>
            </a:extLst>
          </p:cNvPr>
          <p:cNvSpPr txBox="1"/>
          <p:nvPr/>
        </p:nvSpPr>
        <p:spPr>
          <a:xfrm>
            <a:off x="3051209" y="3246740"/>
            <a:ext cx="6102416" cy="369332"/>
          </a:xfrm>
          <a:prstGeom prst="rect">
            <a:avLst/>
          </a:prstGeom>
          <a:noFill/>
        </p:spPr>
        <p:txBody>
          <a:bodyPr wrap="square">
            <a:spAutoFit/>
          </a:bodyPr>
          <a:lstStyle/>
          <a:p>
            <a:r>
              <a:rPr lang="en-US" b="0" dirty="0">
                <a:solidFill>
                  <a:srgbClr val="6A9955"/>
                </a:solidFill>
                <a:effectLst/>
                <a:latin typeface="Consolas" panose="020B0609020204030204" pitchFamily="49" charset="0"/>
              </a:rPr>
              <a:t>docker exec -it anonymous-vol /bin/bash</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7629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Anonymous volumes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8457786" cy="4440211"/>
          </a:xfrm>
        </p:spPr>
        <p:txBody>
          <a:bodyPr>
            <a:normAutofit/>
          </a:bodyPr>
          <a:lstStyle/>
          <a:p>
            <a:pPr marL="285750" indent="-285750">
              <a:buFont typeface="Wingdings" panose="05000000000000000000" pitchFamily="2" charset="2"/>
              <a:buChar char="q"/>
            </a:pPr>
            <a:r>
              <a:rPr lang="en-US" sz="1800" dirty="0">
                <a:solidFill>
                  <a:srgbClr val="002060"/>
                </a:solidFill>
              </a:rPr>
              <a:t>The volume will be a directory on local host, mounted on container</a:t>
            </a:r>
          </a:p>
          <a:p>
            <a:pPr marL="285750" indent="-285750">
              <a:buFont typeface="Wingdings" panose="05000000000000000000" pitchFamily="2" charset="2"/>
              <a:buChar char="q"/>
            </a:pPr>
            <a:r>
              <a:rPr lang="en-US" sz="1800" dirty="0">
                <a:solidFill>
                  <a:srgbClr val="002060"/>
                </a:solidFill>
              </a:rPr>
              <a:t>The changes made to the files inside mounted directory, will be reflected on host</a:t>
            </a:r>
          </a:p>
          <a:p>
            <a:pPr marL="285750" indent="-285750">
              <a:buFont typeface="Wingdings" panose="05000000000000000000" pitchFamily="2" charset="2"/>
              <a:buChar char="q"/>
            </a:pPr>
            <a:r>
              <a:rPr lang="en-US" sz="1800" dirty="0">
                <a:solidFill>
                  <a:srgbClr val="002060"/>
                </a:solidFill>
              </a:rPr>
              <a:t>The anonymous volume can be mounted inside Dockerfile as </a:t>
            </a:r>
          </a:p>
          <a:p>
            <a:r>
              <a:rPr lang="en-US" b="0" dirty="0">
                <a:solidFill>
                  <a:srgbClr val="569CD6"/>
                </a:solidFill>
                <a:effectLst/>
                <a:latin typeface="Consolas" panose="020B0609020204030204" pitchFamily="49" charset="0"/>
              </a:rPr>
              <a:t>VOLUME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"/app/</a:t>
            </a:r>
            <a:r>
              <a:rPr lang="en-US" b="0" dirty="0" err="1">
                <a:solidFill>
                  <a:srgbClr val="CE9178"/>
                </a:solidFill>
                <a:effectLst/>
                <a:latin typeface="Consolas" panose="020B0609020204030204" pitchFamily="49" charset="0"/>
              </a:rPr>
              <a:t>userchanges</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pPr marL="285750" indent="-285750">
              <a:buFont typeface="Wingdings" panose="05000000000000000000" pitchFamily="2" charset="2"/>
              <a:buChar char="q"/>
            </a:pPr>
            <a:r>
              <a:rPr lang="en-US" sz="1800" dirty="0">
                <a:solidFill>
                  <a:srgbClr val="002060"/>
                </a:solidFill>
              </a:rPr>
              <a:t>The mounted volume on container, will be available on host but the directory on host is controlled by docker system</a:t>
            </a:r>
          </a:p>
          <a:p>
            <a:pPr marL="285750" indent="-285750">
              <a:buFont typeface="Wingdings" panose="05000000000000000000" pitchFamily="2" charset="2"/>
              <a:buChar char="q"/>
            </a:pPr>
            <a:r>
              <a:rPr lang="en-US" sz="1800" dirty="0">
                <a:solidFill>
                  <a:srgbClr val="002060"/>
                </a:solidFill>
              </a:rPr>
              <a:t>This volume has no name and controlled by docker system, hence called as anonymous volume</a:t>
            </a:r>
          </a:p>
          <a:p>
            <a:r>
              <a:rPr lang="en-US" dirty="0">
                <a:solidFill>
                  <a:srgbClr val="7030A0"/>
                </a:solidFill>
                <a:latin typeface="Abadi" panose="020B0604020104020204" pitchFamily="34" charset="0"/>
              </a:rPr>
              <a:t> \home\chandra\docker-kubernetes-learnings\</a:t>
            </a:r>
            <a:r>
              <a:rPr lang="en-US" dirty="0" err="1">
                <a:solidFill>
                  <a:srgbClr val="7030A0"/>
                </a:solidFill>
                <a:latin typeface="Abadi" panose="020B0604020104020204" pitchFamily="34" charset="0"/>
              </a:rPr>
              <a:t>managing_data</a:t>
            </a:r>
            <a:r>
              <a:rPr lang="en-US" dirty="0">
                <a:solidFill>
                  <a:srgbClr val="7030A0"/>
                </a:solidFill>
                <a:latin typeface="Abadi" panose="020B0604020104020204" pitchFamily="34" charset="0"/>
              </a:rPr>
              <a:t>\</a:t>
            </a:r>
            <a:r>
              <a:rPr lang="en-US" dirty="0" err="1">
                <a:solidFill>
                  <a:srgbClr val="7030A0"/>
                </a:solidFill>
                <a:latin typeface="Abadi" panose="020B0604020104020204" pitchFamily="34" charset="0"/>
              </a:rPr>
              <a:t>anonymous_volume</a:t>
            </a:r>
            <a:endParaRPr lang="en-US" dirty="0">
              <a:solidFill>
                <a:srgbClr val="7030A0"/>
              </a:solidFill>
              <a:latin typeface="Abadi" panose="020B0604020104020204" pitchFamily="34" charset="0"/>
            </a:endParaRPr>
          </a:p>
          <a:p>
            <a:pPr marL="285750" indent="-285750">
              <a:buFont typeface="Wingdings" panose="05000000000000000000" pitchFamily="2" charset="2"/>
              <a:buChar char="q"/>
            </a:pPr>
            <a:r>
              <a:rPr lang="en-US" sz="1800" dirty="0">
                <a:solidFill>
                  <a:srgbClr val="002060"/>
                </a:solidFill>
              </a:rPr>
              <a:t>The volume is gone with container</a:t>
            </a: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395754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Named volumes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8457786" cy="4440211"/>
          </a:xfrm>
        </p:spPr>
        <p:txBody>
          <a:bodyPr>
            <a:normAutofit/>
          </a:bodyPr>
          <a:lstStyle/>
          <a:p>
            <a:pPr marL="285750" indent="-285750">
              <a:buFont typeface="Wingdings" panose="05000000000000000000" pitchFamily="2" charset="2"/>
              <a:buChar char="q"/>
            </a:pPr>
            <a:r>
              <a:rPr lang="en-US" sz="1800" dirty="0">
                <a:solidFill>
                  <a:srgbClr val="002060"/>
                </a:solidFill>
              </a:rPr>
              <a:t>The volume will be a directory on local host, mounted on container</a:t>
            </a:r>
          </a:p>
          <a:p>
            <a:pPr marL="285750" indent="-285750">
              <a:buFont typeface="Wingdings" panose="05000000000000000000" pitchFamily="2" charset="2"/>
              <a:buChar char="q"/>
            </a:pPr>
            <a:r>
              <a:rPr lang="en-US" sz="1800" dirty="0">
                <a:solidFill>
                  <a:srgbClr val="002060"/>
                </a:solidFill>
              </a:rPr>
              <a:t>The changes made to the files inside mounted directory, will be reflected on host</a:t>
            </a:r>
          </a:p>
          <a:p>
            <a:pPr marL="285750" indent="-285750">
              <a:buFont typeface="Wingdings" panose="05000000000000000000" pitchFamily="2" charset="2"/>
              <a:buChar char="q"/>
            </a:pPr>
            <a:r>
              <a:rPr lang="en-US" sz="1800" dirty="0">
                <a:solidFill>
                  <a:srgbClr val="002060"/>
                </a:solidFill>
              </a:rPr>
              <a:t>The named volumes can be mounted while running docker run command </a:t>
            </a:r>
          </a:p>
          <a:p>
            <a:pPr marL="285750" indent="-285750">
              <a:buFont typeface="Wingdings" panose="05000000000000000000" pitchFamily="2" charset="2"/>
              <a:buChar char="q"/>
            </a:pPr>
            <a:r>
              <a:rPr lang="en-US" sz="1800" dirty="0">
                <a:solidFill>
                  <a:srgbClr val="002060"/>
                </a:solidFill>
              </a:rPr>
              <a:t>The mounted volume on container, will be available on host but like anonymous volumes the directory on host is controlled by docker system</a:t>
            </a:r>
          </a:p>
          <a:p>
            <a:r>
              <a:rPr lang="en-US" dirty="0">
                <a:solidFill>
                  <a:srgbClr val="7030A0"/>
                </a:solidFill>
                <a:latin typeface="Abadi" panose="020B0604020104020204" pitchFamily="34" charset="0"/>
              </a:rPr>
              <a:t>\home\chandra\docker-kubernetes-learnings\</a:t>
            </a:r>
            <a:r>
              <a:rPr lang="en-US" dirty="0" err="1">
                <a:solidFill>
                  <a:srgbClr val="7030A0"/>
                </a:solidFill>
                <a:latin typeface="Abadi" panose="020B0604020104020204" pitchFamily="34" charset="0"/>
              </a:rPr>
              <a:t>managing_data</a:t>
            </a:r>
            <a:r>
              <a:rPr lang="en-US" dirty="0">
                <a:solidFill>
                  <a:srgbClr val="7030A0"/>
                </a:solidFill>
                <a:latin typeface="Abadi" panose="020B0604020104020204" pitchFamily="34" charset="0"/>
              </a:rPr>
              <a:t>\</a:t>
            </a:r>
            <a:r>
              <a:rPr lang="en-US" dirty="0" err="1">
                <a:solidFill>
                  <a:srgbClr val="7030A0"/>
                </a:solidFill>
                <a:latin typeface="Abadi" panose="020B0604020104020204" pitchFamily="34" charset="0"/>
              </a:rPr>
              <a:t>named_volume</a:t>
            </a:r>
            <a:endParaRPr lang="en-US" dirty="0">
              <a:solidFill>
                <a:srgbClr val="7030A0"/>
              </a:solidFill>
              <a:latin typeface="Abadi" panose="020B0604020104020204" pitchFamily="34" charset="0"/>
            </a:endParaRPr>
          </a:p>
          <a:p>
            <a:pPr marL="285750" indent="-285750">
              <a:buFont typeface="Wingdings" panose="05000000000000000000" pitchFamily="2" charset="2"/>
              <a:buChar char="q"/>
            </a:pPr>
            <a:r>
              <a:rPr lang="en-US" sz="1800" dirty="0">
                <a:solidFill>
                  <a:srgbClr val="002060"/>
                </a:solidFill>
              </a:rPr>
              <a:t>But this volume survives container restart</a:t>
            </a: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0626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Bind Volumes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8457786" cy="4440211"/>
          </a:xfrm>
        </p:spPr>
        <p:txBody>
          <a:bodyPr>
            <a:normAutofit/>
          </a:bodyPr>
          <a:lstStyle/>
          <a:p>
            <a:pPr marL="285750" indent="-285750">
              <a:buFont typeface="Wingdings" panose="05000000000000000000" pitchFamily="2" charset="2"/>
              <a:buChar char="q"/>
            </a:pPr>
            <a:r>
              <a:rPr lang="en-US" sz="1800" dirty="0">
                <a:solidFill>
                  <a:srgbClr val="002060"/>
                </a:solidFill>
              </a:rPr>
              <a:t>User specify a directly on host to be mounted on container</a:t>
            </a:r>
          </a:p>
          <a:p>
            <a:pPr marL="285750" indent="-285750">
              <a:buFont typeface="Wingdings" panose="05000000000000000000" pitchFamily="2" charset="2"/>
              <a:buChar char="q"/>
            </a:pPr>
            <a:r>
              <a:rPr lang="en-US" sz="1800" dirty="0">
                <a:solidFill>
                  <a:srgbClr val="002060"/>
                </a:solidFill>
              </a:rPr>
              <a:t>The changes made to the files inside mounted directory, will be reflected on host</a:t>
            </a:r>
          </a:p>
          <a:p>
            <a:pPr marL="285750" indent="-285750">
              <a:buFont typeface="Wingdings" panose="05000000000000000000" pitchFamily="2" charset="2"/>
              <a:buChar char="q"/>
            </a:pPr>
            <a:r>
              <a:rPr lang="en-US" sz="1800" dirty="0">
                <a:solidFill>
                  <a:srgbClr val="002060"/>
                </a:solidFill>
              </a:rPr>
              <a:t>Not to be used on production, only for local testing</a:t>
            </a:r>
          </a:p>
          <a:p>
            <a:r>
              <a:rPr lang="en-US" dirty="0">
                <a:solidFill>
                  <a:srgbClr val="7030A0"/>
                </a:solidFill>
                <a:latin typeface="Abadi" panose="020B0604020104020204" pitchFamily="34" charset="0"/>
              </a:rPr>
              <a:t>\home\chandra\docker-kubernetes-learnings\</a:t>
            </a:r>
            <a:r>
              <a:rPr lang="en-US" dirty="0" err="1">
                <a:solidFill>
                  <a:srgbClr val="7030A0"/>
                </a:solidFill>
                <a:latin typeface="Abadi" panose="020B0604020104020204" pitchFamily="34" charset="0"/>
              </a:rPr>
              <a:t>managing_data</a:t>
            </a:r>
            <a:r>
              <a:rPr lang="en-US" dirty="0">
                <a:solidFill>
                  <a:srgbClr val="7030A0"/>
                </a:solidFill>
                <a:latin typeface="Abadi" panose="020B0604020104020204" pitchFamily="34" charset="0"/>
              </a:rPr>
              <a:t>\</a:t>
            </a:r>
            <a:r>
              <a:rPr lang="en-US" dirty="0" err="1">
                <a:solidFill>
                  <a:srgbClr val="7030A0"/>
                </a:solidFill>
                <a:latin typeface="Abadi" panose="020B0604020104020204" pitchFamily="34" charset="0"/>
              </a:rPr>
              <a:t>bind_volume</a:t>
            </a:r>
            <a:endParaRPr lang="en-US" dirty="0">
              <a:solidFill>
                <a:srgbClr val="7030A0"/>
              </a:solidFill>
              <a:latin typeface="Abadi" panose="020B0604020104020204" pitchFamily="34" charset="0"/>
            </a:endParaRPr>
          </a:p>
          <a:p>
            <a:pPr marL="285750" indent="-285750">
              <a:buFont typeface="Wingdings" panose="05000000000000000000" pitchFamily="2" charset="2"/>
              <a:buChar char="q"/>
            </a:pPr>
            <a:r>
              <a:rPr lang="en-US" sz="1800" dirty="0">
                <a:solidFill>
                  <a:srgbClr val="002060"/>
                </a:solidFill>
              </a:rPr>
              <a:t>This volume survives container restart</a:t>
            </a:r>
          </a:p>
          <a:p>
            <a:pPr marL="285750" indent="-285750">
              <a:buFont typeface="Wingdings" panose="05000000000000000000" pitchFamily="2" charset="2"/>
              <a:buChar char="q"/>
            </a:pPr>
            <a:r>
              <a:rPr lang="en-US" sz="1800" dirty="0">
                <a:solidFill>
                  <a:srgbClr val="002060"/>
                </a:solidFill>
              </a:rPr>
              <a:t>Use case can be putting entire code to a bind vol so that code changes can be made inside container and tested</a:t>
            </a:r>
          </a:p>
          <a:p>
            <a:pPr marL="285750" indent="-285750">
              <a:buFont typeface="Wingdings" panose="05000000000000000000" pitchFamily="2" charset="2"/>
              <a:buChar char="q"/>
            </a:pPr>
            <a:r>
              <a:rPr lang="en-US" sz="1800" dirty="0">
                <a:solidFill>
                  <a:srgbClr val="002060"/>
                </a:solidFill>
              </a:rPr>
              <a:t>Only use for dev and not production</a:t>
            </a: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3628499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networking</a:t>
            </a:r>
          </a:p>
        </p:txBody>
      </p:sp>
    </p:spTree>
    <p:extLst>
      <p:ext uri="{BB962C8B-B14F-4D97-AF65-F5344CB8AC3E}">
        <p14:creationId xmlns:p14="http://schemas.microsoft.com/office/powerpoint/2010/main" val="1806291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Container communication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9258374" cy="4724346"/>
          </a:xfrm>
        </p:spPr>
        <p:txBody>
          <a:bodyPr>
            <a:normAutofit/>
          </a:bodyPr>
          <a:lstStyle/>
          <a:p>
            <a:pPr marL="285750" indent="-285750">
              <a:buFont typeface="Wingdings" panose="05000000000000000000" pitchFamily="2" charset="2"/>
              <a:buChar char="q"/>
            </a:pPr>
            <a:r>
              <a:rPr lang="en-US" sz="1800" dirty="0">
                <a:solidFill>
                  <a:srgbClr val="002060"/>
                </a:solidFill>
              </a:rPr>
              <a:t>OOB  container can make request to outside world</a:t>
            </a:r>
          </a:p>
          <a:p>
            <a:r>
              <a:rPr lang="en-US" dirty="0">
                <a:solidFill>
                  <a:srgbClr val="7030A0"/>
                </a:solidFill>
                <a:latin typeface="Abadi" panose="020B0604020104020204" pitchFamily="34" charset="0"/>
              </a:rPr>
              <a:t>\home\chandra\docker-kubernetes-learnings\networking\www</a:t>
            </a:r>
          </a:p>
          <a:p>
            <a:pPr marL="285750" indent="-285750">
              <a:buFont typeface="Wingdings" panose="05000000000000000000" pitchFamily="2" charset="2"/>
              <a:buChar char="q"/>
            </a:pPr>
            <a:r>
              <a:rPr lang="en-US" sz="1800" dirty="0">
                <a:solidFill>
                  <a:srgbClr val="002060"/>
                </a:solidFill>
              </a:rPr>
              <a:t>Cross container communication</a:t>
            </a:r>
          </a:p>
          <a:p>
            <a:pPr marL="285750" indent="-285750">
              <a:buFont typeface="Wingdings" panose="05000000000000000000" pitchFamily="2" charset="2"/>
              <a:buChar char="q"/>
            </a:pPr>
            <a:r>
              <a:rPr lang="en-US" sz="1800" dirty="0">
                <a:solidFill>
                  <a:srgbClr val="002060"/>
                </a:solidFill>
              </a:rPr>
              <a:t>Demo shows communication with mongo container, this demo will have </a:t>
            </a:r>
            <a:r>
              <a:rPr lang="en-US" sz="1800" dirty="0" err="1">
                <a:solidFill>
                  <a:srgbClr val="002060"/>
                </a:solidFill>
              </a:rPr>
              <a:t>ip</a:t>
            </a:r>
            <a:r>
              <a:rPr lang="en-US" sz="1800" dirty="0">
                <a:solidFill>
                  <a:srgbClr val="002060"/>
                </a:solidFill>
              </a:rPr>
              <a:t> of mongo container hardcoded in app.js</a:t>
            </a:r>
          </a:p>
          <a:p>
            <a:r>
              <a:rPr lang="en-US" dirty="0">
                <a:solidFill>
                  <a:srgbClr val="7030A0"/>
                </a:solidFill>
                <a:latin typeface="Abadi" panose="020B0604020104020204" pitchFamily="34" charset="0"/>
              </a:rPr>
              <a:t>\home\chandra\docker-kubernetes-learnings\networking\</a:t>
            </a:r>
            <a:r>
              <a:rPr lang="en-US" dirty="0" err="1">
                <a:solidFill>
                  <a:srgbClr val="7030A0"/>
                </a:solidFill>
                <a:latin typeface="Abadi" panose="020B0604020104020204" pitchFamily="34" charset="0"/>
              </a:rPr>
              <a:t>cross_container</a:t>
            </a:r>
            <a:r>
              <a:rPr lang="en-US" dirty="0">
                <a:solidFill>
                  <a:srgbClr val="7030A0"/>
                </a:solidFill>
                <a:latin typeface="Abadi" panose="020B0604020104020204" pitchFamily="34" charset="0"/>
              </a:rPr>
              <a:t>\</a:t>
            </a:r>
            <a:r>
              <a:rPr lang="en-US" dirty="0" err="1">
                <a:solidFill>
                  <a:srgbClr val="7030A0"/>
                </a:solidFill>
                <a:latin typeface="Abadi" panose="020B0604020104020204" pitchFamily="34" charset="0"/>
              </a:rPr>
              <a:t>ip_hardcoding</a:t>
            </a:r>
            <a:endParaRPr lang="en-US" dirty="0">
              <a:solidFill>
                <a:srgbClr val="7030A0"/>
              </a:solidFill>
              <a:latin typeface="Abadi" panose="020B0604020104020204" pitchFamily="34" charset="0"/>
            </a:endParaRPr>
          </a:p>
          <a:p>
            <a:pPr marL="285750" indent="-285750">
              <a:buFont typeface="Wingdings" panose="05000000000000000000" pitchFamily="2" charset="2"/>
              <a:buChar char="q"/>
            </a:pPr>
            <a:r>
              <a:rPr lang="en-US" sz="1800" dirty="0">
                <a:solidFill>
                  <a:srgbClr val="002060"/>
                </a:solidFill>
              </a:rPr>
              <a:t>If containers are created on same network, then these can communicate with names</a:t>
            </a:r>
          </a:p>
          <a:p>
            <a:r>
              <a:rPr lang="en-US" dirty="0">
                <a:solidFill>
                  <a:srgbClr val="7030A0"/>
                </a:solidFill>
                <a:latin typeface="Abadi" panose="020B0604020104020204" pitchFamily="34" charset="0"/>
              </a:rPr>
              <a:t>\home\chandra\docker-kubernetes-learnings\networking\</a:t>
            </a:r>
            <a:r>
              <a:rPr lang="en-US" dirty="0" err="1">
                <a:solidFill>
                  <a:srgbClr val="7030A0"/>
                </a:solidFill>
                <a:latin typeface="Abadi" panose="020B0604020104020204" pitchFamily="34" charset="0"/>
              </a:rPr>
              <a:t>cross_container</a:t>
            </a:r>
            <a:r>
              <a:rPr lang="en-US" dirty="0">
                <a:solidFill>
                  <a:srgbClr val="7030A0"/>
                </a:solidFill>
                <a:latin typeface="Abadi" panose="020B0604020104020204" pitchFamily="34" charset="0"/>
              </a:rPr>
              <a:t>\</a:t>
            </a:r>
            <a:r>
              <a:rPr lang="en-US" dirty="0" err="1">
                <a:solidFill>
                  <a:srgbClr val="7030A0"/>
                </a:solidFill>
                <a:latin typeface="Abadi" panose="020B0604020104020204" pitchFamily="34" charset="0"/>
              </a:rPr>
              <a:t>container_name</a:t>
            </a:r>
            <a:endParaRPr lang="en-US" sz="1800" dirty="0">
              <a:solidFill>
                <a:srgbClr val="002060"/>
              </a:solidFill>
            </a:endParaRPr>
          </a:p>
          <a:p>
            <a:pPr marL="285750" indent="-285750">
              <a:buFont typeface="Wingdings" panose="05000000000000000000" pitchFamily="2" charset="2"/>
              <a:buChar char="q"/>
            </a:pPr>
            <a:r>
              <a:rPr lang="en-US" sz="1800" dirty="0">
                <a:solidFill>
                  <a:srgbClr val="002060"/>
                </a:solidFill>
              </a:rPr>
              <a:t>If mongo container mapped to named volume , data will be persisted and on mongo restart, data will be visible, since named volume will be on host</a:t>
            </a:r>
          </a:p>
          <a:p>
            <a:r>
              <a:rPr lang="en-US" dirty="0">
                <a:solidFill>
                  <a:srgbClr val="7030A0"/>
                </a:solidFill>
                <a:latin typeface="Abadi" panose="020B0604020104020204" pitchFamily="34" charset="0"/>
              </a:rPr>
              <a:t>\home\chandra\docker-kubernetes-learnings\networking\</a:t>
            </a:r>
            <a:r>
              <a:rPr lang="en-US" dirty="0" err="1">
                <a:solidFill>
                  <a:srgbClr val="7030A0"/>
                </a:solidFill>
                <a:latin typeface="Abadi" panose="020B0604020104020204" pitchFamily="34" charset="0"/>
              </a:rPr>
              <a:t>cross_container</a:t>
            </a:r>
            <a:r>
              <a:rPr lang="en-US" dirty="0">
                <a:solidFill>
                  <a:srgbClr val="7030A0"/>
                </a:solidFill>
                <a:latin typeface="Abadi" panose="020B0604020104020204" pitchFamily="34" charset="0"/>
              </a:rPr>
              <a:t>\</a:t>
            </a:r>
            <a:r>
              <a:rPr lang="en-US" dirty="0" err="1">
                <a:solidFill>
                  <a:srgbClr val="7030A0"/>
                </a:solidFill>
                <a:latin typeface="Abadi" panose="020B0604020104020204" pitchFamily="34" charset="0"/>
              </a:rPr>
              <a:t>persisting_data</a:t>
            </a:r>
            <a:endParaRPr lang="en-US" sz="1800" dirty="0">
              <a:solidFill>
                <a:srgbClr val="002060"/>
              </a:solidFill>
            </a:endParaRPr>
          </a:p>
          <a:p>
            <a:endParaRPr lang="en-US" dirty="0">
              <a:solidFill>
                <a:srgbClr val="7030A0"/>
              </a:solidFill>
              <a:latin typeface="Abadi" panose="020B0604020104020204" pitchFamily="34" charset="0"/>
            </a:endParaRPr>
          </a:p>
          <a:p>
            <a:endParaRPr lang="en-US" sz="1800" dirty="0">
              <a:solidFill>
                <a:srgbClr val="002060"/>
              </a:solidFill>
            </a:endParaRPr>
          </a:p>
          <a:p>
            <a:endParaRPr lang="en-US" dirty="0">
              <a:solidFill>
                <a:srgbClr val="7030A0"/>
              </a:solidFill>
              <a:latin typeface="Abadi" panose="020B0604020104020204" pitchFamily="34" charset="0"/>
            </a:endParaRPr>
          </a:p>
          <a:p>
            <a:endParaRPr lang="en-US"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46919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708808" y="2148840"/>
            <a:ext cx="4462112" cy="1715531"/>
          </a:xfrm>
        </p:spPr>
        <p:txBody>
          <a:bodyPr/>
          <a:lstStyle/>
          <a:p>
            <a:r>
              <a:rPr lang="en-US" dirty="0"/>
              <a:t>Docker compose</a:t>
            </a:r>
          </a:p>
        </p:txBody>
      </p:sp>
    </p:spTree>
    <p:extLst>
      <p:ext uri="{BB962C8B-B14F-4D97-AF65-F5344CB8AC3E}">
        <p14:creationId xmlns:p14="http://schemas.microsoft.com/office/powerpoint/2010/main" val="3679952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Docker compose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8457786" cy="5142856"/>
          </a:xfrm>
        </p:spPr>
        <p:txBody>
          <a:bodyPr>
            <a:normAutofit/>
          </a:bodyPr>
          <a:lstStyle/>
          <a:p>
            <a:pPr marL="285750" indent="-285750">
              <a:buFont typeface="Wingdings" panose="05000000000000000000" pitchFamily="2" charset="2"/>
              <a:buChar char="q"/>
            </a:pPr>
            <a:r>
              <a:rPr lang="en-US" sz="1800" dirty="0">
                <a:solidFill>
                  <a:srgbClr val="002060"/>
                </a:solidFill>
              </a:rPr>
              <a:t>Till now, we created all pods, volume, networks with command line and we also deleted those with command line</a:t>
            </a:r>
          </a:p>
          <a:p>
            <a:pPr marL="285750" indent="-285750">
              <a:buFont typeface="Wingdings" panose="05000000000000000000" pitchFamily="2" charset="2"/>
              <a:buChar char="q"/>
            </a:pPr>
            <a:r>
              <a:rPr lang="en-US" sz="1800" dirty="0">
                <a:solidFill>
                  <a:srgbClr val="002060"/>
                </a:solidFill>
              </a:rPr>
              <a:t>This is cumbersome when there are lot many containers and artefacts</a:t>
            </a:r>
          </a:p>
          <a:p>
            <a:pPr marL="285750" indent="-285750">
              <a:buFont typeface="Wingdings" panose="05000000000000000000" pitchFamily="2" charset="2"/>
              <a:buChar char="q"/>
            </a:pPr>
            <a:r>
              <a:rPr lang="en-US" sz="1800" b="1" i="1" dirty="0">
                <a:solidFill>
                  <a:srgbClr val="002060"/>
                </a:solidFill>
              </a:rPr>
              <a:t>docker-compose </a:t>
            </a:r>
            <a:r>
              <a:rPr lang="en-US" sz="1800" dirty="0">
                <a:solidFill>
                  <a:srgbClr val="002060"/>
                </a:solidFill>
              </a:rPr>
              <a:t>is tool, which makes managing multi-container setup easier</a:t>
            </a:r>
          </a:p>
          <a:p>
            <a:pPr marL="285750" indent="-285750">
              <a:buFont typeface="Wingdings" panose="05000000000000000000" pitchFamily="2" charset="2"/>
              <a:buChar char="q"/>
            </a:pPr>
            <a:r>
              <a:rPr lang="en-US" sz="1800" b="1" i="1" dirty="0">
                <a:solidFill>
                  <a:srgbClr val="002060"/>
                </a:solidFill>
              </a:rPr>
              <a:t>docker-compose </a:t>
            </a:r>
            <a:r>
              <a:rPr lang="en-US" sz="1800" dirty="0">
                <a:solidFill>
                  <a:srgbClr val="002060"/>
                </a:solidFill>
              </a:rPr>
              <a:t>helps to replace ;</a:t>
            </a:r>
            <a:r>
              <a:rPr lang="en-US" sz="1800" i="1" dirty="0">
                <a:solidFill>
                  <a:srgbClr val="002060"/>
                </a:solidFill>
              </a:rPr>
              <a:t>docker build and docker run’ </a:t>
            </a:r>
            <a:r>
              <a:rPr lang="en-US" sz="1800" dirty="0">
                <a:solidFill>
                  <a:srgbClr val="002060"/>
                </a:solidFill>
              </a:rPr>
              <a:t>commands with one configuration file</a:t>
            </a:r>
          </a:p>
          <a:p>
            <a:pPr marL="285750" indent="-285750">
              <a:buFont typeface="Wingdings" panose="05000000000000000000" pitchFamily="2" charset="2"/>
              <a:buChar char="q"/>
            </a:pPr>
            <a:r>
              <a:rPr lang="en-US" sz="1800" b="1" i="1" dirty="0">
                <a:solidFill>
                  <a:srgbClr val="002060"/>
                </a:solidFill>
              </a:rPr>
              <a:t>docker-compose </a:t>
            </a:r>
            <a:r>
              <a:rPr lang="en-US" sz="1800" dirty="0">
                <a:solidFill>
                  <a:srgbClr val="002060"/>
                </a:solidFill>
              </a:rPr>
              <a:t>does not replace </a:t>
            </a:r>
            <a:r>
              <a:rPr lang="en-US" sz="1800" i="1" dirty="0">
                <a:solidFill>
                  <a:srgbClr val="002060"/>
                </a:solidFill>
              </a:rPr>
              <a:t>Dockerfile, Images or Containers</a:t>
            </a:r>
          </a:p>
          <a:p>
            <a:pPr marL="285750" indent="-285750">
              <a:buFont typeface="Wingdings" panose="05000000000000000000" pitchFamily="2" charset="2"/>
              <a:buChar char="q"/>
            </a:pPr>
            <a:r>
              <a:rPr lang="en-US" sz="1800" i="1" dirty="0">
                <a:solidFill>
                  <a:srgbClr val="002060"/>
                </a:solidFill>
              </a:rPr>
              <a:t>docker-compose </a:t>
            </a:r>
            <a:r>
              <a:rPr lang="en-US" sz="1800" dirty="0">
                <a:solidFill>
                  <a:srgbClr val="002060"/>
                </a:solidFill>
              </a:rPr>
              <a:t>file is composed with yaml syntax</a:t>
            </a:r>
          </a:p>
          <a:p>
            <a:r>
              <a:rPr lang="en-US" dirty="0">
                <a:solidFill>
                  <a:srgbClr val="7030A0"/>
                </a:solidFill>
                <a:latin typeface="Abadi" panose="020B0604020104020204" pitchFamily="34" charset="0"/>
              </a:rPr>
              <a:t>\home\chandra\docker-kubernetes-learnings\dockercompose\mongocompose</a:t>
            </a:r>
          </a:p>
          <a:p>
            <a:r>
              <a:rPr lang="en-US" dirty="0">
                <a:solidFill>
                  <a:srgbClr val="7030A0"/>
                </a:solidFill>
                <a:latin typeface="Abadi" panose="020B0604020104020204" pitchFamily="34" charset="0"/>
              </a:rPr>
              <a:t>\home\chandra\docker-kubernetes-learnings\dockercompose\app_by_compose</a:t>
            </a:r>
          </a:p>
          <a:p>
            <a:pPr marL="285750" indent="-285750">
              <a:buFont typeface="Wingdings" panose="05000000000000000000" pitchFamily="2" charset="2"/>
              <a:buChar char="q"/>
            </a:pPr>
            <a:r>
              <a:rPr lang="en-US" sz="1800" dirty="0">
                <a:solidFill>
                  <a:srgbClr val="002060"/>
                </a:solidFill>
              </a:rPr>
              <a:t>By default, everything inside docker-compose file will be created in one network</a:t>
            </a:r>
          </a:p>
          <a:p>
            <a:endParaRPr lang="en-US" dirty="0">
              <a:solidFill>
                <a:srgbClr val="002060"/>
              </a:solidFill>
              <a:latin typeface="Abadi" panose="020B0604020104020204" pitchFamily="34" charset="0"/>
            </a:endParaRPr>
          </a:p>
          <a:p>
            <a:endParaRPr lang="en-US" sz="1800" dirty="0">
              <a:solidFill>
                <a:srgbClr val="002060"/>
              </a:solidFill>
            </a:endParaRPr>
          </a:p>
          <a:p>
            <a:endParaRPr lang="en-US" dirty="0">
              <a:solidFill>
                <a:srgbClr val="7030A0"/>
              </a:solidFill>
              <a:latin typeface="Abadi" panose="020B0604020104020204" pitchFamily="34" charset="0"/>
            </a:endParaRPr>
          </a:p>
          <a:p>
            <a:endParaRPr lang="en-US" sz="1800" dirty="0">
              <a:solidFill>
                <a:srgbClr val="002060"/>
              </a:solidFill>
            </a:endParaRPr>
          </a:p>
          <a:p>
            <a:endParaRPr lang="en-US" dirty="0">
              <a:solidFill>
                <a:srgbClr val="7030A0"/>
              </a:solidFill>
              <a:latin typeface="Abadi" panose="020B0604020104020204" pitchFamily="34" charset="0"/>
            </a:endParaRPr>
          </a:p>
          <a:p>
            <a:endParaRPr lang="en-US"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50250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708808" y="2148840"/>
            <a:ext cx="4462112" cy="1715531"/>
          </a:xfrm>
        </p:spPr>
        <p:txBody>
          <a:bodyPr/>
          <a:lstStyle/>
          <a:p>
            <a:r>
              <a:rPr lang="en-US" dirty="0"/>
              <a:t>miscellaneous</a:t>
            </a:r>
          </a:p>
        </p:txBody>
      </p:sp>
    </p:spTree>
    <p:extLst>
      <p:ext uri="{BB962C8B-B14F-4D97-AF65-F5344CB8AC3E}">
        <p14:creationId xmlns:p14="http://schemas.microsoft.com/office/powerpoint/2010/main" val="28597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29367" y="3667938"/>
            <a:ext cx="8139734" cy="2005019"/>
          </a:xfrm>
        </p:spPr>
        <p:txBody>
          <a:bodyPr>
            <a:normAutofit/>
          </a:bodyPr>
          <a:lstStyle/>
          <a:p>
            <a:pPr marL="285750" indent="-285750">
              <a:buFont typeface="Wingdings" panose="05000000000000000000" pitchFamily="2" charset="2"/>
              <a:buChar char="q"/>
            </a:pPr>
            <a:r>
              <a:rPr lang="en-US" sz="1800" dirty="0"/>
              <a:t>Container is unit packing code with required libraries and runtime</a:t>
            </a:r>
          </a:p>
          <a:p>
            <a:pPr marL="285750" indent="-285750">
              <a:buFont typeface="Wingdings" panose="05000000000000000000" pitchFamily="2" charset="2"/>
              <a:buChar char="q"/>
            </a:pPr>
            <a:r>
              <a:rPr lang="en-US" sz="1800" dirty="0"/>
              <a:t>Docker is tool for creating and managing containers</a:t>
            </a:r>
          </a:p>
          <a:p>
            <a:pPr marL="285750" indent="-285750">
              <a:buFont typeface="Wingdings" panose="05000000000000000000" pitchFamily="2" charset="2"/>
              <a:buChar char="q"/>
            </a:pPr>
            <a:r>
              <a:rPr lang="en-US" sz="1800" dirty="0"/>
              <a:t>Always gives same result, when run anywhere</a:t>
            </a:r>
          </a:p>
          <a:p>
            <a:pPr marL="285750" indent="-285750">
              <a:buFont typeface="Wingdings" panose="05000000000000000000" pitchFamily="2" charset="2"/>
              <a:buChar char="q"/>
            </a:pPr>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pic>
        <p:nvPicPr>
          <p:cNvPr id="9" name="Picture 8" descr="A picture containing text, cargo container, green&#10;&#10;Description automatically generated">
            <a:extLst>
              <a:ext uri="{FF2B5EF4-FFF2-40B4-BE49-F238E27FC236}">
                <a16:creationId xmlns:a16="http://schemas.microsoft.com/office/drawing/2014/main" id="{0132AA10-8142-D8DA-5AA1-EA7901042224}"/>
              </a:ext>
            </a:extLst>
          </p:cNvPr>
          <p:cNvPicPr>
            <a:picLocks noChangeAspect="1"/>
          </p:cNvPicPr>
          <p:nvPr/>
        </p:nvPicPr>
        <p:blipFill>
          <a:blip r:embed="rId2"/>
          <a:stretch>
            <a:fillRect/>
          </a:stretch>
        </p:blipFill>
        <p:spPr>
          <a:xfrm>
            <a:off x="929367" y="828453"/>
            <a:ext cx="3681134" cy="2448267"/>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err="1"/>
              <a:t>Misc</a:t>
            </a:r>
            <a:endParaRPr lang="en-US" sz="2400"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39971"/>
            <a:ext cx="8457786" cy="5127691"/>
          </a:xfrm>
        </p:spPr>
        <p:txBody>
          <a:bodyPr>
            <a:normAutofit/>
          </a:bodyPr>
          <a:lstStyle/>
          <a:p>
            <a:r>
              <a:rPr lang="en-US" sz="2000" dirty="0">
                <a:solidFill>
                  <a:srgbClr val="002060"/>
                </a:solidFill>
                <a:highlight>
                  <a:srgbClr val="FFFF00"/>
                </a:highlight>
                <a:latin typeface="+mj-lt"/>
              </a:rPr>
              <a:t>Execute command in running container</a:t>
            </a:r>
          </a:p>
          <a:p>
            <a:pPr marL="285750" indent="-285750">
              <a:buFont typeface="Wingdings" panose="05000000000000000000" pitchFamily="2" charset="2"/>
              <a:buChar char="q"/>
            </a:pPr>
            <a:r>
              <a:rPr lang="en-US" sz="1800" b="1" i="1" dirty="0">
                <a:solidFill>
                  <a:srgbClr val="002060"/>
                </a:solidFill>
              </a:rPr>
              <a:t>docker exec </a:t>
            </a:r>
            <a:r>
              <a:rPr lang="en-US" sz="1800" dirty="0">
                <a:solidFill>
                  <a:srgbClr val="002060"/>
                </a:solidFill>
              </a:rPr>
              <a:t>executes command in a running container</a:t>
            </a:r>
          </a:p>
          <a:p>
            <a:pPr marL="285750" indent="-285750">
              <a:buFont typeface="Wingdings" panose="05000000000000000000" pitchFamily="2" charset="2"/>
              <a:buChar char="q"/>
            </a:pPr>
            <a:r>
              <a:rPr lang="en-US" sz="1800" dirty="0">
                <a:solidFill>
                  <a:srgbClr val="002060"/>
                </a:solidFill>
              </a:rPr>
              <a:t>Helpful for debugging</a:t>
            </a:r>
          </a:p>
          <a:p>
            <a:r>
              <a:rPr lang="en-US" dirty="0">
                <a:solidFill>
                  <a:srgbClr val="002060"/>
                </a:solidFill>
                <a:latin typeface="Abadi" panose="020B0604020104020204" pitchFamily="34" charset="0"/>
              </a:rPr>
              <a:t>docker exec –it &lt;</a:t>
            </a:r>
            <a:r>
              <a:rPr lang="en-US" dirty="0" err="1">
                <a:solidFill>
                  <a:srgbClr val="002060"/>
                </a:solidFill>
                <a:latin typeface="Abadi" panose="020B0604020104020204" pitchFamily="34" charset="0"/>
              </a:rPr>
              <a:t>container_id</a:t>
            </a:r>
            <a:r>
              <a:rPr lang="en-US" dirty="0">
                <a:solidFill>
                  <a:srgbClr val="002060"/>
                </a:solidFill>
                <a:latin typeface="Abadi" panose="020B0604020104020204" pitchFamily="34" charset="0"/>
              </a:rPr>
              <a:t>&gt; </a:t>
            </a:r>
            <a:r>
              <a:rPr lang="en-US" dirty="0" err="1">
                <a:solidFill>
                  <a:srgbClr val="002060"/>
                </a:solidFill>
                <a:latin typeface="Abadi" panose="020B0604020104020204" pitchFamily="34" charset="0"/>
              </a:rPr>
              <a:t>cmd</a:t>
            </a:r>
            <a:r>
              <a:rPr lang="en-US" dirty="0">
                <a:solidFill>
                  <a:srgbClr val="002060"/>
                </a:solidFill>
                <a:latin typeface="Abadi" panose="020B0604020104020204" pitchFamily="34" charset="0"/>
              </a:rPr>
              <a:t> (docker exec –it &lt;</a:t>
            </a:r>
            <a:r>
              <a:rPr lang="en-US" dirty="0" err="1">
                <a:solidFill>
                  <a:srgbClr val="002060"/>
                </a:solidFill>
                <a:latin typeface="Abadi" panose="020B0604020104020204" pitchFamily="34" charset="0"/>
              </a:rPr>
              <a:t>container_id</a:t>
            </a:r>
            <a:r>
              <a:rPr lang="en-US" dirty="0">
                <a:solidFill>
                  <a:srgbClr val="002060"/>
                </a:solidFill>
                <a:latin typeface="Abadi" panose="020B0604020104020204" pitchFamily="34" charset="0"/>
              </a:rPr>
              <a:t>&gt; ls docker exec –it &lt;</a:t>
            </a:r>
            <a:r>
              <a:rPr lang="en-US" dirty="0" err="1">
                <a:solidFill>
                  <a:srgbClr val="002060"/>
                </a:solidFill>
                <a:latin typeface="Abadi" panose="020B0604020104020204" pitchFamily="34" charset="0"/>
              </a:rPr>
              <a:t>container_id</a:t>
            </a:r>
            <a:r>
              <a:rPr lang="en-US" dirty="0">
                <a:solidFill>
                  <a:srgbClr val="002060"/>
                </a:solidFill>
                <a:latin typeface="Abadi" panose="020B0604020104020204" pitchFamily="34" charset="0"/>
              </a:rPr>
              <a:t>&gt; </a:t>
            </a:r>
            <a:r>
              <a:rPr lang="en-US" dirty="0" err="1">
                <a:solidFill>
                  <a:srgbClr val="002060"/>
                </a:solidFill>
                <a:latin typeface="Abadi" panose="020B0604020104020204" pitchFamily="34" charset="0"/>
              </a:rPr>
              <a:t>pwd</a:t>
            </a:r>
            <a:r>
              <a:rPr lang="en-US" dirty="0">
                <a:solidFill>
                  <a:srgbClr val="002060"/>
                </a:solidFill>
                <a:latin typeface="Abadi" panose="020B0604020104020204" pitchFamily="34" charset="0"/>
              </a:rPr>
              <a:t> docker exec –it &lt;</a:t>
            </a:r>
            <a:r>
              <a:rPr lang="en-US" dirty="0" err="1">
                <a:solidFill>
                  <a:srgbClr val="002060"/>
                </a:solidFill>
                <a:latin typeface="Abadi" panose="020B0604020104020204" pitchFamily="34" charset="0"/>
              </a:rPr>
              <a:t>container_id</a:t>
            </a:r>
            <a:r>
              <a:rPr lang="en-US" dirty="0">
                <a:solidFill>
                  <a:srgbClr val="002060"/>
                </a:solidFill>
                <a:latin typeface="Abadi" panose="020B0604020104020204" pitchFamily="34" charset="0"/>
              </a:rPr>
              <a:t>&gt; /bin/bash )</a:t>
            </a:r>
          </a:p>
          <a:p>
            <a:endParaRPr lang="en-US" sz="1400" dirty="0">
              <a:solidFill>
                <a:srgbClr val="002060"/>
              </a:solidFill>
              <a:highlight>
                <a:srgbClr val="FFFF00"/>
              </a:highlight>
              <a:latin typeface="+mj-lt"/>
            </a:endParaRPr>
          </a:p>
          <a:p>
            <a:r>
              <a:rPr lang="en-US" sz="2000" dirty="0">
                <a:solidFill>
                  <a:srgbClr val="002060"/>
                </a:solidFill>
                <a:highlight>
                  <a:srgbClr val="FFFF00"/>
                </a:highlight>
                <a:latin typeface="+mj-lt"/>
              </a:rPr>
              <a:t>CMD and ENTRYPOINT</a:t>
            </a:r>
          </a:p>
          <a:p>
            <a:r>
              <a:rPr lang="en-US" dirty="0">
                <a:solidFill>
                  <a:srgbClr val="7030A0"/>
                </a:solidFill>
                <a:latin typeface="Abadi" panose="020B0604020104020204" pitchFamily="34" charset="0"/>
              </a:rPr>
              <a:t>\home\chandra\docker-kubernetes-learnings\</a:t>
            </a:r>
            <a:r>
              <a:rPr lang="en-US" dirty="0" err="1">
                <a:solidFill>
                  <a:srgbClr val="7030A0"/>
                </a:solidFill>
                <a:latin typeface="Abadi" panose="020B0604020104020204" pitchFamily="34" charset="0"/>
              </a:rPr>
              <a:t>misc</a:t>
            </a:r>
            <a:endParaRPr lang="en-US" dirty="0">
              <a:solidFill>
                <a:srgbClr val="7030A0"/>
              </a:solidFill>
              <a:latin typeface="Abadi" panose="020B0604020104020204" pitchFamily="34" charset="0"/>
            </a:endParaRPr>
          </a:p>
          <a:p>
            <a:pPr marL="285750" indent="-285750">
              <a:buFont typeface="Wingdings" panose="05000000000000000000" pitchFamily="2" charset="2"/>
              <a:buChar char="q"/>
            </a:pPr>
            <a:r>
              <a:rPr lang="en-US" sz="1800" dirty="0">
                <a:solidFill>
                  <a:srgbClr val="002060"/>
                </a:solidFill>
              </a:rPr>
              <a:t>Prefer ENTRYPOINT</a:t>
            </a:r>
          </a:p>
          <a:p>
            <a:pPr marL="285750" indent="-285750">
              <a:buFont typeface="Wingdings" panose="05000000000000000000" pitchFamily="2" charset="2"/>
              <a:buChar char="q"/>
            </a:pPr>
            <a:r>
              <a:rPr lang="en-US" sz="1800" dirty="0">
                <a:solidFill>
                  <a:srgbClr val="002060"/>
                </a:solidFill>
              </a:rPr>
              <a:t>Try examples with ENTRYPOINT</a:t>
            </a:r>
          </a:p>
          <a:p>
            <a:endParaRPr lang="en-US" dirty="0">
              <a:solidFill>
                <a:srgbClr val="002060"/>
              </a:solidFill>
              <a:latin typeface="Abadi" panose="020B0604020104020204" pitchFamily="34" charset="0"/>
            </a:endParaRPr>
          </a:p>
          <a:p>
            <a:endParaRPr lang="en-US" sz="1800" dirty="0">
              <a:solidFill>
                <a:srgbClr val="002060"/>
              </a:solidFill>
            </a:endParaRPr>
          </a:p>
          <a:p>
            <a:endParaRPr lang="en-US" dirty="0">
              <a:solidFill>
                <a:srgbClr val="7030A0"/>
              </a:solidFill>
              <a:latin typeface="Abadi" panose="020B0604020104020204" pitchFamily="34" charset="0"/>
            </a:endParaRPr>
          </a:p>
          <a:p>
            <a:endParaRPr lang="en-US" sz="1800" dirty="0">
              <a:solidFill>
                <a:srgbClr val="002060"/>
              </a:solidFill>
            </a:endParaRPr>
          </a:p>
          <a:p>
            <a:endParaRPr lang="en-US" dirty="0">
              <a:solidFill>
                <a:srgbClr val="7030A0"/>
              </a:solidFill>
              <a:latin typeface="Abadi" panose="020B0604020104020204" pitchFamily="34" charset="0"/>
            </a:endParaRPr>
          </a:p>
          <a:p>
            <a:endParaRPr lang="en-US"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2273733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708808" y="2148840"/>
            <a:ext cx="4462112" cy="1715531"/>
          </a:xfrm>
        </p:spPr>
        <p:txBody>
          <a:bodyPr/>
          <a:lstStyle/>
          <a:p>
            <a:r>
              <a:rPr lang="en-US" dirty="0"/>
              <a:t>kubernetes</a:t>
            </a:r>
          </a:p>
        </p:txBody>
      </p:sp>
    </p:spTree>
    <p:extLst>
      <p:ext uri="{BB962C8B-B14F-4D97-AF65-F5344CB8AC3E}">
        <p14:creationId xmlns:p14="http://schemas.microsoft.com/office/powerpoint/2010/main" val="3533866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Manual deployment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pic>
        <p:nvPicPr>
          <p:cNvPr id="7" name="Picture 6" descr="Text&#10;&#10;Description automatically generated">
            <a:extLst>
              <a:ext uri="{FF2B5EF4-FFF2-40B4-BE49-F238E27FC236}">
                <a16:creationId xmlns:a16="http://schemas.microsoft.com/office/drawing/2014/main" id="{C9653158-6738-4E5A-2744-3D9CEEA7560A}"/>
              </a:ext>
            </a:extLst>
          </p:cNvPr>
          <p:cNvPicPr>
            <a:picLocks noChangeAspect="1"/>
          </p:cNvPicPr>
          <p:nvPr/>
        </p:nvPicPr>
        <p:blipFill>
          <a:blip r:embed="rId2"/>
          <a:stretch>
            <a:fillRect/>
          </a:stretch>
        </p:blipFill>
        <p:spPr>
          <a:xfrm>
            <a:off x="838200" y="1160054"/>
            <a:ext cx="7668695" cy="3743847"/>
          </a:xfrm>
          <a:prstGeom prst="rect">
            <a:avLst/>
          </a:prstGeom>
        </p:spPr>
      </p:pic>
      <p:sp>
        <p:nvSpPr>
          <p:cNvPr id="11" name="Text Placeholder 2">
            <a:extLst>
              <a:ext uri="{FF2B5EF4-FFF2-40B4-BE49-F238E27FC236}">
                <a16:creationId xmlns:a16="http://schemas.microsoft.com/office/drawing/2014/main" id="{217CFBE2-295E-AEA5-8EAA-2A609DB7F33A}"/>
              </a:ext>
            </a:extLst>
          </p:cNvPr>
          <p:cNvSpPr>
            <a:spLocks noGrp="1"/>
          </p:cNvSpPr>
          <p:nvPr>
            <p:ph type="body" idx="1"/>
          </p:nvPr>
        </p:nvSpPr>
        <p:spPr>
          <a:xfrm>
            <a:off x="831850" y="5234469"/>
            <a:ext cx="8457786" cy="926954"/>
          </a:xfrm>
        </p:spPr>
        <p:txBody>
          <a:bodyPr>
            <a:normAutofit/>
          </a:bodyPr>
          <a:lstStyle/>
          <a:p>
            <a:pPr marL="285750" indent="-285750">
              <a:buFont typeface="Wingdings" panose="05000000000000000000" pitchFamily="2" charset="2"/>
              <a:buChar char="q"/>
            </a:pPr>
            <a:r>
              <a:rPr lang="en-US" sz="1800" dirty="0">
                <a:solidFill>
                  <a:srgbClr val="002060"/>
                </a:solidFill>
              </a:rPr>
              <a:t>A scenario for manual deployment of containers and managing those</a:t>
            </a:r>
          </a:p>
          <a:p>
            <a:pPr marL="285750" indent="-285750">
              <a:buFont typeface="Wingdings" panose="05000000000000000000" pitchFamily="2" charset="2"/>
              <a:buChar char="q"/>
            </a:pPr>
            <a:r>
              <a:rPr lang="en-US" sz="1800" dirty="0">
                <a:solidFill>
                  <a:srgbClr val="002060"/>
                </a:solidFill>
              </a:rPr>
              <a:t>Impossible</a:t>
            </a:r>
          </a:p>
          <a:p>
            <a:endParaRPr lang="en-US" sz="1800" dirty="0">
              <a:solidFill>
                <a:srgbClr val="002060"/>
              </a:solidFill>
            </a:endParaRPr>
          </a:p>
          <a:p>
            <a:endParaRPr lang="en-US" dirty="0">
              <a:solidFill>
                <a:srgbClr val="7030A0"/>
              </a:solidFill>
              <a:latin typeface="Abadi" panose="020B0604020104020204" pitchFamily="34" charset="0"/>
            </a:endParaRPr>
          </a:p>
          <a:p>
            <a:endParaRPr lang="en-US"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Tree>
    <p:extLst>
      <p:ext uri="{BB962C8B-B14F-4D97-AF65-F5344CB8AC3E}">
        <p14:creationId xmlns:p14="http://schemas.microsoft.com/office/powerpoint/2010/main" val="2583579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Kubernetes (k8)</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
        <p:nvSpPr>
          <p:cNvPr id="11" name="Text Placeholder 2">
            <a:extLst>
              <a:ext uri="{FF2B5EF4-FFF2-40B4-BE49-F238E27FC236}">
                <a16:creationId xmlns:a16="http://schemas.microsoft.com/office/drawing/2014/main" id="{217CFBE2-295E-AEA5-8EAA-2A609DB7F33A}"/>
              </a:ext>
            </a:extLst>
          </p:cNvPr>
          <p:cNvSpPr>
            <a:spLocks noGrp="1"/>
          </p:cNvSpPr>
          <p:nvPr>
            <p:ph type="body" idx="1"/>
          </p:nvPr>
        </p:nvSpPr>
        <p:spPr>
          <a:xfrm>
            <a:off x="956979" y="874223"/>
            <a:ext cx="8457786" cy="4660303"/>
          </a:xfrm>
        </p:spPr>
        <p:txBody>
          <a:bodyPr>
            <a:normAutofit/>
          </a:bodyPr>
          <a:lstStyle/>
          <a:p>
            <a:pPr marL="285750" indent="-285750">
              <a:buFont typeface="Wingdings" panose="05000000000000000000" pitchFamily="2" charset="2"/>
              <a:buChar char="q"/>
            </a:pPr>
            <a:r>
              <a:rPr lang="en-US" sz="1800" dirty="0">
                <a:solidFill>
                  <a:srgbClr val="002060"/>
                </a:solidFill>
              </a:rPr>
              <a:t>Kubernetes is container orchestration tool, which facilitates large scale deployment of containers</a:t>
            </a:r>
          </a:p>
          <a:p>
            <a:pPr marL="285750" indent="-285750">
              <a:buFont typeface="Wingdings" panose="05000000000000000000" pitchFamily="2" charset="2"/>
              <a:buChar char="q"/>
            </a:pPr>
            <a:r>
              <a:rPr lang="en-US" sz="1800" dirty="0">
                <a:solidFill>
                  <a:srgbClr val="002060"/>
                </a:solidFill>
              </a:rPr>
              <a:t>Opensource and independent of any cloud provider</a:t>
            </a:r>
          </a:p>
          <a:p>
            <a:pPr marL="285750" indent="-285750">
              <a:buFont typeface="Wingdings" panose="05000000000000000000" pitchFamily="2" charset="2"/>
              <a:buChar char="q"/>
            </a:pPr>
            <a:r>
              <a:rPr lang="en-US" sz="1800" dirty="0">
                <a:solidFill>
                  <a:srgbClr val="002060"/>
                </a:solidFill>
              </a:rPr>
              <a:t>It automates deployment, scaling and management of containerized applications</a:t>
            </a:r>
          </a:p>
          <a:p>
            <a:pPr marL="285750" indent="-285750">
              <a:buFont typeface="Wingdings" panose="05000000000000000000" pitchFamily="2" charset="2"/>
              <a:buChar char="q"/>
            </a:pPr>
            <a:r>
              <a:rPr lang="en-US" sz="1800" dirty="0">
                <a:solidFill>
                  <a:srgbClr val="002060"/>
                </a:solidFill>
              </a:rPr>
              <a:t>It is NOT a cloud service provider, or a service provided by cloud service provider</a:t>
            </a:r>
          </a:p>
          <a:p>
            <a:pPr marL="285750" indent="-285750">
              <a:buFont typeface="Wingdings" panose="05000000000000000000" pitchFamily="2" charset="2"/>
              <a:buChar char="q"/>
            </a:pPr>
            <a:r>
              <a:rPr lang="en-US" sz="1800" dirty="0">
                <a:solidFill>
                  <a:srgbClr val="002060"/>
                </a:solidFill>
              </a:rPr>
              <a:t>Its is NOT restricted to any cloud</a:t>
            </a:r>
          </a:p>
          <a:p>
            <a:pPr marL="285750" indent="-285750">
              <a:buFont typeface="Wingdings" panose="05000000000000000000" pitchFamily="2" charset="2"/>
              <a:buChar char="q"/>
            </a:pPr>
            <a:r>
              <a:rPr lang="en-US" sz="1800" dirty="0">
                <a:solidFill>
                  <a:srgbClr val="002060"/>
                </a:solidFill>
              </a:rPr>
              <a:t>It is NOT replacement for docker but works with docker to deploy and manage containers at large scale</a:t>
            </a:r>
          </a:p>
          <a:p>
            <a:pPr marL="285750" indent="-285750">
              <a:buFont typeface="Wingdings" panose="05000000000000000000" pitchFamily="2" charset="2"/>
              <a:buChar char="q"/>
            </a:pPr>
            <a:r>
              <a:rPr lang="en-US" sz="1800" dirty="0">
                <a:solidFill>
                  <a:srgbClr val="002060"/>
                </a:solidFill>
              </a:rPr>
              <a:t>It’s a free service, but cloud providers also provide managed k8 services which are paid like Elastic Kubernetes Service (EKS) by AWS and Azure Kubernetes Service (AKS) by Azure</a:t>
            </a:r>
          </a:p>
          <a:p>
            <a:pPr marL="285750" indent="-285750">
              <a:buFont typeface="Wingdings" panose="05000000000000000000" pitchFamily="2" charset="2"/>
              <a:buChar char="q"/>
            </a:pPr>
            <a:endParaRPr lang="en-US" sz="1800" dirty="0">
              <a:solidFill>
                <a:srgbClr val="002060"/>
              </a:solidFill>
            </a:endParaRPr>
          </a:p>
          <a:p>
            <a:endParaRPr lang="en-US" sz="1800" dirty="0">
              <a:solidFill>
                <a:srgbClr val="002060"/>
              </a:solidFill>
            </a:endParaRPr>
          </a:p>
          <a:p>
            <a:endParaRPr lang="en-US" dirty="0">
              <a:solidFill>
                <a:srgbClr val="7030A0"/>
              </a:solidFill>
              <a:latin typeface="Abadi" panose="020B0604020104020204" pitchFamily="34" charset="0"/>
            </a:endParaRPr>
          </a:p>
          <a:p>
            <a:endParaRPr lang="en-US"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Tree>
    <p:extLst>
      <p:ext uri="{BB962C8B-B14F-4D97-AF65-F5344CB8AC3E}">
        <p14:creationId xmlns:p14="http://schemas.microsoft.com/office/powerpoint/2010/main" val="3043070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Containers and poDs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
        <p:nvSpPr>
          <p:cNvPr id="11" name="Text Placeholder 2">
            <a:extLst>
              <a:ext uri="{FF2B5EF4-FFF2-40B4-BE49-F238E27FC236}">
                <a16:creationId xmlns:a16="http://schemas.microsoft.com/office/drawing/2014/main" id="{217CFBE2-295E-AEA5-8EAA-2A609DB7F33A}"/>
              </a:ext>
            </a:extLst>
          </p:cNvPr>
          <p:cNvSpPr>
            <a:spLocks noGrp="1"/>
          </p:cNvSpPr>
          <p:nvPr>
            <p:ph type="body" idx="1"/>
          </p:nvPr>
        </p:nvSpPr>
        <p:spPr>
          <a:xfrm>
            <a:off x="838200" y="3938222"/>
            <a:ext cx="8457786" cy="2377440"/>
          </a:xfrm>
        </p:spPr>
        <p:txBody>
          <a:bodyPr>
            <a:normAutofit fontScale="92500"/>
          </a:bodyPr>
          <a:lstStyle/>
          <a:p>
            <a:pPr marL="285750" indent="-285750">
              <a:buFont typeface="Wingdings" panose="05000000000000000000" pitchFamily="2" charset="2"/>
              <a:buChar char="q"/>
            </a:pPr>
            <a:r>
              <a:rPr lang="en-US" sz="1500" dirty="0">
                <a:solidFill>
                  <a:srgbClr val="002060"/>
                </a:solidFill>
              </a:rPr>
              <a:t>Containers consist of application and all the libraries and dependencies required to run the application, packaged as single software unit</a:t>
            </a:r>
          </a:p>
          <a:p>
            <a:pPr marL="285750" indent="-285750">
              <a:buFont typeface="Wingdings" panose="05000000000000000000" pitchFamily="2" charset="2"/>
              <a:buChar char="q"/>
            </a:pPr>
            <a:r>
              <a:rPr lang="en-US" sz="1500" dirty="0">
                <a:solidFill>
                  <a:srgbClr val="002060"/>
                </a:solidFill>
              </a:rPr>
              <a:t>Pod is group of one or more containers, with shared storage and  network resources</a:t>
            </a:r>
          </a:p>
          <a:p>
            <a:pPr marL="285750" indent="-285750">
              <a:buFont typeface="Wingdings" panose="05000000000000000000" pitchFamily="2" charset="2"/>
              <a:buChar char="q"/>
            </a:pPr>
            <a:r>
              <a:rPr lang="en-US" sz="1500" dirty="0">
                <a:solidFill>
                  <a:srgbClr val="002060"/>
                </a:solidFill>
              </a:rPr>
              <a:t>Pod is smallest deployable unit of computing, that is created and managed in k8</a:t>
            </a:r>
          </a:p>
          <a:p>
            <a:pPr marL="285750" indent="-285750">
              <a:buFont typeface="Wingdings" panose="05000000000000000000" pitchFamily="2" charset="2"/>
              <a:buChar char="q"/>
            </a:pPr>
            <a:r>
              <a:rPr lang="en-US" sz="1500" dirty="0">
                <a:solidFill>
                  <a:srgbClr val="002060"/>
                </a:solidFill>
              </a:rPr>
              <a:t>If pod is holding multiple containers, then they can communicate with each other by localhost</a:t>
            </a:r>
          </a:p>
          <a:p>
            <a:pPr marL="285750" indent="-285750">
              <a:buFont typeface="Wingdings" panose="05000000000000000000" pitchFamily="2" charset="2"/>
              <a:buChar char="q"/>
            </a:pPr>
            <a:r>
              <a:rPr lang="en-US" sz="1500" dirty="0">
                <a:solidFill>
                  <a:srgbClr val="002060"/>
                </a:solidFill>
              </a:rPr>
              <a:t>Pod are ephemeral in nature, meaning stateless, K8 will stop, start replace them when needed</a:t>
            </a:r>
          </a:p>
          <a:p>
            <a:pPr marL="285750" indent="-285750">
              <a:buFont typeface="Wingdings" panose="05000000000000000000" pitchFamily="2" charset="2"/>
              <a:buChar char="q"/>
            </a:pPr>
            <a:r>
              <a:rPr lang="en-US" sz="1500" dirty="0">
                <a:solidFill>
                  <a:srgbClr val="002060"/>
                </a:solidFill>
              </a:rPr>
              <a:t>IP changes every time, when a pad is restarted</a:t>
            </a:r>
          </a:p>
          <a:p>
            <a:pPr marL="285750" indent="-285750">
              <a:buFont typeface="Wingdings" panose="05000000000000000000" pitchFamily="2" charset="2"/>
              <a:buChar char="q"/>
            </a:pPr>
            <a:endParaRPr lang="en-US" sz="1800" dirty="0">
              <a:solidFill>
                <a:srgbClr val="002060"/>
              </a:solidFill>
            </a:endParaRPr>
          </a:p>
          <a:p>
            <a:endParaRPr lang="en-US" sz="1800" dirty="0">
              <a:solidFill>
                <a:srgbClr val="002060"/>
              </a:solidFill>
            </a:endParaRPr>
          </a:p>
          <a:p>
            <a:endParaRPr lang="en-US" dirty="0">
              <a:solidFill>
                <a:srgbClr val="7030A0"/>
              </a:solidFill>
              <a:latin typeface="Abadi" panose="020B0604020104020204" pitchFamily="34" charset="0"/>
            </a:endParaRPr>
          </a:p>
          <a:p>
            <a:endParaRPr lang="en-US"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pic>
        <p:nvPicPr>
          <p:cNvPr id="5" name="Picture 4" descr="Diagram&#10;&#10;Description automatically generated">
            <a:extLst>
              <a:ext uri="{FF2B5EF4-FFF2-40B4-BE49-F238E27FC236}">
                <a16:creationId xmlns:a16="http://schemas.microsoft.com/office/drawing/2014/main" id="{B13227B6-C215-A554-5305-3101E61AF6D5}"/>
              </a:ext>
            </a:extLst>
          </p:cNvPr>
          <p:cNvPicPr>
            <a:picLocks noChangeAspect="1"/>
          </p:cNvPicPr>
          <p:nvPr/>
        </p:nvPicPr>
        <p:blipFill>
          <a:blip r:embed="rId2"/>
          <a:stretch>
            <a:fillRect/>
          </a:stretch>
        </p:blipFill>
        <p:spPr>
          <a:xfrm>
            <a:off x="964381" y="658192"/>
            <a:ext cx="4314825" cy="3148950"/>
          </a:xfrm>
          <a:prstGeom prst="rect">
            <a:avLst/>
          </a:prstGeom>
        </p:spPr>
      </p:pic>
    </p:spTree>
    <p:extLst>
      <p:ext uri="{BB962C8B-B14F-4D97-AF65-F5344CB8AC3E}">
        <p14:creationId xmlns:p14="http://schemas.microsoft.com/office/powerpoint/2010/main" val="34659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K8 Architecture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pic>
        <p:nvPicPr>
          <p:cNvPr id="12" name="Picture 11" descr="Graphical user interface, diagram, text, application, chat or text message&#10;&#10;Description automatically generated">
            <a:extLst>
              <a:ext uri="{FF2B5EF4-FFF2-40B4-BE49-F238E27FC236}">
                <a16:creationId xmlns:a16="http://schemas.microsoft.com/office/drawing/2014/main" id="{724A03F7-B116-0E81-C174-24CD6A268DFD}"/>
              </a:ext>
            </a:extLst>
          </p:cNvPr>
          <p:cNvPicPr>
            <a:picLocks noChangeAspect="1"/>
          </p:cNvPicPr>
          <p:nvPr/>
        </p:nvPicPr>
        <p:blipFill>
          <a:blip r:embed="rId3"/>
          <a:stretch>
            <a:fillRect/>
          </a:stretch>
        </p:blipFill>
        <p:spPr>
          <a:xfrm>
            <a:off x="831850" y="820028"/>
            <a:ext cx="9541487" cy="6037972"/>
          </a:xfrm>
          <a:prstGeom prst="rect">
            <a:avLst/>
          </a:prstGeom>
        </p:spPr>
      </p:pic>
    </p:spTree>
    <p:extLst>
      <p:ext uri="{BB962C8B-B14F-4D97-AF65-F5344CB8AC3E}">
        <p14:creationId xmlns:p14="http://schemas.microsoft.com/office/powerpoint/2010/main" val="3487397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installation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11" name="Text Placeholder 2">
            <a:extLst>
              <a:ext uri="{FF2B5EF4-FFF2-40B4-BE49-F238E27FC236}">
                <a16:creationId xmlns:a16="http://schemas.microsoft.com/office/drawing/2014/main" id="{217CFBE2-295E-AEA5-8EAA-2A609DB7F33A}"/>
              </a:ext>
            </a:extLst>
          </p:cNvPr>
          <p:cNvSpPr>
            <a:spLocks noGrp="1"/>
          </p:cNvSpPr>
          <p:nvPr>
            <p:ph type="body" idx="1"/>
          </p:nvPr>
        </p:nvSpPr>
        <p:spPr>
          <a:xfrm>
            <a:off x="956979" y="874223"/>
            <a:ext cx="8457786" cy="5709457"/>
          </a:xfrm>
        </p:spPr>
        <p:txBody>
          <a:bodyPr>
            <a:normAutofit/>
          </a:bodyPr>
          <a:lstStyle/>
          <a:p>
            <a:pPr marL="285750" indent="-285750">
              <a:buFont typeface="Wingdings" panose="05000000000000000000" pitchFamily="2" charset="2"/>
              <a:buChar char="q"/>
            </a:pPr>
            <a:r>
              <a:rPr lang="en-US" dirty="0">
                <a:solidFill>
                  <a:srgbClr val="002060"/>
                </a:solidFill>
              </a:rPr>
              <a:t>For dev , setup can be done with minikube, KinD (Kubernetes in Docker)</a:t>
            </a:r>
          </a:p>
          <a:p>
            <a:pPr marL="285750" indent="-285750">
              <a:buFont typeface="Wingdings" panose="05000000000000000000" pitchFamily="2" charset="2"/>
              <a:buChar char="q"/>
            </a:pPr>
            <a:r>
              <a:rPr lang="en-US" dirty="0">
                <a:solidFill>
                  <a:srgbClr val="002060"/>
                </a:solidFill>
              </a:rPr>
              <a:t>Playground - </a:t>
            </a:r>
            <a:r>
              <a:rPr lang="en-US" dirty="0">
                <a:effectLst/>
                <a:hlinkClick r:id="rId2"/>
              </a:rPr>
              <a:t>https://killercoda.com/playgrounds/scenario/kubernetes</a:t>
            </a:r>
            <a:endParaRPr lang="en-US" dirty="0">
              <a:effectLst/>
            </a:endParaRPr>
          </a:p>
          <a:p>
            <a:pPr marL="285750" indent="-285750">
              <a:buFont typeface="Wingdings" panose="05000000000000000000" pitchFamily="2" charset="2"/>
              <a:buChar char="q"/>
            </a:pPr>
            <a:r>
              <a:rPr lang="en-US" dirty="0"/>
              <a:t>Cloud providers provides managed k8 services like EKS, AKS</a:t>
            </a:r>
          </a:p>
          <a:p>
            <a:r>
              <a:rPr lang="en-US" sz="1600" dirty="0">
                <a:solidFill>
                  <a:srgbClr val="002060"/>
                </a:solidFill>
                <a:highlight>
                  <a:srgbClr val="FFFF00"/>
                </a:highlight>
              </a:rPr>
              <a:t>KinD installation on Ubuntu (WSL)</a:t>
            </a:r>
          </a:p>
          <a:p>
            <a:r>
              <a:rPr lang="pt-BR" dirty="0">
                <a:solidFill>
                  <a:srgbClr val="7030A0"/>
                </a:solidFill>
                <a:latin typeface="Abadi" panose="020B0604020104020204" pitchFamily="34" charset="0"/>
              </a:rPr>
              <a:t>sudo curl -L "https://kind.sigs.k8s.io/dl/v0.18.0/kind-$(uname)-amd64" -o /usr/local/bin/kind</a:t>
            </a:r>
            <a:endParaRPr lang="en-US" dirty="0">
              <a:solidFill>
                <a:srgbClr val="7030A0"/>
              </a:solidFill>
              <a:latin typeface="Abadi" panose="020B0604020104020204" pitchFamily="34" charset="0"/>
            </a:endParaRPr>
          </a:p>
          <a:p>
            <a:r>
              <a:rPr lang="en-US" dirty="0" err="1">
                <a:solidFill>
                  <a:srgbClr val="7030A0"/>
                </a:solidFill>
                <a:latin typeface="Abadi" panose="020B0604020104020204" pitchFamily="34" charset="0"/>
              </a:rPr>
              <a:t>sudo</a:t>
            </a:r>
            <a:r>
              <a:rPr lang="en-US" dirty="0">
                <a:solidFill>
                  <a:srgbClr val="7030A0"/>
                </a:solidFill>
                <a:latin typeface="Abadi" panose="020B0604020104020204" pitchFamily="34" charset="0"/>
              </a:rPr>
              <a:t> </a:t>
            </a:r>
            <a:r>
              <a:rPr lang="en-US" dirty="0" err="1">
                <a:solidFill>
                  <a:srgbClr val="7030A0"/>
                </a:solidFill>
                <a:latin typeface="Abadi" panose="020B0604020104020204" pitchFamily="34" charset="0"/>
              </a:rPr>
              <a:t>chmod</a:t>
            </a:r>
            <a:r>
              <a:rPr lang="en-US" dirty="0">
                <a:solidFill>
                  <a:srgbClr val="7030A0"/>
                </a:solidFill>
                <a:latin typeface="Abadi" panose="020B0604020104020204" pitchFamily="34" charset="0"/>
              </a:rPr>
              <a:t> +x /</a:t>
            </a:r>
            <a:r>
              <a:rPr lang="en-US" dirty="0" err="1">
                <a:solidFill>
                  <a:srgbClr val="7030A0"/>
                </a:solidFill>
                <a:latin typeface="Abadi" panose="020B0604020104020204" pitchFamily="34" charset="0"/>
              </a:rPr>
              <a:t>usr</a:t>
            </a:r>
            <a:r>
              <a:rPr lang="en-US" dirty="0">
                <a:solidFill>
                  <a:srgbClr val="7030A0"/>
                </a:solidFill>
                <a:latin typeface="Abadi" panose="020B0604020104020204" pitchFamily="34" charset="0"/>
              </a:rPr>
              <a:t>/local/bin/kind</a:t>
            </a:r>
          </a:p>
          <a:p>
            <a:r>
              <a:rPr lang="en-US" dirty="0">
                <a:solidFill>
                  <a:srgbClr val="7030A0"/>
                </a:solidFill>
                <a:latin typeface="Abadi" panose="020B0604020104020204" pitchFamily="34" charset="0"/>
              </a:rPr>
              <a:t>kind get clusters</a:t>
            </a:r>
            <a:endParaRPr lang="sv-SE" dirty="0">
              <a:solidFill>
                <a:srgbClr val="7030A0"/>
              </a:solidFill>
              <a:latin typeface="Abadi" panose="020B0604020104020204" pitchFamily="34" charset="0"/>
            </a:endParaRPr>
          </a:p>
          <a:p>
            <a:r>
              <a:rPr lang="en-US" sz="1600" dirty="0">
                <a:solidFill>
                  <a:srgbClr val="002060"/>
                </a:solidFill>
                <a:highlight>
                  <a:srgbClr val="FFFF00"/>
                </a:highlight>
              </a:rPr>
              <a:t>kubectl installation on Ubuntu (WSL)</a:t>
            </a:r>
          </a:p>
          <a:p>
            <a:r>
              <a:rPr lang="sv-SE" dirty="0">
                <a:solidFill>
                  <a:srgbClr val="7030A0"/>
                </a:solidFill>
                <a:latin typeface="Abadi" panose="020B0604020104020204" pitchFamily="34" charset="0"/>
              </a:rPr>
              <a:t>curl -k -LO https://storage.googleapis.com/kubernetes-release/release/v1.27.1/bin/linux/amd64/kubectl</a:t>
            </a:r>
          </a:p>
          <a:p>
            <a:r>
              <a:rPr lang="sv-SE" dirty="0">
                <a:solidFill>
                  <a:srgbClr val="7030A0"/>
                </a:solidFill>
                <a:latin typeface="Abadi" panose="020B0604020104020204" pitchFamily="34" charset="0"/>
              </a:rPr>
              <a:t>sudo chmod +x ./kubectl</a:t>
            </a:r>
          </a:p>
          <a:p>
            <a:r>
              <a:rPr lang="sv-SE" dirty="0">
                <a:solidFill>
                  <a:srgbClr val="7030A0"/>
                </a:solidFill>
                <a:latin typeface="Abadi" panose="020B0604020104020204" pitchFamily="34" charset="0"/>
              </a:rPr>
              <a:t>sudo mv ./kubectl /usr/local/bin/kubectl</a:t>
            </a:r>
          </a:p>
          <a:p>
            <a:r>
              <a:rPr lang="sv-SE" dirty="0">
                <a:solidFill>
                  <a:srgbClr val="7030A0"/>
                </a:solidFill>
                <a:latin typeface="Abadi" panose="020B0604020104020204" pitchFamily="34" charset="0"/>
              </a:rPr>
              <a:t>kubectl version --short</a:t>
            </a:r>
          </a:p>
          <a:p>
            <a:endParaRPr lang="en-US" dirty="0">
              <a:solidFill>
                <a:srgbClr val="002060"/>
              </a:solidFill>
              <a:highlight>
                <a:srgbClr val="FFFF00"/>
              </a:highlight>
            </a:endParaRPr>
          </a:p>
          <a:p>
            <a:endParaRPr lang="en-US" sz="1800" dirty="0">
              <a:solidFill>
                <a:srgbClr val="002060"/>
              </a:solidFill>
              <a:highlight>
                <a:srgbClr val="FFFF00"/>
              </a:highlight>
            </a:endParaRPr>
          </a:p>
          <a:p>
            <a:endParaRPr lang="en-US" sz="1800" dirty="0">
              <a:solidFill>
                <a:srgbClr val="002060"/>
              </a:solidFill>
            </a:endParaRPr>
          </a:p>
        </p:txBody>
      </p:sp>
    </p:spTree>
    <p:extLst>
      <p:ext uri="{BB962C8B-B14F-4D97-AF65-F5344CB8AC3E}">
        <p14:creationId xmlns:p14="http://schemas.microsoft.com/office/powerpoint/2010/main" val="3002174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installation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
        <p:nvSpPr>
          <p:cNvPr id="11" name="Text Placeholder 2">
            <a:extLst>
              <a:ext uri="{FF2B5EF4-FFF2-40B4-BE49-F238E27FC236}">
                <a16:creationId xmlns:a16="http://schemas.microsoft.com/office/drawing/2014/main" id="{217CFBE2-295E-AEA5-8EAA-2A609DB7F33A}"/>
              </a:ext>
            </a:extLst>
          </p:cNvPr>
          <p:cNvSpPr>
            <a:spLocks noGrp="1"/>
          </p:cNvSpPr>
          <p:nvPr>
            <p:ph type="body" idx="1"/>
          </p:nvPr>
        </p:nvSpPr>
        <p:spPr>
          <a:xfrm>
            <a:off x="956979" y="874223"/>
            <a:ext cx="8457786" cy="5709457"/>
          </a:xfrm>
        </p:spPr>
        <p:txBody>
          <a:bodyPr>
            <a:normAutofit/>
          </a:bodyPr>
          <a:lstStyle/>
          <a:p>
            <a:r>
              <a:rPr lang="en-US" sz="1600" dirty="0">
                <a:solidFill>
                  <a:srgbClr val="002060"/>
                </a:solidFill>
                <a:highlight>
                  <a:srgbClr val="FFFF00"/>
                </a:highlight>
              </a:rPr>
              <a:t>Create kind cluster (WSL ubuntu)</a:t>
            </a:r>
          </a:p>
          <a:p>
            <a:r>
              <a:rPr lang="en-US" dirty="0">
                <a:solidFill>
                  <a:srgbClr val="7030A0"/>
                </a:solidFill>
                <a:latin typeface="Abadi" panose="020B0604020104020204" pitchFamily="34" charset="0"/>
              </a:rPr>
              <a:t>cd \home\chandra\docker-kubernetes-learnings\</a:t>
            </a:r>
            <a:r>
              <a:rPr lang="en-US" dirty="0" err="1">
                <a:solidFill>
                  <a:srgbClr val="7030A0"/>
                </a:solidFill>
                <a:latin typeface="Abadi" panose="020B0604020104020204" pitchFamily="34" charset="0"/>
              </a:rPr>
              <a:t>kubernetes_demos</a:t>
            </a:r>
            <a:endParaRPr lang="en-US" dirty="0">
              <a:solidFill>
                <a:srgbClr val="7030A0"/>
              </a:solidFill>
              <a:latin typeface="Abadi" panose="020B0604020104020204" pitchFamily="34" charset="0"/>
            </a:endParaRPr>
          </a:p>
          <a:p>
            <a:r>
              <a:rPr lang="en-US" dirty="0">
                <a:solidFill>
                  <a:srgbClr val="7030A0"/>
                </a:solidFill>
                <a:latin typeface="Abadi" panose="020B0604020104020204" pitchFamily="34" charset="0"/>
              </a:rPr>
              <a:t>kind create cluster --config=cluster-</a:t>
            </a:r>
            <a:r>
              <a:rPr lang="en-US" dirty="0" err="1">
                <a:solidFill>
                  <a:srgbClr val="7030A0"/>
                </a:solidFill>
                <a:latin typeface="Abadi" panose="020B0604020104020204" pitchFamily="34" charset="0"/>
              </a:rPr>
              <a:t>config.yml</a:t>
            </a:r>
            <a:r>
              <a:rPr lang="en-US" dirty="0">
                <a:solidFill>
                  <a:srgbClr val="7030A0"/>
                </a:solidFill>
                <a:latin typeface="Abadi" panose="020B0604020104020204" pitchFamily="34" charset="0"/>
              </a:rPr>
              <a:t> --name=chandra-learnings</a:t>
            </a:r>
          </a:p>
          <a:p>
            <a:r>
              <a:rPr lang="en-US" dirty="0">
                <a:solidFill>
                  <a:srgbClr val="7030A0"/>
                </a:solidFill>
                <a:latin typeface="Abadi" panose="020B0604020104020204" pitchFamily="34" charset="0"/>
              </a:rPr>
              <a:t>If there are issues like, </a:t>
            </a:r>
            <a:r>
              <a:rPr lang="en-US" dirty="0" err="1">
                <a:solidFill>
                  <a:srgbClr val="7030A0"/>
                </a:solidFill>
                <a:latin typeface="Abadi" panose="020B0604020104020204" pitchFamily="34" charset="0"/>
              </a:rPr>
              <a:t>kubelet</a:t>
            </a:r>
            <a:r>
              <a:rPr lang="en-US" dirty="0">
                <a:solidFill>
                  <a:srgbClr val="7030A0"/>
                </a:solidFill>
                <a:latin typeface="Abadi" panose="020B0604020104020204" pitchFamily="34" charset="0"/>
              </a:rPr>
              <a:t> not healthy then follow – </a:t>
            </a:r>
          </a:p>
          <a:p>
            <a:r>
              <a:rPr lang="en-US" dirty="0">
                <a:solidFill>
                  <a:srgbClr val="7030A0"/>
                </a:solidFill>
                <a:latin typeface="Abadi" panose="020B0604020104020204" pitchFamily="34" charset="0"/>
              </a:rPr>
              <a:t>On ubuntu - echo -e "[boot]\</a:t>
            </a:r>
            <a:r>
              <a:rPr lang="en-US" dirty="0" err="1">
                <a:solidFill>
                  <a:srgbClr val="7030A0"/>
                </a:solidFill>
                <a:latin typeface="Abadi" panose="020B0604020104020204" pitchFamily="34" charset="0"/>
              </a:rPr>
              <a:t>nsystemd</a:t>
            </a:r>
            <a:r>
              <a:rPr lang="en-US" dirty="0">
                <a:solidFill>
                  <a:srgbClr val="7030A0"/>
                </a:solidFill>
                <a:latin typeface="Abadi" panose="020B0604020104020204" pitchFamily="34" charset="0"/>
              </a:rPr>
              <a:t>=true" | </a:t>
            </a:r>
            <a:r>
              <a:rPr lang="en-US" dirty="0" err="1">
                <a:solidFill>
                  <a:srgbClr val="7030A0"/>
                </a:solidFill>
                <a:latin typeface="Abadi" panose="020B0604020104020204" pitchFamily="34" charset="0"/>
              </a:rPr>
              <a:t>sudo</a:t>
            </a:r>
            <a:r>
              <a:rPr lang="en-US" dirty="0">
                <a:solidFill>
                  <a:srgbClr val="7030A0"/>
                </a:solidFill>
                <a:latin typeface="Abadi" panose="020B0604020104020204" pitchFamily="34" charset="0"/>
              </a:rPr>
              <a:t> tee /</a:t>
            </a:r>
            <a:r>
              <a:rPr lang="en-US" dirty="0" err="1">
                <a:solidFill>
                  <a:srgbClr val="7030A0"/>
                </a:solidFill>
                <a:latin typeface="Abadi" panose="020B0604020104020204" pitchFamily="34" charset="0"/>
              </a:rPr>
              <a:t>etc</a:t>
            </a:r>
            <a:r>
              <a:rPr lang="en-US" dirty="0">
                <a:solidFill>
                  <a:srgbClr val="7030A0"/>
                </a:solidFill>
                <a:latin typeface="Abadi" panose="020B0604020104020204" pitchFamily="34" charset="0"/>
              </a:rPr>
              <a:t>/</a:t>
            </a:r>
            <a:r>
              <a:rPr lang="en-US" dirty="0" err="1">
                <a:solidFill>
                  <a:srgbClr val="7030A0"/>
                </a:solidFill>
                <a:latin typeface="Abadi" panose="020B0604020104020204" pitchFamily="34" charset="0"/>
              </a:rPr>
              <a:t>wsl.conf</a:t>
            </a:r>
            <a:endParaRPr lang="en-US" dirty="0">
              <a:solidFill>
                <a:srgbClr val="7030A0"/>
              </a:solidFill>
              <a:latin typeface="Abadi" panose="020B0604020104020204" pitchFamily="34" charset="0"/>
            </a:endParaRPr>
          </a:p>
          <a:p>
            <a:r>
              <a:rPr lang="en-US" dirty="0">
                <a:solidFill>
                  <a:srgbClr val="7030A0"/>
                </a:solidFill>
                <a:latin typeface="Abadi" panose="020B0604020104020204" pitchFamily="34" charset="0"/>
              </a:rPr>
              <a:t>On </a:t>
            </a:r>
            <a:r>
              <a:rPr lang="en-US" dirty="0" err="1">
                <a:solidFill>
                  <a:srgbClr val="7030A0"/>
                </a:solidFill>
                <a:latin typeface="Abadi" panose="020B0604020104020204" pitchFamily="34" charset="0"/>
              </a:rPr>
              <a:t>powershell</a:t>
            </a:r>
            <a:r>
              <a:rPr lang="en-US" dirty="0">
                <a:solidFill>
                  <a:srgbClr val="7030A0"/>
                </a:solidFill>
                <a:latin typeface="Abadi" panose="020B0604020104020204" pitchFamily="34" charset="0"/>
              </a:rPr>
              <a:t> (admin) -&gt; </a:t>
            </a:r>
            <a:r>
              <a:rPr lang="en-US" dirty="0" err="1">
                <a:solidFill>
                  <a:srgbClr val="7030A0"/>
                </a:solidFill>
                <a:latin typeface="Abadi" panose="020B0604020104020204" pitchFamily="34" charset="0"/>
              </a:rPr>
              <a:t>wsl</a:t>
            </a:r>
            <a:r>
              <a:rPr lang="en-US" dirty="0">
                <a:solidFill>
                  <a:srgbClr val="7030A0"/>
                </a:solidFill>
                <a:latin typeface="Abadi" panose="020B0604020104020204" pitchFamily="34" charset="0"/>
              </a:rPr>
              <a:t> --list –verbose</a:t>
            </a:r>
          </a:p>
          <a:p>
            <a:r>
              <a:rPr lang="en-US" dirty="0">
                <a:solidFill>
                  <a:srgbClr val="7030A0"/>
                </a:solidFill>
                <a:latin typeface="Abadi" panose="020B0604020104020204" pitchFamily="34" charset="0"/>
              </a:rPr>
              <a:t>On </a:t>
            </a:r>
            <a:r>
              <a:rPr lang="en-US" dirty="0" err="1">
                <a:solidFill>
                  <a:srgbClr val="7030A0"/>
                </a:solidFill>
                <a:latin typeface="Abadi" panose="020B0604020104020204" pitchFamily="34" charset="0"/>
              </a:rPr>
              <a:t>powershell</a:t>
            </a:r>
            <a:r>
              <a:rPr lang="en-US" dirty="0">
                <a:solidFill>
                  <a:srgbClr val="7030A0"/>
                </a:solidFill>
                <a:latin typeface="Abadi" panose="020B0604020104020204" pitchFamily="34" charset="0"/>
              </a:rPr>
              <a:t> (admin) -&gt; </a:t>
            </a:r>
            <a:r>
              <a:rPr lang="en-US" dirty="0" err="1">
                <a:solidFill>
                  <a:srgbClr val="7030A0"/>
                </a:solidFill>
                <a:latin typeface="Abadi" panose="020B0604020104020204" pitchFamily="34" charset="0"/>
              </a:rPr>
              <a:t>wsl</a:t>
            </a:r>
            <a:r>
              <a:rPr lang="en-US" dirty="0">
                <a:solidFill>
                  <a:srgbClr val="7030A0"/>
                </a:solidFill>
                <a:latin typeface="Abadi" panose="020B0604020104020204" pitchFamily="34" charset="0"/>
              </a:rPr>
              <a:t> --shutdown</a:t>
            </a:r>
          </a:p>
          <a:p>
            <a:r>
              <a:rPr lang="en-US" dirty="0" err="1">
                <a:solidFill>
                  <a:srgbClr val="7030A0"/>
                </a:solidFill>
                <a:latin typeface="Abadi" panose="020B0604020104020204" pitchFamily="34" charset="0"/>
              </a:rPr>
              <a:t>wsl</a:t>
            </a:r>
            <a:endParaRPr lang="en-US" dirty="0">
              <a:solidFill>
                <a:srgbClr val="7030A0"/>
              </a:solidFill>
              <a:latin typeface="Abadi" panose="020B0604020104020204" pitchFamily="34" charset="0"/>
            </a:endParaRPr>
          </a:p>
          <a:p>
            <a:r>
              <a:rPr lang="en-US" dirty="0">
                <a:solidFill>
                  <a:srgbClr val="7030A0"/>
                </a:solidFill>
                <a:latin typeface="Abadi" panose="020B0604020104020204" pitchFamily="34" charset="0"/>
              </a:rPr>
              <a:t>exit from </a:t>
            </a:r>
            <a:r>
              <a:rPr lang="en-US" dirty="0" err="1">
                <a:solidFill>
                  <a:srgbClr val="7030A0"/>
                </a:solidFill>
                <a:latin typeface="Abadi" panose="020B0604020104020204" pitchFamily="34" charset="0"/>
              </a:rPr>
              <a:t>powershell</a:t>
            </a:r>
            <a:r>
              <a:rPr lang="en-US" dirty="0">
                <a:solidFill>
                  <a:srgbClr val="7030A0"/>
                </a:solidFill>
                <a:latin typeface="Abadi" panose="020B0604020104020204" pitchFamily="34" charset="0"/>
              </a:rPr>
              <a:t> and log onto ubuntu – and create cluster again</a:t>
            </a:r>
          </a:p>
          <a:p>
            <a:endParaRPr lang="en-US" dirty="0">
              <a:solidFill>
                <a:srgbClr val="7030A0"/>
              </a:solidFill>
              <a:latin typeface="Abadi" panose="020B0604020104020204" pitchFamily="34" charset="0"/>
            </a:endParaRPr>
          </a:p>
          <a:p>
            <a:r>
              <a:rPr lang="en-US" dirty="0">
                <a:solidFill>
                  <a:srgbClr val="7030A0"/>
                </a:solidFill>
                <a:latin typeface="Abadi" panose="020B0604020104020204" pitchFamily="34" charset="0"/>
              </a:rPr>
              <a:t>Restart machine will shutdown kind cluster</a:t>
            </a:r>
          </a:p>
          <a:p>
            <a:r>
              <a:rPr lang="en-US" dirty="0">
                <a:solidFill>
                  <a:srgbClr val="7030A0"/>
                </a:solidFill>
                <a:latin typeface="Abadi" panose="020B0604020104020204" pitchFamily="34" charset="0"/>
              </a:rPr>
              <a:t>docker </a:t>
            </a:r>
            <a:r>
              <a:rPr lang="en-US" dirty="0" err="1">
                <a:solidFill>
                  <a:srgbClr val="7030A0"/>
                </a:solidFill>
                <a:latin typeface="Abadi" panose="020B0604020104020204" pitchFamily="34" charset="0"/>
              </a:rPr>
              <a:t>ps</a:t>
            </a:r>
            <a:r>
              <a:rPr lang="en-US" dirty="0">
                <a:solidFill>
                  <a:srgbClr val="7030A0"/>
                </a:solidFill>
                <a:latin typeface="Abadi" panose="020B0604020104020204" pitchFamily="34" charset="0"/>
              </a:rPr>
              <a:t> –a</a:t>
            </a:r>
          </a:p>
          <a:p>
            <a:r>
              <a:rPr lang="en-US" dirty="0">
                <a:solidFill>
                  <a:srgbClr val="7030A0"/>
                </a:solidFill>
                <a:latin typeface="Abadi" panose="020B0604020104020204" pitchFamily="34" charset="0"/>
              </a:rPr>
              <a:t>restart container of kind image</a:t>
            </a:r>
          </a:p>
          <a:p>
            <a:endParaRPr lang="en-US" sz="1800" dirty="0">
              <a:solidFill>
                <a:srgbClr val="002060"/>
              </a:solidFill>
              <a:highlight>
                <a:srgbClr val="FFFF00"/>
              </a:highlight>
            </a:endParaRPr>
          </a:p>
          <a:p>
            <a:endParaRPr lang="en-US" sz="1800" dirty="0">
              <a:solidFill>
                <a:srgbClr val="002060"/>
              </a:solidFill>
            </a:endParaRPr>
          </a:p>
        </p:txBody>
      </p:sp>
    </p:spTree>
    <p:extLst>
      <p:ext uri="{BB962C8B-B14F-4D97-AF65-F5344CB8AC3E}">
        <p14:creationId xmlns:p14="http://schemas.microsoft.com/office/powerpoint/2010/main" val="3130883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Learning k8</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8457786" cy="5142856"/>
          </a:xfrm>
        </p:spPr>
        <p:txBody>
          <a:bodyPr>
            <a:normAutofit fontScale="85000" lnSpcReduction="20000"/>
          </a:bodyPr>
          <a:lstStyle/>
          <a:p>
            <a:r>
              <a:rPr lang="en-US" sz="1800" dirty="0">
                <a:solidFill>
                  <a:srgbClr val="002060"/>
                </a:solidFill>
                <a:highlight>
                  <a:srgbClr val="FFFF00"/>
                </a:highlight>
              </a:rPr>
              <a:t>Nodes – Display master and worker nodes</a:t>
            </a:r>
          </a:p>
          <a:p>
            <a:r>
              <a:rPr lang="en-US" sz="1600" dirty="0">
                <a:solidFill>
                  <a:srgbClr val="7030A0"/>
                </a:solidFill>
                <a:latin typeface="Abadi" panose="020B0604020104020204" pitchFamily="34" charset="0"/>
              </a:rPr>
              <a:t>kubectl get nodes</a:t>
            </a:r>
          </a:p>
          <a:p>
            <a:pPr>
              <a:spcAft>
                <a:spcPts val="1000"/>
              </a:spcAft>
            </a:pPr>
            <a:r>
              <a:rPr lang="en-US" sz="1800" dirty="0">
                <a:solidFill>
                  <a:srgbClr val="002060"/>
                </a:solidFill>
                <a:highlight>
                  <a:srgbClr val="FFFF00"/>
                </a:highlight>
              </a:rPr>
              <a:t>Namespace – Mechanism to isolate groups of resources within cluster</a:t>
            </a:r>
          </a:p>
          <a:p>
            <a:pPr>
              <a:lnSpc>
                <a:spcPct val="110000"/>
              </a:lnSpc>
              <a:spcBef>
                <a:spcPts val="0"/>
              </a:spcBef>
              <a:spcAft>
                <a:spcPts val="1000"/>
              </a:spcAft>
            </a:pPr>
            <a:r>
              <a:rPr lang="en-US" sz="1600" dirty="0">
                <a:solidFill>
                  <a:srgbClr val="7030A0"/>
                </a:solidFill>
                <a:latin typeface="Abadi" panose="020B0604020104020204" pitchFamily="34" charset="0"/>
              </a:rPr>
              <a:t>kubectl get namespace</a:t>
            </a:r>
          </a:p>
          <a:p>
            <a:pPr>
              <a:lnSpc>
                <a:spcPct val="110000"/>
              </a:lnSpc>
              <a:spcBef>
                <a:spcPts val="0"/>
              </a:spcBef>
              <a:spcAft>
                <a:spcPts val="1000"/>
              </a:spcAft>
            </a:pPr>
            <a:r>
              <a:rPr lang="en-US" sz="1600" dirty="0">
                <a:solidFill>
                  <a:srgbClr val="7030A0"/>
                </a:solidFill>
                <a:latin typeface="Abadi" panose="020B0604020104020204" pitchFamily="34" charset="0"/>
              </a:rPr>
              <a:t>kubectl config view --minify | grep namespace</a:t>
            </a:r>
          </a:p>
          <a:p>
            <a:pPr>
              <a:lnSpc>
                <a:spcPct val="110000"/>
              </a:lnSpc>
              <a:spcBef>
                <a:spcPts val="0"/>
              </a:spcBef>
              <a:spcAft>
                <a:spcPts val="1000"/>
              </a:spcAft>
            </a:pPr>
            <a:r>
              <a:rPr lang="en-US" sz="1600" dirty="0">
                <a:solidFill>
                  <a:srgbClr val="7030A0"/>
                </a:solidFill>
                <a:latin typeface="Abadi" panose="020B0604020104020204" pitchFamily="34" charset="0"/>
              </a:rPr>
              <a:t>kubectl create namespace kube-learnings</a:t>
            </a:r>
          </a:p>
          <a:p>
            <a:pPr>
              <a:lnSpc>
                <a:spcPct val="110000"/>
              </a:lnSpc>
              <a:spcBef>
                <a:spcPts val="0"/>
              </a:spcBef>
              <a:spcAft>
                <a:spcPts val="1000"/>
              </a:spcAft>
            </a:pPr>
            <a:r>
              <a:rPr lang="en-US" sz="1600" dirty="0">
                <a:solidFill>
                  <a:srgbClr val="7030A0"/>
                </a:solidFill>
                <a:latin typeface="Abadi" panose="020B0604020104020204" pitchFamily="34" charset="0"/>
              </a:rPr>
              <a:t>kubectl config set-context --current --namespace=kube-learnings</a:t>
            </a:r>
          </a:p>
          <a:p>
            <a:pPr marL="285750" indent="-285750">
              <a:buFont typeface="Wingdings" panose="05000000000000000000" pitchFamily="2" charset="2"/>
              <a:buChar char="q"/>
            </a:pPr>
            <a:r>
              <a:rPr lang="en-US" sz="1800" dirty="0">
                <a:solidFill>
                  <a:srgbClr val="002060"/>
                </a:solidFill>
              </a:rPr>
              <a:t>Let’s build a docker image first (refer Dockerfile)</a:t>
            </a:r>
          </a:p>
          <a:p>
            <a:r>
              <a:rPr lang="en-US" dirty="0">
                <a:solidFill>
                  <a:srgbClr val="7030A0"/>
                </a:solidFill>
                <a:latin typeface="Abadi" panose="020B0604020104020204" pitchFamily="34" charset="0"/>
              </a:rPr>
              <a:t>\home\chandra\docker-kubernetes-learnings\kubernetes_demo\confirm_setup</a:t>
            </a:r>
          </a:p>
          <a:p>
            <a:r>
              <a:rPr lang="en-US" sz="1800" dirty="0">
                <a:solidFill>
                  <a:srgbClr val="002060"/>
                </a:solidFill>
                <a:highlight>
                  <a:srgbClr val="FFFF00"/>
                </a:highlight>
              </a:rPr>
              <a:t>Deployment – Deployment tells kubernetes how to create and modify instances of pods that hold </a:t>
            </a:r>
            <a:r>
              <a:rPr lang="en-US" sz="1800">
                <a:solidFill>
                  <a:srgbClr val="002060"/>
                </a:solidFill>
                <a:highlight>
                  <a:srgbClr val="FFFF00"/>
                </a:highlight>
              </a:rPr>
              <a:t>containerized application</a:t>
            </a:r>
            <a:endParaRPr lang="en-US" sz="1800" dirty="0">
              <a:solidFill>
                <a:srgbClr val="002060"/>
              </a:solidFill>
              <a:highlight>
                <a:srgbClr val="FFFF00"/>
              </a:highlight>
            </a:endParaRPr>
          </a:p>
          <a:p>
            <a:endParaRPr lang="en-US" sz="1800" dirty="0">
              <a:solidFill>
                <a:srgbClr val="002060"/>
              </a:solidFill>
              <a:highlight>
                <a:srgbClr val="FFFF00"/>
              </a:highlight>
            </a:endParaRPr>
          </a:p>
          <a:p>
            <a:pPr>
              <a:lnSpc>
                <a:spcPct val="110000"/>
              </a:lnSpc>
              <a:spcBef>
                <a:spcPts val="0"/>
              </a:spcBef>
              <a:spcAft>
                <a:spcPts val="1000"/>
              </a:spcAft>
            </a:pPr>
            <a:r>
              <a:rPr lang="en-US" sz="1600" dirty="0">
                <a:solidFill>
                  <a:srgbClr val="7030A0"/>
                </a:solidFill>
                <a:latin typeface="Abadi" panose="020B0604020104020204" pitchFamily="34" charset="0"/>
              </a:rPr>
              <a:t>kubectl create deployment kube-setup --image=cbagade/kube-setup:v1</a:t>
            </a:r>
          </a:p>
          <a:p>
            <a:pPr>
              <a:lnSpc>
                <a:spcPct val="110000"/>
              </a:lnSpc>
              <a:spcBef>
                <a:spcPts val="0"/>
              </a:spcBef>
              <a:spcAft>
                <a:spcPts val="1000"/>
              </a:spcAft>
            </a:pPr>
            <a:r>
              <a:rPr lang="en-US" sz="1600" dirty="0">
                <a:solidFill>
                  <a:srgbClr val="7030A0"/>
                </a:solidFill>
                <a:latin typeface="Abadi" panose="020B0604020104020204" pitchFamily="34" charset="0"/>
              </a:rPr>
              <a:t>kubectl get deployment</a:t>
            </a:r>
          </a:p>
          <a:p>
            <a:pPr>
              <a:lnSpc>
                <a:spcPct val="110000"/>
              </a:lnSpc>
              <a:spcBef>
                <a:spcPts val="0"/>
              </a:spcBef>
              <a:spcAft>
                <a:spcPts val="1000"/>
              </a:spcAft>
            </a:pPr>
            <a:r>
              <a:rPr lang="en-US" sz="1600" dirty="0">
                <a:solidFill>
                  <a:srgbClr val="7030A0"/>
                </a:solidFill>
                <a:latin typeface="Abadi" panose="020B0604020104020204" pitchFamily="34" charset="0"/>
              </a:rPr>
              <a:t>kubectl get pods</a:t>
            </a:r>
          </a:p>
          <a:p>
            <a:pPr>
              <a:lnSpc>
                <a:spcPct val="110000"/>
              </a:lnSpc>
              <a:spcBef>
                <a:spcPts val="0"/>
              </a:spcBef>
              <a:spcAft>
                <a:spcPts val="1000"/>
              </a:spcAft>
            </a:pPr>
            <a:r>
              <a:rPr lang="en-US" sz="1600" dirty="0">
                <a:solidFill>
                  <a:srgbClr val="7030A0"/>
                </a:solidFill>
                <a:latin typeface="Abadi" panose="020B0604020104020204" pitchFamily="34" charset="0"/>
              </a:rPr>
              <a:t>Kubectl describe ….. &lt;deployment&gt; and &lt;pod&gt;</a:t>
            </a:r>
          </a:p>
          <a:p>
            <a:pPr>
              <a:lnSpc>
                <a:spcPct val="110000"/>
              </a:lnSpc>
              <a:spcBef>
                <a:spcPts val="0"/>
              </a:spcBef>
              <a:spcAft>
                <a:spcPts val="1000"/>
              </a:spcAft>
            </a:pPr>
            <a:endParaRPr lang="en-US" sz="1600" dirty="0">
              <a:solidFill>
                <a:srgbClr val="7030A0"/>
              </a:solidFill>
              <a:latin typeface="Abadi" panose="020B0604020104020204" pitchFamily="34" charset="0"/>
            </a:endParaRPr>
          </a:p>
          <a:p>
            <a:endParaRPr lang="en-US" dirty="0">
              <a:solidFill>
                <a:srgbClr val="7030A0"/>
              </a:solidFill>
              <a:latin typeface="Abadi" panose="020B0604020104020204" pitchFamily="34" charset="0"/>
            </a:endParaRPr>
          </a:p>
          <a:p>
            <a:endParaRPr lang="en-US" sz="1800" dirty="0">
              <a:solidFill>
                <a:srgbClr val="002060"/>
              </a:solidFill>
            </a:endParaRPr>
          </a:p>
          <a:p>
            <a:endParaRPr lang="en-US" dirty="0">
              <a:solidFill>
                <a:srgbClr val="7030A0"/>
              </a:solidFill>
              <a:latin typeface="Abadi" panose="020B0604020104020204" pitchFamily="34" charset="0"/>
            </a:endParaRPr>
          </a:p>
          <a:p>
            <a:endParaRPr lang="en-US"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Tree>
    <p:extLst>
      <p:ext uri="{BB962C8B-B14F-4D97-AF65-F5344CB8AC3E}">
        <p14:creationId xmlns:p14="http://schemas.microsoft.com/office/powerpoint/2010/main" val="4055667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Learning k8</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3" y="824806"/>
            <a:ext cx="9452955" cy="5531543"/>
          </a:xfrm>
        </p:spPr>
        <p:txBody>
          <a:bodyPr>
            <a:normAutofit/>
          </a:bodyPr>
          <a:lstStyle/>
          <a:p>
            <a:r>
              <a:rPr lang="en-US" sz="1800" dirty="0">
                <a:solidFill>
                  <a:srgbClr val="002060"/>
                </a:solidFill>
                <a:highlight>
                  <a:srgbClr val="FFFF00"/>
                </a:highlight>
              </a:rPr>
              <a:t>Dashboard– UI View for Kubernetes artifacts</a:t>
            </a:r>
          </a:p>
          <a:p>
            <a:pPr marL="285750" indent="-285750">
              <a:buFont typeface="Wingdings" panose="05000000000000000000" pitchFamily="2" charset="2"/>
              <a:buChar char="q"/>
            </a:pPr>
            <a:r>
              <a:rPr lang="en-US" sz="1800" dirty="0"/>
              <a:t>The Pod IP is reachable inside cluster only. To make it reachable outside cluster, Service need to be used.</a:t>
            </a:r>
          </a:p>
          <a:p>
            <a:pPr>
              <a:spcAft>
                <a:spcPts val="1000"/>
              </a:spcAft>
            </a:pPr>
            <a:r>
              <a:rPr lang="en-US" sz="1800" dirty="0">
                <a:solidFill>
                  <a:srgbClr val="002060"/>
                </a:solidFill>
                <a:highlight>
                  <a:srgbClr val="FFFF00"/>
                </a:highlight>
              </a:rPr>
              <a:t>Service – Mechanism to expose network application, running as one or more pods in cluster</a:t>
            </a:r>
          </a:p>
          <a:p>
            <a:r>
              <a:rPr lang="en-US" sz="1800" dirty="0">
                <a:solidFill>
                  <a:srgbClr val="002060"/>
                </a:solidFill>
                <a:highlight>
                  <a:srgbClr val="FFFF00"/>
                </a:highlight>
              </a:rPr>
              <a:t>Scaling – Can scale Pods ups and down to desire number</a:t>
            </a:r>
          </a:p>
          <a:p>
            <a:r>
              <a:rPr lang="en-US" sz="1800" dirty="0">
                <a:solidFill>
                  <a:srgbClr val="002060"/>
                </a:solidFill>
                <a:highlight>
                  <a:srgbClr val="FFFF00"/>
                </a:highlight>
              </a:rPr>
              <a:t>Update Deployment – to new image</a:t>
            </a:r>
          </a:p>
          <a:p>
            <a:r>
              <a:rPr lang="en-US" sz="1800" dirty="0">
                <a:solidFill>
                  <a:srgbClr val="002060"/>
                </a:solidFill>
                <a:highlight>
                  <a:srgbClr val="FFFF00"/>
                </a:highlight>
              </a:rPr>
              <a:t>Rollback Deployment – to previous image</a:t>
            </a:r>
          </a:p>
          <a:p>
            <a:r>
              <a:rPr lang="en-US" sz="1800" dirty="0">
                <a:solidFill>
                  <a:srgbClr val="002060"/>
                </a:solidFill>
                <a:highlight>
                  <a:srgbClr val="FFFF00"/>
                </a:highlight>
              </a:rPr>
              <a:t>Delete Service – to previous image</a:t>
            </a:r>
          </a:p>
          <a:p>
            <a:r>
              <a:rPr lang="en-US" sz="1800" dirty="0">
                <a:solidFill>
                  <a:srgbClr val="002060"/>
                </a:solidFill>
                <a:highlight>
                  <a:srgbClr val="FFFF00"/>
                </a:highlight>
              </a:rPr>
              <a:t>Delete Deployment – to previous image</a:t>
            </a:r>
          </a:p>
          <a:p>
            <a:endParaRPr lang="en-US" dirty="0">
              <a:solidFill>
                <a:srgbClr val="7030A0"/>
              </a:solidFill>
              <a:latin typeface="Abadi" panose="020B0604020104020204" pitchFamily="34" charset="0"/>
            </a:endParaRPr>
          </a:p>
          <a:p>
            <a:r>
              <a:rPr lang="en-US" dirty="0">
                <a:solidFill>
                  <a:srgbClr val="7030A0"/>
                </a:solidFill>
                <a:latin typeface="Abadi" panose="020B0604020104020204" pitchFamily="34" charset="0"/>
              </a:rPr>
              <a:t>Follow Dockerfile at \home\chandra\docker-kubernetes-learnings\kubernetes_demo\confirm_setup</a:t>
            </a:r>
          </a:p>
          <a:p>
            <a:endParaRPr lang="en-US" dirty="0">
              <a:solidFill>
                <a:srgbClr val="7030A0"/>
              </a:solidFill>
              <a:latin typeface="Abadi" panose="020B0604020104020204" pitchFamily="34" charset="0"/>
            </a:endParaRPr>
          </a:p>
          <a:p>
            <a:endParaRPr lang="en-US" dirty="0">
              <a:solidFill>
                <a:srgbClr val="7030A0"/>
              </a:solidFill>
              <a:latin typeface="Abadi" panose="020B0604020104020204" pitchFamily="34" charset="0"/>
            </a:endParaRPr>
          </a:p>
          <a:p>
            <a:endParaRPr lang="en-US" dirty="0">
              <a:solidFill>
                <a:srgbClr val="7030A0"/>
              </a:solidFill>
              <a:latin typeface="Abadi" panose="020B0604020104020204" pitchFamily="34" charset="0"/>
            </a:endParaRPr>
          </a:p>
          <a:p>
            <a:endParaRPr lang="en-US" sz="1800" dirty="0">
              <a:solidFill>
                <a:srgbClr val="002060"/>
              </a:solidFill>
              <a:highlight>
                <a:srgbClr val="FFFF00"/>
              </a:highlight>
            </a:endParaRPr>
          </a:p>
          <a:p>
            <a:endParaRPr lang="en-US" dirty="0">
              <a:solidFill>
                <a:srgbClr val="7030A0"/>
              </a:solidFill>
              <a:latin typeface="Abadi" panose="020B0604020104020204" pitchFamily="34" charset="0"/>
            </a:endParaRPr>
          </a:p>
          <a:p>
            <a:endParaRPr lang="en-US" sz="1400" dirty="0">
              <a:solidFill>
                <a:srgbClr val="002060"/>
              </a:solidFill>
              <a:highlight>
                <a:srgbClr val="FFFF00"/>
              </a:highlight>
            </a:endParaRPr>
          </a:p>
          <a:p>
            <a:endParaRPr lang="en-US" dirty="0">
              <a:solidFill>
                <a:srgbClr val="7030A0"/>
              </a:solidFill>
              <a:latin typeface="Abadi" panose="020B0604020104020204" pitchFamily="34" charset="0"/>
            </a:endParaRPr>
          </a:p>
          <a:p>
            <a:endParaRPr lang="en-US" sz="1800" dirty="0">
              <a:solidFill>
                <a:srgbClr val="002060"/>
              </a:solidFill>
            </a:endParaRPr>
          </a:p>
          <a:p>
            <a:endParaRPr lang="en-US" dirty="0">
              <a:solidFill>
                <a:srgbClr val="7030A0"/>
              </a:solidFill>
              <a:latin typeface="Abadi" panose="020B0604020104020204" pitchFamily="34" charset="0"/>
            </a:endParaRPr>
          </a:p>
          <a:p>
            <a:endParaRPr lang="en-US"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Tree>
    <p:extLst>
      <p:ext uri="{BB962C8B-B14F-4D97-AF65-F5344CB8AC3E}">
        <p14:creationId xmlns:p14="http://schemas.microsoft.com/office/powerpoint/2010/main" val="2816445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Containers vs Vms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3928343"/>
            <a:ext cx="8139734" cy="1971944"/>
          </a:xfrm>
        </p:spPr>
        <p:txBody>
          <a:bodyPr>
            <a:normAutofit/>
          </a:bodyPr>
          <a:lstStyle/>
          <a:p>
            <a:pPr marL="285750" indent="-285750">
              <a:buFont typeface="Wingdings" panose="05000000000000000000" pitchFamily="2" charset="2"/>
              <a:buChar char="q"/>
            </a:pPr>
            <a:r>
              <a:rPr lang="en-US" sz="1800" dirty="0"/>
              <a:t>VM, though virtual but the spinning and using VM is not that lightweight</a:t>
            </a:r>
          </a:p>
          <a:p>
            <a:pPr marL="285750" indent="-285750">
              <a:buFont typeface="Wingdings" panose="05000000000000000000" pitchFamily="2" charset="2"/>
              <a:buChar char="q"/>
            </a:pPr>
            <a:r>
              <a:rPr lang="en-US" sz="1800" dirty="0"/>
              <a:t>Eats CPU and memory of underlying OS</a:t>
            </a:r>
          </a:p>
          <a:p>
            <a:pPr marL="285750" indent="-285750">
              <a:buFont typeface="Wingdings" panose="05000000000000000000" pitchFamily="2" charset="2"/>
              <a:buChar char="q"/>
            </a:pPr>
            <a:r>
              <a:rPr lang="en-US" sz="1800" dirty="0"/>
              <a:t>Containers are lightweight, low impact on underlying OS</a:t>
            </a:r>
          </a:p>
          <a:p>
            <a:pPr marL="285750" indent="-285750">
              <a:buFont typeface="Wingdings" panose="05000000000000000000" pitchFamily="2" charset="2"/>
              <a:buChar char="q"/>
            </a:pPr>
            <a:r>
              <a:rPr lang="en-US" sz="1800" dirty="0"/>
              <a:t>Requires minimum disk space</a:t>
            </a:r>
          </a:p>
          <a:p>
            <a:pPr marL="285750" indent="-285750">
              <a:buFont typeface="Wingdings" panose="05000000000000000000" pitchFamily="2" charset="2"/>
              <a:buChar char="q"/>
            </a:pPr>
            <a:r>
              <a:rPr lang="en-US" sz="1800" dirty="0"/>
              <a:t>Sharing, Re-building and distribution is easier</a:t>
            </a:r>
          </a:p>
          <a:p>
            <a:pPr marL="285750" indent="-285750">
              <a:buFont typeface="Wingdings" panose="05000000000000000000" pitchFamily="2" charset="2"/>
              <a:buChar char="q"/>
            </a:pPr>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7" name="Picture 6" descr="Graphical user interface&#10;&#10;Description automatically generated">
            <a:extLst>
              <a:ext uri="{FF2B5EF4-FFF2-40B4-BE49-F238E27FC236}">
                <a16:creationId xmlns:a16="http://schemas.microsoft.com/office/drawing/2014/main" id="{27C6AFE8-9240-A257-B944-30F2599AD4F3}"/>
              </a:ext>
            </a:extLst>
          </p:cNvPr>
          <p:cNvPicPr>
            <a:picLocks noChangeAspect="1"/>
          </p:cNvPicPr>
          <p:nvPr/>
        </p:nvPicPr>
        <p:blipFill>
          <a:blip r:embed="rId2"/>
          <a:stretch>
            <a:fillRect/>
          </a:stretch>
        </p:blipFill>
        <p:spPr>
          <a:xfrm>
            <a:off x="838200" y="843003"/>
            <a:ext cx="5650029" cy="2847162"/>
          </a:xfrm>
          <a:prstGeom prst="rect">
            <a:avLst/>
          </a:prstGeom>
        </p:spPr>
      </p:pic>
    </p:spTree>
    <p:extLst>
      <p:ext uri="{BB962C8B-B14F-4D97-AF65-F5344CB8AC3E}">
        <p14:creationId xmlns:p14="http://schemas.microsoft.com/office/powerpoint/2010/main" val="2714083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Service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11" name="Text Placeholder 2">
            <a:extLst>
              <a:ext uri="{FF2B5EF4-FFF2-40B4-BE49-F238E27FC236}">
                <a16:creationId xmlns:a16="http://schemas.microsoft.com/office/drawing/2014/main" id="{217CFBE2-295E-AEA5-8EAA-2A609DB7F33A}"/>
              </a:ext>
            </a:extLst>
          </p:cNvPr>
          <p:cNvSpPr>
            <a:spLocks noGrp="1"/>
          </p:cNvSpPr>
          <p:nvPr>
            <p:ph type="body" idx="1"/>
          </p:nvPr>
        </p:nvSpPr>
        <p:spPr>
          <a:xfrm>
            <a:off x="956979" y="874223"/>
            <a:ext cx="8457786" cy="5709457"/>
          </a:xfrm>
        </p:spPr>
        <p:txBody>
          <a:bodyPr>
            <a:normAutofit/>
          </a:bodyPr>
          <a:lstStyle/>
          <a:p>
            <a:pPr marL="285750" indent="-285750">
              <a:buFont typeface="Wingdings" panose="05000000000000000000" pitchFamily="2" charset="2"/>
              <a:buChar char="q"/>
            </a:pPr>
            <a:r>
              <a:rPr lang="en-US" sz="1800" dirty="0"/>
              <a:t>Service is used to expose the pod, outside the cluster</a:t>
            </a:r>
          </a:p>
          <a:p>
            <a:pPr marL="285750" indent="-285750">
              <a:buFont typeface="Wingdings" panose="05000000000000000000" pitchFamily="2" charset="2"/>
              <a:buChar char="q"/>
            </a:pPr>
            <a:r>
              <a:rPr lang="en-US" sz="1800" dirty="0"/>
              <a:t>3 types of services – </a:t>
            </a:r>
          </a:p>
          <a:p>
            <a:pPr marL="342900" indent="-342900">
              <a:buFont typeface="+mj-lt"/>
              <a:buAutoNum type="arabicPeriod"/>
            </a:pPr>
            <a:r>
              <a:rPr lang="en-US" sz="1800" dirty="0"/>
              <a:t>ClusterIP – Reachable from within cluster</a:t>
            </a:r>
          </a:p>
          <a:p>
            <a:pPr marL="342900" indent="-342900">
              <a:buFont typeface="+mj-lt"/>
              <a:buAutoNum type="arabicPeriod"/>
            </a:pPr>
            <a:r>
              <a:rPr lang="en-US" sz="1800" dirty="0"/>
              <a:t>NodePort - A NodePort service builds on top of the ClusterIP service, exposing it to a port accessible from outside the cluster. Basically, it exposes a port onto node.</a:t>
            </a:r>
          </a:p>
          <a:p>
            <a:pPr marL="342900" indent="-342900">
              <a:buFont typeface="+mj-lt"/>
              <a:buAutoNum type="arabicPeriod"/>
            </a:pPr>
            <a:r>
              <a:rPr lang="en-US" sz="1800" dirty="0"/>
              <a:t>LoadBalancer - A LoadBalancer service is based on the NodePort service, and adds the ability to configure external load balancers in public and private clouds</a:t>
            </a:r>
          </a:p>
          <a:p>
            <a:r>
              <a:rPr lang="en-US" dirty="0">
                <a:solidFill>
                  <a:srgbClr val="7030A0"/>
                </a:solidFill>
                <a:latin typeface="Abadi" panose="020B0604020104020204" pitchFamily="34" charset="0"/>
              </a:rPr>
              <a:t>Follow Dockerfile at \home\chandra\docker-kubernetes-learnings\kubernetes_demo\confirm_setup</a:t>
            </a:r>
          </a:p>
          <a:p>
            <a:pPr marL="342900" indent="-342900">
              <a:buFont typeface="+mj-lt"/>
              <a:buAutoNum type="arabicPeriod"/>
            </a:pPr>
            <a:endParaRPr lang="en-US" sz="1800" dirty="0"/>
          </a:p>
          <a:p>
            <a:pPr marL="342900" indent="-342900">
              <a:buFont typeface="+mj-lt"/>
              <a:buAutoNum type="arabicPeriod"/>
            </a:pPr>
            <a:endParaRPr lang="en-US" sz="1800" dirty="0"/>
          </a:p>
          <a:p>
            <a:endParaRPr lang="en-US" dirty="0">
              <a:solidFill>
                <a:srgbClr val="002060"/>
              </a:solidFill>
              <a:highlight>
                <a:srgbClr val="FFFF00"/>
              </a:highlight>
            </a:endParaRPr>
          </a:p>
          <a:p>
            <a:endParaRPr lang="en-US" sz="1800" dirty="0">
              <a:solidFill>
                <a:srgbClr val="002060"/>
              </a:solidFill>
              <a:highlight>
                <a:srgbClr val="FFFF00"/>
              </a:highlight>
            </a:endParaRPr>
          </a:p>
          <a:p>
            <a:endParaRPr lang="en-US" sz="1800" dirty="0">
              <a:solidFill>
                <a:srgbClr val="002060"/>
              </a:solidFill>
            </a:endParaRPr>
          </a:p>
        </p:txBody>
      </p:sp>
    </p:spTree>
    <p:extLst>
      <p:ext uri="{BB962C8B-B14F-4D97-AF65-F5344CB8AC3E}">
        <p14:creationId xmlns:p14="http://schemas.microsoft.com/office/powerpoint/2010/main" val="601710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Declarative Approach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
        <p:nvSpPr>
          <p:cNvPr id="11" name="Text Placeholder 2">
            <a:extLst>
              <a:ext uri="{FF2B5EF4-FFF2-40B4-BE49-F238E27FC236}">
                <a16:creationId xmlns:a16="http://schemas.microsoft.com/office/drawing/2014/main" id="{217CFBE2-295E-AEA5-8EAA-2A609DB7F33A}"/>
              </a:ext>
            </a:extLst>
          </p:cNvPr>
          <p:cNvSpPr>
            <a:spLocks noGrp="1"/>
          </p:cNvSpPr>
          <p:nvPr>
            <p:ph type="body" idx="1"/>
          </p:nvPr>
        </p:nvSpPr>
        <p:spPr>
          <a:xfrm>
            <a:off x="956979" y="874223"/>
            <a:ext cx="10285328" cy="5709457"/>
          </a:xfrm>
        </p:spPr>
        <p:txBody>
          <a:bodyPr>
            <a:normAutofit/>
          </a:bodyPr>
          <a:lstStyle/>
          <a:p>
            <a:pPr marL="285750" indent="-285750">
              <a:buFont typeface="Wingdings" panose="05000000000000000000" pitchFamily="2" charset="2"/>
              <a:buChar char="q"/>
            </a:pPr>
            <a:r>
              <a:rPr lang="en-US" sz="1800" dirty="0"/>
              <a:t>Imperative approach got lot of commands</a:t>
            </a:r>
          </a:p>
          <a:p>
            <a:pPr marL="285750" indent="-285750">
              <a:buFont typeface="Wingdings" panose="05000000000000000000" pitchFamily="2" charset="2"/>
              <a:buChar char="q"/>
            </a:pPr>
            <a:r>
              <a:rPr lang="en-US" sz="1800" dirty="0"/>
              <a:t>Same problem and docker or docker-compose</a:t>
            </a:r>
          </a:p>
          <a:p>
            <a:pPr marL="285750" indent="-285750">
              <a:buFont typeface="Wingdings" panose="05000000000000000000" pitchFamily="2" charset="2"/>
              <a:buChar char="q"/>
            </a:pPr>
            <a:r>
              <a:rPr lang="en-US" sz="1800" dirty="0"/>
              <a:t>Tough to write commands for larger deployments</a:t>
            </a:r>
          </a:p>
          <a:p>
            <a:pPr marL="285750" indent="-285750">
              <a:buFont typeface="Wingdings" panose="05000000000000000000" pitchFamily="2" charset="2"/>
              <a:buChar char="q"/>
            </a:pPr>
            <a:r>
              <a:rPr lang="en-US" sz="1800" dirty="0"/>
              <a:t>Kubernetes allow us to create resources inside yaml file having configuration objects</a:t>
            </a:r>
          </a:p>
          <a:p>
            <a:pPr marL="285750" indent="-285750">
              <a:buFont typeface="Wingdings" panose="05000000000000000000" pitchFamily="2" charset="2"/>
              <a:buChar char="q"/>
            </a:pPr>
            <a:r>
              <a:rPr lang="en-US" sz="1800" dirty="0"/>
              <a:t>These files will have objects, which k8 can understand</a:t>
            </a:r>
          </a:p>
          <a:p>
            <a:r>
              <a:rPr lang="en-US" dirty="0">
                <a:solidFill>
                  <a:srgbClr val="7030A0"/>
                </a:solidFill>
                <a:latin typeface="Abadi" panose="020B0604020104020204" pitchFamily="34" charset="0"/>
              </a:rPr>
              <a:t>\home\chandra\docker-kubernetes-learnings\kubernetes_demo\declarative_approach\</a:t>
            </a:r>
            <a:r>
              <a:rPr lang="en-US" dirty="0" err="1">
                <a:solidFill>
                  <a:srgbClr val="7030A0"/>
                </a:solidFill>
                <a:latin typeface="Abadi" panose="020B0604020104020204" pitchFamily="34" charset="0"/>
              </a:rPr>
              <a:t>pod.yaml</a:t>
            </a:r>
            <a:endParaRPr lang="en-US" dirty="0">
              <a:solidFill>
                <a:srgbClr val="7030A0"/>
              </a:solidFill>
              <a:latin typeface="Abadi" panose="020B0604020104020204" pitchFamily="34" charset="0"/>
            </a:endParaRPr>
          </a:p>
          <a:p>
            <a:r>
              <a:rPr lang="en-US" dirty="0">
                <a:solidFill>
                  <a:srgbClr val="7030A0"/>
                </a:solidFill>
                <a:latin typeface="Abadi" panose="020B0604020104020204" pitchFamily="34" charset="0"/>
              </a:rPr>
              <a:t>\home\chandra\docker-kubernetes-learnings\kubernetes_demo\</a:t>
            </a:r>
            <a:r>
              <a:rPr lang="en-US" dirty="0" err="1">
                <a:solidFill>
                  <a:srgbClr val="7030A0"/>
                </a:solidFill>
                <a:latin typeface="Abadi" panose="020B0604020104020204" pitchFamily="34" charset="0"/>
              </a:rPr>
              <a:t>declarative_approach</a:t>
            </a:r>
            <a:r>
              <a:rPr lang="en-US" dirty="0">
                <a:solidFill>
                  <a:srgbClr val="7030A0"/>
                </a:solidFill>
                <a:latin typeface="Abadi" panose="020B0604020104020204" pitchFamily="34" charset="0"/>
              </a:rPr>
              <a:t>\</a:t>
            </a:r>
            <a:r>
              <a:rPr lang="en-US" dirty="0" err="1">
                <a:solidFill>
                  <a:srgbClr val="7030A0"/>
                </a:solidFill>
                <a:latin typeface="Abadi" panose="020B0604020104020204" pitchFamily="34" charset="0"/>
              </a:rPr>
              <a:t>deployment.yaml</a:t>
            </a:r>
            <a:endParaRPr lang="en-US" dirty="0">
              <a:solidFill>
                <a:srgbClr val="7030A0"/>
              </a:solidFill>
              <a:latin typeface="Abadi" panose="020B0604020104020204" pitchFamily="34" charset="0"/>
            </a:endParaRPr>
          </a:p>
          <a:p>
            <a:r>
              <a:rPr lang="en-US" dirty="0">
                <a:solidFill>
                  <a:srgbClr val="7030A0"/>
                </a:solidFill>
                <a:latin typeface="Abadi" panose="020B0604020104020204" pitchFamily="34" charset="0"/>
              </a:rPr>
              <a:t>\home\chandra\docker-kubernetes-learnings\kubernetes_demo\declarative_approach\</a:t>
            </a:r>
            <a:r>
              <a:rPr lang="en-US" dirty="0" err="1">
                <a:solidFill>
                  <a:srgbClr val="7030A0"/>
                </a:solidFill>
                <a:latin typeface="Abadi" panose="020B0604020104020204" pitchFamily="34" charset="0"/>
              </a:rPr>
              <a:t>service.yaml</a:t>
            </a:r>
            <a:endParaRPr lang="en-US" dirty="0">
              <a:solidFill>
                <a:srgbClr val="7030A0"/>
              </a:solidFill>
              <a:latin typeface="Abadi" panose="020B0604020104020204" pitchFamily="34" charset="0"/>
            </a:endParaRPr>
          </a:p>
          <a:p>
            <a:endParaRPr lang="en-US" dirty="0">
              <a:solidFill>
                <a:srgbClr val="7030A0"/>
              </a:solidFill>
              <a:latin typeface="Abadi" panose="020B0604020104020204" pitchFamily="34" charset="0"/>
            </a:endParaRPr>
          </a:p>
          <a:p>
            <a:pPr marL="285750" indent="-285750">
              <a:buFont typeface="Wingdings" panose="05000000000000000000" pitchFamily="2" charset="2"/>
              <a:buChar char="q"/>
            </a:pPr>
            <a:r>
              <a:rPr lang="en-US" sz="1800" dirty="0"/>
              <a:t>Mostly app specific resources would be incorporated in single yaml file</a:t>
            </a:r>
          </a:p>
          <a:p>
            <a:r>
              <a:rPr lang="en-US" dirty="0">
                <a:solidFill>
                  <a:srgbClr val="7030A0"/>
                </a:solidFill>
                <a:latin typeface="Abadi" panose="020B0604020104020204" pitchFamily="34" charset="0"/>
              </a:rPr>
              <a:t>\home\chandra\docker-kubernetes-learnings\kubernetes_demo\declarative_approach\</a:t>
            </a:r>
            <a:r>
              <a:rPr lang="en-US" dirty="0" err="1">
                <a:solidFill>
                  <a:srgbClr val="7030A0"/>
                </a:solidFill>
                <a:latin typeface="Abadi" panose="020B0604020104020204" pitchFamily="34" charset="0"/>
              </a:rPr>
              <a:t>app_deployment.yaml</a:t>
            </a:r>
            <a:endParaRPr lang="en-US" dirty="0">
              <a:solidFill>
                <a:srgbClr val="7030A0"/>
              </a:solidFill>
              <a:latin typeface="Abadi" panose="020B0604020104020204" pitchFamily="34" charset="0"/>
            </a:endParaRPr>
          </a:p>
          <a:p>
            <a:endParaRPr lang="en-US" sz="1800" dirty="0"/>
          </a:p>
          <a:p>
            <a:pPr marL="342900" indent="-342900">
              <a:buFont typeface="+mj-lt"/>
              <a:buAutoNum type="arabicPeriod"/>
            </a:pPr>
            <a:endParaRPr lang="en-US" sz="1800" dirty="0"/>
          </a:p>
          <a:p>
            <a:endParaRPr lang="en-US" dirty="0">
              <a:solidFill>
                <a:srgbClr val="002060"/>
              </a:solidFill>
              <a:highlight>
                <a:srgbClr val="FFFF00"/>
              </a:highlight>
            </a:endParaRPr>
          </a:p>
          <a:p>
            <a:endParaRPr lang="en-US" sz="1800" dirty="0">
              <a:solidFill>
                <a:srgbClr val="002060"/>
              </a:solidFill>
              <a:highlight>
                <a:srgbClr val="FFFF00"/>
              </a:highlight>
            </a:endParaRPr>
          </a:p>
          <a:p>
            <a:endParaRPr lang="en-US" sz="1800" dirty="0">
              <a:solidFill>
                <a:srgbClr val="002060"/>
              </a:solidFill>
            </a:endParaRPr>
          </a:p>
        </p:txBody>
      </p:sp>
    </p:spTree>
    <p:extLst>
      <p:ext uri="{BB962C8B-B14F-4D97-AF65-F5344CB8AC3E}">
        <p14:creationId xmlns:p14="http://schemas.microsoft.com/office/powerpoint/2010/main" val="2140102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Liveness probe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sp>
        <p:nvSpPr>
          <p:cNvPr id="11" name="Text Placeholder 2">
            <a:extLst>
              <a:ext uri="{FF2B5EF4-FFF2-40B4-BE49-F238E27FC236}">
                <a16:creationId xmlns:a16="http://schemas.microsoft.com/office/drawing/2014/main" id="{217CFBE2-295E-AEA5-8EAA-2A609DB7F33A}"/>
              </a:ext>
            </a:extLst>
          </p:cNvPr>
          <p:cNvSpPr>
            <a:spLocks noGrp="1"/>
          </p:cNvSpPr>
          <p:nvPr>
            <p:ph type="body" idx="1"/>
          </p:nvPr>
        </p:nvSpPr>
        <p:spPr>
          <a:xfrm>
            <a:off x="831850" y="931974"/>
            <a:ext cx="10285328" cy="5709457"/>
          </a:xfrm>
        </p:spPr>
        <p:txBody>
          <a:bodyPr>
            <a:normAutofit/>
          </a:bodyPr>
          <a:lstStyle/>
          <a:p>
            <a:pPr marL="285750" indent="-285750">
              <a:buFont typeface="Wingdings" panose="05000000000000000000" pitchFamily="2" charset="2"/>
              <a:buChar char="q"/>
            </a:pPr>
            <a:r>
              <a:rPr lang="en-US" sz="1800" dirty="0"/>
              <a:t>Deployment will try to bring container from error state to running state, when pod goes in error state</a:t>
            </a:r>
          </a:p>
          <a:p>
            <a:pPr marL="285750" indent="-285750">
              <a:buFont typeface="Wingdings" panose="05000000000000000000" pitchFamily="2" charset="2"/>
              <a:buChar char="q"/>
            </a:pPr>
            <a:r>
              <a:rPr lang="en-US" sz="1800" dirty="0"/>
              <a:t>The liveness probe will go one step further and explicitly makes request to a configured path to check if pod is in healthy state, if not will restart</a:t>
            </a:r>
          </a:p>
          <a:p>
            <a:pPr marL="285750" indent="-285750">
              <a:buFont typeface="Wingdings" panose="05000000000000000000" pitchFamily="2" charset="2"/>
              <a:buChar char="q"/>
            </a:pPr>
            <a:r>
              <a:rPr lang="en-US" sz="1800" dirty="0"/>
              <a:t>This is useful in deadlock situation or a bug in system to keep application running</a:t>
            </a:r>
          </a:p>
          <a:p>
            <a:endParaRPr lang="en-US" sz="1800" dirty="0"/>
          </a:p>
          <a:p>
            <a:r>
              <a:rPr lang="en-US" dirty="0">
                <a:solidFill>
                  <a:srgbClr val="7030A0"/>
                </a:solidFill>
                <a:latin typeface="Abadi" panose="020B0604020104020204" pitchFamily="34" charset="0"/>
              </a:rPr>
              <a:t>\home\chandra\docker-kubernetes-learnings\kubernetes_demo\declarative_approach\</a:t>
            </a:r>
            <a:r>
              <a:rPr lang="en-US" dirty="0" err="1">
                <a:solidFill>
                  <a:srgbClr val="7030A0"/>
                </a:solidFill>
                <a:latin typeface="Abadi" panose="020B0604020104020204" pitchFamily="34" charset="0"/>
              </a:rPr>
              <a:t>app_deployment_liveliness.yaml</a:t>
            </a:r>
            <a:endParaRPr lang="en-US" dirty="0">
              <a:solidFill>
                <a:srgbClr val="7030A0"/>
              </a:solidFill>
              <a:latin typeface="Abadi" panose="020B0604020104020204" pitchFamily="34" charset="0"/>
            </a:endParaRPr>
          </a:p>
        </p:txBody>
      </p:sp>
    </p:spTree>
    <p:extLst>
      <p:ext uri="{BB962C8B-B14F-4D97-AF65-F5344CB8AC3E}">
        <p14:creationId xmlns:p14="http://schemas.microsoft.com/office/powerpoint/2010/main" val="1899211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Kubernetes volumes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sp>
        <p:nvSpPr>
          <p:cNvPr id="11" name="Text Placeholder 2">
            <a:extLst>
              <a:ext uri="{FF2B5EF4-FFF2-40B4-BE49-F238E27FC236}">
                <a16:creationId xmlns:a16="http://schemas.microsoft.com/office/drawing/2014/main" id="{217CFBE2-295E-AEA5-8EAA-2A609DB7F33A}"/>
              </a:ext>
            </a:extLst>
          </p:cNvPr>
          <p:cNvSpPr>
            <a:spLocks noGrp="1"/>
          </p:cNvSpPr>
          <p:nvPr>
            <p:ph type="body" idx="1"/>
          </p:nvPr>
        </p:nvSpPr>
        <p:spPr>
          <a:xfrm>
            <a:off x="831850" y="931974"/>
            <a:ext cx="10285328" cy="5709457"/>
          </a:xfrm>
        </p:spPr>
        <p:txBody>
          <a:bodyPr>
            <a:normAutofit/>
          </a:bodyPr>
          <a:lstStyle/>
          <a:p>
            <a:r>
              <a:rPr lang="en-US" sz="1800" dirty="0">
                <a:highlight>
                  <a:srgbClr val="FFFF00"/>
                </a:highlight>
              </a:rPr>
              <a:t>Changes, without Volume</a:t>
            </a:r>
          </a:p>
          <a:p>
            <a:pPr marL="285750" indent="-285750">
              <a:buFont typeface="Wingdings" panose="05000000000000000000" pitchFamily="2" charset="2"/>
              <a:buChar char="q"/>
            </a:pPr>
            <a:r>
              <a:rPr lang="en-US" sz="1700" dirty="0"/>
              <a:t>This demo make temp changes to a file, but all are localized inside container.</a:t>
            </a:r>
          </a:p>
          <a:p>
            <a:pPr marL="285750" indent="-285750">
              <a:buFont typeface="Wingdings" panose="05000000000000000000" pitchFamily="2" charset="2"/>
              <a:buChar char="q"/>
            </a:pPr>
            <a:r>
              <a:rPr lang="en-US" sz="1700" dirty="0"/>
              <a:t>Can’t survive container or pod restart</a:t>
            </a:r>
          </a:p>
          <a:p>
            <a:r>
              <a:rPr lang="en-US" dirty="0">
                <a:solidFill>
                  <a:srgbClr val="7030A0"/>
                </a:solidFill>
                <a:latin typeface="Abadi" panose="020B0604020104020204" pitchFamily="34" charset="0"/>
              </a:rPr>
              <a:t>\home\chandra\docker-kubernetes-learnings\kubernetes_demo\k8_with_volumes\without_volume</a:t>
            </a:r>
          </a:p>
          <a:p>
            <a:endParaRPr lang="en-US" sz="1800" dirty="0"/>
          </a:p>
          <a:p>
            <a:endParaRPr lang="en-US" sz="1800" dirty="0"/>
          </a:p>
        </p:txBody>
      </p:sp>
      <p:pic>
        <p:nvPicPr>
          <p:cNvPr id="5" name="Picture 4" descr="Diagram&#10;&#10;Description automatically generated">
            <a:extLst>
              <a:ext uri="{FF2B5EF4-FFF2-40B4-BE49-F238E27FC236}">
                <a16:creationId xmlns:a16="http://schemas.microsoft.com/office/drawing/2014/main" id="{8BEF3BC3-4B70-8239-8E40-86EB4B179B40}"/>
              </a:ext>
            </a:extLst>
          </p:cNvPr>
          <p:cNvPicPr>
            <a:picLocks noChangeAspect="1"/>
          </p:cNvPicPr>
          <p:nvPr/>
        </p:nvPicPr>
        <p:blipFill>
          <a:blip r:embed="rId2"/>
          <a:stretch>
            <a:fillRect/>
          </a:stretch>
        </p:blipFill>
        <p:spPr>
          <a:xfrm>
            <a:off x="1074822" y="2803361"/>
            <a:ext cx="3533775" cy="3028950"/>
          </a:xfrm>
          <a:prstGeom prst="rect">
            <a:avLst/>
          </a:prstGeom>
        </p:spPr>
      </p:pic>
    </p:spTree>
    <p:extLst>
      <p:ext uri="{BB962C8B-B14F-4D97-AF65-F5344CB8AC3E}">
        <p14:creationId xmlns:p14="http://schemas.microsoft.com/office/powerpoint/2010/main" val="4159339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Kubernetes volumes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p:sp>
        <p:nvSpPr>
          <p:cNvPr id="11" name="Text Placeholder 2">
            <a:extLst>
              <a:ext uri="{FF2B5EF4-FFF2-40B4-BE49-F238E27FC236}">
                <a16:creationId xmlns:a16="http://schemas.microsoft.com/office/drawing/2014/main" id="{217CFBE2-295E-AEA5-8EAA-2A609DB7F33A}"/>
              </a:ext>
            </a:extLst>
          </p:cNvPr>
          <p:cNvSpPr>
            <a:spLocks noGrp="1"/>
          </p:cNvSpPr>
          <p:nvPr>
            <p:ph type="body" idx="1"/>
          </p:nvPr>
        </p:nvSpPr>
        <p:spPr>
          <a:xfrm>
            <a:off x="831850" y="931974"/>
            <a:ext cx="10285328" cy="5709457"/>
          </a:xfrm>
        </p:spPr>
        <p:txBody>
          <a:bodyPr>
            <a:normAutofit/>
          </a:bodyPr>
          <a:lstStyle/>
          <a:p>
            <a:r>
              <a:rPr lang="en-US" sz="1800" dirty="0" err="1">
                <a:highlight>
                  <a:srgbClr val="FFFF00"/>
                </a:highlight>
              </a:rPr>
              <a:t>emptyDir</a:t>
            </a:r>
            <a:endParaRPr lang="en-US" sz="1800" dirty="0">
              <a:highlight>
                <a:srgbClr val="FFFF00"/>
              </a:highlight>
            </a:endParaRPr>
          </a:p>
          <a:p>
            <a:pPr marL="285750" indent="-285750">
              <a:buFont typeface="Wingdings" panose="05000000000000000000" pitchFamily="2" charset="2"/>
              <a:buChar char="q"/>
            </a:pPr>
            <a:r>
              <a:rPr lang="en-US" sz="1700" dirty="0"/>
              <a:t>Creates an empty directory on pod when pod starts and keep alive till pod is alive</a:t>
            </a:r>
          </a:p>
          <a:p>
            <a:pPr marL="285750" indent="-285750">
              <a:buFont typeface="Wingdings" panose="05000000000000000000" pitchFamily="2" charset="2"/>
              <a:buChar char="q"/>
            </a:pPr>
            <a:r>
              <a:rPr lang="en-US" sz="1700" dirty="0"/>
              <a:t>Kind of temporary folder created, when pod starts</a:t>
            </a:r>
          </a:p>
          <a:p>
            <a:pPr marL="285750" indent="-285750">
              <a:buFont typeface="Wingdings" panose="05000000000000000000" pitchFamily="2" charset="2"/>
              <a:buChar char="q"/>
            </a:pPr>
            <a:r>
              <a:rPr lang="en-US" sz="1700" dirty="0"/>
              <a:t>As name suggest it is initially empty</a:t>
            </a:r>
          </a:p>
          <a:p>
            <a:pPr marL="285750" indent="-285750">
              <a:buFont typeface="Wingdings" panose="05000000000000000000" pitchFamily="2" charset="2"/>
              <a:buChar char="q"/>
            </a:pPr>
            <a:r>
              <a:rPr lang="en-US" sz="1700" dirty="0"/>
              <a:t>Can survive container restart, but can’t survive pod restart</a:t>
            </a:r>
          </a:p>
          <a:p>
            <a:r>
              <a:rPr lang="en-US" dirty="0">
                <a:solidFill>
                  <a:srgbClr val="7030A0"/>
                </a:solidFill>
                <a:latin typeface="Abadi" panose="020B0604020104020204" pitchFamily="34" charset="0"/>
              </a:rPr>
              <a:t>\home\chandra\docker-kubernetes-learnings\kubernetes_demo\k8_with_volumes\</a:t>
            </a:r>
            <a:r>
              <a:rPr lang="en-US" dirty="0" err="1">
                <a:solidFill>
                  <a:srgbClr val="7030A0"/>
                </a:solidFill>
                <a:latin typeface="Abadi" panose="020B0604020104020204" pitchFamily="34" charset="0"/>
              </a:rPr>
              <a:t>empty_dir</a:t>
            </a:r>
            <a:endParaRPr lang="en-US" dirty="0">
              <a:solidFill>
                <a:srgbClr val="7030A0"/>
              </a:solidFill>
              <a:latin typeface="Abadi" panose="020B0604020104020204" pitchFamily="34" charset="0"/>
            </a:endParaRPr>
          </a:p>
          <a:p>
            <a:r>
              <a:rPr lang="en-US" sz="1800" dirty="0">
                <a:highlight>
                  <a:srgbClr val="FFFF00"/>
                </a:highlight>
              </a:rPr>
              <a:t>hostPath</a:t>
            </a:r>
          </a:p>
          <a:p>
            <a:pPr marL="285750" indent="-285750">
              <a:buFont typeface="Wingdings" panose="05000000000000000000" pitchFamily="2" charset="2"/>
              <a:buChar char="q"/>
            </a:pPr>
            <a:r>
              <a:rPr lang="en-US" sz="1700" dirty="0"/>
              <a:t>Mounts a file/directory from node’s filesystem into the pod</a:t>
            </a:r>
          </a:p>
          <a:p>
            <a:pPr marL="285750" indent="-285750">
              <a:buFont typeface="Wingdings" panose="05000000000000000000" pitchFamily="2" charset="2"/>
              <a:buChar char="q"/>
            </a:pPr>
            <a:r>
              <a:rPr lang="en-US" sz="1700" dirty="0"/>
              <a:t>Can survive container restart and pod</a:t>
            </a:r>
          </a:p>
          <a:p>
            <a:pPr marL="285750" indent="-285750">
              <a:buFont typeface="Wingdings" panose="05000000000000000000" pitchFamily="2" charset="2"/>
              <a:buChar char="q"/>
            </a:pPr>
            <a:r>
              <a:rPr lang="en-US" sz="1700" dirty="0"/>
              <a:t>Won’t work on multi-node cluster</a:t>
            </a:r>
          </a:p>
          <a:p>
            <a:r>
              <a:rPr lang="en-US" dirty="0">
                <a:solidFill>
                  <a:srgbClr val="7030A0"/>
                </a:solidFill>
                <a:latin typeface="Abadi" panose="020B0604020104020204" pitchFamily="34" charset="0"/>
              </a:rPr>
              <a:t>\home\chandra\docker-kubernetes-learnings\kubernetes_demo\k8_with_volumes\</a:t>
            </a:r>
            <a:r>
              <a:rPr lang="en-US" dirty="0" err="1">
                <a:solidFill>
                  <a:srgbClr val="7030A0"/>
                </a:solidFill>
                <a:latin typeface="Abadi" panose="020B0604020104020204" pitchFamily="34" charset="0"/>
              </a:rPr>
              <a:t>host_path</a:t>
            </a:r>
            <a:endParaRPr lang="en-US" dirty="0">
              <a:solidFill>
                <a:srgbClr val="7030A0"/>
              </a:solidFill>
              <a:latin typeface="Abadi" panose="020B0604020104020204" pitchFamily="34" charset="0"/>
            </a:endParaRPr>
          </a:p>
          <a:p>
            <a:endParaRPr lang="en-US" sz="1800" dirty="0"/>
          </a:p>
        </p:txBody>
      </p:sp>
    </p:spTree>
    <p:extLst>
      <p:ext uri="{BB962C8B-B14F-4D97-AF65-F5344CB8AC3E}">
        <p14:creationId xmlns:p14="http://schemas.microsoft.com/office/powerpoint/2010/main" val="3562260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6021337" cy="517664"/>
          </a:xfrm>
        </p:spPr>
        <p:txBody>
          <a:bodyPr>
            <a:normAutofit/>
          </a:bodyPr>
          <a:lstStyle/>
          <a:p>
            <a:r>
              <a:rPr lang="en-US" sz="2400" dirty="0"/>
              <a:t>Persistent volumes (PV and PVC)</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sp>
        <p:nvSpPr>
          <p:cNvPr id="11" name="Text Placeholder 2">
            <a:extLst>
              <a:ext uri="{FF2B5EF4-FFF2-40B4-BE49-F238E27FC236}">
                <a16:creationId xmlns:a16="http://schemas.microsoft.com/office/drawing/2014/main" id="{217CFBE2-295E-AEA5-8EAA-2A609DB7F33A}"/>
              </a:ext>
            </a:extLst>
          </p:cNvPr>
          <p:cNvSpPr>
            <a:spLocks noGrp="1"/>
          </p:cNvSpPr>
          <p:nvPr>
            <p:ph type="body" idx="1"/>
          </p:nvPr>
        </p:nvSpPr>
        <p:spPr>
          <a:xfrm>
            <a:off x="831850" y="931975"/>
            <a:ext cx="10285328" cy="2064705"/>
          </a:xfrm>
        </p:spPr>
        <p:txBody>
          <a:bodyPr>
            <a:normAutofit/>
          </a:bodyPr>
          <a:lstStyle/>
          <a:p>
            <a:pPr marL="285750" indent="-285750">
              <a:buFont typeface="Wingdings" panose="05000000000000000000" pitchFamily="2" charset="2"/>
              <a:buChar char="q"/>
            </a:pPr>
            <a:r>
              <a:rPr lang="en-US" dirty="0"/>
              <a:t>Pod and Node independent volumes are needed</a:t>
            </a:r>
          </a:p>
          <a:p>
            <a:pPr marL="285750" indent="-285750">
              <a:buFont typeface="Wingdings" panose="05000000000000000000" pitchFamily="2" charset="2"/>
              <a:buChar char="q"/>
            </a:pPr>
            <a:r>
              <a:rPr lang="en-US" dirty="0"/>
              <a:t>Persistent volumes are kubernetes entities like pod, deployment</a:t>
            </a:r>
          </a:p>
          <a:p>
            <a:pPr marL="285750" indent="-285750">
              <a:buFont typeface="Wingdings" panose="05000000000000000000" pitchFamily="2" charset="2"/>
              <a:buChar char="q"/>
            </a:pPr>
            <a:r>
              <a:rPr lang="en-US" dirty="0"/>
              <a:t>There are independent of pods and nodes</a:t>
            </a:r>
          </a:p>
          <a:p>
            <a:pPr marL="285750" indent="-285750">
              <a:buFont typeface="Wingdings" panose="05000000000000000000" pitchFamily="2" charset="2"/>
              <a:buChar char="q"/>
            </a:pPr>
            <a:r>
              <a:rPr lang="en-US" dirty="0"/>
              <a:t>PV don’t store data on nodes</a:t>
            </a:r>
          </a:p>
          <a:p>
            <a:pPr marL="285750" indent="-285750">
              <a:buFont typeface="Wingdings" panose="05000000000000000000" pitchFamily="2" charset="2"/>
              <a:buChar char="q"/>
            </a:pPr>
            <a:r>
              <a:rPr lang="en-US" dirty="0"/>
              <a:t>When pods need PVs, they need to raise a claim, called as Persistent Volume Claims (PVCs)</a:t>
            </a:r>
          </a:p>
          <a:p>
            <a:pPr marL="285750" indent="-285750">
              <a:buFont typeface="Wingdings" panose="05000000000000000000" pitchFamily="2" charset="2"/>
              <a:buChar char="q"/>
            </a:pPr>
            <a:r>
              <a:rPr lang="en-US" dirty="0"/>
              <a:t>PVCs are then bound to PVs, making PVs available to pod</a:t>
            </a:r>
          </a:p>
          <a:p>
            <a:pPr marL="285750" indent="-285750">
              <a:buFont typeface="Wingdings" panose="05000000000000000000" pitchFamily="2" charset="2"/>
              <a:buChar char="q"/>
            </a:pPr>
            <a:endParaRPr lang="en-US" dirty="0"/>
          </a:p>
          <a:p>
            <a:endParaRPr lang="en-US" sz="1800" dirty="0"/>
          </a:p>
        </p:txBody>
      </p:sp>
      <p:pic>
        <p:nvPicPr>
          <p:cNvPr id="5" name="Picture 4" descr="Graphical user interface, diagram&#10;&#10;Description automatically generated">
            <a:extLst>
              <a:ext uri="{FF2B5EF4-FFF2-40B4-BE49-F238E27FC236}">
                <a16:creationId xmlns:a16="http://schemas.microsoft.com/office/drawing/2014/main" id="{DD6ED722-59B6-8336-46F5-7ED3D6B60355}"/>
              </a:ext>
            </a:extLst>
          </p:cNvPr>
          <p:cNvPicPr>
            <a:picLocks noChangeAspect="1"/>
          </p:cNvPicPr>
          <p:nvPr/>
        </p:nvPicPr>
        <p:blipFill>
          <a:blip r:embed="rId2"/>
          <a:stretch>
            <a:fillRect/>
          </a:stretch>
        </p:blipFill>
        <p:spPr>
          <a:xfrm>
            <a:off x="965565" y="3133205"/>
            <a:ext cx="5753903" cy="3724795"/>
          </a:xfrm>
          <a:prstGeom prst="rect">
            <a:avLst/>
          </a:prstGeom>
        </p:spPr>
      </p:pic>
    </p:spTree>
    <p:extLst>
      <p:ext uri="{BB962C8B-B14F-4D97-AF65-F5344CB8AC3E}">
        <p14:creationId xmlns:p14="http://schemas.microsoft.com/office/powerpoint/2010/main" val="1460888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6021337" cy="517664"/>
          </a:xfrm>
        </p:spPr>
        <p:txBody>
          <a:bodyPr>
            <a:normAutofit/>
          </a:bodyPr>
          <a:lstStyle/>
          <a:p>
            <a:r>
              <a:rPr lang="en-US" sz="2400" dirty="0"/>
              <a:t>Persistent volumes (PV and PVC)</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36</a:t>
            </a:fld>
            <a:endParaRPr lang="en-US" dirty="0"/>
          </a:p>
        </p:txBody>
      </p:sp>
      <p:sp>
        <p:nvSpPr>
          <p:cNvPr id="11" name="Text Placeholder 2">
            <a:extLst>
              <a:ext uri="{FF2B5EF4-FFF2-40B4-BE49-F238E27FC236}">
                <a16:creationId xmlns:a16="http://schemas.microsoft.com/office/drawing/2014/main" id="{217CFBE2-295E-AEA5-8EAA-2A609DB7F33A}"/>
              </a:ext>
            </a:extLst>
          </p:cNvPr>
          <p:cNvSpPr>
            <a:spLocks noGrp="1"/>
          </p:cNvSpPr>
          <p:nvPr>
            <p:ph type="body" idx="1"/>
          </p:nvPr>
        </p:nvSpPr>
        <p:spPr>
          <a:xfrm>
            <a:off x="831850" y="931975"/>
            <a:ext cx="10285328" cy="3110636"/>
          </a:xfrm>
        </p:spPr>
        <p:txBody>
          <a:bodyPr>
            <a:normAutofit/>
          </a:bodyPr>
          <a:lstStyle/>
          <a:p>
            <a:pPr marL="285750" indent="-285750">
              <a:buFont typeface="Wingdings" panose="05000000000000000000" pitchFamily="2" charset="2"/>
              <a:buChar char="q"/>
            </a:pPr>
            <a:r>
              <a:rPr lang="en-US" sz="1800" dirty="0"/>
              <a:t>PV is abstract and actual storage can come from anywhere like cloud providers (</a:t>
            </a:r>
            <a:r>
              <a:rPr lang="en-US" sz="1800" dirty="0" err="1"/>
              <a:t>aws</a:t>
            </a:r>
            <a:r>
              <a:rPr lang="en-US" sz="1800" dirty="0"/>
              <a:t>, azure, google etc.,) or </a:t>
            </a:r>
            <a:r>
              <a:rPr lang="en-US" sz="1800" dirty="0" err="1"/>
              <a:t>nfs</a:t>
            </a:r>
            <a:endParaRPr lang="en-US" sz="1800" dirty="0"/>
          </a:p>
          <a:p>
            <a:pPr marL="285750" indent="-285750">
              <a:buFont typeface="Wingdings" panose="05000000000000000000" pitchFamily="2" charset="2"/>
              <a:buChar char="q"/>
            </a:pPr>
            <a:r>
              <a:rPr lang="en-US" sz="1800" dirty="0"/>
              <a:t>To bind PV, there should be a storage class and appropriate driver</a:t>
            </a:r>
          </a:p>
          <a:p>
            <a:pPr marL="285750" indent="-285750">
              <a:buFont typeface="Wingdings" panose="05000000000000000000" pitchFamily="2" charset="2"/>
              <a:buChar char="q"/>
            </a:pPr>
            <a:r>
              <a:rPr lang="en-US" sz="1800" dirty="0"/>
              <a:t>kind provides a standard storage class to create volume of type hostPath</a:t>
            </a:r>
          </a:p>
          <a:p>
            <a:pPr marL="285750" indent="-285750">
              <a:buFont typeface="Wingdings" panose="05000000000000000000" pitchFamily="2" charset="2"/>
              <a:buChar char="q"/>
            </a:pPr>
            <a:r>
              <a:rPr lang="en-US" sz="1800" dirty="0"/>
              <a:t>Go through Kubernetes Persistent Volume documentation to learn more about storage classes, drivers and various types of storages</a:t>
            </a:r>
          </a:p>
          <a:p>
            <a:r>
              <a:rPr lang="en-US" dirty="0">
                <a:solidFill>
                  <a:srgbClr val="7030A0"/>
                </a:solidFill>
                <a:latin typeface="Abadi" panose="020B0604020104020204" pitchFamily="34" charset="0"/>
              </a:rPr>
              <a:t>\home\chandra\docker-kubernetes-learnings\kubernetes_demo\k8_with_volumes\</a:t>
            </a:r>
            <a:r>
              <a:rPr lang="en-US" dirty="0" err="1">
                <a:solidFill>
                  <a:srgbClr val="7030A0"/>
                </a:solidFill>
                <a:latin typeface="Abadi" panose="020B0604020104020204" pitchFamily="34" charset="0"/>
              </a:rPr>
              <a:t>persistent_volume</a:t>
            </a:r>
            <a:endParaRPr lang="en-US" dirty="0">
              <a:solidFill>
                <a:srgbClr val="7030A0"/>
              </a:solidFill>
              <a:latin typeface="Abadi" panose="020B0604020104020204" pitchFamily="34" charset="0"/>
            </a:endParaRPr>
          </a:p>
          <a:p>
            <a:endParaRPr lang="en-US" dirty="0"/>
          </a:p>
          <a:p>
            <a:pPr marL="285750" indent="-285750">
              <a:buFont typeface="Wingdings" panose="05000000000000000000" pitchFamily="2" charset="2"/>
              <a:buChar char="q"/>
            </a:pPr>
            <a:endParaRPr lang="en-US" dirty="0"/>
          </a:p>
          <a:p>
            <a:endParaRPr lang="en-US" sz="1800" dirty="0"/>
          </a:p>
        </p:txBody>
      </p:sp>
    </p:spTree>
    <p:extLst>
      <p:ext uri="{BB962C8B-B14F-4D97-AF65-F5344CB8AC3E}">
        <p14:creationId xmlns:p14="http://schemas.microsoft.com/office/powerpoint/2010/main" val="4244879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6021337" cy="517664"/>
          </a:xfrm>
        </p:spPr>
        <p:txBody>
          <a:bodyPr>
            <a:normAutofit/>
          </a:bodyPr>
          <a:lstStyle/>
          <a:p>
            <a:r>
              <a:rPr lang="en-US" sz="2400" dirty="0"/>
              <a:t>Environmental variables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dirty="0"/>
          </a:p>
        </p:txBody>
      </p:sp>
      <p:sp>
        <p:nvSpPr>
          <p:cNvPr id="11" name="Text Placeholder 2">
            <a:extLst>
              <a:ext uri="{FF2B5EF4-FFF2-40B4-BE49-F238E27FC236}">
                <a16:creationId xmlns:a16="http://schemas.microsoft.com/office/drawing/2014/main" id="{217CFBE2-295E-AEA5-8EAA-2A609DB7F33A}"/>
              </a:ext>
            </a:extLst>
          </p:cNvPr>
          <p:cNvSpPr>
            <a:spLocks noGrp="1"/>
          </p:cNvSpPr>
          <p:nvPr>
            <p:ph type="body" idx="1"/>
          </p:nvPr>
        </p:nvSpPr>
        <p:spPr>
          <a:xfrm>
            <a:off x="831850" y="931975"/>
            <a:ext cx="10285328" cy="3110636"/>
          </a:xfrm>
        </p:spPr>
        <p:txBody>
          <a:bodyPr>
            <a:normAutofit/>
          </a:bodyPr>
          <a:lstStyle/>
          <a:p>
            <a:pPr marL="285750" indent="-285750">
              <a:buFont typeface="Wingdings" panose="05000000000000000000" pitchFamily="2" charset="2"/>
              <a:buChar char="q"/>
            </a:pPr>
            <a:r>
              <a:rPr lang="en-US" sz="1800" dirty="0"/>
              <a:t>ConfigMap is a kubernetes object, used to store non-confidential information</a:t>
            </a:r>
          </a:p>
          <a:p>
            <a:pPr marL="285750" indent="-285750">
              <a:buFont typeface="Wingdings" panose="05000000000000000000" pitchFamily="2" charset="2"/>
              <a:buChar char="q"/>
            </a:pPr>
            <a:r>
              <a:rPr lang="en-US" sz="1800" dirty="0"/>
              <a:t>Decouple environment specific information from container images, so that application is easily portable across environment</a:t>
            </a:r>
          </a:p>
          <a:p>
            <a:pPr marL="285750" indent="-285750">
              <a:buFont typeface="Wingdings" panose="05000000000000000000" pitchFamily="2" charset="2"/>
              <a:buChar char="q"/>
            </a:pPr>
            <a:r>
              <a:rPr lang="en-US" sz="1800" dirty="0"/>
              <a:t>Imagine database host value as localhost in your machine and something else on development or production environment, can be incorporated in config map</a:t>
            </a:r>
          </a:p>
          <a:p>
            <a:r>
              <a:rPr lang="en-US" dirty="0">
                <a:solidFill>
                  <a:srgbClr val="7030A0"/>
                </a:solidFill>
                <a:latin typeface="Abadi" panose="020B0604020104020204" pitchFamily="34" charset="0"/>
              </a:rPr>
              <a:t>\home\chandra\docker-kubernetes-learnings\kubernetes_demo\k8_envs</a:t>
            </a:r>
          </a:p>
          <a:p>
            <a:endParaRPr lang="en-US" dirty="0"/>
          </a:p>
          <a:p>
            <a:pPr marL="285750" indent="-285750">
              <a:buFont typeface="Wingdings" panose="05000000000000000000" pitchFamily="2" charset="2"/>
              <a:buChar char="q"/>
            </a:pPr>
            <a:endParaRPr lang="en-US" dirty="0"/>
          </a:p>
          <a:p>
            <a:endParaRPr lang="en-US" sz="1800" dirty="0"/>
          </a:p>
        </p:txBody>
      </p:sp>
    </p:spTree>
    <p:extLst>
      <p:ext uri="{BB962C8B-B14F-4D97-AF65-F5344CB8AC3E}">
        <p14:creationId xmlns:p14="http://schemas.microsoft.com/office/powerpoint/2010/main" val="2266314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708808" y="2148840"/>
            <a:ext cx="4462112" cy="1715531"/>
          </a:xfrm>
        </p:spPr>
        <p:txBody>
          <a:bodyPr/>
          <a:lstStyle/>
          <a:p>
            <a:r>
              <a:rPr lang="en-US" dirty="0"/>
              <a:t>networking</a:t>
            </a:r>
          </a:p>
        </p:txBody>
      </p:sp>
    </p:spTree>
    <p:extLst>
      <p:ext uri="{BB962C8B-B14F-4D97-AF65-F5344CB8AC3E}">
        <p14:creationId xmlns:p14="http://schemas.microsoft.com/office/powerpoint/2010/main" val="34369508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6021337" cy="517664"/>
          </a:xfrm>
        </p:spPr>
        <p:txBody>
          <a:bodyPr>
            <a:normAutofit/>
          </a:bodyPr>
          <a:lstStyle/>
          <a:p>
            <a:r>
              <a:rPr lang="en-US" sz="2400" dirty="0"/>
              <a:t>Pod internal communication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39</a:t>
            </a:fld>
            <a:endParaRPr lang="en-US" dirty="0"/>
          </a:p>
        </p:txBody>
      </p:sp>
      <p:sp>
        <p:nvSpPr>
          <p:cNvPr id="11" name="Text Placeholder 2">
            <a:extLst>
              <a:ext uri="{FF2B5EF4-FFF2-40B4-BE49-F238E27FC236}">
                <a16:creationId xmlns:a16="http://schemas.microsoft.com/office/drawing/2014/main" id="{217CFBE2-295E-AEA5-8EAA-2A609DB7F33A}"/>
              </a:ext>
            </a:extLst>
          </p:cNvPr>
          <p:cNvSpPr>
            <a:spLocks noGrp="1"/>
          </p:cNvSpPr>
          <p:nvPr>
            <p:ph type="body" idx="1"/>
          </p:nvPr>
        </p:nvSpPr>
        <p:spPr>
          <a:xfrm>
            <a:off x="831850" y="931975"/>
            <a:ext cx="10285328" cy="3110636"/>
          </a:xfrm>
        </p:spPr>
        <p:txBody>
          <a:bodyPr>
            <a:normAutofit/>
          </a:bodyPr>
          <a:lstStyle/>
          <a:p>
            <a:pPr marL="285750" indent="-285750">
              <a:buFont typeface="Wingdings" panose="05000000000000000000" pitchFamily="2" charset="2"/>
              <a:buChar char="q"/>
            </a:pPr>
            <a:r>
              <a:rPr lang="en-US" sz="1800" dirty="0"/>
              <a:t>Containers within pod can communicate to each other by ‘localhost’</a:t>
            </a:r>
          </a:p>
          <a:p>
            <a:r>
              <a:rPr lang="en-US" dirty="0">
                <a:solidFill>
                  <a:srgbClr val="7030A0"/>
                </a:solidFill>
                <a:latin typeface="Abadi" panose="020B0604020104020204" pitchFamily="34" charset="0"/>
              </a:rPr>
              <a:t>\home\chandra\docker-kubernetes-learnings\kubernetes_demo\networking\</a:t>
            </a:r>
            <a:r>
              <a:rPr lang="en-US" dirty="0" err="1">
                <a:solidFill>
                  <a:srgbClr val="7030A0"/>
                </a:solidFill>
                <a:latin typeface="Abadi" panose="020B0604020104020204" pitchFamily="34" charset="0"/>
              </a:rPr>
              <a:t>pod_internal</a:t>
            </a:r>
            <a:endParaRPr lang="en-US" dirty="0">
              <a:solidFill>
                <a:srgbClr val="7030A0"/>
              </a:solidFill>
              <a:latin typeface="Abadi" panose="020B0604020104020204" pitchFamily="34" charset="0"/>
            </a:endParaRPr>
          </a:p>
          <a:p>
            <a:endParaRPr lang="en-US" dirty="0"/>
          </a:p>
          <a:p>
            <a:pPr marL="285750" indent="-285750">
              <a:buFont typeface="Wingdings" panose="05000000000000000000" pitchFamily="2" charset="2"/>
              <a:buChar char="q"/>
            </a:pPr>
            <a:endParaRPr lang="en-US" dirty="0"/>
          </a:p>
          <a:p>
            <a:endParaRPr lang="en-US" sz="1800" dirty="0"/>
          </a:p>
        </p:txBody>
      </p:sp>
    </p:spTree>
    <p:extLst>
      <p:ext uri="{BB962C8B-B14F-4D97-AF65-F5344CB8AC3E}">
        <p14:creationId xmlns:p14="http://schemas.microsoft.com/office/powerpoint/2010/main" val="249604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5111750" cy="517664"/>
          </a:xfrm>
        </p:spPr>
        <p:txBody>
          <a:bodyPr>
            <a:normAutofit/>
          </a:bodyPr>
          <a:lstStyle/>
          <a:p>
            <a:r>
              <a:rPr lang="en-US" sz="2400" dirty="0"/>
              <a:t>Installation and tools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6"/>
            <a:ext cx="8457786" cy="5624119"/>
          </a:xfrm>
        </p:spPr>
        <p:txBody>
          <a:bodyPr>
            <a:normAutofit fontScale="92500" lnSpcReduction="20000"/>
          </a:bodyPr>
          <a:lstStyle/>
          <a:p>
            <a:pPr marL="285750" indent="-285750">
              <a:buFont typeface="Wingdings" panose="05000000000000000000" pitchFamily="2" charset="2"/>
              <a:buChar char="q"/>
            </a:pPr>
            <a:r>
              <a:rPr lang="en-US" sz="1800" dirty="0"/>
              <a:t>The encapsulation happens in something called as </a:t>
            </a:r>
            <a:r>
              <a:rPr lang="en-US" sz="1800" b="1" i="1" dirty="0"/>
              <a:t>images</a:t>
            </a:r>
          </a:p>
          <a:p>
            <a:pPr marL="285750" indent="-285750">
              <a:buFont typeface="Wingdings" panose="05000000000000000000" pitchFamily="2" charset="2"/>
              <a:buChar char="q"/>
            </a:pPr>
            <a:r>
              <a:rPr lang="en-US" sz="1800" dirty="0"/>
              <a:t>Storing, </a:t>
            </a:r>
            <a:r>
              <a:rPr lang="en-US" sz="1600" dirty="0"/>
              <a:t>finding</a:t>
            </a:r>
            <a:r>
              <a:rPr lang="en-US" sz="1800" dirty="0"/>
              <a:t> and sharing these images can be done by a service, called as </a:t>
            </a:r>
            <a:r>
              <a:rPr lang="en-US" sz="1800" b="1" i="1" dirty="0"/>
              <a:t>Docker Hub </a:t>
            </a:r>
            <a:r>
              <a:rPr lang="en-US" sz="1800" i="1" dirty="0"/>
              <a:t>( A service provided by Docker)</a:t>
            </a:r>
          </a:p>
          <a:p>
            <a:pPr marL="285750" indent="-285750">
              <a:buFont typeface="Wingdings" panose="05000000000000000000" pitchFamily="2" charset="2"/>
              <a:buChar char="q"/>
            </a:pPr>
            <a:r>
              <a:rPr lang="en-US" sz="1800" dirty="0"/>
              <a:t>Create an account on </a:t>
            </a:r>
            <a:r>
              <a:rPr lang="en-US" sz="1800" i="1" dirty="0">
                <a:solidFill>
                  <a:srgbClr val="002060"/>
                </a:solidFill>
                <a:hlinkClick r:id="rId2"/>
              </a:rPr>
              <a:t>https://login.docker.com/</a:t>
            </a:r>
            <a:r>
              <a:rPr lang="en-US" sz="1800" i="1" dirty="0">
                <a:solidFill>
                  <a:srgbClr val="002060"/>
                </a:solidFill>
              </a:rPr>
              <a:t>, </a:t>
            </a:r>
            <a:r>
              <a:rPr lang="en-US" sz="1800" dirty="0"/>
              <a:t>its free</a:t>
            </a:r>
          </a:p>
          <a:p>
            <a:pPr marL="285750" indent="-285750">
              <a:buFont typeface="Wingdings" panose="05000000000000000000" pitchFamily="2" charset="2"/>
              <a:buChar char="q"/>
            </a:pPr>
            <a:r>
              <a:rPr lang="en-US" sz="1800" dirty="0"/>
              <a:t>For building and containerizing applications, an opensource containerization technology is used called as </a:t>
            </a:r>
            <a:r>
              <a:rPr lang="en-US" sz="1800" b="1" i="1" dirty="0"/>
              <a:t>Docker Engine</a:t>
            </a:r>
          </a:p>
          <a:p>
            <a:pPr marL="285750" indent="-285750">
              <a:buFont typeface="Wingdings" panose="05000000000000000000" pitchFamily="2" charset="2"/>
              <a:buChar char="q"/>
            </a:pPr>
            <a:r>
              <a:rPr lang="en-US" sz="1800" dirty="0"/>
              <a:t>Installation steps</a:t>
            </a:r>
          </a:p>
          <a:p>
            <a:r>
              <a:rPr lang="en-US" sz="1500" dirty="0" err="1">
                <a:solidFill>
                  <a:srgbClr val="7030A0"/>
                </a:solidFill>
                <a:latin typeface="Abadi" panose="020B0604020104020204" pitchFamily="34" charset="0"/>
              </a:rPr>
              <a:t>sudo</a:t>
            </a:r>
            <a:r>
              <a:rPr lang="en-US" sz="1500" dirty="0">
                <a:solidFill>
                  <a:srgbClr val="7030A0"/>
                </a:solidFill>
                <a:latin typeface="Abadi" panose="020B0604020104020204" pitchFamily="34" charset="0"/>
              </a:rPr>
              <a:t> apt-get update</a:t>
            </a:r>
          </a:p>
          <a:p>
            <a:r>
              <a:rPr lang="en-US" sz="1500" dirty="0" err="1">
                <a:solidFill>
                  <a:srgbClr val="7030A0"/>
                </a:solidFill>
                <a:latin typeface="Abadi" panose="020B0604020104020204" pitchFamily="34" charset="0"/>
              </a:rPr>
              <a:t>sudo</a:t>
            </a:r>
            <a:r>
              <a:rPr lang="en-US" sz="1500" dirty="0">
                <a:solidFill>
                  <a:srgbClr val="7030A0"/>
                </a:solidFill>
                <a:latin typeface="Abadi" panose="020B0604020104020204" pitchFamily="34" charset="0"/>
              </a:rPr>
              <a:t> apt-get upgrade</a:t>
            </a:r>
          </a:p>
          <a:p>
            <a:r>
              <a:rPr lang="en-US" sz="1500" dirty="0">
                <a:solidFill>
                  <a:srgbClr val="7030A0"/>
                </a:solidFill>
                <a:latin typeface="Abadi" panose="020B0604020104020204" pitchFamily="34" charset="0"/>
              </a:rPr>
              <a:t>Follow - https://docs.docker.com/engine/install/ubuntu/</a:t>
            </a:r>
          </a:p>
          <a:p>
            <a:r>
              <a:rPr lang="en-US" sz="1500" dirty="0" err="1">
                <a:solidFill>
                  <a:srgbClr val="7030A0"/>
                </a:solidFill>
                <a:latin typeface="Abadi" panose="020B0604020104020204" pitchFamily="34" charset="0"/>
              </a:rPr>
              <a:t>sudo</a:t>
            </a:r>
            <a:r>
              <a:rPr lang="en-US" sz="1500" dirty="0">
                <a:solidFill>
                  <a:srgbClr val="7030A0"/>
                </a:solidFill>
                <a:latin typeface="Abadi" panose="020B0604020104020204" pitchFamily="34" charset="0"/>
              </a:rPr>
              <a:t> </a:t>
            </a:r>
            <a:r>
              <a:rPr lang="en-US" sz="1500" dirty="0" err="1">
                <a:solidFill>
                  <a:srgbClr val="7030A0"/>
                </a:solidFill>
                <a:latin typeface="Abadi" panose="020B0604020104020204" pitchFamily="34" charset="0"/>
              </a:rPr>
              <a:t>usermod</a:t>
            </a:r>
            <a:r>
              <a:rPr lang="en-US" sz="1500" dirty="0">
                <a:solidFill>
                  <a:srgbClr val="7030A0"/>
                </a:solidFill>
                <a:latin typeface="Abadi" panose="020B0604020104020204" pitchFamily="34" charset="0"/>
              </a:rPr>
              <a:t> -</a:t>
            </a:r>
            <a:r>
              <a:rPr lang="en-US" sz="1500" dirty="0" err="1">
                <a:solidFill>
                  <a:srgbClr val="7030A0"/>
                </a:solidFill>
                <a:latin typeface="Abadi" panose="020B0604020104020204" pitchFamily="34" charset="0"/>
              </a:rPr>
              <a:t>aG</a:t>
            </a:r>
            <a:r>
              <a:rPr lang="en-US" sz="1500" dirty="0">
                <a:solidFill>
                  <a:srgbClr val="7030A0"/>
                </a:solidFill>
                <a:latin typeface="Abadi" panose="020B0604020104020204" pitchFamily="34" charset="0"/>
              </a:rPr>
              <a:t> docker ${USER}</a:t>
            </a:r>
          </a:p>
          <a:p>
            <a:r>
              <a:rPr lang="en-US" sz="1500" dirty="0" err="1">
                <a:solidFill>
                  <a:srgbClr val="7030A0"/>
                </a:solidFill>
                <a:latin typeface="Abadi" panose="020B0604020104020204" pitchFamily="34" charset="0"/>
              </a:rPr>
              <a:t>sudo</a:t>
            </a:r>
            <a:r>
              <a:rPr lang="en-US" sz="1500" dirty="0">
                <a:solidFill>
                  <a:srgbClr val="7030A0"/>
                </a:solidFill>
                <a:latin typeface="Abadi" panose="020B0604020104020204" pitchFamily="34" charset="0"/>
              </a:rPr>
              <a:t> </a:t>
            </a:r>
            <a:r>
              <a:rPr lang="en-US" sz="1500" dirty="0" err="1">
                <a:solidFill>
                  <a:srgbClr val="7030A0"/>
                </a:solidFill>
                <a:latin typeface="Abadi" panose="020B0604020104020204" pitchFamily="34" charset="0"/>
              </a:rPr>
              <a:t>groupadd</a:t>
            </a:r>
            <a:r>
              <a:rPr lang="en-US" sz="1500" dirty="0">
                <a:solidFill>
                  <a:srgbClr val="7030A0"/>
                </a:solidFill>
                <a:latin typeface="Abadi" panose="020B0604020104020204" pitchFamily="34" charset="0"/>
              </a:rPr>
              <a:t> docker</a:t>
            </a:r>
          </a:p>
          <a:p>
            <a:r>
              <a:rPr lang="en-US" sz="1500" dirty="0" err="1">
                <a:solidFill>
                  <a:srgbClr val="7030A0"/>
                </a:solidFill>
                <a:latin typeface="Abadi" panose="020B0604020104020204" pitchFamily="34" charset="0"/>
              </a:rPr>
              <a:t>sudo</a:t>
            </a:r>
            <a:r>
              <a:rPr lang="en-US" sz="1500" dirty="0">
                <a:solidFill>
                  <a:srgbClr val="7030A0"/>
                </a:solidFill>
                <a:latin typeface="Abadi" panose="020B0604020104020204" pitchFamily="34" charset="0"/>
              </a:rPr>
              <a:t> </a:t>
            </a:r>
            <a:r>
              <a:rPr lang="en-US" sz="1500" dirty="0" err="1">
                <a:solidFill>
                  <a:srgbClr val="7030A0"/>
                </a:solidFill>
                <a:latin typeface="Abadi" panose="020B0604020104020204" pitchFamily="34" charset="0"/>
              </a:rPr>
              <a:t>gpasswd</a:t>
            </a:r>
            <a:r>
              <a:rPr lang="en-US" sz="1500" dirty="0">
                <a:solidFill>
                  <a:srgbClr val="7030A0"/>
                </a:solidFill>
                <a:latin typeface="Abadi" panose="020B0604020104020204" pitchFamily="34" charset="0"/>
              </a:rPr>
              <a:t> -a $USER docker</a:t>
            </a:r>
          </a:p>
          <a:p>
            <a:r>
              <a:rPr lang="en-US" sz="1500" dirty="0" err="1">
                <a:solidFill>
                  <a:srgbClr val="7030A0"/>
                </a:solidFill>
                <a:latin typeface="Abadi" panose="020B0604020104020204" pitchFamily="34" charset="0"/>
              </a:rPr>
              <a:t>newgrp</a:t>
            </a:r>
            <a:r>
              <a:rPr lang="en-US" sz="1500" dirty="0">
                <a:solidFill>
                  <a:srgbClr val="7030A0"/>
                </a:solidFill>
                <a:latin typeface="Abadi" panose="020B0604020104020204" pitchFamily="34" charset="0"/>
              </a:rPr>
              <a:t> docker</a:t>
            </a:r>
          </a:p>
          <a:p>
            <a:r>
              <a:rPr lang="en-US" sz="1500" dirty="0">
                <a:solidFill>
                  <a:srgbClr val="7030A0"/>
                </a:solidFill>
                <a:latin typeface="Abadi" panose="020B0604020104020204" pitchFamily="34" charset="0"/>
              </a:rPr>
              <a:t>restart system</a:t>
            </a:r>
          </a:p>
          <a:p>
            <a:r>
              <a:rPr lang="en-US" sz="1500">
                <a:solidFill>
                  <a:srgbClr val="7030A0"/>
                </a:solidFill>
                <a:latin typeface="Abadi" panose="020B0604020104020204" pitchFamily="34" charset="0"/>
              </a:rPr>
              <a:t>sudo</a:t>
            </a:r>
            <a:r>
              <a:rPr lang="en-US" sz="1500" dirty="0">
                <a:solidFill>
                  <a:srgbClr val="7030A0"/>
                </a:solidFill>
                <a:latin typeface="Abadi" panose="020B0604020104020204" pitchFamily="34" charset="0"/>
              </a:rPr>
              <a:t> docker run hello-world (If this works fine, docker is installed successfully)</a:t>
            </a:r>
          </a:p>
          <a:p>
            <a:pPr marL="285750" indent="-285750">
              <a:buFont typeface="Wingdings" panose="05000000000000000000" pitchFamily="2" charset="2"/>
              <a:buChar char="q"/>
            </a:pPr>
            <a:r>
              <a:rPr lang="en-US" sz="1600" b="1" i="1" dirty="0"/>
              <a:t>Docker Engine </a:t>
            </a:r>
            <a:r>
              <a:rPr lang="en-US" sz="1600" dirty="0"/>
              <a:t>consists of a server which runs docker (daemon), APIs to interact with docker daemon and a cli client which is </a:t>
            </a:r>
            <a:r>
              <a:rPr lang="en-US" sz="1600" b="1" i="1" dirty="0"/>
              <a:t>docker</a:t>
            </a:r>
          </a:p>
          <a:p>
            <a:pPr marL="285750" indent="-285750">
              <a:buFont typeface="Wingdings" panose="05000000000000000000" pitchFamily="2" charset="2"/>
              <a:buChar char="q"/>
            </a:pPr>
            <a:r>
              <a:rPr lang="en-US" sz="1600" dirty="0"/>
              <a:t>Docker Playground - </a:t>
            </a:r>
            <a:r>
              <a:rPr lang="en-US" sz="1600" dirty="0">
                <a:solidFill>
                  <a:srgbClr val="002060"/>
                </a:solidFill>
                <a:hlinkClick r:id="rId3"/>
              </a:rPr>
              <a:t>https://labs.play-with-docker.com/</a:t>
            </a:r>
            <a:endParaRPr lang="en-US" sz="16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020502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6021337" cy="517664"/>
          </a:xfrm>
        </p:spPr>
        <p:txBody>
          <a:bodyPr>
            <a:normAutofit/>
          </a:bodyPr>
          <a:lstStyle/>
          <a:p>
            <a:r>
              <a:rPr lang="en-US" sz="2400" dirty="0"/>
              <a:t>Pod 2 POD communication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40</a:t>
            </a:fld>
            <a:endParaRPr lang="en-US" dirty="0"/>
          </a:p>
        </p:txBody>
      </p:sp>
      <p:sp>
        <p:nvSpPr>
          <p:cNvPr id="11" name="Text Placeholder 2">
            <a:extLst>
              <a:ext uri="{FF2B5EF4-FFF2-40B4-BE49-F238E27FC236}">
                <a16:creationId xmlns:a16="http://schemas.microsoft.com/office/drawing/2014/main" id="{217CFBE2-295E-AEA5-8EAA-2A609DB7F33A}"/>
              </a:ext>
            </a:extLst>
          </p:cNvPr>
          <p:cNvSpPr>
            <a:spLocks noGrp="1"/>
          </p:cNvSpPr>
          <p:nvPr>
            <p:ph type="body" idx="1"/>
          </p:nvPr>
        </p:nvSpPr>
        <p:spPr>
          <a:xfrm>
            <a:off x="831850" y="931975"/>
            <a:ext cx="10285328" cy="3110636"/>
          </a:xfrm>
        </p:spPr>
        <p:txBody>
          <a:bodyPr>
            <a:normAutofit/>
          </a:bodyPr>
          <a:lstStyle/>
          <a:p>
            <a:pPr marL="285750" indent="-285750">
              <a:buFont typeface="Wingdings" panose="05000000000000000000" pitchFamily="2" charset="2"/>
              <a:buChar char="q"/>
            </a:pPr>
            <a:r>
              <a:rPr lang="en-US" sz="1800" dirty="0"/>
              <a:t>Pod to Pod communication can be established either with auto generated service name or DNS</a:t>
            </a:r>
          </a:p>
          <a:p>
            <a:r>
              <a:rPr lang="en-US" dirty="0">
                <a:solidFill>
                  <a:srgbClr val="7030A0"/>
                </a:solidFill>
                <a:latin typeface="Abadi" panose="020B0604020104020204" pitchFamily="34" charset="0"/>
              </a:rPr>
              <a:t>\home\chandra\docker-kubernetes-learnings\kubernetes_demo\networking\pod_2_pod</a:t>
            </a:r>
          </a:p>
          <a:p>
            <a:endParaRPr lang="en-US" dirty="0"/>
          </a:p>
          <a:p>
            <a:pPr marL="285750" indent="-285750">
              <a:buFont typeface="Wingdings" panose="05000000000000000000" pitchFamily="2" charset="2"/>
              <a:buChar char="q"/>
            </a:pPr>
            <a:endParaRPr lang="en-US" dirty="0"/>
          </a:p>
          <a:p>
            <a:endParaRPr lang="en-US" sz="1800" dirty="0"/>
          </a:p>
        </p:txBody>
      </p:sp>
    </p:spTree>
    <p:extLst>
      <p:ext uri="{BB962C8B-B14F-4D97-AF65-F5344CB8AC3E}">
        <p14:creationId xmlns:p14="http://schemas.microsoft.com/office/powerpoint/2010/main" val="2350763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6021337" cy="517664"/>
          </a:xfrm>
        </p:spPr>
        <p:txBody>
          <a:bodyPr>
            <a:normAutofit/>
          </a:bodyPr>
          <a:lstStyle/>
          <a:p>
            <a:r>
              <a:rPr lang="en-US" sz="2400" dirty="0"/>
              <a:t>Secrets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41</a:t>
            </a:fld>
            <a:endParaRPr lang="en-US" dirty="0"/>
          </a:p>
        </p:txBody>
      </p:sp>
      <p:sp>
        <p:nvSpPr>
          <p:cNvPr id="11" name="Text Placeholder 2">
            <a:extLst>
              <a:ext uri="{FF2B5EF4-FFF2-40B4-BE49-F238E27FC236}">
                <a16:creationId xmlns:a16="http://schemas.microsoft.com/office/drawing/2014/main" id="{217CFBE2-295E-AEA5-8EAA-2A609DB7F33A}"/>
              </a:ext>
            </a:extLst>
          </p:cNvPr>
          <p:cNvSpPr>
            <a:spLocks noGrp="1"/>
          </p:cNvSpPr>
          <p:nvPr>
            <p:ph type="body" idx="1"/>
          </p:nvPr>
        </p:nvSpPr>
        <p:spPr>
          <a:xfrm>
            <a:off x="831850" y="931974"/>
            <a:ext cx="10285328" cy="3409019"/>
          </a:xfrm>
        </p:spPr>
        <p:txBody>
          <a:bodyPr>
            <a:normAutofit/>
          </a:bodyPr>
          <a:lstStyle/>
          <a:p>
            <a:pPr marL="285750" indent="-285750">
              <a:buFont typeface="Wingdings" panose="05000000000000000000" pitchFamily="2" charset="2"/>
              <a:buChar char="q"/>
            </a:pPr>
            <a:r>
              <a:rPr lang="en-US" sz="1800" dirty="0"/>
              <a:t>Secrets can be defined as Kubernetes objects used to store sensitive data such as username and passwords with encryption</a:t>
            </a:r>
          </a:p>
          <a:p>
            <a:pPr marL="285750" indent="-285750">
              <a:buFont typeface="Wingdings" panose="05000000000000000000" pitchFamily="2" charset="2"/>
              <a:buChar char="q"/>
            </a:pPr>
            <a:r>
              <a:rPr lang="en-US" sz="1800" dirty="0"/>
              <a:t>Can help to externalize authentication information of external application which pod may need to access</a:t>
            </a:r>
          </a:p>
          <a:p>
            <a:r>
              <a:rPr lang="en-US" dirty="0">
                <a:solidFill>
                  <a:srgbClr val="7030A0"/>
                </a:solidFill>
                <a:latin typeface="Abadi" panose="020B0604020104020204" pitchFamily="34" charset="0"/>
              </a:rPr>
              <a:t>\home\chandra\docker-kubernetes-learnings\kubernetes_demo\k8_secret</a:t>
            </a:r>
          </a:p>
          <a:p>
            <a:endParaRPr lang="en-US" dirty="0">
              <a:solidFill>
                <a:srgbClr val="7030A0"/>
              </a:solidFill>
              <a:latin typeface="Abadi" panose="020B0604020104020204" pitchFamily="34" charset="0"/>
            </a:endParaRPr>
          </a:p>
          <a:p>
            <a:endParaRPr lang="en-US" dirty="0">
              <a:solidFill>
                <a:srgbClr val="7030A0"/>
              </a:solidFill>
              <a:latin typeface="Abadi" panose="020B0604020104020204" pitchFamily="34" charset="0"/>
            </a:endParaRPr>
          </a:p>
          <a:p>
            <a:pPr marL="285750" indent="-285750">
              <a:buFont typeface="Wingdings" panose="05000000000000000000" pitchFamily="2" charset="2"/>
              <a:buChar char="q"/>
            </a:pPr>
            <a:r>
              <a:rPr lang="en-US" sz="1800" dirty="0"/>
              <a:t>Following example demonstrate pod-2-pod communication, with mongo db container in place.</a:t>
            </a:r>
          </a:p>
          <a:p>
            <a:r>
              <a:rPr lang="en-US" dirty="0">
                <a:solidFill>
                  <a:srgbClr val="7030A0"/>
                </a:solidFill>
                <a:latin typeface="Abadi" panose="020B0604020104020204" pitchFamily="34" charset="0"/>
              </a:rPr>
              <a:t>\home\chandra\docker-kubernetes-learnings\kubernetes_demo\networking\pod_2_pod_with_mongo</a:t>
            </a:r>
          </a:p>
          <a:p>
            <a:endParaRPr lang="en-US" dirty="0">
              <a:solidFill>
                <a:srgbClr val="7030A0"/>
              </a:solidFill>
              <a:latin typeface="Abadi" panose="020B0604020104020204" pitchFamily="34" charset="0"/>
            </a:endParaRPr>
          </a:p>
          <a:p>
            <a:endParaRPr lang="en-US" dirty="0"/>
          </a:p>
          <a:p>
            <a:pPr marL="285750" indent="-285750">
              <a:buFont typeface="Wingdings" panose="05000000000000000000" pitchFamily="2" charset="2"/>
              <a:buChar char="q"/>
            </a:pPr>
            <a:endParaRPr lang="en-US" dirty="0"/>
          </a:p>
          <a:p>
            <a:endParaRPr lang="en-US" sz="1800" dirty="0"/>
          </a:p>
        </p:txBody>
      </p:sp>
    </p:spTree>
    <p:extLst>
      <p:ext uri="{BB962C8B-B14F-4D97-AF65-F5344CB8AC3E}">
        <p14:creationId xmlns:p14="http://schemas.microsoft.com/office/powerpoint/2010/main" val="48307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Further learning</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699" y="2289177"/>
            <a:ext cx="8789871" cy="1997867"/>
          </a:xfrm>
        </p:spPr>
        <p:txBody>
          <a:bodyPr>
            <a:normAutofit/>
          </a:bodyPr>
          <a:lstStyle/>
          <a:p>
            <a:r>
              <a:rPr lang="en-US" dirty="0"/>
              <a:t>Kubernetes Objects like StatefulSet, Jobs , Cron Jobs,  ReplicationSet, ReplicationController</a:t>
            </a:r>
          </a:p>
          <a:p>
            <a:r>
              <a:rPr lang="en-US" dirty="0"/>
              <a:t>Try to deploy mongo as StatefulSet</a:t>
            </a:r>
          </a:p>
          <a:p>
            <a:r>
              <a:rPr lang="en-US" dirty="0"/>
              <a:t>Try to read about Cloud provider kubernetes services (EKS, AKS)</a:t>
            </a:r>
          </a:p>
          <a:p>
            <a:r>
              <a:rPr lang="en-US" dirty="0"/>
              <a:t>Try to read about Openshift</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42</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8"/>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429000"/>
            <a:ext cx="5111750" cy="2105526"/>
          </a:xfrm>
        </p:spPr>
        <p:txBody>
          <a:bodyPr>
            <a:normAutofit/>
          </a:bodyPr>
          <a:lstStyle/>
          <a:p>
            <a:r>
              <a:rPr lang="en-US" dirty="0"/>
              <a:t>We learnt basic features of Kubernetes. </a:t>
            </a:r>
          </a:p>
          <a:p>
            <a:r>
              <a:rPr lang="en-US" dirty="0"/>
              <a:t>But there is lot to kubernetes, which users can learn. New additions keep happening to this orchestration tool  and user should keep himself updated.</a:t>
            </a:r>
          </a:p>
          <a:p>
            <a:endParaRPr lang="en-US" dirty="0"/>
          </a:p>
          <a:p>
            <a:r>
              <a:rPr lang="en-US" dirty="0"/>
              <a:t>Openshift is a tool by RedHat and make operating Kubernetes easier. User can learn about Openshift.</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5111750" cy="517664"/>
          </a:xfrm>
        </p:spPr>
        <p:txBody>
          <a:bodyPr>
            <a:normAutofit/>
          </a:bodyPr>
          <a:lstStyle/>
          <a:p>
            <a:r>
              <a:rPr lang="en-US" sz="2400" dirty="0"/>
              <a:t>Demo</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8457786" cy="4440211"/>
          </a:xfrm>
        </p:spPr>
        <p:txBody>
          <a:bodyPr>
            <a:normAutofit/>
          </a:bodyPr>
          <a:lstStyle/>
          <a:p>
            <a:pPr marL="285750" indent="-285750">
              <a:buFont typeface="Wingdings" panose="05000000000000000000" pitchFamily="2" charset="2"/>
              <a:buChar char="q"/>
            </a:pPr>
            <a:r>
              <a:rPr lang="en-US" sz="1800" dirty="0">
                <a:solidFill>
                  <a:srgbClr val="002060"/>
                </a:solidFill>
              </a:rPr>
              <a:t>First docker demo – </a:t>
            </a:r>
          </a:p>
          <a:p>
            <a:r>
              <a:rPr lang="en-US" dirty="0">
                <a:solidFill>
                  <a:srgbClr val="7030A0"/>
                </a:solidFill>
                <a:latin typeface="Abadi" panose="020B0604020104020204" pitchFamily="34" charset="0"/>
              </a:rPr>
              <a:t> \home\chandra\docker-kubernetes-learnings\</a:t>
            </a:r>
            <a:r>
              <a:rPr lang="en-US" dirty="0" err="1">
                <a:solidFill>
                  <a:srgbClr val="7030A0"/>
                </a:solidFill>
                <a:latin typeface="Abadi" panose="020B0604020104020204" pitchFamily="34" charset="0"/>
              </a:rPr>
              <a:t>docker_demo</a:t>
            </a:r>
            <a:endParaRPr lang="en-US" dirty="0">
              <a:solidFill>
                <a:srgbClr val="7030A0"/>
              </a:solidFill>
              <a:latin typeface="Abadi" panose="020B0604020104020204" pitchFamily="34" charset="0"/>
            </a:endParaRPr>
          </a:p>
          <a:p>
            <a:pPr marL="285750" indent="-285750">
              <a:buFont typeface="Wingdings" panose="05000000000000000000" pitchFamily="2" charset="2"/>
              <a:buChar char="q"/>
            </a:pPr>
            <a:r>
              <a:rPr lang="en-US" sz="1800" dirty="0">
                <a:solidFill>
                  <a:srgbClr val="002060"/>
                </a:solidFill>
              </a:rPr>
              <a:t>There is no node or library installed on local machine</a:t>
            </a:r>
          </a:p>
          <a:p>
            <a:pPr marL="285750" indent="-285750">
              <a:buFont typeface="Wingdings" panose="05000000000000000000" pitchFamily="2" charset="2"/>
              <a:buChar char="q"/>
            </a:pPr>
            <a:r>
              <a:rPr lang="en-US" sz="1800" dirty="0">
                <a:solidFill>
                  <a:srgbClr val="002060"/>
                </a:solidFill>
              </a:rPr>
              <a:t>Other developer can pull and run the image, will run exactly in same manner</a:t>
            </a:r>
          </a:p>
          <a:p>
            <a:r>
              <a:rPr lang="sv-SE" dirty="0">
                <a:solidFill>
                  <a:srgbClr val="7030A0"/>
                </a:solidFill>
                <a:latin typeface="Abadi" panose="020B0604020104020204" pitchFamily="34" charset="0"/>
              </a:rPr>
              <a:t>docker push cbagade/cl-first-prog:v1</a:t>
            </a: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42740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Images and containers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3928342"/>
            <a:ext cx="8139734" cy="2428007"/>
          </a:xfrm>
        </p:spPr>
        <p:txBody>
          <a:bodyPr>
            <a:normAutofit fontScale="92500" lnSpcReduction="20000"/>
          </a:bodyPr>
          <a:lstStyle/>
          <a:p>
            <a:pPr marL="285750" indent="-285750">
              <a:buFont typeface="Wingdings" panose="05000000000000000000" pitchFamily="2" charset="2"/>
              <a:buChar char="q"/>
            </a:pPr>
            <a:r>
              <a:rPr lang="en-US" sz="1800" dirty="0"/>
              <a:t>Images are blueprint containing code, runtime, libraries</a:t>
            </a:r>
          </a:p>
          <a:p>
            <a:pPr marL="285750" indent="-285750">
              <a:buFont typeface="Wingdings" panose="05000000000000000000" pitchFamily="2" charset="2"/>
              <a:buChar char="q"/>
            </a:pPr>
            <a:r>
              <a:rPr lang="en-US" sz="1800" dirty="0"/>
              <a:t>Container is unit of software, created from image, and are running instances of image</a:t>
            </a:r>
          </a:p>
          <a:p>
            <a:pPr marL="285750" indent="-285750">
              <a:buFont typeface="Wingdings" panose="05000000000000000000" pitchFamily="2" charset="2"/>
              <a:buChar char="q"/>
            </a:pPr>
            <a:r>
              <a:rPr lang="en-US" sz="1800" dirty="0"/>
              <a:t>From 1 image, multiple containers can be created on multiple machines and multiple environments</a:t>
            </a:r>
          </a:p>
          <a:p>
            <a:pPr marL="285750" indent="-285750">
              <a:buFont typeface="Wingdings" panose="05000000000000000000" pitchFamily="2" charset="2"/>
              <a:buChar char="q"/>
            </a:pPr>
            <a:r>
              <a:rPr lang="en-US" sz="1800" dirty="0"/>
              <a:t>Lot of pre-built images are available like node-js , java, dotnet, ruby</a:t>
            </a:r>
          </a:p>
          <a:p>
            <a:pPr marL="285750" indent="-285750">
              <a:buFont typeface="Wingdings" panose="05000000000000000000" pitchFamily="2" charset="2"/>
              <a:buChar char="q"/>
            </a:pPr>
            <a:r>
              <a:rPr lang="en-US" sz="1800" dirty="0"/>
              <a:t>Try </a:t>
            </a:r>
            <a:r>
              <a:rPr lang="en-US" sz="1600" dirty="0">
                <a:solidFill>
                  <a:srgbClr val="7030A0"/>
                </a:solidFill>
                <a:latin typeface="Abadi" panose="020B0604020104020204" pitchFamily="34" charset="0"/>
              </a:rPr>
              <a:t>docker run -it node </a:t>
            </a:r>
            <a:r>
              <a:rPr lang="en-US" sz="1800" dirty="0"/>
              <a:t>and</a:t>
            </a:r>
            <a:r>
              <a:rPr lang="en-US" sz="1600" dirty="0">
                <a:solidFill>
                  <a:srgbClr val="7030A0"/>
                </a:solidFill>
                <a:latin typeface="Abadi" panose="020B0604020104020204" pitchFamily="34" charset="0"/>
              </a:rPr>
              <a:t> then 1+1</a:t>
            </a:r>
          </a:p>
          <a:p>
            <a:pPr marL="285750" indent="-285750">
              <a:buFont typeface="Wingdings" panose="05000000000000000000" pitchFamily="2" charset="2"/>
              <a:buChar char="q"/>
            </a:pPr>
            <a:r>
              <a:rPr lang="en-US" sz="1800" dirty="0"/>
              <a:t>Try </a:t>
            </a:r>
            <a:r>
              <a:rPr lang="en-US" sz="1600" dirty="0">
                <a:solidFill>
                  <a:srgbClr val="7030A0"/>
                </a:solidFill>
                <a:latin typeface="Abadi" panose="020B0604020104020204" pitchFamily="34" charset="0"/>
              </a:rPr>
              <a:t>docker images, </a:t>
            </a:r>
            <a:r>
              <a:rPr lang="en-US" sz="1800" dirty="0"/>
              <a:t>to see latest node js image</a:t>
            </a:r>
          </a:p>
          <a:p>
            <a:pPr marL="285750" indent="-285750">
              <a:buFont typeface="Wingdings" panose="05000000000000000000" pitchFamily="2" charset="2"/>
              <a:buChar char="q"/>
            </a:pPr>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8" name="Picture 7" descr="Graphical user interface, diagram&#10;&#10;Description automatically generated">
            <a:extLst>
              <a:ext uri="{FF2B5EF4-FFF2-40B4-BE49-F238E27FC236}">
                <a16:creationId xmlns:a16="http://schemas.microsoft.com/office/drawing/2014/main" id="{27DB259C-C5D0-1D5F-FC3A-2712E120AE71}"/>
              </a:ext>
            </a:extLst>
          </p:cNvPr>
          <p:cNvPicPr>
            <a:picLocks noChangeAspect="1"/>
          </p:cNvPicPr>
          <p:nvPr/>
        </p:nvPicPr>
        <p:blipFill>
          <a:blip r:embed="rId2"/>
          <a:stretch>
            <a:fillRect/>
          </a:stretch>
        </p:blipFill>
        <p:spPr>
          <a:xfrm>
            <a:off x="912632" y="658192"/>
            <a:ext cx="7382905" cy="2922406"/>
          </a:xfrm>
          <a:prstGeom prst="rect">
            <a:avLst/>
          </a:prstGeom>
        </p:spPr>
      </p:pic>
    </p:spTree>
    <p:extLst>
      <p:ext uri="{BB962C8B-B14F-4D97-AF65-F5344CB8AC3E}">
        <p14:creationId xmlns:p14="http://schemas.microsoft.com/office/powerpoint/2010/main" val="115370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Image layers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0" y="3928342"/>
            <a:ext cx="8139734" cy="2428007"/>
          </a:xfrm>
        </p:spPr>
        <p:txBody>
          <a:bodyPr>
            <a:normAutofit fontScale="92500" lnSpcReduction="20000"/>
          </a:bodyPr>
          <a:lstStyle/>
          <a:p>
            <a:pPr marL="285750" indent="-285750">
              <a:buFont typeface="Wingdings" panose="05000000000000000000" pitchFamily="2" charset="2"/>
              <a:buChar char="q"/>
            </a:pPr>
            <a:r>
              <a:rPr lang="en-US" sz="1800" dirty="0"/>
              <a:t>Every instruction is represented as layer on image</a:t>
            </a:r>
          </a:p>
          <a:p>
            <a:pPr marL="285750" indent="-285750">
              <a:buFont typeface="Wingdings" panose="05000000000000000000" pitchFamily="2" charset="2"/>
              <a:buChar char="q"/>
            </a:pPr>
            <a:r>
              <a:rPr lang="en-US" sz="1800" dirty="0"/>
              <a:t>After a first built, the instructions are cached</a:t>
            </a:r>
          </a:p>
          <a:p>
            <a:pPr marL="285750" indent="-285750">
              <a:buFont typeface="Wingdings" panose="05000000000000000000" pitchFamily="2" charset="2"/>
              <a:buChar char="q"/>
            </a:pPr>
            <a:r>
              <a:rPr lang="en-US" sz="1800" dirty="0"/>
              <a:t>When you changes something and rebuild, the instructions are evaluation against cached ones and only changed ones are built again, super-fast</a:t>
            </a:r>
          </a:p>
          <a:p>
            <a:pPr marL="285750" indent="-285750">
              <a:buFont typeface="Wingdings" panose="05000000000000000000" pitchFamily="2" charset="2"/>
              <a:buChar char="q"/>
            </a:pPr>
            <a:r>
              <a:rPr lang="en-US" sz="1800" dirty="0"/>
              <a:t>But when a layer is changed, all layers beyond that are re-built</a:t>
            </a:r>
          </a:p>
          <a:p>
            <a:pPr marL="285750" indent="-285750">
              <a:buFont typeface="Wingdings" panose="05000000000000000000" pitchFamily="2" charset="2"/>
              <a:buChar char="q"/>
            </a:pPr>
            <a:r>
              <a:rPr lang="en-US" sz="1800" dirty="0"/>
              <a:t>Say in previous application, app.js is changed to have new library, then npm install instruction and all onwards instructions are re-executed</a:t>
            </a:r>
          </a:p>
          <a:p>
            <a:pPr marL="285750" indent="-285750">
              <a:buFont typeface="Wingdings" panose="05000000000000000000" pitchFamily="2" charset="2"/>
              <a:buChar char="q"/>
            </a:pPr>
            <a:r>
              <a:rPr lang="en-US" sz="1800" dirty="0"/>
              <a:t>Layers are read-only</a:t>
            </a:r>
          </a:p>
          <a:p>
            <a:pPr marL="285750" indent="-285750">
              <a:buFont typeface="Wingdings" panose="05000000000000000000" pitchFamily="2" charset="2"/>
              <a:buChar char="q"/>
            </a:pPr>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7" name="Picture 6" descr="Graphical user interface&#10;&#10;Description automatically generated with medium confidence">
            <a:extLst>
              <a:ext uri="{FF2B5EF4-FFF2-40B4-BE49-F238E27FC236}">
                <a16:creationId xmlns:a16="http://schemas.microsoft.com/office/drawing/2014/main" id="{B8D454A1-0676-A6E3-FB79-5C71A1B86866}"/>
              </a:ext>
            </a:extLst>
          </p:cNvPr>
          <p:cNvPicPr>
            <a:picLocks noChangeAspect="1"/>
          </p:cNvPicPr>
          <p:nvPr/>
        </p:nvPicPr>
        <p:blipFill>
          <a:blip r:embed="rId2"/>
          <a:stretch>
            <a:fillRect/>
          </a:stretch>
        </p:blipFill>
        <p:spPr>
          <a:xfrm>
            <a:off x="860659" y="942628"/>
            <a:ext cx="5792008" cy="2486372"/>
          </a:xfrm>
          <a:prstGeom prst="rect">
            <a:avLst/>
          </a:prstGeom>
        </p:spPr>
      </p:pic>
    </p:spTree>
    <p:extLst>
      <p:ext uri="{BB962C8B-B14F-4D97-AF65-F5344CB8AC3E}">
        <p14:creationId xmlns:p14="http://schemas.microsoft.com/office/powerpoint/2010/main" val="351329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48970" y="157547"/>
            <a:ext cx="6512226" cy="517664"/>
          </a:xfrm>
        </p:spPr>
        <p:txBody>
          <a:bodyPr>
            <a:normAutofit/>
          </a:bodyPr>
          <a:lstStyle/>
          <a:p>
            <a:r>
              <a:rPr lang="en-US" sz="2400" dirty="0"/>
              <a:t>Demo from previous node learnings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8457786" cy="4440211"/>
          </a:xfrm>
        </p:spPr>
        <p:txBody>
          <a:bodyPr>
            <a:normAutofit/>
          </a:bodyPr>
          <a:lstStyle/>
          <a:p>
            <a:pPr marL="285750" indent="-285750">
              <a:buFont typeface="Wingdings" panose="05000000000000000000" pitchFamily="2" charset="2"/>
              <a:buChar char="q"/>
            </a:pPr>
            <a:r>
              <a:rPr lang="en-US" sz="1800" dirty="0">
                <a:solidFill>
                  <a:srgbClr val="002060"/>
                </a:solidFill>
              </a:rPr>
              <a:t>Docker demo – </a:t>
            </a:r>
          </a:p>
          <a:p>
            <a:r>
              <a:rPr lang="en-US" dirty="0">
                <a:solidFill>
                  <a:srgbClr val="7030A0"/>
                </a:solidFill>
                <a:latin typeface="Abadi" panose="020B0604020104020204" pitchFamily="34" charset="0"/>
              </a:rPr>
              <a:t> \home\chandra\docker-kubernetes-learnings\docker_demo_2</a:t>
            </a:r>
          </a:p>
          <a:p>
            <a:pPr marL="285750" indent="-285750">
              <a:buFont typeface="Wingdings" panose="05000000000000000000" pitchFamily="2" charset="2"/>
              <a:buChar char="q"/>
            </a:pPr>
            <a:r>
              <a:rPr lang="en-US" sz="1800" dirty="0">
                <a:solidFill>
                  <a:srgbClr val="002060"/>
                </a:solidFill>
              </a:rPr>
              <a:t>Delete image on local machine and execute demo</a:t>
            </a:r>
          </a:p>
          <a:p>
            <a:r>
              <a:rPr lang="sv-SE" dirty="0">
                <a:solidFill>
                  <a:srgbClr val="7030A0"/>
                </a:solidFill>
                <a:latin typeface="Abadi" panose="020B0604020104020204" pitchFamily="34" charset="0"/>
              </a:rPr>
              <a:t>docker pull cbagade/cl-first-prog:v3</a:t>
            </a:r>
            <a:endParaRPr lang="en-US" sz="1800" dirty="0">
              <a:solidFill>
                <a:srgbClr val="002060"/>
              </a:solidFill>
            </a:endParaRPr>
          </a:p>
          <a:p>
            <a:endParaRPr lang="sv-SE" dirty="0">
              <a:solidFill>
                <a:srgbClr val="7030A0"/>
              </a:solidFill>
              <a:latin typeface="Abadi" panose="020B0604020104020204" pitchFamily="34" charset="0"/>
            </a:endParaRPr>
          </a:p>
          <a:p>
            <a:endParaRPr lang="sv-SE" dirty="0">
              <a:solidFill>
                <a:srgbClr val="7030A0"/>
              </a:solidFill>
              <a:latin typeface="Abadi" panose="020B0604020104020204" pitchFamily="34" charset="0"/>
            </a:endParaRPr>
          </a:p>
          <a:p>
            <a:endParaRPr lang="en-US" sz="1800" dirty="0">
              <a:solidFill>
                <a:srgbClr val="00206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01594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Managing data</a:t>
            </a:r>
          </a:p>
        </p:txBody>
      </p:sp>
    </p:spTree>
    <p:extLst>
      <p:ext uri="{BB962C8B-B14F-4D97-AF65-F5344CB8AC3E}">
        <p14:creationId xmlns:p14="http://schemas.microsoft.com/office/powerpoint/2010/main" val="379728094"/>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Ion Boardroom</Template>
  <TotalTime>3401</TotalTime>
  <Words>3272</Words>
  <Application>Microsoft Office PowerPoint</Application>
  <PresentationFormat>Widescreen</PresentationFormat>
  <Paragraphs>456</Paragraphs>
  <Slides>43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Abadi</vt:lpstr>
      <vt:lpstr>Arial</vt:lpstr>
      <vt:lpstr>Calibri</vt:lpstr>
      <vt:lpstr>Consolas</vt:lpstr>
      <vt:lpstr>Tenorite</vt:lpstr>
      <vt:lpstr>Wingdings</vt:lpstr>
      <vt:lpstr>Office Theme</vt:lpstr>
      <vt:lpstr>Docker and kubernetes (k8)</vt:lpstr>
      <vt:lpstr>Introduction</vt:lpstr>
      <vt:lpstr>Containers vs Vms</vt:lpstr>
      <vt:lpstr>Installation and tools</vt:lpstr>
      <vt:lpstr>Demo</vt:lpstr>
      <vt:lpstr>Images and containers</vt:lpstr>
      <vt:lpstr>Image layers</vt:lpstr>
      <vt:lpstr>Demo from previous node learnings</vt:lpstr>
      <vt:lpstr>Managing data</vt:lpstr>
      <vt:lpstr>Data inside container</vt:lpstr>
      <vt:lpstr>volumes</vt:lpstr>
      <vt:lpstr>Anonymous volumes</vt:lpstr>
      <vt:lpstr>Named volumes</vt:lpstr>
      <vt:lpstr>Bind Volumes</vt:lpstr>
      <vt:lpstr>networking</vt:lpstr>
      <vt:lpstr>Container communication</vt:lpstr>
      <vt:lpstr>Docker compose</vt:lpstr>
      <vt:lpstr>Docker compose</vt:lpstr>
      <vt:lpstr>miscellaneous</vt:lpstr>
      <vt:lpstr>Misc</vt:lpstr>
      <vt:lpstr>kubernetes</vt:lpstr>
      <vt:lpstr>Manual deployment</vt:lpstr>
      <vt:lpstr>Kubernetes (k8)</vt:lpstr>
      <vt:lpstr>Containers and poDs</vt:lpstr>
      <vt:lpstr>K8 Architecture</vt:lpstr>
      <vt:lpstr>installation</vt:lpstr>
      <vt:lpstr>installation</vt:lpstr>
      <vt:lpstr>Learning k8</vt:lpstr>
      <vt:lpstr>Learning k8</vt:lpstr>
      <vt:lpstr>Service</vt:lpstr>
      <vt:lpstr>Declarative Approach</vt:lpstr>
      <vt:lpstr>Liveness probe</vt:lpstr>
      <vt:lpstr>Kubernetes volumes</vt:lpstr>
      <vt:lpstr>Kubernetes volumes</vt:lpstr>
      <vt:lpstr>Persistent volumes (PV and PVC)</vt:lpstr>
      <vt:lpstr>Persistent volumes (PV and PVC)</vt:lpstr>
      <vt:lpstr>Environmental variables</vt:lpstr>
      <vt:lpstr>networking</vt:lpstr>
      <vt:lpstr>Pod internal communication</vt:lpstr>
      <vt:lpstr>Pod 2 POD communication</vt:lpstr>
      <vt:lpstr>Secrets</vt:lpstr>
      <vt:lpstr>Further learning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Chandrakant Bagade</dc:creator>
  <cp:lastModifiedBy>Chandrakant Bagade</cp:lastModifiedBy>
  <cp:revision>444</cp:revision>
  <dcterms:created xsi:type="dcterms:W3CDTF">2023-03-07T07:35:16Z</dcterms:created>
  <dcterms:modified xsi:type="dcterms:W3CDTF">2023-12-03T09:49:58Z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