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ketball-reference.com/" TargetMode="External"/><Relationship Id="rId2" Type="http://schemas.openxmlformats.org/officeDocument/2006/relationships/hyperlink" Target="https://www.kaggle.com/drgilermo/nba-players-stats?select=Seasons_Stats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4AB9-1C79-4416-B837-F8C33BED1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Predicting NBA Players’ Points Per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7550E-260F-489A-B384-899919960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8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7CB6-9B3F-4605-9576-C58FF7EE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F07B-9A45-4CB6-9154-49F69CA86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644541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Negligible Negative Correlation (-0.39-0):</a:t>
            </a:r>
          </a:p>
          <a:p>
            <a:pPr lvl="1"/>
            <a:r>
              <a:rPr lang="en-US" sz="1900" dirty="0"/>
              <a:t>Age (-0.19)</a:t>
            </a:r>
          </a:p>
          <a:p>
            <a:pPr lvl="1"/>
            <a:r>
              <a:rPr lang="en-US" sz="1900" dirty="0"/>
              <a:t>DBPM (-0.02)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Negligible Positive Correlation (0-0.39):</a:t>
            </a:r>
          </a:p>
          <a:p>
            <a:pPr lvl="1"/>
            <a:r>
              <a:rPr lang="en-US" sz="1900" dirty="0"/>
              <a:t>G (0.18)</a:t>
            </a:r>
          </a:p>
          <a:p>
            <a:pPr lvl="1"/>
            <a:r>
              <a:rPr lang="en-US" sz="1900" dirty="0"/>
              <a:t>3P_Per_Game (0.25)</a:t>
            </a:r>
          </a:p>
          <a:p>
            <a:pPr lvl="1"/>
            <a:r>
              <a:rPr lang="en-US" sz="1900" dirty="0"/>
              <a:t>3PA_Per_Game (0.26)</a:t>
            </a:r>
          </a:p>
          <a:p>
            <a:pPr lvl="1"/>
            <a:r>
              <a:rPr lang="en-US" sz="1900" dirty="0" err="1"/>
              <a:t>ORB_Per_Game</a:t>
            </a:r>
            <a:r>
              <a:rPr lang="en-US" sz="1900" dirty="0"/>
              <a:t> (0.20)</a:t>
            </a:r>
          </a:p>
          <a:p>
            <a:pPr lvl="1"/>
            <a:r>
              <a:rPr lang="en-US" sz="1900" dirty="0" err="1"/>
              <a:t>DRB_Per_Game</a:t>
            </a:r>
            <a:r>
              <a:rPr lang="en-US" sz="1900" dirty="0"/>
              <a:t> (0.38)</a:t>
            </a:r>
          </a:p>
          <a:p>
            <a:pPr lvl="1"/>
            <a:r>
              <a:rPr lang="en-US" sz="1900" dirty="0" err="1"/>
              <a:t>AST_Per_Game</a:t>
            </a:r>
            <a:r>
              <a:rPr lang="en-US" sz="1900" dirty="0"/>
              <a:t> (0.39)</a:t>
            </a:r>
          </a:p>
          <a:p>
            <a:pPr lvl="1"/>
            <a:r>
              <a:rPr lang="en-US" sz="1900" dirty="0" err="1"/>
              <a:t>BLK_Per_Game</a:t>
            </a:r>
            <a:r>
              <a:rPr lang="en-US" sz="1900" dirty="0"/>
              <a:t> (0.15)</a:t>
            </a:r>
          </a:p>
          <a:p>
            <a:pPr lvl="1"/>
            <a:r>
              <a:rPr lang="en-US" sz="1900" dirty="0" err="1"/>
              <a:t>PF_Per_Game</a:t>
            </a:r>
            <a:r>
              <a:rPr lang="en-US" sz="1900" dirty="0"/>
              <a:t> (0.22)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5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348D-E882-4870-96E8-4F816A48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8188-F638-44F1-9A8F-C27D6126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36426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/>
              <a:t>Slight Positive Correlation (0.40-0.69):</a:t>
            </a:r>
          </a:p>
          <a:p>
            <a:pPr lvl="1"/>
            <a:r>
              <a:rPr lang="en-US" sz="2300" dirty="0"/>
              <a:t>GS (0.48)</a:t>
            </a:r>
          </a:p>
          <a:p>
            <a:pPr lvl="1"/>
            <a:r>
              <a:rPr lang="en-US" sz="2300" dirty="0"/>
              <a:t>OBPM (0.63)</a:t>
            </a:r>
          </a:p>
          <a:p>
            <a:pPr lvl="1"/>
            <a:r>
              <a:rPr lang="en-US" sz="2300" dirty="0" err="1"/>
              <a:t>Minutes_Per_Game</a:t>
            </a:r>
            <a:r>
              <a:rPr lang="en-US" sz="2300" dirty="0"/>
              <a:t> (0.69)</a:t>
            </a:r>
          </a:p>
          <a:p>
            <a:pPr lvl="1"/>
            <a:r>
              <a:rPr lang="en-US" sz="2300" dirty="0" err="1"/>
              <a:t>STL_Per_Game</a:t>
            </a:r>
            <a:r>
              <a:rPr lang="en-US" sz="2300" dirty="0"/>
              <a:t> (0.46)</a:t>
            </a:r>
          </a:p>
          <a:p>
            <a:pPr lvl="1"/>
            <a:r>
              <a:rPr lang="en-US" sz="2300" dirty="0" err="1"/>
              <a:t>TOV_Per_Game</a:t>
            </a:r>
            <a:r>
              <a:rPr lang="en-US" sz="2300" dirty="0"/>
              <a:t> (0.66)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600" dirty="0"/>
              <a:t>Strong Positive Correlation (0.70-1):</a:t>
            </a:r>
          </a:p>
          <a:p>
            <a:pPr lvl="1"/>
            <a:r>
              <a:rPr lang="en-US" sz="2300" dirty="0"/>
              <a:t>USG% (0.70)</a:t>
            </a:r>
          </a:p>
          <a:p>
            <a:pPr lvl="1"/>
            <a:r>
              <a:rPr lang="en-US" sz="2300" dirty="0" err="1"/>
              <a:t>FG_Per_Game</a:t>
            </a:r>
            <a:r>
              <a:rPr lang="en-US" sz="2300" dirty="0"/>
              <a:t> (0.82)</a:t>
            </a:r>
          </a:p>
          <a:p>
            <a:pPr lvl="1"/>
            <a:r>
              <a:rPr lang="en-US" sz="2300" dirty="0" err="1"/>
              <a:t>FGA_Per_Game</a:t>
            </a:r>
            <a:r>
              <a:rPr lang="en-US" sz="2300" dirty="0"/>
              <a:t> (0.81)</a:t>
            </a:r>
          </a:p>
          <a:p>
            <a:pPr lvl="1"/>
            <a:r>
              <a:rPr lang="en-US" sz="2300" dirty="0"/>
              <a:t>2P_Per_Game (0.76)</a:t>
            </a:r>
          </a:p>
          <a:p>
            <a:pPr lvl="1"/>
            <a:r>
              <a:rPr lang="en-US" sz="2300" dirty="0"/>
              <a:t>2PA_Per_Game (0.75)</a:t>
            </a:r>
          </a:p>
          <a:p>
            <a:pPr lvl="1"/>
            <a:r>
              <a:rPr lang="en-US" sz="2300" dirty="0" err="1"/>
              <a:t>FT_Per_Game</a:t>
            </a:r>
            <a:r>
              <a:rPr lang="en-US" sz="2300" dirty="0"/>
              <a:t> (0.75)</a:t>
            </a:r>
          </a:p>
          <a:p>
            <a:pPr lvl="1"/>
            <a:r>
              <a:rPr lang="en-US" sz="2300" dirty="0" err="1"/>
              <a:t>FTA_Per_Game</a:t>
            </a:r>
            <a:r>
              <a:rPr lang="en-US" sz="2300" dirty="0"/>
              <a:t> (0.74)</a:t>
            </a:r>
          </a:p>
          <a:p>
            <a:pPr lvl="1"/>
            <a:r>
              <a:rPr lang="en-US" sz="2300" dirty="0" err="1"/>
              <a:t>PTS_Per_Game</a:t>
            </a:r>
            <a:r>
              <a:rPr lang="en-US" sz="2300" dirty="0"/>
              <a:t> (0.84)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7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D250-0935-41B4-B691-FFF7FDC2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CEDF-C9B4-4361-986B-96FB2B3B5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Model Used:</a:t>
            </a:r>
          </a:p>
          <a:p>
            <a:pPr lvl="1"/>
            <a:r>
              <a:rPr lang="en-US" dirty="0"/>
              <a:t>Linear Regression</a:t>
            </a:r>
          </a:p>
          <a:p>
            <a:pPr lvl="2"/>
            <a:r>
              <a:rPr lang="en-US" sz="1600" dirty="0"/>
              <a:t>Lasso</a:t>
            </a:r>
          </a:p>
          <a:p>
            <a:pPr lvl="2"/>
            <a:r>
              <a:rPr lang="en-US" sz="1600" dirty="0"/>
              <a:t>Ridge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Gradient Boosting</a:t>
            </a:r>
          </a:p>
          <a:p>
            <a:pPr lvl="1"/>
            <a:r>
              <a:rPr lang="en-US" dirty="0"/>
              <a:t>Support Vector Regression</a:t>
            </a:r>
          </a:p>
          <a:p>
            <a:pPr lvl="1"/>
            <a:r>
              <a:rPr lang="en-US" dirty="0"/>
              <a:t>K-Nearest-Neighbors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9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9112-A73E-4081-AA27-ABD4E5AF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111DD1-A3BB-4CA0-B061-A041534F3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310" y="2461024"/>
            <a:ext cx="7449441" cy="3643748"/>
          </a:xfrm>
        </p:spPr>
      </p:pic>
    </p:spTree>
    <p:extLst>
      <p:ext uri="{BB962C8B-B14F-4D97-AF65-F5344CB8AC3E}">
        <p14:creationId xmlns:p14="http://schemas.microsoft.com/office/powerpoint/2010/main" val="1140122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EBE6-4D89-4E25-9BC1-135F3794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Coefficients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D262905-2E75-474E-B8DA-017C5922A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222" y="1766795"/>
            <a:ext cx="3070034" cy="576262"/>
          </a:xfrm>
        </p:spPr>
        <p:txBody>
          <a:bodyPr/>
          <a:lstStyle/>
          <a:p>
            <a:r>
              <a:rPr lang="en-US" sz="1800" dirty="0"/>
              <a:t>Standard Linear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7830D2-72AE-41FA-9308-5073D7AF4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5003" y="1766795"/>
            <a:ext cx="3063240" cy="576262"/>
          </a:xfrm>
        </p:spPr>
        <p:txBody>
          <a:bodyPr/>
          <a:lstStyle/>
          <a:p>
            <a:r>
              <a:rPr lang="en-US" sz="1800" dirty="0"/>
              <a:t>Lasso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ADE14C-3626-41D9-8D36-4ED442806B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4903" y="1766795"/>
            <a:ext cx="3070025" cy="576262"/>
          </a:xfrm>
        </p:spPr>
        <p:txBody>
          <a:bodyPr/>
          <a:lstStyle/>
          <a:p>
            <a:r>
              <a:rPr lang="en-US" sz="1800" dirty="0"/>
              <a:t>Ridge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2261231-2631-4B4C-A052-F6CB0D6A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9" y="2342302"/>
            <a:ext cx="2792814" cy="44565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E9D2F8D-4BAC-46F2-A874-36027C276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036" y="2342302"/>
            <a:ext cx="2870791" cy="44565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56179A0-6F42-4220-8F4A-B052B3580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42" y="2342302"/>
            <a:ext cx="2890100" cy="445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1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0A48-8331-4EFC-A9DE-A6AB3B1E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Importances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3FD92-185F-4420-9A85-1F28356F5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19" y="1745357"/>
            <a:ext cx="4472327" cy="693135"/>
          </a:xfrm>
        </p:spPr>
        <p:txBody>
          <a:bodyPr>
            <a:normAutofit/>
          </a:bodyPr>
          <a:lstStyle/>
          <a:p>
            <a:pPr algn="ctr"/>
            <a:r>
              <a:rPr lang="en-US" sz="2000" b="0" dirty="0"/>
              <a:t>Random Forest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95591-D7A2-4277-9E0C-27D8E34F8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07138" y="1740011"/>
            <a:ext cx="4474028" cy="692076"/>
          </a:xfrm>
        </p:spPr>
        <p:txBody>
          <a:bodyPr>
            <a:normAutofit/>
          </a:bodyPr>
          <a:lstStyle/>
          <a:p>
            <a:pPr algn="ctr"/>
            <a:r>
              <a:rPr lang="en-US" sz="2000" b="0" dirty="0"/>
              <a:t>Gradient Boosting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409467-D144-4D63-9E7B-F0E13AE85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82" y="2432087"/>
            <a:ext cx="3124200" cy="4374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9407FC-C23D-405E-AC5D-2F56C2C6F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052" y="2432086"/>
            <a:ext cx="3124200" cy="437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1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3D5E-C437-4A67-9108-D13DF093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CFC7-8274-4F42-9E29-6F935EDB3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Testing best performing model on only most recent NBA season resulted in an R^2 score of 77.45% &amp; an RMSE of 3.01 points</a:t>
            </a:r>
          </a:p>
          <a:p>
            <a:endParaRPr lang="en-US" sz="2000" dirty="0"/>
          </a:p>
          <a:p>
            <a:r>
              <a:rPr lang="en-US" sz="2000" dirty="0"/>
              <a:t>Previous season statistics explain a high % of the variation in the points per game average a player will have in the following season</a:t>
            </a:r>
          </a:p>
          <a:p>
            <a:endParaRPr lang="en-US" sz="2000" dirty="0"/>
          </a:p>
          <a:p>
            <a:r>
              <a:rPr lang="en-US" sz="2000" dirty="0"/>
              <a:t>Models can be used to predict points per game averages accurately</a:t>
            </a:r>
          </a:p>
        </p:txBody>
      </p:sp>
    </p:spTree>
    <p:extLst>
      <p:ext uri="{BB962C8B-B14F-4D97-AF65-F5344CB8AC3E}">
        <p14:creationId xmlns:p14="http://schemas.microsoft.com/office/powerpoint/2010/main" val="159438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2B97-A51A-427B-8651-7E5894F7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02C3-1B72-4F98-8148-5733457CE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u="none" strike="noStrike" dirty="0">
                <a:effectLst/>
              </a:rPr>
              <a:t>What NBA player statistics contribute the most towards determining what a player’s points per game will be in the following season? </a:t>
            </a:r>
          </a:p>
          <a:p>
            <a:endParaRPr lang="en-US" sz="2000" dirty="0"/>
          </a:p>
          <a:p>
            <a:r>
              <a:rPr lang="en-US" sz="2000" b="0" i="0" u="none" strike="noStrike" dirty="0">
                <a:effectLst/>
              </a:rPr>
              <a:t>Points per game is a </a:t>
            </a:r>
            <a:r>
              <a:rPr lang="en-US" sz="2000" dirty="0"/>
              <a:t>very important statistic representing how much a player contributes to his team’s score &amp; chances of winning </a:t>
            </a:r>
          </a:p>
          <a:p>
            <a:endParaRPr lang="en-US" sz="2000" b="0" i="0" u="none" strike="noStrike" dirty="0">
              <a:effectLst/>
            </a:endParaRPr>
          </a:p>
          <a:p>
            <a:endParaRPr lang="en-US" sz="2000" b="0" i="0" u="none" strike="noStrike" dirty="0">
              <a:effectLst/>
            </a:endParaRPr>
          </a:p>
          <a:p>
            <a:endParaRPr lang="en-US" sz="2000" dirty="0"/>
          </a:p>
          <a:p>
            <a:pPr marL="0" indent="0">
              <a:buNone/>
            </a:pPr>
            <a:endParaRPr lang="en-US" sz="2000" b="0" i="0" u="none" strike="noStrike" dirty="0">
              <a:effectLst/>
            </a:endParaRPr>
          </a:p>
          <a:p>
            <a:endParaRPr lang="en-US" sz="2000" dirty="0"/>
          </a:p>
          <a:p>
            <a:endParaRPr lang="en-US" sz="2000" b="0" i="0" u="none" strike="noStrike" dirty="0">
              <a:effectLst/>
            </a:endParaRPr>
          </a:p>
          <a:p>
            <a:endParaRPr lang="en-US" sz="2000" dirty="0"/>
          </a:p>
          <a:p>
            <a:endParaRPr lang="en-US" sz="2000" b="0" i="0" u="none" strike="noStrike" dirty="0">
              <a:effectLst/>
            </a:endParaRPr>
          </a:p>
          <a:p>
            <a:pPr marL="0" indent="0">
              <a:buNone/>
            </a:pPr>
            <a:endParaRPr lang="en-US" sz="2000" b="0" i="0" u="none" strike="noStrike" dirty="0">
              <a:effectLst/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0" i="0" u="none" strike="noStrike" dirty="0">
              <a:effectLst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663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BF03-BA2A-4BBD-AF1A-5B29456C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A8356-1352-47EE-A307-84A3979A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u="none" strike="noStrike" dirty="0">
                <a:effectLst/>
              </a:rPr>
              <a:t>N</a:t>
            </a:r>
            <a:r>
              <a:rPr lang="en-US" sz="2000" dirty="0"/>
              <a:t>BA teams &amp; executives can use insights to make decisions about which players to sign &amp; invest in </a:t>
            </a:r>
          </a:p>
          <a:p>
            <a:pPr lvl="1"/>
            <a:r>
              <a:rPr lang="en-US" sz="1800" dirty="0"/>
              <a:t>Will be able to see whether certain players are rising or declining offensively</a:t>
            </a:r>
          </a:p>
          <a:p>
            <a:endParaRPr lang="en-US" sz="2000" dirty="0"/>
          </a:p>
          <a:p>
            <a:r>
              <a:rPr lang="en-US" sz="2000" dirty="0"/>
              <a:t>Players can see which aspects of their game they need to improve in order to increase their points per game average</a:t>
            </a:r>
          </a:p>
          <a:p>
            <a:pPr lvl="1"/>
            <a:r>
              <a:rPr lang="en-US" sz="1800" dirty="0"/>
              <a:t>Increasing average will usually result in higher salaries for players </a:t>
            </a:r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496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3508-804D-4E6D-A2E8-D5191F15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D1D7-A60E-47C9-9F4F-B93A5B573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Training Data: </a:t>
            </a:r>
            <a:r>
              <a:rPr lang="en-US" sz="2000" b="0" i="0" u="sng" strike="noStrike" dirty="0">
                <a:solidFill>
                  <a:srgbClr val="1155CC"/>
                </a:solidFill>
                <a:effectLst/>
                <a:hlinkClick r:id="rId2"/>
              </a:rPr>
              <a:t>https://www.kaggle.com/drgilermo/nba-players-stats?select=Seasons_Stats.csv</a:t>
            </a:r>
            <a:endParaRPr lang="en-US" sz="2000" b="0" i="0" u="sng" strike="noStrike" dirty="0">
              <a:solidFill>
                <a:srgbClr val="1155CC"/>
              </a:solidFill>
              <a:effectLst/>
            </a:endParaRPr>
          </a:p>
          <a:p>
            <a:pPr lvl="1"/>
            <a:r>
              <a:rPr lang="en-US" sz="1800" dirty="0"/>
              <a:t>Various player statistics from every NBA season between 1950-2017</a:t>
            </a:r>
          </a:p>
          <a:p>
            <a:pPr lvl="1"/>
            <a:r>
              <a:rPr lang="en-US" sz="1800" dirty="0"/>
              <a:t>Final training set had 8,163 rows of data with 24 variables each</a:t>
            </a:r>
          </a:p>
          <a:p>
            <a:pPr lvl="1"/>
            <a:endParaRPr lang="en-US" sz="2000" u="sng" dirty="0">
              <a:solidFill>
                <a:srgbClr val="1155CC"/>
              </a:solidFill>
            </a:endParaRPr>
          </a:p>
          <a:p>
            <a:r>
              <a:rPr lang="en-US" sz="2000" dirty="0"/>
              <a:t>Testing Data: </a:t>
            </a:r>
            <a:r>
              <a:rPr lang="en-US" sz="2000" b="0" i="0" u="sng" strike="noStrike" dirty="0">
                <a:solidFill>
                  <a:srgbClr val="1155CC"/>
                </a:solidFill>
                <a:effectLst/>
                <a:hlinkClick r:id="rId3"/>
              </a:rPr>
              <a:t>https://www.basketball-reference.com/</a:t>
            </a:r>
            <a:endParaRPr lang="en-US" sz="2000" b="0" i="0" u="sng" strike="noStrike" dirty="0">
              <a:solidFill>
                <a:srgbClr val="1155CC"/>
              </a:solidFill>
              <a:effectLst/>
            </a:endParaRPr>
          </a:p>
          <a:p>
            <a:pPr lvl="1"/>
            <a:r>
              <a:rPr lang="en-US" sz="1800" dirty="0"/>
              <a:t>Statistics from 2017-2020 seasons were self extracted</a:t>
            </a:r>
          </a:p>
          <a:p>
            <a:pPr lvl="1"/>
            <a:r>
              <a:rPr lang="en-US" sz="1800" dirty="0"/>
              <a:t>Final testing set had 918 rows of data with the same 24 variables each </a:t>
            </a:r>
          </a:p>
        </p:txBody>
      </p:sp>
    </p:spTree>
    <p:extLst>
      <p:ext uri="{BB962C8B-B14F-4D97-AF65-F5344CB8AC3E}">
        <p14:creationId xmlns:p14="http://schemas.microsoft.com/office/powerpoint/2010/main" val="372153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441B-2773-4DF2-A0EA-EED4262C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151A8-4174-43C7-A072-C09F12FA5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Age: </a:t>
            </a:r>
            <a:r>
              <a:rPr lang="en-US" sz="2000" b="0" i="0" u="none" strike="noStrike" dirty="0">
                <a:effectLst/>
              </a:rPr>
              <a:t>Age of player at the start of the season</a:t>
            </a:r>
          </a:p>
          <a:p>
            <a:r>
              <a:rPr lang="en-US" sz="2000" dirty="0"/>
              <a:t>Games: # of games a player played in that season</a:t>
            </a:r>
          </a:p>
          <a:p>
            <a:r>
              <a:rPr lang="en-US" sz="2000" dirty="0"/>
              <a:t>Games Started: # of games a player started in that season </a:t>
            </a:r>
          </a:p>
          <a:p>
            <a:r>
              <a:rPr lang="en-US" sz="2000" dirty="0"/>
              <a:t>Usage %: </a:t>
            </a:r>
            <a:r>
              <a:rPr lang="en-US" sz="2000" b="0" i="0" u="none" strike="noStrike" dirty="0">
                <a:effectLst/>
              </a:rPr>
              <a:t>Estimate of the percentage of a team’s plays used by a player</a:t>
            </a:r>
          </a:p>
          <a:p>
            <a:r>
              <a:rPr lang="en-US" sz="2000" dirty="0"/>
              <a:t>Minutes Per Game: Avg # of minutes per game a player played</a:t>
            </a:r>
          </a:p>
          <a:p>
            <a:r>
              <a:rPr lang="en-US" sz="2000" dirty="0"/>
              <a:t>FG Per Game: Avg # of field goals a player made per game</a:t>
            </a:r>
          </a:p>
          <a:p>
            <a:r>
              <a:rPr lang="en-US" sz="2000" dirty="0"/>
              <a:t>FGA Per Game: Avg # of field goals a player attempted per game</a:t>
            </a:r>
          </a:p>
          <a:p>
            <a:r>
              <a:rPr lang="en-US" sz="2000" dirty="0"/>
              <a:t>3P Per Game: Avg # of three pointers a player made per game</a:t>
            </a:r>
          </a:p>
          <a:p>
            <a:r>
              <a:rPr lang="en-US" sz="2000" dirty="0"/>
              <a:t>3PA Per Game: Avg # of three pointers a player attempted per game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122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61F3-91F2-42E9-B456-868F2A39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15372-6200-45B4-AB38-6000D3B53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2P Per Game: Avg # of two pointers a player made per game</a:t>
            </a:r>
          </a:p>
          <a:p>
            <a:r>
              <a:rPr lang="en-US" sz="2000" dirty="0"/>
              <a:t>2PA Per Game: Avg # of two pointers a player attempted per game</a:t>
            </a:r>
          </a:p>
          <a:p>
            <a:r>
              <a:rPr lang="en-US" sz="2000" dirty="0"/>
              <a:t>FT Per Game: Avg # of free throws a player made per game</a:t>
            </a:r>
          </a:p>
          <a:p>
            <a:r>
              <a:rPr lang="en-US" sz="2000" dirty="0"/>
              <a:t>FTA Per Game: Avg # of free throws a player attempted per game</a:t>
            </a:r>
          </a:p>
          <a:p>
            <a:r>
              <a:rPr lang="en-US" sz="2000" dirty="0"/>
              <a:t>ORB Per Game: Avg # of offensive rebounds a player had per game</a:t>
            </a:r>
          </a:p>
          <a:p>
            <a:r>
              <a:rPr lang="en-US" sz="2000" dirty="0"/>
              <a:t>DRB Per Game: Avg # of defensive rebounds a player had per game</a:t>
            </a:r>
          </a:p>
          <a:p>
            <a:r>
              <a:rPr lang="en-US" sz="2000" dirty="0"/>
              <a:t>AST Per Game: Avg # of assists a player had per game</a:t>
            </a:r>
          </a:p>
          <a:p>
            <a:r>
              <a:rPr lang="en-US" sz="2000" dirty="0"/>
              <a:t>STL Per Game: Avg # of steals a player had per game</a:t>
            </a:r>
          </a:p>
          <a:p>
            <a:r>
              <a:rPr lang="en-US" sz="2000" dirty="0"/>
              <a:t>BLK Per Game: Avg # of blocks a player had per game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908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35B3-5339-43E3-B2B8-ACC1CFF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ACA84-0C95-4575-9F2E-AC91BA5A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TOV Per Game: Avg # of turnovers a player had per game </a:t>
            </a:r>
          </a:p>
          <a:p>
            <a:r>
              <a:rPr lang="en-US" sz="2000" dirty="0"/>
              <a:t>PF Per Game: Avg # of personal fouls a player had per game</a:t>
            </a:r>
          </a:p>
          <a:p>
            <a:r>
              <a:rPr lang="en-US" sz="2000" dirty="0"/>
              <a:t>Offensive Box Plus/Minus: </a:t>
            </a:r>
          </a:p>
          <a:p>
            <a:pPr lvl="1"/>
            <a:r>
              <a:rPr lang="en-US" sz="1800" dirty="0"/>
              <a:t>Estimate of the offensive points per 100 possessions a player contributed above a league-average player</a:t>
            </a:r>
          </a:p>
          <a:p>
            <a:r>
              <a:rPr lang="en-US" sz="2000" dirty="0"/>
              <a:t>Defensive Box Plus/Minus: </a:t>
            </a:r>
          </a:p>
          <a:p>
            <a:pPr lvl="1"/>
            <a:r>
              <a:rPr lang="en-US" sz="1800" dirty="0"/>
              <a:t>Estimate of the defensive points per 100 possessions a player contributed above a league-average player</a:t>
            </a:r>
          </a:p>
          <a:p>
            <a:r>
              <a:rPr lang="en-US" sz="2000" dirty="0"/>
              <a:t>Points Per Game: Avg # of points a player had per game</a:t>
            </a:r>
          </a:p>
          <a:p>
            <a:r>
              <a:rPr lang="en-US" sz="2000" dirty="0"/>
              <a:t>Points Per Game Next Season: Avg # of points a player had per game next season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912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DE6B-F484-428D-AEA4-7890A4F9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4542-D130-44BA-B29E-EC114E57C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Condensed dataset to include only seasons starting from 1985 </a:t>
            </a:r>
          </a:p>
          <a:p>
            <a:r>
              <a:rPr lang="en-US" sz="2000" dirty="0"/>
              <a:t>Converted statistics recorded as totals over entire season to per game averages</a:t>
            </a:r>
          </a:p>
          <a:p>
            <a:r>
              <a:rPr lang="en-US" sz="2000" dirty="0"/>
              <a:t>Created variable to hold following season’s points per game averages</a:t>
            </a:r>
          </a:p>
          <a:p>
            <a:r>
              <a:rPr lang="en-US" sz="2000" dirty="0"/>
              <a:t>Rows with missing </a:t>
            </a:r>
            <a:r>
              <a:rPr lang="en-US" sz="2000" dirty="0" err="1"/>
              <a:t>PTS_Per_Game_Next_Season</a:t>
            </a:r>
            <a:r>
              <a:rPr lang="en-US" sz="2000" dirty="0"/>
              <a:t> values were removed</a:t>
            </a:r>
          </a:p>
          <a:p>
            <a:pPr lvl="1"/>
            <a:r>
              <a:rPr lang="en-US" sz="1600" dirty="0"/>
              <a:t>Th</a:t>
            </a:r>
            <a:r>
              <a:rPr lang="en-US" sz="1800" dirty="0"/>
              <a:t>is occurred with a player’s last season or last season overall within dataset</a:t>
            </a:r>
            <a:endParaRPr lang="en-US" sz="2000" dirty="0"/>
          </a:p>
          <a:p>
            <a:r>
              <a:rPr lang="en-US" sz="2000" dirty="0"/>
              <a:t>Rows relating to players who did not play in at least 40 games in a season or on average 15 minutes per game were also removed </a:t>
            </a:r>
          </a:p>
          <a:p>
            <a:r>
              <a:rPr lang="en-US" sz="2000" dirty="0"/>
              <a:t>Non-statistical variables such as team &amp; position were dropped</a:t>
            </a:r>
          </a:p>
          <a:p>
            <a:r>
              <a:rPr lang="en-US" sz="2000" dirty="0"/>
              <a:t>Advanced measures calculated from values of other simpler measures already included within dataset also dropped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042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D855-884A-493C-B8A2-5800EFF7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Findings &amp; EDA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0F8CC-3529-43AB-80B0-02E009FEB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# of rows in training set ranges from 193 in 1999 to 330 in 2015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PTS_Per_Game_Next_Season</a:t>
            </a:r>
            <a:r>
              <a:rPr lang="en-US" sz="2000" dirty="0"/>
              <a:t> values range from 9.83 in 1998 to 12.22 in 19.89</a:t>
            </a:r>
          </a:p>
          <a:p>
            <a:pPr lvl="1"/>
            <a:r>
              <a:rPr lang="en-US" sz="1800" dirty="0"/>
              <a:t>Minimal up/down variation between 1985 &amp; 2017</a:t>
            </a:r>
          </a:p>
          <a:p>
            <a:pPr lvl="1"/>
            <a:r>
              <a:rPr lang="en-US" sz="1800" dirty="0"/>
              <a:t>Shows that specific/consecutive years &amp; seasons do not affect points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Correlation matrix &amp; scatterplots used to see strength &amp; direction of the correlation each variable has with </a:t>
            </a:r>
            <a:r>
              <a:rPr lang="en-US" sz="2000" dirty="0" err="1"/>
              <a:t>PTS_Per_Game_Next_Season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Summary statistics &amp; histograms to see distributions &amp; frequencies of variables can be viewed in code </a:t>
            </a:r>
          </a:p>
        </p:txBody>
      </p:sp>
    </p:spTree>
    <p:extLst>
      <p:ext uri="{BB962C8B-B14F-4D97-AF65-F5344CB8AC3E}">
        <p14:creationId xmlns:p14="http://schemas.microsoft.com/office/powerpoint/2010/main" val="181904324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1521</TotalTime>
  <Words>1028</Words>
  <Application>Microsoft Office PowerPoint</Application>
  <PresentationFormat>Widescreen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Berlin</vt:lpstr>
      <vt:lpstr>Predicting NBA Players’ Points Per Game</vt:lpstr>
      <vt:lpstr>Problem Statement</vt:lpstr>
      <vt:lpstr>Uses of Analysis </vt:lpstr>
      <vt:lpstr>Datasets</vt:lpstr>
      <vt:lpstr>Variables </vt:lpstr>
      <vt:lpstr>Variables</vt:lpstr>
      <vt:lpstr>Variables </vt:lpstr>
      <vt:lpstr>Data Wrangling</vt:lpstr>
      <vt:lpstr>Initial Findings &amp; EDA </vt:lpstr>
      <vt:lpstr>Correlations</vt:lpstr>
      <vt:lpstr>Correlations</vt:lpstr>
      <vt:lpstr>Machine Learning</vt:lpstr>
      <vt:lpstr>Model Summary </vt:lpstr>
      <vt:lpstr>Regression Coefficients </vt:lpstr>
      <vt:lpstr>Feature Importances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NBA Players’ Points Per Game</dc:title>
  <dc:creator>Rohit Gadiraju</dc:creator>
  <cp:lastModifiedBy>Rohit Gadiraju</cp:lastModifiedBy>
  <cp:revision>39</cp:revision>
  <dcterms:created xsi:type="dcterms:W3CDTF">2020-11-05T23:43:03Z</dcterms:created>
  <dcterms:modified xsi:type="dcterms:W3CDTF">2020-11-07T01:05:01Z</dcterms:modified>
</cp:coreProperties>
</file>