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yamaerenay/spotify-dataset-19212020-160k-track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C75C-2ABC-4E64-9B3E-C9744D8B0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Predicting Spotify Song Popularity Scores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A31A3-1716-48E2-B46F-5C57570CC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7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794D-8615-49C5-BC59-D0D548F2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C8CDC-8262-4981-9740-4FEC363F61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53551" y="2000680"/>
            <a:ext cx="5867400" cy="480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7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92F2-573B-4CD9-8450-0C0C5C5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A8242A-DD64-4045-9822-AAB39EC6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A combination of numeric variables, artist names, &amp; words used in titles was used within ML models to predict song popularity scores</a:t>
            </a:r>
          </a:p>
          <a:p>
            <a:endParaRPr lang="en-US" sz="2000" dirty="0"/>
          </a:p>
          <a:p>
            <a:r>
              <a:rPr lang="en-US" sz="2000" dirty="0"/>
              <a:t>Coefficient values for every model can be seen within code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Models Used:</a:t>
            </a:r>
          </a:p>
          <a:p>
            <a:pPr lvl="1"/>
            <a:r>
              <a:rPr lang="en-US" sz="1800" dirty="0"/>
              <a:t>Linear Regression</a:t>
            </a:r>
          </a:p>
          <a:p>
            <a:pPr lvl="2"/>
            <a:r>
              <a:rPr lang="en-US" sz="1600" dirty="0"/>
              <a:t>Lasso</a:t>
            </a:r>
          </a:p>
          <a:p>
            <a:pPr lvl="2"/>
            <a:r>
              <a:rPr lang="en-US" sz="1600" dirty="0"/>
              <a:t>Ridge </a:t>
            </a:r>
          </a:p>
          <a:p>
            <a:pPr lvl="1"/>
            <a:r>
              <a:rPr lang="en-US" sz="1800" dirty="0"/>
              <a:t>Polynomial Regression</a:t>
            </a:r>
          </a:p>
          <a:p>
            <a:pPr lvl="1"/>
            <a:r>
              <a:rPr lang="en-US" sz="1800" dirty="0"/>
              <a:t>Random Forest Regression</a:t>
            </a:r>
          </a:p>
          <a:p>
            <a:pPr lvl="1"/>
            <a:r>
              <a:rPr lang="en-US" sz="1800" dirty="0"/>
              <a:t>Gradient Boosting Regression</a:t>
            </a:r>
          </a:p>
        </p:txBody>
      </p:sp>
    </p:spTree>
    <p:extLst>
      <p:ext uri="{BB962C8B-B14F-4D97-AF65-F5344CB8AC3E}">
        <p14:creationId xmlns:p14="http://schemas.microsoft.com/office/powerpoint/2010/main" val="349780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EE05-84FC-4FC6-B82A-DB4FEFD2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DCA7C8-3D89-4160-A9EF-A09DD7463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71426"/>
              </p:ext>
            </p:extLst>
          </p:nvPr>
        </p:nvGraphicFramePr>
        <p:xfrm>
          <a:off x="680321" y="2191592"/>
          <a:ext cx="9751363" cy="3707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52360">
                  <a:extLst>
                    <a:ext uri="{9D8B030D-6E8A-4147-A177-3AD203B41FA5}">
                      <a16:colId xmlns:a16="http://schemas.microsoft.com/office/drawing/2014/main" val="3542892790"/>
                    </a:ext>
                  </a:extLst>
                </a:gridCol>
                <a:gridCol w="1241977">
                  <a:extLst>
                    <a:ext uri="{9D8B030D-6E8A-4147-A177-3AD203B41FA5}">
                      <a16:colId xmlns:a16="http://schemas.microsoft.com/office/drawing/2014/main" val="3749836300"/>
                    </a:ext>
                  </a:extLst>
                </a:gridCol>
                <a:gridCol w="1217383">
                  <a:extLst>
                    <a:ext uri="{9D8B030D-6E8A-4147-A177-3AD203B41FA5}">
                      <a16:colId xmlns:a16="http://schemas.microsoft.com/office/drawing/2014/main" val="3689949708"/>
                    </a:ext>
                  </a:extLst>
                </a:gridCol>
                <a:gridCol w="971447">
                  <a:extLst>
                    <a:ext uri="{9D8B030D-6E8A-4147-A177-3AD203B41FA5}">
                      <a16:colId xmlns:a16="http://schemas.microsoft.com/office/drawing/2014/main" val="330008446"/>
                    </a:ext>
                  </a:extLst>
                </a:gridCol>
                <a:gridCol w="1168196">
                  <a:extLst>
                    <a:ext uri="{9D8B030D-6E8A-4147-A177-3AD203B41FA5}">
                      <a16:colId xmlns:a16="http://schemas.microsoft.com/office/drawing/2014/main" val="4227028197"/>
                    </a:ext>
                  </a:extLst>
                </a:gridCol>
              </a:tblGrid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Model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Training Set R^2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Training Set RMSE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Testing Set R^2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Testing Set RMSE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290456237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Standard Linear Regression w/ Only Numeric Variables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10.81%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10.76%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2169294551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Lasso Regression w/ Only Numeric Variables (alpha = 1e-08)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10.81%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10.76%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783652033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Ridge Regression w/ Only Numeric Variables (alpha = .001)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10.81%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10.76%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2329299478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Polynomial Regression (degree = 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18.38%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17.89%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1076548968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Standard Linear Regression w/ Only Artist Names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36.90%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-4.34%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2.43639E+13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ctr"/>
                </a:tc>
                <a:extLst>
                  <a:ext uri="{0D108BD9-81ED-4DB2-BD59-A6C34878D82A}">
                    <a16:rowId xmlns:a16="http://schemas.microsoft.com/office/drawing/2014/main" val="2913606260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Lasso Regression w/ Only Artist Names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36.27%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29.33%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3799395038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Lasso Regression w/ Numeric Variables &amp; Artist Names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38.40%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31.86%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3763786981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Lasso Regression w/ Only Words Used in Titles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12.37%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6.11%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2127232434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Lasso Regression w/ Numeric Variables, Artist Names, &amp; Words Used in Titles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42.50%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31.87%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3995243889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Random Forest Regression w/ Only Numeric Variables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17.02%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16.52%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4177720041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Random Forest Regression w/ Numeric Variables, Artist Names, &amp; Words Used in Titles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17.39%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16.38%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282179902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Gradient Boosting Regression w/ Only Numeric Variables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28.51%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22.39%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1834066441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Gradient Boosting Regression w/ Numeric Variables, Artist Names, &amp; Words Used in Titles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30.05%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25.51%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10.09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321554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93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ADF-381D-4AFB-B40B-FCA27F40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49C1-85A5-4B81-8A8D-F497EAE5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 best performing model, a lasso regression model involving all of the variables, explained about 32% of the variance in popularity scores within the testing dataset </a:t>
            </a:r>
          </a:p>
          <a:p>
            <a:endParaRPr lang="en-US" sz="2000" dirty="0"/>
          </a:p>
          <a:p>
            <a:r>
              <a:rPr lang="en-US" sz="2000" dirty="0"/>
              <a:t>Able to predict popularity score with an RMSE of 9.65</a:t>
            </a:r>
          </a:p>
          <a:p>
            <a:endParaRPr lang="en-US" sz="2000" dirty="0"/>
          </a:p>
          <a:p>
            <a:r>
              <a:rPr lang="en-US" sz="2000" dirty="0"/>
              <a:t>Difficult to predict song popularity as music tastes/preferences of individuals can be very unique </a:t>
            </a:r>
          </a:p>
          <a:p>
            <a:endParaRPr lang="en-US" sz="2000" dirty="0"/>
          </a:p>
          <a:p>
            <a:r>
              <a:rPr lang="en-US" sz="2000" dirty="0"/>
              <a:t>More advanced &amp; </a:t>
            </a:r>
            <a:r>
              <a:rPr lang="en-US" sz="2000"/>
              <a:t>intricate models </a:t>
            </a:r>
            <a:r>
              <a:rPr lang="en-US" sz="2000" dirty="0"/>
              <a:t>may need to be used to predict song popularity more accurately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198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0D48-0A9F-4C8E-A86B-48C67735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EEB0-3E64-4892-AB99-B1E084DF3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What song characteristics, artists, &amp; words used in titles contribute the most towards a song being more popular?</a:t>
            </a:r>
          </a:p>
          <a:p>
            <a:endParaRPr lang="en-US" sz="2000" dirty="0"/>
          </a:p>
          <a:p>
            <a:r>
              <a:rPr lang="en-US" sz="2000" dirty="0"/>
              <a:t>Can song attributes be used to predict the popularity of songs not yet released?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2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7957-AF0B-4CC0-BB98-A99289E5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93E1-1645-4279-9C71-7B74A4463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Artists &amp; bands can gain insight into how they can tailor/alter their music to be more popular</a:t>
            </a:r>
          </a:p>
          <a:p>
            <a:endParaRPr lang="en-US" sz="2000" dirty="0"/>
          </a:p>
          <a:p>
            <a:r>
              <a:rPr lang="en-US" sz="2000" dirty="0"/>
              <a:t>Recording labels &amp; music producers can develop &amp; release music that will result in more financial success for themselves &amp; artists</a:t>
            </a:r>
          </a:p>
          <a:p>
            <a:endParaRPr lang="en-US" sz="2000" dirty="0"/>
          </a:p>
          <a:p>
            <a:r>
              <a:rPr lang="en-US" sz="2000" dirty="0"/>
              <a:t>More songs better suited to the tastes of the public will be created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094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F694-C2E9-4866-95DF-866E5360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4B63-028B-4CA1-9F74-D5299ECA9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https://www.kaggle.com/yamaerenay/spotify-dataset-19212020-160k-tracks</a:t>
            </a:r>
            <a:endParaRPr lang="en-US" sz="2000" b="0" i="0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Dataset used comes from Kaggle &amp; was originally extracted from Spotify’s API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Data contains information about 170,000 songs released between 1921-2020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Numeric attributes &amp; their values were created &amp; assigned by Spotify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802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BC64-D805-4407-B84F-C717041F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3DBC4-8349-485A-B706-2D9E6110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Acousticness</a:t>
            </a:r>
            <a:r>
              <a:rPr lang="en-US" sz="2000" dirty="0"/>
              <a:t>: How acoustic a song is on a scale from 0-1</a:t>
            </a:r>
          </a:p>
          <a:p>
            <a:r>
              <a:rPr lang="en-US" sz="2000" dirty="0"/>
              <a:t>Artists: List of artists credited with production of a song</a:t>
            </a:r>
          </a:p>
          <a:p>
            <a:r>
              <a:rPr lang="en-US" sz="2000" dirty="0"/>
              <a:t>Danceability: How suitable a song is for dancing on a scale from 0-1</a:t>
            </a:r>
          </a:p>
          <a:p>
            <a:r>
              <a:rPr lang="en-US" sz="2000" dirty="0"/>
              <a:t>Duration: Length of a song</a:t>
            </a:r>
          </a:p>
          <a:p>
            <a:r>
              <a:rPr lang="en-US" sz="2000" dirty="0"/>
              <a:t>Energy: How energetic a song is on a scale from 0-1</a:t>
            </a:r>
          </a:p>
          <a:p>
            <a:r>
              <a:rPr lang="en-US" sz="2000" dirty="0"/>
              <a:t>Explicit: Binary variable based on whether a song contains explicit content </a:t>
            </a:r>
          </a:p>
          <a:p>
            <a:r>
              <a:rPr lang="en-US" sz="2000" dirty="0" err="1"/>
              <a:t>Instrumentalness</a:t>
            </a:r>
            <a:r>
              <a:rPr lang="en-US" sz="2000" dirty="0"/>
              <a:t>: Likelihood the song contains vocals on a scale from 0-1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8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CA1D-981C-42FE-87B4-54CC81A1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BF58-7530-4911-8CB2-5B3B540D4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Liveness: Likelihood the song was a live recording on a scale from 0-1</a:t>
            </a:r>
          </a:p>
          <a:p>
            <a:r>
              <a:rPr lang="en-US" sz="2000" dirty="0"/>
              <a:t>Loudness: How loud a song is in decibels</a:t>
            </a:r>
          </a:p>
          <a:p>
            <a:r>
              <a:rPr lang="en-US" sz="2000" dirty="0"/>
              <a:t>Name: Title of the song</a:t>
            </a:r>
          </a:p>
          <a:p>
            <a:r>
              <a:rPr lang="en-US" sz="2000" dirty="0"/>
              <a:t>Popularity: How popular a song is on a scale from 0-100</a:t>
            </a:r>
          </a:p>
          <a:p>
            <a:r>
              <a:rPr lang="en-US" sz="2000" dirty="0" err="1"/>
              <a:t>Speechiness</a:t>
            </a:r>
            <a:r>
              <a:rPr lang="en-US" sz="2000" dirty="0"/>
              <a:t>: How much spoken word is within a song on a scale from 0-1</a:t>
            </a:r>
          </a:p>
          <a:p>
            <a:r>
              <a:rPr lang="en-US" sz="2000" dirty="0"/>
              <a:t>Tempo: The pace of a song given by beats per minute </a:t>
            </a:r>
          </a:p>
          <a:p>
            <a:r>
              <a:rPr lang="en-US" sz="2000" dirty="0"/>
              <a:t>Valence: The amount of positiveness conveyed by a song on a scale from 0-1</a:t>
            </a:r>
          </a:p>
        </p:txBody>
      </p:sp>
    </p:spTree>
    <p:extLst>
      <p:ext uri="{BB962C8B-B14F-4D97-AF65-F5344CB8AC3E}">
        <p14:creationId xmlns:p14="http://schemas.microsoft.com/office/powerpoint/2010/main" val="153706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15E7-CA32-4972-8DFC-9BA6B60E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AD4D-008A-492E-B894-4FDD4F0E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Condensed dataset to include only songs released after 1990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Converted scale of ‘duration’ from milliseconds to minutes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Removed songs with a duration longer than 10 minutes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691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843A-C86E-4BFD-B2CD-5508EB62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Findings &amp;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9A23-2EC1-47D5-A040-5189C0755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Boxplots, histograms, &amp; summary statistics to see distributions &amp; frequencies of numeric variables can viewed in code</a:t>
            </a:r>
          </a:p>
          <a:p>
            <a:endParaRPr lang="en-US" sz="2000" dirty="0"/>
          </a:p>
          <a:p>
            <a:r>
              <a:rPr lang="en-US" sz="2000" dirty="0"/>
              <a:t>Correlation matrix &amp; scatterplots used to see if numeric variables are correlated with ‘popularity’</a:t>
            </a:r>
          </a:p>
          <a:p>
            <a:pPr lvl="1"/>
            <a:r>
              <a:rPr lang="en-US" sz="1600" dirty="0"/>
              <a:t>None of the numeric variables have a significant correlation with ‘popularity’ individually</a:t>
            </a:r>
          </a:p>
          <a:p>
            <a:endParaRPr lang="en-US" sz="2000" dirty="0"/>
          </a:p>
          <a:p>
            <a:r>
              <a:rPr lang="en-US" sz="2000" dirty="0"/>
              <a:t># of songs included per year ranges from 1756 songs from 2020 to 2000 songs from both 2017 &amp; 2018</a:t>
            </a:r>
          </a:p>
          <a:p>
            <a:endParaRPr lang="en-US" sz="2000" dirty="0"/>
          </a:p>
          <a:p>
            <a:r>
              <a:rPr lang="en-US" sz="2000" dirty="0"/>
              <a:t>Average popularity of songs through the years ranges from a popularity score of 39.83 in 1990 to a score of 69.66 in 2019</a:t>
            </a:r>
          </a:p>
          <a:p>
            <a:pPr lvl="1"/>
            <a:r>
              <a:rPr lang="en-US" sz="1600" dirty="0"/>
              <a:t>Increasing trend overall</a:t>
            </a:r>
          </a:p>
        </p:txBody>
      </p:sp>
    </p:spTree>
    <p:extLst>
      <p:ext uri="{BB962C8B-B14F-4D97-AF65-F5344CB8AC3E}">
        <p14:creationId xmlns:p14="http://schemas.microsoft.com/office/powerpoint/2010/main" val="137272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BD08-E311-4F4C-B1DE-213C9E4E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Findings &amp;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43BC-FB68-4B07-BA35-E1488EA09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50% of songs have a popularity score greater than 50, only 3% of songs have a popularity score equal to or greater than 75</a:t>
            </a:r>
          </a:p>
          <a:p>
            <a:endParaRPr lang="en-US" sz="2000" dirty="0"/>
          </a:p>
          <a:p>
            <a:r>
              <a:rPr lang="en-US" sz="2000" dirty="0"/>
              <a:t>Most frequently occurring song titles are ‘Home’, ‘You’, ‘Runaway’, ‘Stay’, &amp; ‘Forever’</a:t>
            </a:r>
          </a:p>
          <a:p>
            <a:endParaRPr lang="en-US" sz="2000" dirty="0"/>
          </a:p>
          <a:p>
            <a:r>
              <a:rPr lang="en-US" sz="2000" dirty="0"/>
              <a:t>Most frequently occurring words in song titles are ‘the’, ‘you’, ‘feat.’, ‘me’, &amp; ‘I’</a:t>
            </a:r>
          </a:p>
          <a:p>
            <a:endParaRPr lang="en-US" sz="2000" dirty="0"/>
          </a:p>
          <a:p>
            <a:r>
              <a:rPr lang="en-US" sz="2000" dirty="0"/>
              <a:t>The artists/bands with the most songs within the dataset are Taylor Swift, Eminem, Red Hot Chili Peppers, Nirvana, &amp; Green Day 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62657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132</TotalTime>
  <Words>904</Words>
  <Application>Microsoft Office PowerPoint</Application>
  <PresentationFormat>Widescreen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Berlin</vt:lpstr>
      <vt:lpstr>Predicting Spotify Song Popularity Scores</vt:lpstr>
      <vt:lpstr>Problem Statement</vt:lpstr>
      <vt:lpstr>Uses of Analysis </vt:lpstr>
      <vt:lpstr>Dataset</vt:lpstr>
      <vt:lpstr>Variables Used</vt:lpstr>
      <vt:lpstr>Variables Used</vt:lpstr>
      <vt:lpstr>Data Wrangling</vt:lpstr>
      <vt:lpstr>Initial Findings &amp; EDA</vt:lpstr>
      <vt:lpstr>Initial Findings &amp; EDA</vt:lpstr>
      <vt:lpstr>Correlation Matrix </vt:lpstr>
      <vt:lpstr>Machine Learning </vt:lpstr>
      <vt:lpstr>Model Summary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Spotify Song Popularity Scores</dc:title>
  <dc:creator>Rohit Gadiraju</dc:creator>
  <cp:lastModifiedBy>Rohit Gadiraju</cp:lastModifiedBy>
  <cp:revision>14</cp:revision>
  <dcterms:created xsi:type="dcterms:W3CDTF">2020-11-15T14:21:00Z</dcterms:created>
  <dcterms:modified xsi:type="dcterms:W3CDTF">2020-11-21T15:03:08Z</dcterms:modified>
</cp:coreProperties>
</file>