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0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0D0-78A1-4288-AEEE-EA62C4EAC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Song Popularity on Spotify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091AF-DB65-4E23-BDCD-504471DA8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Rohit Gadiraju</a:t>
            </a:r>
          </a:p>
        </p:txBody>
      </p:sp>
    </p:spTree>
    <p:extLst>
      <p:ext uri="{BB962C8B-B14F-4D97-AF65-F5344CB8AC3E}">
        <p14:creationId xmlns:p14="http://schemas.microsoft.com/office/powerpoint/2010/main" val="240385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Histograms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AC84C-CA29-41D3-9434-FC2BF40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08" y="2905841"/>
            <a:ext cx="3228976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BFE9-DAAC-43A5-9D70-481631C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619" y="2905841"/>
            <a:ext cx="3381375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8A65-B448-4C02-A820-0AB41D4AB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629" y="2905841"/>
            <a:ext cx="340995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A34EB-8845-4065-94A1-B3E8895B5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06" y="2905841"/>
            <a:ext cx="3228977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6B7C-F6DE-40B1-8954-3C953B9DA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615" y="2905841"/>
            <a:ext cx="3381375" cy="222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ACFAFA-DA2C-47DD-A82D-2DDE9FC59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621" y="2905841"/>
            <a:ext cx="33813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77A21-0630-4719-826B-79F7C7724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007" y="2905840"/>
            <a:ext cx="3228976" cy="2228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B72E06-6504-4A2B-BD93-BCCF04BC90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609" y="2905840"/>
            <a:ext cx="3381376" cy="2228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81ECAB-27C4-496B-915C-30583B966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610" y="2905840"/>
            <a:ext cx="3409950" cy="222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3A8ED-0D6E-4071-8EBD-089E9413F8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980" y="2905839"/>
            <a:ext cx="3228977" cy="22288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2C40B5-0488-4CE9-8F58-B0ABD8EDFA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71" y="2905840"/>
            <a:ext cx="3381375" cy="2228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E03F35-B8EF-4203-86BD-38613ACD49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533" y="2905839"/>
            <a:ext cx="3409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Histograms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AC84C-CA29-41D3-9434-FC2BF40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08" y="2905841"/>
            <a:ext cx="3228976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BFE9-DAAC-43A5-9D70-481631C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619" y="2905841"/>
            <a:ext cx="3381375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8A65-B448-4C02-A820-0AB41D4AB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629" y="2905841"/>
            <a:ext cx="340995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A34EB-8845-4065-94A1-B3E8895B5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06" y="2905841"/>
            <a:ext cx="3228977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6B7C-F6DE-40B1-8954-3C953B9DA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615" y="2905841"/>
            <a:ext cx="3381375" cy="222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ACFAFA-DA2C-47DD-A82D-2DDE9FC59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621" y="2905841"/>
            <a:ext cx="33813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77A21-0630-4719-826B-79F7C7724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007" y="2905840"/>
            <a:ext cx="3228976" cy="2228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B72E06-6504-4A2B-BD93-BCCF04BC90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609" y="2905840"/>
            <a:ext cx="3381376" cy="2228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81ECAB-27C4-496B-915C-30583B966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610" y="2905840"/>
            <a:ext cx="3409950" cy="222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3A8ED-0D6E-4071-8EBD-089E9413F8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980" y="2905839"/>
            <a:ext cx="3228977" cy="22288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2C40B5-0488-4CE9-8F58-B0ABD8EDFA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9571" y="2905840"/>
            <a:ext cx="3381375" cy="2228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E03F35-B8EF-4203-86BD-38613ACD491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16533" y="2905839"/>
            <a:ext cx="3409950" cy="2228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80C2DA-C565-4266-8480-0F55FBBC44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9268" y="2905838"/>
            <a:ext cx="3214678" cy="2228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CB0AB0-EEB4-480C-9A61-B707A4A886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19470" y="2905838"/>
            <a:ext cx="3381374" cy="2228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C64D38-9914-4F3E-8A18-2397EB731C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6329" y="2905838"/>
            <a:ext cx="340994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4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FD48-40E6-4054-99FC-2DCCC1AA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Correlation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935CD-5DBC-411F-8825-9979255C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230" y="2572445"/>
            <a:ext cx="5106660" cy="3532327"/>
          </a:xfrm>
        </p:spPr>
      </p:pic>
    </p:spTree>
    <p:extLst>
      <p:ext uri="{BB962C8B-B14F-4D97-AF65-F5344CB8AC3E}">
        <p14:creationId xmlns:p14="http://schemas.microsoft.com/office/powerpoint/2010/main" val="394391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Artist, Genre, &amp; Song Words Frequency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8BDB47-6B59-483B-A313-CF4E03F3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36" y="2905837"/>
            <a:ext cx="1939891" cy="2228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6A3FCD0-0E8D-45D0-AEDF-105FA2A35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05" y="2905837"/>
            <a:ext cx="1939891" cy="2228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00E5E8-3FCE-4025-8394-7CAAAA26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34" y="2905837"/>
            <a:ext cx="193989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C197-2674-4873-A750-87C9C2E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F1E7-EE60-450E-8B32-29FF94D81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correlation seen between numeric attributes &amp; popularity individually</a:t>
            </a:r>
          </a:p>
          <a:p>
            <a:r>
              <a:rPr lang="en-US" dirty="0"/>
              <a:t>Two pairs of attributes were correlated</a:t>
            </a:r>
          </a:p>
          <a:p>
            <a:pPr lvl="1"/>
            <a:r>
              <a:rPr lang="en-US" dirty="0"/>
              <a:t>Energy &amp; </a:t>
            </a:r>
            <a:r>
              <a:rPr lang="en-US" dirty="0" err="1"/>
              <a:t>Acousticness</a:t>
            </a:r>
            <a:r>
              <a:rPr lang="en-US" dirty="0"/>
              <a:t> (-0.57)</a:t>
            </a:r>
          </a:p>
          <a:p>
            <a:pPr lvl="1"/>
            <a:r>
              <a:rPr lang="en-US" dirty="0"/>
              <a:t>Energy &amp; Loudness (0.67)</a:t>
            </a:r>
          </a:p>
          <a:p>
            <a:r>
              <a:rPr lang="en-US" dirty="0"/>
              <a:t>Highly disproportionate number of songs belong to or are associated with the pop genre</a:t>
            </a:r>
          </a:p>
          <a:p>
            <a:pPr lvl="1"/>
            <a:r>
              <a:rPr lang="en-US" dirty="0"/>
              <a:t>Genre will not be used as an attribute in analysis due to this</a:t>
            </a:r>
          </a:p>
        </p:txBody>
      </p:sp>
    </p:spTree>
    <p:extLst>
      <p:ext uri="{BB962C8B-B14F-4D97-AF65-F5344CB8AC3E}">
        <p14:creationId xmlns:p14="http://schemas.microsoft.com/office/powerpoint/2010/main" val="427738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9DD-CFEA-400B-B836-70AB32C0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8FE-F06C-43E2-BC3E-8FC60E42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from 0-99</a:t>
            </a:r>
          </a:p>
          <a:p>
            <a:pPr lvl="1"/>
            <a:r>
              <a:rPr lang="en-US" dirty="0"/>
              <a:t>518 songs had a popularity score above 50</a:t>
            </a:r>
          </a:p>
          <a:p>
            <a:pPr lvl="1"/>
            <a:r>
              <a:rPr lang="en-US" dirty="0"/>
              <a:t>269 songs had a popularity score above 70</a:t>
            </a:r>
          </a:p>
          <a:p>
            <a:pPr lvl="1"/>
            <a:r>
              <a:rPr lang="en-US" dirty="0"/>
              <a:t>166 songs had a popularity score above 75</a:t>
            </a:r>
          </a:p>
          <a:p>
            <a:r>
              <a:rPr lang="en-US" dirty="0"/>
              <a:t>Mean of 66.5 &amp; standard deviation of 14.4</a:t>
            </a:r>
          </a:p>
          <a:p>
            <a:r>
              <a:rPr lang="en-US" dirty="0"/>
              <a:t>95% confidence interval of mean: 65.4 - 67.7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53AC0-8410-4492-A7A9-3320CDB1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687" y="2336873"/>
            <a:ext cx="3228975" cy="23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C695-2FDA-42E3-8C11-67FE6D93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6DA7-1754-44DA-97C1-4B83B6AF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‘Best’ linear regression model included significant numeric attributes, words used in titles, &amp; artist names</a:t>
            </a:r>
          </a:p>
          <a:p>
            <a:pPr lvl="1"/>
            <a:r>
              <a:rPr lang="en-US" dirty="0"/>
              <a:t>Only words that appeared at least 5 times but not in more than 70% of song titles were used</a:t>
            </a:r>
          </a:p>
          <a:p>
            <a:pPr lvl="1"/>
            <a:r>
              <a:rPr lang="en-US" dirty="0"/>
              <a:t>Only artist names that appeared at least 3 times were used</a:t>
            </a:r>
          </a:p>
          <a:p>
            <a:r>
              <a:rPr lang="en-US" dirty="0"/>
              <a:t>Explained about 20% of the variation in popularity scores</a:t>
            </a:r>
          </a:p>
          <a:p>
            <a:r>
              <a:rPr lang="en-US" dirty="0"/>
              <a:t>Had an RMSE value close to 15</a:t>
            </a:r>
          </a:p>
          <a:p>
            <a:pPr lvl="1"/>
            <a:r>
              <a:rPr lang="en-US" dirty="0"/>
              <a:t>Regression with only numeric attributes had an RMSE value of 13 but only explained 4% of the variation in popularity scores </a:t>
            </a:r>
          </a:p>
        </p:txBody>
      </p:sp>
    </p:spTree>
    <p:extLst>
      <p:ext uri="{BB962C8B-B14F-4D97-AF65-F5344CB8AC3E}">
        <p14:creationId xmlns:p14="http://schemas.microsoft.com/office/powerpoint/2010/main" val="45133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5BC-8E93-4CCF-876B-B70F9C5F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2DBA-6245-411B-BB33-1DD57335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numeric attributes:</a:t>
            </a:r>
          </a:p>
          <a:p>
            <a:pPr lvl="1"/>
            <a:r>
              <a:rPr lang="en-US" dirty="0"/>
              <a:t>Energy (-0.20)</a:t>
            </a:r>
          </a:p>
          <a:p>
            <a:pPr lvl="1"/>
            <a:r>
              <a:rPr lang="en-US" dirty="0"/>
              <a:t>Danceability (0.16)</a:t>
            </a:r>
          </a:p>
          <a:p>
            <a:pPr lvl="1"/>
            <a:r>
              <a:rPr lang="en-US" dirty="0"/>
              <a:t>Loudness (1.44)</a:t>
            </a:r>
          </a:p>
          <a:p>
            <a:r>
              <a:rPr lang="en-US" dirty="0"/>
              <a:t>Significant words in titles: </a:t>
            </a:r>
          </a:p>
          <a:p>
            <a:pPr lvl="1"/>
            <a:r>
              <a:rPr lang="en-US" dirty="0"/>
              <a:t>Be (-11.07)</a:t>
            </a:r>
          </a:p>
          <a:p>
            <a:pPr lvl="1"/>
            <a:r>
              <a:rPr lang="en-US" dirty="0"/>
              <a:t>Good (9.94)</a:t>
            </a:r>
          </a:p>
          <a:p>
            <a:pPr lvl="1"/>
            <a:r>
              <a:rPr lang="en-US" dirty="0"/>
              <a:t>Lose (12.05)</a:t>
            </a:r>
          </a:p>
          <a:p>
            <a:pPr lvl="1"/>
            <a:r>
              <a:rPr lang="en-US" dirty="0"/>
              <a:t>one (-13.24)</a:t>
            </a:r>
          </a:p>
          <a:p>
            <a:pPr lvl="1"/>
            <a:r>
              <a:rPr lang="en-US" dirty="0"/>
              <a:t>Your (-11.97)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CF8-B9A5-4F6B-A67C-4450CA4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7CC0-891E-4EA3-8096-EE98380D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Significant artist names:</a:t>
            </a:r>
          </a:p>
          <a:p>
            <a:pPr lvl="1"/>
            <a:r>
              <a:rPr lang="en-US" dirty="0"/>
              <a:t>Bieber (4.51)</a:t>
            </a:r>
          </a:p>
          <a:p>
            <a:pPr lvl="1"/>
            <a:r>
              <a:rPr lang="en-US" dirty="0"/>
              <a:t>Clarkson (36.17)</a:t>
            </a:r>
          </a:p>
          <a:p>
            <a:pPr lvl="1"/>
            <a:r>
              <a:rPr lang="en-US" dirty="0"/>
              <a:t>Grande (9.17)</a:t>
            </a:r>
          </a:p>
          <a:p>
            <a:pPr lvl="1"/>
            <a:r>
              <a:rPr lang="en-US" dirty="0"/>
              <a:t>Harris (14.07)</a:t>
            </a:r>
          </a:p>
          <a:p>
            <a:pPr lvl="1"/>
            <a:r>
              <a:rPr lang="en-US" dirty="0"/>
              <a:t>Jennifer (-57.27)</a:t>
            </a:r>
          </a:p>
          <a:p>
            <a:pPr lvl="1"/>
            <a:r>
              <a:rPr lang="en-US" dirty="0"/>
              <a:t>Kelly (-38.32)</a:t>
            </a:r>
          </a:p>
          <a:p>
            <a:pPr lvl="1"/>
            <a:r>
              <a:rPr lang="en-US" dirty="0"/>
              <a:t>Lewis (6.52)</a:t>
            </a:r>
          </a:p>
          <a:p>
            <a:pPr lvl="1"/>
            <a:r>
              <a:rPr lang="en-US" dirty="0"/>
              <a:t>Lopez (47.32)</a:t>
            </a:r>
          </a:p>
          <a:p>
            <a:pPr lvl="1"/>
            <a:r>
              <a:rPr lang="en-US" dirty="0"/>
              <a:t>Maroon (7.62)</a:t>
            </a:r>
          </a:p>
          <a:p>
            <a:pPr lvl="1"/>
            <a:r>
              <a:rPr lang="en-US" dirty="0"/>
              <a:t>Martin (-16.42)</a:t>
            </a:r>
          </a:p>
          <a:p>
            <a:pPr lvl="1"/>
            <a:r>
              <a:rPr lang="en-US" dirty="0"/>
              <a:t>Mendes (10.83)</a:t>
            </a:r>
          </a:p>
          <a:p>
            <a:pPr lvl="1"/>
            <a:r>
              <a:rPr lang="en-US" dirty="0"/>
              <a:t>Minaj (-24.19)</a:t>
            </a:r>
          </a:p>
          <a:p>
            <a:pPr lvl="1"/>
            <a:r>
              <a:rPr lang="en-US" dirty="0"/>
              <a:t>Smith (23.28)</a:t>
            </a:r>
          </a:p>
          <a:p>
            <a:pPr lvl="1"/>
            <a:r>
              <a:rPr lang="en-US" dirty="0"/>
              <a:t>Spears (-12.02)</a:t>
            </a:r>
          </a:p>
          <a:p>
            <a:pPr lvl="1"/>
            <a:r>
              <a:rPr lang="en-US" dirty="0"/>
              <a:t>Stefani (-23.56)</a:t>
            </a:r>
          </a:p>
          <a:p>
            <a:pPr lvl="1"/>
            <a:r>
              <a:rPr lang="en-US" dirty="0"/>
              <a:t>Timberlake (-11.00)</a:t>
            </a:r>
          </a:p>
        </p:txBody>
      </p:sp>
    </p:spTree>
    <p:extLst>
      <p:ext uri="{BB962C8B-B14F-4D97-AF65-F5344CB8AC3E}">
        <p14:creationId xmlns:p14="http://schemas.microsoft.com/office/powerpoint/2010/main" val="189427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92EE-0453-438B-9E23-E371A8E2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Learning: Decision Tree, Random Forest, Gradient Boosting, &amp; </a:t>
            </a:r>
            <a:r>
              <a:rPr lang="en-US" sz="2000" dirty="0" err="1"/>
              <a:t>kNN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9118-0D93-49AB-9F37-D9AEC86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tree, random forest, gradient boosting &amp; </a:t>
            </a:r>
            <a:r>
              <a:rPr lang="en-US" dirty="0" err="1"/>
              <a:t>kNN</a:t>
            </a:r>
            <a:r>
              <a:rPr lang="en-US" dirty="0"/>
              <a:t> regression models also run using only numeric attributes </a:t>
            </a:r>
          </a:p>
          <a:p>
            <a:r>
              <a:rPr lang="en-US" dirty="0"/>
              <a:t>All models had RMSE value below 15</a:t>
            </a:r>
          </a:p>
          <a:p>
            <a:pPr lvl="1"/>
            <a:r>
              <a:rPr lang="en-US" dirty="0"/>
              <a:t>Decision Tree – 14.46</a:t>
            </a:r>
          </a:p>
          <a:p>
            <a:pPr lvl="1"/>
            <a:r>
              <a:rPr lang="en-US" dirty="0"/>
              <a:t>Random Forest – 13.17</a:t>
            </a:r>
          </a:p>
          <a:p>
            <a:pPr lvl="1"/>
            <a:r>
              <a:rPr lang="en-US" dirty="0"/>
              <a:t>Gradient Boosting – 14.29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– 13.41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D5570F-301B-499B-9C05-9E979888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5" y="4135582"/>
            <a:ext cx="4710545" cy="27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67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4809-6C9C-47CC-8A4F-CF7A4F9E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F62E-CE67-4F41-AA55-B9BFAB6D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song attributes, words used in titles, &amp; artists contribute the most to a song being more popular?</a:t>
            </a:r>
          </a:p>
          <a:p>
            <a:r>
              <a:rPr lang="en-US" dirty="0"/>
              <a:t>How accurately can these attributes predict the popularity of songs not yet released?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3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D464-C052-4DC3-A49E-B66528B9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B0F7-BDBE-4593-BDE3-2BFE40AF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20% of variance in popularity score being explained is not high % but popularity depends on human preferences which are difficult to predict</a:t>
            </a:r>
          </a:p>
          <a:p>
            <a:r>
              <a:rPr lang="en-US" dirty="0"/>
              <a:t>Results skewed by specific songs present within dataset</a:t>
            </a:r>
          </a:p>
          <a:p>
            <a:pPr lvl="1"/>
            <a:r>
              <a:rPr lang="en-US" dirty="0"/>
              <a:t>Only 586 out of millions of songs available on Spotify considered </a:t>
            </a:r>
          </a:p>
          <a:p>
            <a:pPr lvl="1"/>
            <a:r>
              <a:rPr lang="en-US" dirty="0"/>
              <a:t>Models unable to have higher predictive power due to relatively small sample </a:t>
            </a:r>
          </a:p>
          <a:p>
            <a:pPr lvl="1"/>
            <a:r>
              <a:rPr lang="en-US" dirty="0"/>
              <a:t>Also obtained unexpected (high/low) coefficient values associated with attributes due to sample size </a:t>
            </a:r>
          </a:p>
          <a:p>
            <a:pPr lvl="1"/>
            <a:r>
              <a:rPr lang="en-US" dirty="0"/>
              <a:t>Ex: Only popular or unpopular songs associated with a well-known artist could have been included </a:t>
            </a:r>
          </a:p>
          <a:p>
            <a:pPr lvl="1"/>
            <a:r>
              <a:rPr lang="en-US" dirty="0"/>
              <a:t>Effectiveness &amp; ineffectiveness of certain numeric attributes &amp; words in titles could change as well given additional song data </a:t>
            </a:r>
          </a:p>
        </p:txBody>
      </p:sp>
    </p:spTree>
    <p:extLst>
      <p:ext uri="{BB962C8B-B14F-4D97-AF65-F5344CB8AC3E}">
        <p14:creationId xmlns:p14="http://schemas.microsoft.com/office/powerpoint/2010/main" val="361086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114E-494F-4B1B-88A5-CE6F523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33CD-C34C-4560-BE01-3A3DBC45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attributes were still relatively effective in predicting the popularity of songs within tests sets</a:t>
            </a:r>
          </a:p>
          <a:p>
            <a:r>
              <a:rPr lang="en-US" dirty="0"/>
              <a:t>Most effective models were able to predict popularity scores within a +/- 13-15 score range </a:t>
            </a:r>
          </a:p>
          <a:p>
            <a:pPr lvl="1"/>
            <a:r>
              <a:rPr lang="en-US" dirty="0"/>
              <a:t>Linear Regression, Decision Tree, Random Forest, Gradient Boosting, &amp; </a:t>
            </a:r>
            <a:r>
              <a:rPr lang="en-US" dirty="0" err="1"/>
              <a:t>kNN</a:t>
            </a:r>
            <a:r>
              <a:rPr lang="en-US" dirty="0"/>
              <a:t> models all had RMSE values within this range</a:t>
            </a:r>
          </a:p>
          <a:p>
            <a:r>
              <a:rPr lang="en-US" dirty="0"/>
              <a:t>With more data &amp; hyperparameter tuning, error range could be lowered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8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A060-CCA5-411C-B1AD-24D5E5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8DBD-0FD5-4F0B-BE75-481125171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more data from Spotify’s API &amp; re-apply steps &amp; models created on additional data to see if popularity can be predicted more accurately </a:t>
            </a:r>
          </a:p>
          <a:p>
            <a:pPr lvl="1"/>
            <a:r>
              <a:rPr lang="en-US" dirty="0"/>
              <a:t>PCA can be used to reduce &amp; combine additional dimensions </a:t>
            </a:r>
          </a:p>
          <a:p>
            <a:pPr lvl="1"/>
            <a:r>
              <a:rPr lang="en-US" dirty="0"/>
              <a:t>More advanced NLP techniques can be used to extract more meaning from words in titles &amp; which artists are associated with a song</a:t>
            </a:r>
          </a:p>
          <a:p>
            <a:r>
              <a:rPr lang="en-US" dirty="0"/>
              <a:t>If additional songs are more evenly distributed between different genres, genre can be used as a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10624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852D-9D3D-49A8-8208-56F2A425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D22F-0585-4446-998B-451058ED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insights to allow</a:t>
            </a:r>
          </a:p>
          <a:p>
            <a:pPr lvl="1"/>
            <a:r>
              <a:rPr lang="en-US" sz="1900" dirty="0"/>
              <a:t>Artists &amp; bands to create more popular songs</a:t>
            </a:r>
          </a:p>
          <a:p>
            <a:pPr lvl="1"/>
            <a:r>
              <a:rPr lang="en-US" sz="1900" dirty="0"/>
              <a:t>Recording labels &amp; music producers to develop &amp; release more popular music</a:t>
            </a:r>
          </a:p>
          <a:p>
            <a:pPr lvl="1"/>
            <a:r>
              <a:rPr lang="en-US" sz="1900" dirty="0"/>
              <a:t>More popularity usually means more financial success</a:t>
            </a:r>
          </a:p>
        </p:txBody>
      </p:sp>
    </p:spTree>
    <p:extLst>
      <p:ext uri="{BB962C8B-B14F-4D97-AF65-F5344CB8AC3E}">
        <p14:creationId xmlns:p14="http://schemas.microsoft.com/office/powerpoint/2010/main" val="285605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E444-1E82-4FCB-95E8-8E724EB1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9EB3-FA73-43A5-8BCE-93B2877E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700" dirty="0"/>
              <a:t>Obtained from Kaggle but originally extracted from Spotify’s API</a:t>
            </a:r>
          </a:p>
          <a:p>
            <a:r>
              <a:rPr lang="en-US" sz="1700" dirty="0"/>
              <a:t>603 rows with 14 attributes each </a:t>
            </a:r>
          </a:p>
          <a:p>
            <a:r>
              <a:rPr lang="en-US" sz="1700" dirty="0"/>
              <a:t>All values for numeric attributes assigned by Spotify’s scoring system</a:t>
            </a:r>
          </a:p>
          <a:p>
            <a:r>
              <a:rPr lang="en-US" sz="1700" dirty="0"/>
              <a:t>Attributes:</a:t>
            </a:r>
          </a:p>
          <a:p>
            <a:pPr lvl="1"/>
            <a:r>
              <a:rPr lang="en-US" sz="1500" dirty="0"/>
              <a:t>Title</a:t>
            </a:r>
          </a:p>
          <a:p>
            <a:pPr lvl="1"/>
            <a:r>
              <a:rPr lang="en-US" sz="1500" dirty="0"/>
              <a:t>Artist</a:t>
            </a:r>
          </a:p>
          <a:p>
            <a:pPr lvl="1"/>
            <a:r>
              <a:rPr lang="en-US" sz="1500" dirty="0"/>
              <a:t>Genre</a:t>
            </a:r>
          </a:p>
          <a:p>
            <a:pPr lvl="1"/>
            <a:r>
              <a:rPr lang="en-US" sz="1500" dirty="0"/>
              <a:t>Year (all songs from 2010-2019 but year will not be used in analysis)</a:t>
            </a:r>
          </a:p>
          <a:p>
            <a:pPr lvl="1"/>
            <a:r>
              <a:rPr lang="en-US" sz="1500" dirty="0"/>
              <a:t>Beats Per Minute</a:t>
            </a:r>
          </a:p>
          <a:p>
            <a:pPr lvl="1"/>
            <a:r>
              <a:rPr lang="en-US" sz="1500" dirty="0"/>
              <a:t>Energy (how energetic song is)</a:t>
            </a:r>
          </a:p>
          <a:p>
            <a:pPr lvl="1"/>
            <a:r>
              <a:rPr lang="en-US" sz="1500" dirty="0"/>
              <a:t>Danceability</a:t>
            </a:r>
          </a:p>
          <a:p>
            <a:pPr lvl="1"/>
            <a:r>
              <a:rPr lang="en-US" sz="1500" dirty="0"/>
              <a:t>Loudness</a:t>
            </a:r>
          </a:p>
          <a:p>
            <a:pPr lvl="1"/>
            <a:r>
              <a:rPr lang="en-US" sz="1500" dirty="0"/>
              <a:t>Liveness (how likely song is a live recording)</a:t>
            </a:r>
          </a:p>
          <a:p>
            <a:pPr lvl="1"/>
            <a:r>
              <a:rPr lang="en-US" sz="1500" dirty="0"/>
              <a:t>Valence (how positive the mood of song is)</a:t>
            </a:r>
          </a:p>
          <a:p>
            <a:pPr lvl="1"/>
            <a:r>
              <a:rPr lang="en-US" sz="1500" dirty="0"/>
              <a:t>Duration</a:t>
            </a:r>
          </a:p>
          <a:p>
            <a:pPr lvl="1"/>
            <a:r>
              <a:rPr lang="en-US" sz="1500" dirty="0" err="1"/>
              <a:t>Acousticness</a:t>
            </a:r>
            <a:endParaRPr lang="en-US" sz="1500" dirty="0"/>
          </a:p>
          <a:p>
            <a:pPr lvl="1"/>
            <a:r>
              <a:rPr lang="en-US" sz="1500" dirty="0" err="1"/>
              <a:t>Speechiness</a:t>
            </a:r>
            <a:r>
              <a:rPr lang="en-US" sz="1500" dirty="0"/>
              <a:t> (how much spoken word song contains)</a:t>
            </a:r>
          </a:p>
          <a:p>
            <a:pPr lvl="1"/>
            <a:r>
              <a:rPr lang="en-US" sz="1500" dirty="0"/>
              <a:t>Popularity</a:t>
            </a:r>
          </a:p>
        </p:txBody>
      </p:sp>
    </p:spTree>
    <p:extLst>
      <p:ext uri="{BB962C8B-B14F-4D97-AF65-F5344CB8AC3E}">
        <p14:creationId xmlns:p14="http://schemas.microsoft.com/office/powerpoint/2010/main" val="76479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781-DCC2-497F-BA5F-379528CB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F409-BA86-42D7-ACEB-EE9554B5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missing data</a:t>
            </a:r>
          </a:p>
          <a:p>
            <a:r>
              <a:rPr lang="en-US" dirty="0"/>
              <a:t>Many ‘outliers’ but still acceptable values</a:t>
            </a:r>
          </a:p>
          <a:p>
            <a:r>
              <a:rPr lang="en-US" dirty="0"/>
              <a:t>Rows removed due to</a:t>
            </a:r>
          </a:p>
          <a:p>
            <a:pPr lvl="1"/>
            <a:r>
              <a:rPr lang="en-US" dirty="0"/>
              <a:t>Having value of 0 for all numeric attributes (1 row)</a:t>
            </a:r>
          </a:p>
          <a:p>
            <a:pPr lvl="1"/>
            <a:r>
              <a:rPr lang="en-US" dirty="0"/>
              <a:t>Multiple rows for same song but different year (14 rows)</a:t>
            </a:r>
          </a:p>
          <a:p>
            <a:pPr lvl="1"/>
            <a:r>
              <a:rPr lang="en-US" dirty="0"/>
              <a:t>Multiple rows for same song but different popularity scores (2 rows)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Scatterplots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Scatterplots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AC84C-CA29-41D3-9434-FC2BF40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08" y="2905841"/>
            <a:ext cx="3228976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BFE9-DAAC-43A5-9D70-481631C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619" y="2905841"/>
            <a:ext cx="3381375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8A65-B448-4C02-A820-0AB41D4AB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629" y="2905841"/>
            <a:ext cx="340995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6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Scatterplots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AC84C-CA29-41D3-9434-FC2BF40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08" y="2905841"/>
            <a:ext cx="3228976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BFE9-DAAC-43A5-9D70-481631C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619" y="2905841"/>
            <a:ext cx="3381375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8A65-B448-4C02-A820-0AB41D4AB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629" y="2905841"/>
            <a:ext cx="340995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A34EB-8845-4065-94A1-B3E8895B5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06" y="2905841"/>
            <a:ext cx="3228977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6B7C-F6DE-40B1-8954-3C953B9DA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615" y="2905841"/>
            <a:ext cx="3381375" cy="222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ACFAFA-DA2C-47DD-A82D-2DDE9FC59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621" y="2905841"/>
            <a:ext cx="3381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F57-0DBD-41D1-A652-ABD0CC6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Histograms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C53AB-9A11-4ACE-B15E-20B86857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8" y="2905841"/>
            <a:ext cx="3228975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0183A-9D4E-4876-9648-AA6FD1E0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621" y="2905841"/>
            <a:ext cx="3381375" cy="2228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E5918-FFEF-4265-9CA7-6140DEC3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634" y="2905841"/>
            <a:ext cx="3409950" cy="2228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AC84C-CA29-41D3-9434-FC2BF409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08" y="2905841"/>
            <a:ext cx="3228976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AEBFE9-DAAC-43A5-9D70-481631C2E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619" y="2905841"/>
            <a:ext cx="3381375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8A65-B448-4C02-A820-0AB41D4AB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6629" y="2905841"/>
            <a:ext cx="3409955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EA34EB-8845-4065-94A1-B3E8895B5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06" y="2905841"/>
            <a:ext cx="3228977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6B7C-F6DE-40B1-8954-3C953B9DA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615" y="2905841"/>
            <a:ext cx="3381375" cy="222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ACFAFA-DA2C-47DD-A82D-2DDE9FC59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6621" y="2905841"/>
            <a:ext cx="3381375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77A21-0630-4719-826B-79F7C7724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007" y="2905840"/>
            <a:ext cx="3228976" cy="2228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B72E06-6504-4A2B-BD93-BCCF04BC90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609" y="2905840"/>
            <a:ext cx="3381376" cy="2228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81ECAB-27C4-496B-915C-30583B9666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16610" y="2905840"/>
            <a:ext cx="34099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875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1475</TotalTime>
  <Words>878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Song Popularity on Spotify </vt:lpstr>
      <vt:lpstr>Problem Statement</vt:lpstr>
      <vt:lpstr>Potential Outcomes of Analysis</vt:lpstr>
      <vt:lpstr>Description of Dataset </vt:lpstr>
      <vt:lpstr>Data Wrangling</vt:lpstr>
      <vt:lpstr>EDA: Scatterplots</vt:lpstr>
      <vt:lpstr>EDA: Scatterplots</vt:lpstr>
      <vt:lpstr>EDA: Scatterplots</vt:lpstr>
      <vt:lpstr>EDA: Histograms</vt:lpstr>
      <vt:lpstr>EDA: Histograms</vt:lpstr>
      <vt:lpstr>EDA: Histograms</vt:lpstr>
      <vt:lpstr>EDA: Correlation Matrix </vt:lpstr>
      <vt:lpstr>EDA: Artist, Genre, &amp; Song Words Frequency</vt:lpstr>
      <vt:lpstr>EDA Summary</vt:lpstr>
      <vt:lpstr>Popularity Statistical Analysis</vt:lpstr>
      <vt:lpstr>Machine Learning: Linear Regression </vt:lpstr>
      <vt:lpstr>Machine Learning: Linear Regression </vt:lpstr>
      <vt:lpstr>Machine Learning: Linear Regression </vt:lpstr>
      <vt:lpstr>Machine Learning: Decision Tree, Random Forest, Gradient Boosting, &amp; kNN</vt:lpstr>
      <vt:lpstr>Conclusions</vt:lpstr>
      <vt:lpstr>Conclusions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Popularity on Spotify</dc:title>
  <dc:creator>Rohit Gadiraju</dc:creator>
  <cp:lastModifiedBy>Rohit Gadiraju</cp:lastModifiedBy>
  <cp:revision>27</cp:revision>
  <dcterms:created xsi:type="dcterms:W3CDTF">2020-08-26T23:57:49Z</dcterms:created>
  <dcterms:modified xsi:type="dcterms:W3CDTF">2020-08-28T00:48:51Z</dcterms:modified>
</cp:coreProperties>
</file>