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12192000" cy="6858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 /><Relationship Id="rId20" Type="http://schemas.openxmlformats.org/officeDocument/2006/relationships/tableStyles" Target="tableStyles.xml" /><Relationship Id="rId2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7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871530" y="3212975"/>
            <a:ext cx="8534399" cy="1752599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8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20054" y="1204857"/>
            <a:ext cx="10339617" cy="1910715"/>
          </a:xfrm>
        </p:spPr>
        <p:txBody>
          <a:bodyPr anchor="b"/>
          <a:lstStyle>
            <a:lvl1pPr algn="ctr">
              <a:defRPr sz="5400" b="0" cap="none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folHlink="folHlink" hlink="hlink" tx1="lt1" tx2="lt2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8" name="Title 10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folHlink="folHlink" hlink="hlink" tx1="dk1" tx2="dk2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32331" y="1484784"/>
            <a:ext cx="10312995" cy="410445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Title 10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25158" y="116631"/>
            <a:ext cx="10341684" cy="1054250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6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overrideClrMapping accent1="accent1" accent2="accent2" accent3="accent3" accent4="accent4" accent5="accent5" accent6="accent6" bg1="lt1" bg2="lt2" folHlink="folHlink" hlink="hlink" tx1="dk1" tx2="dk2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8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719402" y="1556793"/>
            <a:ext cx="5071871" cy="4563770"/>
          </a:xfrm>
        </p:spPr>
        <p:txBody>
          <a:bodyPr/>
          <a:lstStyle>
            <a:lvl1pPr marL="174623" indent="-174623">
              <a:defRPr sz="2400"/>
            </a:lvl1pPr>
            <a:lvl2pPr marL="533399" indent="-174623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3">
              <a:defRPr sz="1600"/>
            </a:lvl4pPr>
            <a:lvl5pPr marL="1523999" indent="-174623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9" name="Content Placeholder 3" hidden="0"/>
          <p:cNvSpPr>
            <a:spLocks noGrp="1"/>
          </p:cNvSpPr>
          <p:nvPr isPhoto="0" userDrawn="0">
            <p:ph sz="half" idx="13" hasCustomPrompt="0"/>
          </p:nvPr>
        </p:nvSpPr>
        <p:spPr bwMode="auto">
          <a:xfrm>
            <a:off x="6288021" y="1556793"/>
            <a:ext cx="5071871" cy="4563770"/>
          </a:xfrm>
        </p:spPr>
        <p:txBody>
          <a:bodyPr/>
          <a:lstStyle>
            <a:lvl1pPr marL="174623" indent="-174623">
              <a:defRPr sz="2400"/>
            </a:lvl1pPr>
            <a:lvl2pPr marL="533399" indent="-174623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3">
              <a:defRPr sz="1600"/>
            </a:lvl4pPr>
            <a:lvl5pPr marL="1523999" indent="-174623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719402" y="1556791"/>
            <a:ext cx="5080583" cy="658367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719402" y="2492895"/>
            <a:ext cx="5071871" cy="3627666"/>
          </a:xfrm>
        </p:spPr>
        <p:txBody>
          <a:bodyPr/>
          <a:lstStyle>
            <a:lvl1pPr marL="174623" indent="-174623">
              <a:defRPr sz="2400"/>
            </a:lvl1pPr>
            <a:lvl2pPr marL="533399" indent="-174623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3">
              <a:defRPr sz="1600"/>
            </a:lvl4pPr>
            <a:lvl5pPr marL="1523999" indent="-174623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384031" y="1556791"/>
            <a:ext cx="5074114" cy="658367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1" name="Content Placeholder 3" hidden="0"/>
          <p:cNvSpPr>
            <a:spLocks noGrp="1"/>
          </p:cNvSpPr>
          <p:nvPr isPhoto="0" userDrawn="0">
            <p:ph sz="half" idx="13" hasCustomPrompt="0"/>
          </p:nvPr>
        </p:nvSpPr>
        <p:spPr bwMode="auto">
          <a:xfrm>
            <a:off x="6288021" y="2492897"/>
            <a:ext cx="5071871" cy="3780066"/>
          </a:xfrm>
        </p:spPr>
        <p:txBody>
          <a:bodyPr/>
          <a:lstStyle>
            <a:lvl1pPr marL="174623" indent="-174623">
              <a:defRPr sz="2400"/>
            </a:lvl1pPr>
            <a:lvl2pPr marL="533399" indent="-174623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3">
              <a:defRPr sz="1600"/>
            </a:lvl4pPr>
            <a:lvl5pPr marL="1523999" indent="-174623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12773" y="596974"/>
            <a:ext cx="4563310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922668" y="559398"/>
            <a:ext cx="5488889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712773" y="2618910"/>
            <a:ext cx="4548966" cy="350219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03642" y="4668818"/>
            <a:ext cx="10356027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917985" y="5324305"/>
            <a:ext cx="1034168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Picture Placeholder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543606" y="620687"/>
            <a:ext cx="6929454" cy="3897818"/>
          </a:xfrm>
        </p:spPr>
        <p:txBody>
          <a:bodyPr/>
          <a:lstStyle>
            <a:lvl1pPr marL="0" indent="0">
              <a:buNone/>
              <a:defRPr lang="ru-RU"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1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25158" y="116631"/>
            <a:ext cx="10341684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32330" y="1772815"/>
            <a:ext cx="10327339" cy="4320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914400">
        <a:spcBef>
          <a:spcPts val="0"/>
        </a:spcBef>
        <a:buClrTx/>
        <a:buFont typeface="Arial"/>
        <a:buChar char="•"/>
        <a:defRPr sz="24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754379" indent="-342900" algn="l" defTabSz="914400">
        <a:spcBef>
          <a:spcPts val="0"/>
        </a:spcBef>
        <a:buClrTx/>
        <a:buFont typeface="Times New Roman"/>
        <a:buChar char="–"/>
        <a:defRPr sz="2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20140" indent="-342900" algn="l" defTabSz="914400">
        <a:spcBef>
          <a:spcPts val="0"/>
        </a:spcBef>
        <a:buClrTx/>
        <a:buFont typeface="Arial"/>
        <a:buChar char="•"/>
        <a:defRPr sz="20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474470" indent="-285750" algn="l" defTabSz="914400">
        <a:spcBef>
          <a:spcPts val="0"/>
        </a:spcBef>
        <a:buClrTx/>
        <a:buFont typeface="Times New Roman"/>
        <a:buChar char="–"/>
        <a:defRPr sz="18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794509" indent="-285750" algn="l" defTabSz="914400">
        <a:spcBef>
          <a:spcPts val="0"/>
        </a:spcBef>
        <a:buClrTx/>
        <a:buFont typeface="Times New Roman"/>
        <a:buChar char="»"/>
        <a:defRPr sz="16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>
        <a:spcBef>
          <a:spcPts val="398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>
        <a:spcBef>
          <a:spcPts val="398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>
        <a:spcBef>
          <a:spcPts val="398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>
        <a:spcBef>
          <a:spcPts val="398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Relationship Id="rId4" Type="http://schemas.openxmlformats.org/officeDocument/2006/relationships/image" Target="../media/image19.jp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PROJET 2</a:t>
            </a:r>
            <a:endParaRPr lang="fr-FR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36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Reservia</a:t>
            </a:r>
            <a:endParaRPr sz="36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82479"/>
            <a:ext cx="10515600" cy="1113211"/>
          </a:xfrm>
        </p:spPr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Section Hébergement et Populaire (1/2)</a:t>
            </a:r>
            <a:endParaRPr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256195"/>
            <a:ext cx="10515600" cy="5300869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J’ai créé un conteneur composé d’une image 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transformée en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block 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et d’un conteneur avec les informations sous l’image.</a:t>
            </a:r>
            <a:endParaRPr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ClrTx/>
              <a:buFont typeface="Arial"/>
              <a:buNone/>
              <a:defRPr/>
            </a:pPr>
            <a:endParaRPr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Les images </a:t>
            </a: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ont des </a:t>
            </a: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valeurs largeur </a:t>
            </a:r>
            <a:endParaRPr sz="2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ClrTx/>
              <a:buFont typeface="Arial"/>
              <a:buNone/>
              <a:defRPr/>
            </a:pP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et </a:t>
            </a: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hauteur défini et sont </a:t>
            </a: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intégrées dans </a:t>
            </a:r>
            <a:endParaRPr sz="2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ClrTx/>
              <a:buFont typeface="Arial"/>
              <a:buNone/>
              <a:defRPr/>
            </a:pP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un </a:t>
            </a: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conteneur avec une </a:t>
            </a: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hauteur défini.</a:t>
            </a:r>
            <a:endParaRPr sz="2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2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J’ai mis l’image avec </a:t>
            </a: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un recadrage </a:t>
            </a:r>
            <a:endParaRPr sz="2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qui élimine tout ce qui déborde.</a:t>
            </a:r>
            <a:endParaRPr sz="280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7320859" y="2753345"/>
            <a:ext cx="3486150" cy="3438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Section Hébergement et Populaire (2/2)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J’ai créé 2 classes pour les étoiles</a:t>
            </a:r>
            <a:endParaRPr sz="2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(facile à déployer).</a:t>
            </a:r>
            <a:endParaRPr sz="280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7891738" y="2212146"/>
            <a:ext cx="2924174" cy="13811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Section Activités (1/3)</a:t>
            </a:r>
            <a:endParaRPr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Pour les images j’ai utilisé le même procédé.</a:t>
            </a:r>
            <a:endParaRPr sz="2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Pour le div contenant l’information,</a:t>
            </a:r>
            <a:endParaRPr sz="2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je l’ai </a:t>
            </a: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placé en absolu avec une</a:t>
            </a:r>
            <a:endParaRPr sz="2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hauteur défini et une position</a:t>
            </a:r>
            <a:endParaRPr sz="2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forcée en bas.</a:t>
            </a:r>
            <a:endParaRPr sz="280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7822164" y="3263271"/>
            <a:ext cx="3228975" cy="15620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Section Activités (2/3)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J’ai créé une grille composée </a:t>
            </a:r>
            <a:endParaRPr lang="fr-FR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ClrTx/>
              <a:buFont typeface="Arial"/>
              <a:buNone/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Arial"/>
              </a:rPr>
              <a:t> 4 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colonnes 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sur 1seule ligne </a:t>
            </a:r>
            <a:endParaRPr lang="fr-FR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ClrTx/>
              <a:buFont typeface="Arial"/>
              <a:buNone/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avec 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insertion de l’espace 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entre </a:t>
            </a:r>
            <a:endParaRPr lang="fr-FR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ClrTx/>
              <a:buFont typeface="Arial"/>
              <a:buNone/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les 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colonnes.</a:t>
            </a:r>
            <a:endParaRPr lang="fr-FR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fr-FR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Les conteneurs des cartes </a:t>
            </a:r>
            <a:endParaRPr lang="fr-FR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sont en positions relatives afin de </a:t>
            </a:r>
            <a:endParaRPr lang="fr-FR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pouvoir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mettre mes cartes l’une</a:t>
            </a:r>
            <a:endParaRPr lang="fr-FR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au dessus de l’autre.</a:t>
            </a:r>
            <a:endParaRPr lang="fr-FR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954559" y="1911255"/>
            <a:ext cx="4229100" cy="1362074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7073623" y="4366038"/>
            <a:ext cx="3990974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4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Section Activités (3/3)</a:t>
            </a:r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J’ai positionné mes images selon la colonne</a:t>
            </a:r>
            <a:endParaRPr sz="2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ou elles devaient se situer.</a:t>
            </a:r>
            <a:endParaRPr sz="2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J’ai défini l’emplacement des cartes</a:t>
            </a:r>
            <a:endParaRPr sz="2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ClrTx/>
              <a:buFont typeface="Arial"/>
              <a:buNone/>
              <a:defRPr/>
            </a:pP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 en bas conformément à la maquette.</a:t>
            </a:r>
            <a:endParaRPr sz="2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2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2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J’ai appliqué un filtre à la photo</a:t>
            </a: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 du</a:t>
            </a:r>
            <a:endParaRPr sz="2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sz="28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Parc National des Calanques</a:t>
            </a: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.</a:t>
            </a:r>
            <a:endParaRPr sz="280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289441" y="3749066"/>
            <a:ext cx="2419349" cy="676274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7860816" y="5397970"/>
            <a:ext cx="2847974" cy="695323"/>
          </a:xfrm>
          <a:prstGeom prst="rect">
            <a:avLst/>
          </a:prstGeom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8689491" y="1825624"/>
            <a:ext cx="2019299" cy="733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Footer</a:t>
            </a:r>
            <a:endParaRPr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 sz="2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J’ai créé une grille de 3 colonnes </a:t>
            </a:r>
            <a:endParaRPr sz="2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composée chacune d’une liste </a:t>
            </a:r>
            <a:endParaRPr sz="2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non ordonnée de liens.</a:t>
            </a:r>
            <a:endParaRPr sz="280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224807" y="3789362"/>
            <a:ext cx="6076949" cy="1819274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7429500" y="1980579"/>
            <a:ext cx="3924299" cy="13811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J’ai implanté des breakpoints pour </a:t>
            </a:r>
            <a:endParaRPr sz="2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ClrTx/>
              <a:buFont typeface="Arial"/>
              <a:buNone/>
              <a:defRPr/>
            </a:pP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les différentes tailles d’affichages </a:t>
            </a:r>
            <a:endParaRPr sz="2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ClrTx/>
              <a:buFont typeface="Arial"/>
              <a:buNone/>
              <a:defRPr/>
            </a:pP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(mobile et tablette par exemple).</a:t>
            </a:r>
            <a:endParaRPr sz="2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ClrTx/>
              <a:buFont typeface="Arial"/>
              <a:buNone/>
              <a:defRPr/>
            </a:pPr>
            <a:endParaRPr sz="2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J’ai modifié les valeurs de chaque éléments en fonction des positions et tailles souhaitées sur la maquette mobile.</a:t>
            </a:r>
            <a:endParaRPr sz="2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Les versions intermédiaires (Tablette et Ordinateur portable) utilisent d’autres variantes de positionnement tout en restant dans l’esprit de la charte graphique.</a:t>
            </a:r>
            <a:endParaRPr sz="280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Title 10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Les Media Queries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7207172" y="2578951"/>
            <a:ext cx="3962399" cy="466724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7007147" y="1859233"/>
            <a:ext cx="4162424" cy="514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Présentation livrable</a:t>
            </a:r>
            <a:endParaRPr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463260"/>
            <a:ext cx="10515600" cy="471370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j'ai créé mon repo github dans lequel 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j'ai ajouté 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 fichier html + un css séparé 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ainsi 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qu'un dossier image.</a:t>
            </a:r>
            <a:endParaRPr lang="fr-FR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fr-FR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j'ai effectué un commit à chaque modification.</a:t>
            </a:r>
            <a:endParaRPr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J'ai mis en ligne le site avec github page. 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(démonstration)</a:t>
            </a:r>
            <a:endParaRPr lang="fr-FR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328838" y="3376049"/>
            <a:ext cx="9629774" cy="1828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Passage validateur HTML et CSS</a:t>
            </a:r>
            <a:endParaRPr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 sz="2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			Démonstration validée en direct </a:t>
            </a:r>
            <a:endParaRPr sz="280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Présentation du site Pas à Pas.</a:t>
            </a:r>
            <a:endParaRPr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457200" lvl="1" indent="0">
              <a:buFont typeface="Arial"/>
              <a:buNone/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J’ai utilisé des balises sémantiques pour donner une indication sur les contenus ainsi qu'une indentation diagonale de façon à cerner plus facilement les potentielles erreurs et rendre mon code plus lisible.</a:t>
            </a:r>
            <a:endParaRPr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endParaRPr lang="fr-FR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lang="fr-FR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Ajout de la police et des couleurs imposées =&gt;</a:t>
            </a:r>
            <a:endParaRPr sz="2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432743" y="4401460"/>
            <a:ext cx="8886825" cy="2028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Le Header</a:t>
            </a:r>
            <a:endParaRPr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690687"/>
            <a:ext cx="10515600" cy="4810332"/>
          </a:xfrm>
        </p:spPr>
        <p:txBody>
          <a:bodyPr/>
          <a:lstStyle/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Composé du logo Reservia et d'un nav en liste à puce.</a:t>
            </a:r>
            <a:endParaRPr lang="fr-FR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fr-FR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Les ancres sont cliquables et fonctionnelles (démonstration).</a:t>
            </a:r>
            <a:endParaRPr lang="fr-FR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fr-FR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fr-FR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Le survol déclenche la police en bleue et l’apparition d’une barre bleue en haut.</a:t>
            </a:r>
            <a:endParaRPr lang="fr-FR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fr-FR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834557" y="4696527"/>
            <a:ext cx="4571463" cy="1346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Barre de recherche</a:t>
            </a:r>
            <a:endParaRPr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559891"/>
            <a:ext cx="10515600" cy="4617071"/>
          </a:xfrm>
        </p:spPr>
        <p:txBody>
          <a:bodyPr/>
          <a:lstStyle/>
          <a:p>
            <a:pPr>
              <a:defRPr/>
            </a:pPr>
            <a:r>
              <a:rPr sz="2600">
                <a:solidFill>
                  <a:schemeClr val="tx1"/>
                </a:solidFill>
                <a:latin typeface="Arial"/>
                <a:ea typeface="Arial"/>
                <a:cs typeface="Arial"/>
              </a:rPr>
              <a:t>2 boutons sur le form </a:t>
            </a:r>
            <a:endParaRPr sz="26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ClrTx/>
              <a:buFont typeface="Arial"/>
              <a:buNone/>
              <a:defRPr/>
            </a:pPr>
            <a:r>
              <a:rPr sz="2600">
                <a:solidFill>
                  <a:schemeClr val="tx1"/>
                </a:solidFill>
                <a:latin typeface="Arial"/>
                <a:ea typeface="Arial"/>
                <a:cs typeface="Arial"/>
              </a:rPr>
              <a:t>(une version mobile, </a:t>
            </a:r>
            <a:endParaRPr sz="26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ClrTx/>
              <a:buFont typeface="Arial"/>
              <a:buNone/>
              <a:defRPr/>
            </a:pPr>
            <a:r>
              <a:rPr sz="2600">
                <a:solidFill>
                  <a:schemeClr val="tx1"/>
                </a:solidFill>
                <a:latin typeface="Arial"/>
                <a:ea typeface="Arial"/>
                <a:cs typeface="Arial"/>
              </a:rPr>
              <a:t>une version desktop)</a:t>
            </a:r>
            <a:endParaRPr sz="26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6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ClrTx/>
              <a:buFont typeface="Arial"/>
              <a:buNone/>
              <a:defRPr/>
            </a:pPr>
            <a:endParaRPr sz="26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600">
                <a:solidFill>
                  <a:schemeClr val="tx1"/>
                </a:solidFill>
                <a:latin typeface="Arial"/>
                <a:ea typeface="Arial"/>
                <a:cs typeface="Arial"/>
              </a:rPr>
              <a:t>Les boutons sont </a:t>
            </a:r>
            <a:endParaRPr sz="26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ClrTx/>
              <a:buFont typeface="Arial"/>
              <a:buNone/>
              <a:defRPr/>
            </a:pPr>
            <a:r>
              <a:rPr sz="2600">
                <a:solidFill>
                  <a:schemeClr val="tx1"/>
                </a:solidFill>
                <a:latin typeface="Arial"/>
                <a:ea typeface="Arial"/>
                <a:cs typeface="Arial"/>
              </a:rPr>
              <a:t>cliquables.</a:t>
            </a:r>
            <a:endParaRPr sz="26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6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ClrTx/>
              <a:buFont typeface="Arial"/>
              <a:buNone/>
              <a:defRPr/>
            </a:pPr>
            <a:endParaRPr sz="26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fr-FR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(Démonstration utilisation du champ de saisie)</a:t>
            </a:r>
            <a:endParaRPr sz="260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480278" y="1606441"/>
            <a:ext cx="7172325" cy="1600200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118578" y="3487079"/>
            <a:ext cx="3895724" cy="10953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165651"/>
            <a:ext cx="10515600" cy="890035"/>
          </a:xfrm>
        </p:spPr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Les Filtres </a:t>
            </a:r>
            <a:endParaRPr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236223"/>
            <a:ext cx="10515600" cy="5555514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Utilisation de flex pour la mise en page</a:t>
            </a:r>
            <a:r>
              <a:rPr sz="2800">
                <a:latin typeface="Arial"/>
                <a:ea typeface="Arial"/>
                <a:cs typeface="Arial"/>
              </a:rPr>
              <a:t>.</a:t>
            </a:r>
            <a:endParaRPr sz="2800"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j’ai créé un lien composé </a:t>
            </a:r>
            <a:endParaRPr sz="2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d’une </a:t>
            </a: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div qui contient l’icône </a:t>
            </a:r>
            <a:endParaRPr sz="2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et </a:t>
            </a: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l’appellation du filtre.</a:t>
            </a:r>
            <a:endParaRPr sz="2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2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Les liens sont cliquables.</a:t>
            </a:r>
            <a:endParaRPr sz="2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2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Le survol modifie </a:t>
            </a: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le </a:t>
            </a: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conteneur </a:t>
            </a:r>
            <a:endParaRPr sz="2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ClrTx/>
              <a:buFont typeface="Arial"/>
              <a:buNone/>
              <a:defRPr/>
            </a:pP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(la div) </a:t>
            </a: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ainsi </a:t>
            </a: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que l’icône et respecte </a:t>
            </a:r>
            <a:endParaRPr sz="2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ClrTx/>
              <a:buFont typeface="Arial"/>
              <a:buNone/>
              <a:defRPr/>
            </a:pP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la </a:t>
            </a: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charte graphique.</a:t>
            </a:r>
            <a:endParaRPr sz="280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904326" y="2270470"/>
            <a:ext cx="5076824" cy="1400174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968288" y="4013980"/>
            <a:ext cx="3905249" cy="24955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138043"/>
            <a:ext cx="10515600" cy="917644"/>
          </a:xfrm>
        </p:spPr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Les Sections (options générale 1/2)</a:t>
            </a:r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297608"/>
            <a:ext cx="10515600" cy="5438912"/>
          </a:xfrm>
        </p:spPr>
        <p:txBody>
          <a:bodyPr/>
          <a:lstStyle/>
          <a:p>
            <a:pPr>
              <a:defRPr/>
            </a:pPr>
            <a:endParaRPr/>
          </a:p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Utilisation de flex pour la mise en page</a:t>
            </a:r>
            <a:r>
              <a:rPr sz="2800"/>
              <a:t>.</a:t>
            </a:r>
            <a:endParaRPr sz="2800"/>
          </a:p>
          <a:p>
            <a:pPr marL="0" indent="0">
              <a:buFont typeface="Arial"/>
              <a:buNone/>
              <a:defRPr/>
            </a:pPr>
            <a:endParaRPr sz="2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Les images et les étoiles </a:t>
            </a:r>
            <a:endParaRPr sz="2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sz="2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sont intégrées en HTML.</a:t>
            </a:r>
            <a:endParaRPr sz="2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699815" y="2974698"/>
            <a:ext cx="5543550" cy="36099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93417" y="138043"/>
            <a:ext cx="10515600" cy="986666"/>
          </a:xfrm>
        </p:spPr>
        <p:txBody>
          <a:bodyPr/>
          <a:lstStyle/>
          <a:p>
            <a:pPr>
              <a:defRPr/>
            </a:pPr>
            <a:r>
              <a:rPr lang="fr-FR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Les Sections (options générale 2/2)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Le survol modifie le curseur et ajoute une bordure dans l’esprit de la charte graphique pour améliorer la visibilité de l’action.</a:t>
            </a:r>
            <a:endParaRPr sz="2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lang="fr-FR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Toutes mes cartes d’hébergements, populaires et d’activités sont cliquables dans leurs intégralités. (démonstration)</a:t>
            </a: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900486" y="3028181"/>
            <a:ext cx="4391024" cy="9048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Lines">
  <a:themeElements>
    <a:clrScheme name="Lines">
      <a:dk1>
        <a:sysClr val="windowText" lastClr="000000"/>
      </a:dk1>
      <a:lt1>
        <a:srgbClr val="D4735E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3300"/>
      </a:hlink>
      <a:folHlink>
        <a:srgbClr val="B2B2B2"/>
      </a:folHlink>
    </a:clrScheme>
    <a:fontScheme name="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>
            <a:tint val="96000"/>
            <a:lumMod val="110000"/>
          </a:schemeClr>
        </a:solidFill>
        <a:blipFill>
          <a:blip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algn="tl" flip="none" sx="60000" sy="60000" tx="0" ty="0"/>
        </a:blipFill>
        <a:blipFill>
          <a:blip r:embed="rId1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>
    <a:spDef>
      <a:spPr bwMode="auto"/>
      <a:bodyPr/>
      <a:lstStyle/>
    </a:sp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ONLYOFFICE/6.3.1.56</Application>
  <DocSecurity>0</DocSecurity>
  <PresentationFormat>Widescreen</PresentationFormat>
  <Paragraphs>0</Paragraphs>
  <Slides>16</Slides>
  <Notes>16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13</cp:revision>
  <dcterms:created xsi:type="dcterms:W3CDTF">2012-12-03T06:56:55Z</dcterms:created>
  <dcterms:modified xsi:type="dcterms:W3CDTF">2021-08-04T09:30:11Z</dcterms:modified>
  <cp:category/>
  <cp:contentStatus/>
  <cp:version/>
</cp:coreProperties>
</file>