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7" r:id="rId6"/>
    <p:sldId id="268" r:id="rId7"/>
    <p:sldId id="266" r:id="rId8"/>
    <p:sldId id="272" r:id="rId9"/>
    <p:sldId id="274" r:id="rId10"/>
    <p:sldId id="275" r:id="rId11"/>
    <p:sldId id="279" r:id="rId12"/>
    <p:sldId id="269" r:id="rId13"/>
    <p:sldId id="270" r:id="rId14"/>
    <p:sldId id="281" r:id="rId15"/>
    <p:sldId id="282" r:id="rId16"/>
    <p:sldId id="280" r:id="rId17"/>
    <p:sldId id="271" r:id="rId18"/>
    <p:sldId id="283" r:id="rId19"/>
    <p:sldId id="284" r:id="rId20"/>
    <p:sldId id="285" r:id="rId21"/>
    <p:sldId id="294" r:id="rId22"/>
    <p:sldId id="296" r:id="rId23"/>
    <p:sldId id="287" r:id="rId24"/>
    <p:sldId id="295" r:id="rId25"/>
    <p:sldId id="297" r:id="rId26"/>
    <p:sldId id="288" r:id="rId27"/>
    <p:sldId id="298" r:id="rId28"/>
    <p:sldId id="299" r:id="rId29"/>
    <p:sldId id="289" r:id="rId30"/>
    <p:sldId id="290" r:id="rId31"/>
    <p:sldId id="291" r:id="rId32"/>
    <p:sldId id="292" r:id="rId33"/>
    <p:sldId id="300" r:id="rId34"/>
    <p:sldId id="301" r:id="rId35"/>
    <p:sldId id="293" r:id="rId36"/>
    <p:sldId id="276" r:id="rId37"/>
    <p:sldId id="278" r:id="rId38"/>
    <p:sldId id="27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Projeto</a:t>
            </a:r>
            <a:r>
              <a:rPr lang="en-US" sz="4400" dirty="0">
                <a:solidFill>
                  <a:schemeClr val="tx1"/>
                </a:solidFill>
              </a:rPr>
              <a:t> Garmin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Renata </a:t>
            </a:r>
            <a:r>
              <a:rPr lang="en-US" dirty="0" err="1">
                <a:solidFill>
                  <a:schemeClr val="tx1"/>
                </a:solidFill>
              </a:rPr>
              <a:t>Gazzaneo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ED0352-C378-4646-9C3F-62684E7E6302}"/>
              </a:ext>
            </a:extLst>
          </p:cNvPr>
          <p:cNvSpPr txBox="1">
            <a:spLocks/>
          </p:cNvSpPr>
          <p:nvPr/>
        </p:nvSpPr>
        <p:spPr>
          <a:xfrm>
            <a:off x="5861009" y="2924737"/>
            <a:ext cx="5120639" cy="163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200" cap="none" dirty="0">
                <a:solidFill>
                  <a:schemeClr val="tx1"/>
                </a:solidFill>
              </a:rPr>
              <a:t>Data Analytics | FT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7944-7092-44AC-8CAA-3FFBBA3B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2135808"/>
          </a:xfrm>
        </p:spPr>
        <p:txBody>
          <a:bodyPr/>
          <a:lstStyle/>
          <a:p>
            <a:r>
              <a:rPr lang="pt-BR" dirty="0"/>
              <a:t>Primeira Modelagem e Exploração dos Dados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1866383-8755-486A-AE58-40A4A3552B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79" y="1103243"/>
            <a:ext cx="7811033" cy="46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1D9BB3-3AB5-4D2F-9AE0-7AC0501F5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743200"/>
            <a:ext cx="3161963" cy="320040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endParaRPr lang="pt-BR" sz="2200" dirty="0"/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Dados modelados para Média de Swolf</a:t>
            </a:r>
          </a:p>
        </p:txBody>
      </p:sp>
    </p:spTree>
    <p:extLst>
      <p:ext uri="{BB962C8B-B14F-4D97-AF65-F5344CB8AC3E}">
        <p14:creationId xmlns:p14="http://schemas.microsoft.com/office/powerpoint/2010/main" val="323052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7944-7092-44AC-8CAA-3FFBBA3B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2135808"/>
          </a:xfrm>
        </p:spPr>
        <p:txBody>
          <a:bodyPr/>
          <a:lstStyle/>
          <a:p>
            <a:r>
              <a:rPr lang="pt-BR" dirty="0"/>
              <a:t>Primeira Modelagem e Exploração dos Dados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1866383-8755-486A-AE58-40A4A3552B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79" y="1103243"/>
            <a:ext cx="7811033" cy="46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1D9BB3-3AB5-4D2F-9AE0-7AC0501F5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743200"/>
            <a:ext cx="3161963" cy="320040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endParaRPr lang="pt-BR" sz="2200" dirty="0"/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Dados modelados para Média de Swolf</a:t>
            </a:r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Tendência de Descida na modelagem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B6838-CE88-407C-8BF1-90C6E4432D9B}"/>
              </a:ext>
            </a:extLst>
          </p:cNvPr>
          <p:cNvCxnSpPr>
            <a:cxnSpLocks/>
          </p:cNvCxnSpPr>
          <p:nvPr/>
        </p:nvCxnSpPr>
        <p:spPr>
          <a:xfrm>
            <a:off x="5261113" y="3326296"/>
            <a:ext cx="2703444" cy="2650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7944-7092-44AC-8CAA-3FFBBA3B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2135808"/>
          </a:xfrm>
        </p:spPr>
        <p:txBody>
          <a:bodyPr/>
          <a:lstStyle/>
          <a:p>
            <a:r>
              <a:rPr lang="pt-BR" dirty="0"/>
              <a:t>Primeira Modelagem e Exploração dos Dados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1866383-8755-486A-AE58-40A4A3552B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79" y="1103243"/>
            <a:ext cx="7811033" cy="46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1D9BB3-3AB5-4D2F-9AE0-7AC0501F5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743200"/>
            <a:ext cx="3161963" cy="320040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endParaRPr lang="pt-BR" sz="2200" dirty="0"/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Dados modelados para Média de Swolf</a:t>
            </a:r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Tendência de Descida na modelagem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B6838-CE88-407C-8BF1-90C6E4432D9B}"/>
              </a:ext>
            </a:extLst>
          </p:cNvPr>
          <p:cNvCxnSpPr>
            <a:cxnSpLocks/>
          </p:cNvCxnSpPr>
          <p:nvPr/>
        </p:nvCxnSpPr>
        <p:spPr>
          <a:xfrm>
            <a:off x="5261113" y="3326296"/>
            <a:ext cx="2703444" cy="2650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35F54FE-4764-4DDB-A7CB-77698639A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538" y="4383157"/>
            <a:ext cx="5391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4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7944-7092-44AC-8CAA-3FFBBA3B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2135808"/>
          </a:xfrm>
        </p:spPr>
        <p:txBody>
          <a:bodyPr/>
          <a:lstStyle/>
          <a:p>
            <a:r>
              <a:rPr lang="pt-BR" dirty="0"/>
              <a:t>Primeira Modelagem e Exploração dos Dados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1866383-8755-486A-AE58-40A4A3552B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79" y="1103243"/>
            <a:ext cx="7811033" cy="46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E6017B-2D6B-48F4-8FA0-FF5E05DBC239}"/>
              </a:ext>
            </a:extLst>
          </p:cNvPr>
          <p:cNvCxnSpPr/>
          <p:nvPr/>
        </p:nvCxnSpPr>
        <p:spPr>
          <a:xfrm>
            <a:off x="715617" y="3299791"/>
            <a:ext cx="724893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EC19EB-717C-466D-8780-E6375E6A1804}"/>
              </a:ext>
            </a:extLst>
          </p:cNvPr>
          <p:cNvCxnSpPr/>
          <p:nvPr/>
        </p:nvCxnSpPr>
        <p:spPr>
          <a:xfrm>
            <a:off x="708993" y="3809996"/>
            <a:ext cx="724893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79FAE24-B333-402A-AFCB-226C27318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743200"/>
            <a:ext cx="3161963" cy="3200400"/>
          </a:xfrm>
        </p:spPr>
        <p:txBody>
          <a:bodyPr>
            <a:normAutofit lnSpcReduction="10000"/>
          </a:bodyPr>
          <a:lstStyle/>
          <a:p>
            <a:pPr marL="102870" indent="-182880">
              <a:buFont typeface="Garamond" pitchFamily="18" charset="0"/>
              <a:buChar char="◦"/>
            </a:pPr>
            <a:endParaRPr lang="pt-BR" sz="2200" dirty="0"/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Dados modelados para Média de Swolf</a:t>
            </a:r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Tendência de Descida na modelagem</a:t>
            </a:r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Nova Limpeza de dados</a:t>
            </a:r>
          </a:p>
        </p:txBody>
      </p:sp>
    </p:spTree>
    <p:extLst>
      <p:ext uri="{BB962C8B-B14F-4D97-AF65-F5344CB8AC3E}">
        <p14:creationId xmlns:p14="http://schemas.microsoft.com/office/powerpoint/2010/main" val="373226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24ED-5132-4F04-A5E5-8C086E2D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2096051"/>
          </a:xfrm>
        </p:spPr>
        <p:txBody>
          <a:bodyPr>
            <a:normAutofit/>
          </a:bodyPr>
          <a:lstStyle/>
          <a:p>
            <a:r>
              <a:rPr lang="pt-BR" dirty="0"/>
              <a:t>Segunda Modelagem e Exploração dos Dados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422822-AF2D-4827-9206-FCFCAE9C4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88" y="1047646"/>
            <a:ext cx="7747173" cy="47627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B8031-FDAB-44BE-A50A-221E4B7A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Dados modelados para Média de Swolf</a:t>
            </a:r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Tendência de Subida na modelagem</a:t>
            </a:r>
          </a:p>
          <a:p>
            <a:endParaRPr lang="en-US" sz="2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EDA495-18B6-4334-ADE0-11D047EBC972}"/>
              </a:ext>
            </a:extLst>
          </p:cNvPr>
          <p:cNvCxnSpPr>
            <a:cxnSpLocks/>
          </p:cNvCxnSpPr>
          <p:nvPr/>
        </p:nvCxnSpPr>
        <p:spPr>
          <a:xfrm flipV="1">
            <a:off x="6811617" y="2928730"/>
            <a:ext cx="1166191" cy="67586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24ED-5132-4F04-A5E5-8C086E2D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2096051"/>
          </a:xfrm>
        </p:spPr>
        <p:txBody>
          <a:bodyPr>
            <a:normAutofit/>
          </a:bodyPr>
          <a:lstStyle/>
          <a:p>
            <a:r>
              <a:rPr lang="pt-BR" dirty="0"/>
              <a:t>Segunda Modelagem e Exploração dos Dados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422822-AF2D-4827-9206-FCFCAE9C4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88" y="1047646"/>
            <a:ext cx="7747173" cy="47627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B8031-FDAB-44BE-A50A-221E4B7A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Dados modelados para Média de Swolf</a:t>
            </a:r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Tendência de Subida na modelagem</a:t>
            </a:r>
          </a:p>
          <a:p>
            <a:endParaRPr lang="en-US" sz="2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EDA495-18B6-4334-ADE0-11D047EBC972}"/>
              </a:ext>
            </a:extLst>
          </p:cNvPr>
          <p:cNvCxnSpPr>
            <a:cxnSpLocks/>
          </p:cNvCxnSpPr>
          <p:nvPr/>
        </p:nvCxnSpPr>
        <p:spPr>
          <a:xfrm flipV="1">
            <a:off x="6811617" y="2928730"/>
            <a:ext cx="1166191" cy="67586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6B82D3-A335-42CD-945E-4BF734AB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80" y="4604612"/>
            <a:ext cx="54197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D17B-C6B7-424E-AB19-CBF54069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E223C6-F22C-487E-B4A6-F89731AF1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75" y="1093097"/>
            <a:ext cx="7729269" cy="4671805"/>
          </a:xfr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8A1DFE7-7FC6-4998-A496-0FC954174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9635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778541-BFE6-49A6-821E-58A822EB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12" y="891482"/>
            <a:ext cx="4848225" cy="1657350"/>
          </a:xfr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54516FC8-1B4F-42CD-A262-7852D65A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ADD65955-C8D7-453A-B426-1894FBC38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179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778541-BFE6-49A6-821E-58A822EB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12" y="891482"/>
            <a:ext cx="4848225" cy="1657350"/>
          </a:xfr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54516FC8-1B4F-42CD-A262-7852D65A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ADD65955-C8D7-453A-B426-1894FBC38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endParaRPr lang="en-US" sz="2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1031B8-ED13-4172-BA33-E4810B77F6FA}"/>
              </a:ext>
            </a:extLst>
          </p:cNvPr>
          <p:cNvCxnSpPr/>
          <p:nvPr/>
        </p:nvCxnSpPr>
        <p:spPr>
          <a:xfrm>
            <a:off x="2186608" y="633895"/>
            <a:ext cx="0" cy="18310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77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778541-BFE6-49A6-821E-58A822EB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12" y="891482"/>
            <a:ext cx="4848225" cy="1657350"/>
          </a:xfr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54516FC8-1B4F-42CD-A262-7852D65A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ADD65955-C8D7-453A-B426-1894FBC38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endParaRPr lang="en-US" sz="22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1031B8-ED13-4172-BA33-E4810B77F6FA}"/>
              </a:ext>
            </a:extLst>
          </p:cNvPr>
          <p:cNvCxnSpPr/>
          <p:nvPr/>
        </p:nvCxnSpPr>
        <p:spPr>
          <a:xfrm>
            <a:off x="2186608" y="633895"/>
            <a:ext cx="0" cy="18310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07C337-11A6-48A3-A237-6CED1550B6DA}"/>
              </a:ext>
            </a:extLst>
          </p:cNvPr>
          <p:cNvCxnSpPr/>
          <p:nvPr/>
        </p:nvCxnSpPr>
        <p:spPr>
          <a:xfrm>
            <a:off x="3253401" y="640523"/>
            <a:ext cx="0" cy="18310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1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4FA4-1085-4634-B047-3E635E1A6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459" y="2244830"/>
            <a:ext cx="5275280" cy="2437232"/>
          </a:xfrm>
        </p:spPr>
        <p:txBody>
          <a:bodyPr/>
          <a:lstStyle/>
          <a:p>
            <a:r>
              <a:rPr lang="pt-BR" dirty="0"/>
              <a:t>Garmin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76E50-5230-4467-AE76-FD684E97A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9762" y="4019453"/>
            <a:ext cx="4943977" cy="884111"/>
          </a:xfrm>
        </p:spPr>
        <p:txBody>
          <a:bodyPr>
            <a:normAutofit fontScale="77500" lnSpcReduction="20000"/>
          </a:bodyPr>
          <a:lstStyle/>
          <a:p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pt-BR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Garmin</a:t>
            </a:r>
            <a:r>
              <a:rPr lang="pt-B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é uma empresa americana de tecnologia que apresenta diversos modelos de smartwatches voltados para a prática de atividades físicas.</a:t>
            </a:r>
            <a:endParaRPr lang="en-US" dirty="0"/>
          </a:p>
        </p:txBody>
      </p:sp>
      <p:pic>
        <p:nvPicPr>
          <p:cNvPr id="5" name="Picture 2" descr="new garmin triathlon watch cheap online">
            <a:extLst>
              <a:ext uri="{FF2B5EF4-FFF2-40B4-BE49-F238E27FC236}">
                <a16:creationId xmlns:a16="http://schemas.microsoft.com/office/drawing/2014/main" id="{B5D13B96-CA33-4E21-BA87-DFD1001C5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047" y="1954435"/>
            <a:ext cx="2086303" cy="29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671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778541-BFE6-49A6-821E-58A822EB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12" y="891482"/>
            <a:ext cx="4848225" cy="165735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9ABB89-80C4-4670-8F0F-C1FD18FD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1894230"/>
            <a:ext cx="4829175" cy="16383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9BFDD4-A065-4B6C-8B41-616FA775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FA5DBB6-4B0F-4067-8E11-F8993B44A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268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778541-BFE6-49A6-821E-58A822EB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12" y="891482"/>
            <a:ext cx="4848225" cy="165735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9ABB89-80C4-4670-8F0F-C1FD18FD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1894230"/>
            <a:ext cx="4829175" cy="16383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9BFDD4-A065-4B6C-8B41-616FA775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FA5DBB6-4B0F-4067-8E11-F8993B44A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endParaRPr lang="en-US" sz="2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8F4905-7258-4C6C-8234-CEB7D02B0FD9}"/>
              </a:ext>
            </a:extLst>
          </p:cNvPr>
          <p:cNvCxnSpPr/>
          <p:nvPr/>
        </p:nvCxnSpPr>
        <p:spPr>
          <a:xfrm>
            <a:off x="3856382" y="1701521"/>
            <a:ext cx="0" cy="18310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72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778541-BFE6-49A6-821E-58A822EB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12" y="891482"/>
            <a:ext cx="4848225" cy="165735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9ABB89-80C4-4670-8F0F-C1FD18FD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1894230"/>
            <a:ext cx="4829175" cy="16383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9BFDD4-A065-4B6C-8B41-616FA775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FA5DBB6-4B0F-4067-8E11-F8993B44A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endParaRPr lang="en-US" sz="2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8F4905-7258-4C6C-8234-CEB7D02B0FD9}"/>
              </a:ext>
            </a:extLst>
          </p:cNvPr>
          <p:cNvCxnSpPr/>
          <p:nvPr/>
        </p:nvCxnSpPr>
        <p:spPr>
          <a:xfrm>
            <a:off x="3856382" y="1701521"/>
            <a:ext cx="0" cy="18310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58C8FC-6649-4DA3-BAB7-5A75BCAE677D}"/>
              </a:ext>
            </a:extLst>
          </p:cNvPr>
          <p:cNvCxnSpPr/>
          <p:nvPr/>
        </p:nvCxnSpPr>
        <p:spPr>
          <a:xfrm>
            <a:off x="6235150" y="1721401"/>
            <a:ext cx="0" cy="18310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74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778541-BFE6-49A6-821E-58A822EB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12" y="891482"/>
            <a:ext cx="4848225" cy="165735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9ABB89-80C4-4670-8F0F-C1FD18FD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1894230"/>
            <a:ext cx="4829175" cy="1638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0765A7-26E0-4BA5-8F06-3033D6C60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37" y="3056833"/>
            <a:ext cx="4848225" cy="1676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2E7A63-CC1E-4491-BD2A-F6294716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A7AB028-06B9-44CF-B53C-F160C013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565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778541-BFE6-49A6-821E-58A822EB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12" y="891482"/>
            <a:ext cx="4848225" cy="165735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9ABB89-80C4-4670-8F0F-C1FD18FD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1894230"/>
            <a:ext cx="4829175" cy="1638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0765A7-26E0-4BA5-8F06-3033D6C60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37" y="3056833"/>
            <a:ext cx="4848225" cy="1676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2E7A63-CC1E-4491-BD2A-F6294716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A7AB028-06B9-44CF-B53C-F160C013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endParaRPr lang="en-US" sz="2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FAB130-539B-44AD-AE62-72066036A440}"/>
              </a:ext>
            </a:extLst>
          </p:cNvPr>
          <p:cNvCxnSpPr/>
          <p:nvPr/>
        </p:nvCxnSpPr>
        <p:spPr>
          <a:xfrm>
            <a:off x="1828801" y="2894214"/>
            <a:ext cx="0" cy="18310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05CC18-2B68-4027-8FDE-6ADF7C12936F}"/>
              </a:ext>
            </a:extLst>
          </p:cNvPr>
          <p:cNvCxnSpPr/>
          <p:nvPr/>
        </p:nvCxnSpPr>
        <p:spPr>
          <a:xfrm>
            <a:off x="2531167" y="2867710"/>
            <a:ext cx="0" cy="18310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60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778541-BFE6-49A6-821E-58A822EB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12" y="891482"/>
            <a:ext cx="4848225" cy="165735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9ABB89-80C4-4670-8F0F-C1FD18FD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1894230"/>
            <a:ext cx="4829175" cy="1638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0765A7-26E0-4BA5-8F06-3033D6C60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37" y="3056833"/>
            <a:ext cx="4848225" cy="1676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2E7A63-CC1E-4491-BD2A-F6294716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A7AB028-06B9-44CF-B53C-F160C013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endParaRPr lang="en-US" sz="2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FAB130-539B-44AD-AE62-72066036A440}"/>
              </a:ext>
            </a:extLst>
          </p:cNvPr>
          <p:cNvCxnSpPr/>
          <p:nvPr/>
        </p:nvCxnSpPr>
        <p:spPr>
          <a:xfrm>
            <a:off x="3326294" y="2894214"/>
            <a:ext cx="0" cy="18310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05CC18-2B68-4027-8FDE-6ADF7C12936F}"/>
              </a:ext>
            </a:extLst>
          </p:cNvPr>
          <p:cNvCxnSpPr/>
          <p:nvPr/>
        </p:nvCxnSpPr>
        <p:spPr>
          <a:xfrm>
            <a:off x="2531167" y="2867710"/>
            <a:ext cx="0" cy="183100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3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4778541-BFE6-49A6-821E-58A822EB0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12" y="891482"/>
            <a:ext cx="4848225" cy="165735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9ABB89-80C4-4670-8F0F-C1FD18FD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1894230"/>
            <a:ext cx="4829175" cy="1638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0765A7-26E0-4BA5-8F06-3033D6C60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37" y="3056833"/>
            <a:ext cx="4848225" cy="1676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4D47A2-112F-45D3-8290-77F0EC8BD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949" y="4218471"/>
            <a:ext cx="4772025" cy="16383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8DFC80-3E75-4A0E-9ED3-8AD4DA9B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F908734-EAED-41F4-AF74-9807BC6F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8473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58DFC80-3E75-4A0E-9ED3-8AD4DA9B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F908734-EAED-41F4-AF74-9807BC6F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do ultimo período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13119-1C04-4C3A-86B9-3C774F83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4" y="1085124"/>
            <a:ext cx="7794426" cy="46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56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58DFC80-3E75-4A0E-9ED3-8AD4DA9B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F908734-EAED-41F4-AF74-9807BC6F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do ultimo período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13119-1C04-4C3A-86B9-3C774F83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4" y="1085124"/>
            <a:ext cx="7794426" cy="4687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D6C9C3-1B02-4EEF-BF1D-27848ECB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47" y="4648614"/>
            <a:ext cx="4981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03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58DFC80-3E75-4A0E-9ED3-8AD4DA9B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F908734-EAED-41F4-AF74-9807BC6F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do ultimo período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49B28-A9E3-475C-93C0-7858CD27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2" y="2089150"/>
            <a:ext cx="7795492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4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B6D4-BF85-4AC9-86A8-54C67BE5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90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58DFC80-3E75-4A0E-9ED3-8AD4DA9B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F908734-EAED-41F4-AF74-9807BC6F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do ultimo período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49B28-A9E3-475C-93C0-7858CD27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2" y="2089150"/>
            <a:ext cx="7795492" cy="2679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17B91A-1369-43A3-97C3-72D13E14F936}"/>
              </a:ext>
            </a:extLst>
          </p:cNvPr>
          <p:cNvCxnSpPr>
            <a:cxnSpLocks/>
          </p:cNvCxnSpPr>
          <p:nvPr/>
        </p:nvCxnSpPr>
        <p:spPr>
          <a:xfrm>
            <a:off x="1550504" y="2173353"/>
            <a:ext cx="0" cy="225397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56E5A0-A04F-47DF-BFA9-9DE7E2A3C5A8}"/>
              </a:ext>
            </a:extLst>
          </p:cNvPr>
          <p:cNvCxnSpPr>
            <a:cxnSpLocks/>
          </p:cNvCxnSpPr>
          <p:nvPr/>
        </p:nvCxnSpPr>
        <p:spPr>
          <a:xfrm>
            <a:off x="2975112" y="2193233"/>
            <a:ext cx="0" cy="225397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751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58DFC80-3E75-4A0E-9ED3-8AD4DA9B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F908734-EAED-41F4-AF74-9807BC6F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do ultimo período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49B28-A9E3-475C-93C0-7858CD27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2" y="2089150"/>
            <a:ext cx="7795492" cy="2679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17B91A-1369-43A3-97C3-72D13E14F936}"/>
              </a:ext>
            </a:extLst>
          </p:cNvPr>
          <p:cNvCxnSpPr>
            <a:cxnSpLocks/>
          </p:cNvCxnSpPr>
          <p:nvPr/>
        </p:nvCxnSpPr>
        <p:spPr>
          <a:xfrm>
            <a:off x="1550504" y="2173353"/>
            <a:ext cx="0" cy="225397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56E5A0-A04F-47DF-BFA9-9DE7E2A3C5A8}"/>
              </a:ext>
            </a:extLst>
          </p:cNvPr>
          <p:cNvCxnSpPr>
            <a:cxnSpLocks/>
          </p:cNvCxnSpPr>
          <p:nvPr/>
        </p:nvCxnSpPr>
        <p:spPr>
          <a:xfrm>
            <a:off x="2975112" y="2193233"/>
            <a:ext cx="0" cy="225397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886235-3DF4-4EBA-932B-7CAB44414BE6}"/>
              </a:ext>
            </a:extLst>
          </p:cNvPr>
          <p:cNvCxnSpPr>
            <a:cxnSpLocks/>
          </p:cNvCxnSpPr>
          <p:nvPr/>
        </p:nvCxnSpPr>
        <p:spPr>
          <a:xfrm>
            <a:off x="6725478" y="2140225"/>
            <a:ext cx="0" cy="225397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BFF36E-2009-4BC5-8BDF-78F780033797}"/>
              </a:ext>
            </a:extLst>
          </p:cNvPr>
          <p:cNvCxnSpPr>
            <a:cxnSpLocks/>
          </p:cNvCxnSpPr>
          <p:nvPr/>
        </p:nvCxnSpPr>
        <p:spPr>
          <a:xfrm>
            <a:off x="7779026" y="2160105"/>
            <a:ext cx="0" cy="225397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29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58DFC80-3E75-4A0E-9ED3-8AD4DA9B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1"/>
            <a:ext cx="3161963" cy="1579217"/>
          </a:xfrm>
        </p:spPr>
        <p:txBody>
          <a:bodyPr>
            <a:normAutofit/>
          </a:bodyPr>
          <a:lstStyle/>
          <a:p>
            <a:r>
              <a:rPr lang="pt-BR" dirty="0"/>
              <a:t>Análise da Velocidade e Desempenho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F908734-EAED-41F4-AF74-9807BC6F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928730"/>
            <a:ext cx="3161963" cy="3014870"/>
          </a:xfrm>
        </p:spPr>
        <p:txBody>
          <a:bodyPr>
            <a:normAutofit/>
          </a:bodyPr>
          <a:lstStyle/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de dados históricos</a:t>
            </a:r>
          </a:p>
          <a:p>
            <a:pPr marL="102870" indent="-182880">
              <a:buFont typeface="Garamond" pitchFamily="18" charset="0"/>
              <a:buChar char="◦"/>
            </a:pPr>
            <a:r>
              <a:rPr lang="pt-BR" sz="2200" dirty="0"/>
              <a:t>Análise do ultimo período</a:t>
            </a:r>
            <a:endParaRPr lang="en-US" sz="2200" dirty="0"/>
          </a:p>
          <a:p>
            <a:pPr marL="102870" indent="-182880">
              <a:buFont typeface="Garamond" pitchFamily="18" charset="0"/>
              <a:buChar char="◦"/>
            </a:pPr>
            <a:r>
              <a:rPr lang="en-US" sz="2200" dirty="0"/>
              <a:t>Cross </a:t>
            </a:r>
            <a:r>
              <a:rPr lang="en-US" sz="2200" dirty="0" err="1"/>
              <a:t>Análise</a:t>
            </a:r>
            <a:r>
              <a:rPr lang="en-US" sz="2200" dirty="0"/>
              <a:t> com </a:t>
            </a:r>
            <a:r>
              <a:rPr lang="en-US" sz="2200" dirty="0" err="1"/>
              <a:t>outra</a:t>
            </a:r>
            <a:r>
              <a:rPr lang="en-US" sz="2200" dirty="0"/>
              <a:t> </a:t>
            </a:r>
            <a:r>
              <a:rPr lang="en-US" sz="2200" dirty="0" err="1"/>
              <a:t>modalidade</a:t>
            </a:r>
            <a:endParaRPr lang="pt-BR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49B28-A9E3-475C-93C0-7858CD27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5" y="846883"/>
            <a:ext cx="7511614" cy="2582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1DC5ED-FBE1-4CF8-8A18-FF926898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6" y="3784605"/>
            <a:ext cx="7511614" cy="25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00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17AD-B656-4521-8931-74AF451B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A567-E90B-41B5-959B-3B5B061A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>
            <a:normAutofit/>
          </a:bodyPr>
          <a:lstStyle/>
          <a:p>
            <a:r>
              <a:rPr lang="pt-BR" sz="1800" dirty="0"/>
              <a:t>A partir dos tratamento realizados, ficou evidente que a cloeta de dados precisa de melhorias</a:t>
            </a:r>
          </a:p>
          <a:p>
            <a:r>
              <a:rPr lang="pt-BR" sz="1800" dirty="0"/>
              <a:t>Extrapolar a análise para todas as modalidades</a:t>
            </a:r>
          </a:p>
          <a:p>
            <a:r>
              <a:rPr lang="pt-BR" sz="1800" dirty="0"/>
              <a:t>Sobre o Produto:</a:t>
            </a:r>
          </a:p>
          <a:p>
            <a:pPr lvl="1"/>
            <a:r>
              <a:rPr lang="pt-BR" sz="1800" dirty="0"/>
              <a:t>Melhorias na limpeza de dados do Garmin</a:t>
            </a:r>
          </a:p>
          <a:p>
            <a:pPr lvl="1"/>
            <a:r>
              <a:rPr lang="pt-BR" sz="1800" dirty="0"/>
              <a:t>Coleta de outros dados para melhoras de estatisticas</a:t>
            </a:r>
          </a:p>
          <a:p>
            <a:r>
              <a:rPr lang="pt-BR" sz="1800" dirty="0"/>
              <a:t>Sobre o Treino:</a:t>
            </a:r>
          </a:p>
          <a:p>
            <a:pPr lvl="1"/>
            <a:r>
              <a:rPr lang="pt-BR" sz="1800" dirty="0"/>
              <a:t>Rebalancear os treinos proximo a prova</a:t>
            </a:r>
          </a:p>
          <a:p>
            <a:pPr lvl="1"/>
            <a:r>
              <a:rPr lang="pt-BR" sz="1800" dirty="0"/>
              <a:t>Analisar o treino de segunda</a:t>
            </a:r>
          </a:p>
          <a:p>
            <a:endParaRPr lang="pt-BR" sz="1800" dirty="0"/>
          </a:p>
          <a:p>
            <a:endParaRPr lang="pt-BR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6936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1F9F-014A-4573-8DC5-A8940598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Duvidas?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33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C764-16E3-40D8-8D26-E4E54DEEF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Obrigada!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572F1-2570-415F-B71F-64877EFB3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Renata.gazzaneo@gmail.com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1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D67B-E2AB-4351-BA09-6D248A4C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Extração de Estatísticas de Treino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E0D79-BE9F-4728-B27B-D18D0BFB7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182880" indent="-182880">
              <a:spcBef>
                <a:spcPts val="900"/>
              </a:spcBef>
              <a:buFont typeface="Garamond" pitchFamily="18" charset="0"/>
              <a:buChar char="◦"/>
            </a:pPr>
            <a:r>
              <a:rPr lang="pt-BR" dirty="0"/>
              <a:t>Connect é uma plataforma que apresenta estatisticas e pré analises dos treinos</a:t>
            </a:r>
          </a:p>
          <a:p>
            <a:pPr marL="182880" indent="-182880">
              <a:spcBef>
                <a:spcPts val="900"/>
              </a:spcBef>
              <a:buFont typeface="Garamond" pitchFamily="18" charset="0"/>
              <a:buChar char="◦"/>
            </a:pPr>
            <a:endParaRPr lang="pt-B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749A080-4F19-42E4-9208-71A62CD4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7" y="1031019"/>
            <a:ext cx="7251590" cy="45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83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D67B-E2AB-4351-BA09-6D248A4C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Extração de Estatísticas de Treino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E0D79-BE9F-4728-B27B-D18D0BFB7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 marL="182880" indent="-182880">
              <a:spcBef>
                <a:spcPts val="900"/>
              </a:spcBef>
              <a:buFont typeface="Garamond" pitchFamily="18" charset="0"/>
              <a:buChar char="◦"/>
            </a:pPr>
            <a:r>
              <a:rPr lang="pt-BR" dirty="0"/>
              <a:t>Connect é uma plataforma que apresenta estatisticas e pré analises dos treinos</a:t>
            </a:r>
          </a:p>
          <a:p>
            <a:pPr marL="182880" indent="-182880">
              <a:spcBef>
                <a:spcPts val="900"/>
              </a:spcBef>
              <a:buFont typeface="Garamond" pitchFamily="18" charset="0"/>
              <a:buChar char="◦"/>
            </a:pPr>
            <a:r>
              <a:rPr lang="pt-BR" dirty="0"/>
              <a:t>Dados dos treinos podem ser extraidos no formato CSV</a:t>
            </a:r>
          </a:p>
          <a:p>
            <a:pPr marL="182880" indent="-182880">
              <a:spcBef>
                <a:spcPts val="900"/>
              </a:spcBef>
              <a:buFont typeface="Garamond" pitchFamily="18" charset="0"/>
              <a:buChar char="◦"/>
            </a:pPr>
            <a:endParaRPr lang="pt-BR" dirty="0"/>
          </a:p>
          <a:p>
            <a:pPr marL="182880" indent="-182880">
              <a:spcBef>
                <a:spcPts val="900"/>
              </a:spcBef>
              <a:buFont typeface="Garamond" pitchFamily="18" charset="0"/>
              <a:buChar char="◦"/>
            </a:pPr>
            <a:endParaRPr lang="pt-B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749A080-4F19-42E4-9208-71A62CD4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7" y="278295"/>
            <a:ext cx="5041128" cy="31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A9B7D-7DF8-429E-A16E-A548DA33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9" y="1658807"/>
            <a:ext cx="7602886" cy="39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9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D67B-E2AB-4351-BA09-6D248A4C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Extração de Estatísticas de Treino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E0D79-BE9F-4728-B27B-D18D0BFB7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fontScale="92500" lnSpcReduction="10000"/>
          </a:bodyPr>
          <a:lstStyle/>
          <a:p>
            <a:pPr marL="182880" indent="-182880">
              <a:spcBef>
                <a:spcPts val="900"/>
              </a:spcBef>
              <a:buFont typeface="Garamond" pitchFamily="18" charset="0"/>
              <a:buChar char="◦"/>
            </a:pPr>
            <a:r>
              <a:rPr lang="pt-BR" dirty="0"/>
              <a:t>Connect é uma plataforma que apresenta estatisticas e pré analises dos treinos</a:t>
            </a:r>
          </a:p>
          <a:p>
            <a:pPr marL="182880" indent="-182880">
              <a:spcBef>
                <a:spcPts val="900"/>
              </a:spcBef>
              <a:buFont typeface="Garamond" pitchFamily="18" charset="0"/>
              <a:buChar char="◦"/>
            </a:pPr>
            <a:r>
              <a:rPr lang="pt-BR" dirty="0"/>
              <a:t>Dados dos treinos podem ser extraidos no formato CSV</a:t>
            </a:r>
          </a:p>
          <a:p>
            <a:pPr marL="182880" indent="-182880">
              <a:spcBef>
                <a:spcPts val="900"/>
              </a:spcBef>
              <a:buFont typeface="Garamond" pitchFamily="18" charset="0"/>
              <a:buChar char="◦"/>
            </a:pPr>
            <a:r>
              <a:rPr lang="pt-BR" dirty="0"/>
              <a:t>Com a extração desses dados é possivel criar analises mais complexas para as estatisticas de treino</a:t>
            </a:r>
          </a:p>
          <a:p>
            <a:pPr marL="182880" indent="-182880">
              <a:spcBef>
                <a:spcPts val="900"/>
              </a:spcBef>
              <a:buFont typeface="Garamond" pitchFamily="18" charset="0"/>
              <a:buChar char="◦"/>
            </a:pPr>
            <a:endParaRPr lang="pt-BR" dirty="0"/>
          </a:p>
          <a:p>
            <a:pPr marL="182880" indent="-182880">
              <a:spcBef>
                <a:spcPts val="900"/>
              </a:spcBef>
              <a:buFont typeface="Garamond" pitchFamily="18" charset="0"/>
              <a:buChar char="◦"/>
            </a:pPr>
            <a:endParaRPr lang="pt-B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749A080-4F19-42E4-9208-71A62CD4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7" y="278295"/>
            <a:ext cx="5041128" cy="31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A9B7D-7DF8-429E-A16E-A548DA33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42" y="3583056"/>
            <a:ext cx="6026240" cy="3150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120396-4221-476C-BFBF-4FD4149DD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242" y="1332761"/>
            <a:ext cx="5314123" cy="41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3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CFA9-A4A1-4C1B-9041-FD2F51CD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8DA1-7FF6-4000-A7DE-01CF747B1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8922"/>
            <a:ext cx="5572539" cy="1371600"/>
          </a:xfrm>
        </p:spPr>
        <p:txBody>
          <a:bodyPr>
            <a:normAutofit/>
          </a:bodyPr>
          <a:lstStyle/>
          <a:p>
            <a:r>
              <a:rPr lang="pt-BR" sz="1800" dirty="0"/>
              <a:t>Analise de performance de Triateta:</a:t>
            </a:r>
          </a:p>
          <a:p>
            <a:pPr lvl="1"/>
            <a:r>
              <a:rPr lang="pt-BR" sz="1800" dirty="0"/>
              <a:t>Otimização de processo</a:t>
            </a:r>
          </a:p>
          <a:p>
            <a:pPr lvl="1"/>
            <a:r>
              <a:rPr lang="pt-BR" sz="1800" dirty="0"/>
              <a:t>Modelagem de dados Futuros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381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CFA9-A4A1-4C1B-9041-FD2F51CD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8DA1-7FF6-4000-A7DE-01CF747B1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8922"/>
            <a:ext cx="5572539" cy="1371600"/>
          </a:xfrm>
        </p:spPr>
        <p:txBody>
          <a:bodyPr>
            <a:normAutofit/>
          </a:bodyPr>
          <a:lstStyle/>
          <a:p>
            <a:r>
              <a:rPr lang="pt-BR" sz="1800" dirty="0"/>
              <a:t>Analise de performance de Triateta:</a:t>
            </a:r>
          </a:p>
          <a:p>
            <a:pPr lvl="1"/>
            <a:r>
              <a:rPr lang="pt-BR" sz="1800" dirty="0"/>
              <a:t>Otimização de processo</a:t>
            </a:r>
          </a:p>
          <a:p>
            <a:pPr lvl="1"/>
            <a:r>
              <a:rPr lang="pt-BR" sz="1800" dirty="0"/>
              <a:t>Modelagem de dados Futuros</a:t>
            </a: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D6B9BE-8725-4B6B-BD35-4DC69748F8DD}"/>
              </a:ext>
            </a:extLst>
          </p:cNvPr>
          <p:cNvSpPr txBox="1">
            <a:spLocks/>
          </p:cNvSpPr>
          <p:nvPr/>
        </p:nvSpPr>
        <p:spPr>
          <a:xfrm>
            <a:off x="1066800" y="2991679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dirty="0"/>
              <a:t>Metodologia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3D3A6D-5DAF-4E64-A305-3D019A92BAFE}"/>
              </a:ext>
            </a:extLst>
          </p:cNvPr>
          <p:cNvSpPr txBox="1">
            <a:spLocks/>
          </p:cNvSpPr>
          <p:nvPr/>
        </p:nvSpPr>
        <p:spPr>
          <a:xfrm>
            <a:off x="1066799" y="4263362"/>
            <a:ext cx="5466523" cy="184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Ferramentas:</a:t>
            </a:r>
          </a:p>
          <a:p>
            <a:pPr lvl="1"/>
            <a:r>
              <a:rPr lang="pt-BR" sz="1800" dirty="0"/>
              <a:t>Python (Pandas)</a:t>
            </a:r>
          </a:p>
          <a:p>
            <a:pPr lvl="1"/>
            <a:r>
              <a:rPr lang="pt-BR" sz="1800" dirty="0"/>
              <a:t>Prophet</a:t>
            </a:r>
          </a:p>
        </p:txBody>
      </p:sp>
    </p:spTree>
    <p:extLst>
      <p:ext uri="{BB962C8B-B14F-4D97-AF65-F5344CB8AC3E}">
        <p14:creationId xmlns:p14="http://schemas.microsoft.com/office/powerpoint/2010/main" val="357661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5E71-24B6-4A58-975A-68F0396D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Dados e Otimização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C545-4AA6-4ABB-9334-1E1ECC4B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Seleção de dados:</a:t>
            </a:r>
          </a:p>
          <a:p>
            <a:pPr lvl="1"/>
            <a:r>
              <a:rPr lang="pt-BR" sz="2200" dirty="0"/>
              <a:t>Modalidades</a:t>
            </a:r>
          </a:p>
          <a:p>
            <a:pPr lvl="1"/>
            <a:r>
              <a:rPr lang="pt-BR" sz="2200" dirty="0"/>
              <a:t>Descarte de variaveis</a:t>
            </a:r>
          </a:p>
          <a:p>
            <a:r>
              <a:rPr lang="pt-BR" sz="2400" dirty="0"/>
              <a:t>Limpeza de dados (null/duplicated/...)</a:t>
            </a:r>
          </a:p>
          <a:p>
            <a:r>
              <a:rPr lang="pt-BR" sz="2400" dirty="0"/>
              <a:t>Tratamento de variaveis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102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{1921C3B8-BD92-4C60-B11D-C111747E2511}tf78438558_win32</Template>
  <TotalTime>251</TotalTime>
  <Words>530</Words>
  <Application>Microsoft Office PowerPoint</Application>
  <PresentationFormat>Widescreen</PresentationFormat>
  <Paragraphs>109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Century Gothic</vt:lpstr>
      <vt:lpstr>Garamond</vt:lpstr>
      <vt:lpstr>SavonVTI</vt:lpstr>
      <vt:lpstr>Projeto Garmin</vt:lpstr>
      <vt:lpstr>Garmin</vt:lpstr>
      <vt:lpstr>O Projeto</vt:lpstr>
      <vt:lpstr>Extração de Estatísticas de Treino</vt:lpstr>
      <vt:lpstr>Extração de Estatísticas de Treino</vt:lpstr>
      <vt:lpstr>Extração de Estatísticas de Treino</vt:lpstr>
      <vt:lpstr>Objetivos</vt:lpstr>
      <vt:lpstr>Objetivos</vt:lpstr>
      <vt:lpstr>Tratamento dos Dados e Otimização</vt:lpstr>
      <vt:lpstr>Primeira Modelagem e Exploração dos Dados</vt:lpstr>
      <vt:lpstr>Primeira Modelagem e Exploração dos Dados</vt:lpstr>
      <vt:lpstr>Primeira Modelagem e Exploração dos Dados</vt:lpstr>
      <vt:lpstr>Primeira Modelagem e Exploração dos Dados</vt:lpstr>
      <vt:lpstr>Segunda Modelagem e Exploração dos Dados</vt:lpstr>
      <vt:lpstr>Segunda Modelagem e Exploração dos Dados</vt:lpstr>
      <vt:lpstr>Análise da Velocidade e Desempenho</vt:lpstr>
      <vt:lpstr>Análise da Velocidade e Desempenho</vt:lpstr>
      <vt:lpstr>Análise da Velocidade e Desempenho</vt:lpstr>
      <vt:lpstr>Análise da Velocidade e Desempenho</vt:lpstr>
      <vt:lpstr>Análise da Velocidade e Desempenho</vt:lpstr>
      <vt:lpstr>Análise da Velocidade e Desempenho</vt:lpstr>
      <vt:lpstr>Análise da Velocidade e Desempenho</vt:lpstr>
      <vt:lpstr>Análise da Velocidade e Desempenho</vt:lpstr>
      <vt:lpstr>Análise da Velocidade e Desempenho</vt:lpstr>
      <vt:lpstr>Análise da Velocidade e Desempenho</vt:lpstr>
      <vt:lpstr>Análise da Velocidade e Desempenho</vt:lpstr>
      <vt:lpstr>Análise da Velocidade e Desempenho</vt:lpstr>
      <vt:lpstr>Análise da Velocidade e Desempenho</vt:lpstr>
      <vt:lpstr>Análise da Velocidade e Desempenho</vt:lpstr>
      <vt:lpstr>Análise da Velocidade e Desempenho</vt:lpstr>
      <vt:lpstr>Análise da Velocidade e Desempenho</vt:lpstr>
      <vt:lpstr>Análise da Velocidade e Desempenho</vt:lpstr>
      <vt:lpstr>Conclusões</vt:lpstr>
      <vt:lpstr>Duvidas?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Garmin</dc:title>
  <dc:creator>CelineArgon</dc:creator>
  <cp:lastModifiedBy>CelineArgon</cp:lastModifiedBy>
  <cp:revision>2</cp:revision>
  <dcterms:created xsi:type="dcterms:W3CDTF">2021-10-08T09:30:38Z</dcterms:created>
  <dcterms:modified xsi:type="dcterms:W3CDTF">2021-10-08T13:42:22Z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