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roxima Nova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D9D9D9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497313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6491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9" name="Google Shape;59;p1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" name="Google Shape;9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4" name="Google Shape;9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D9D9D9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1" name="Google Shape;31;p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1" name="Google Shape;51;p1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colab.research.google.com/drive/1Tuw3kEStlv21XKPp4r0U4T0Lwk0gYjCe" TargetMode="External"/><Relationship Id="rId4" Type="http://schemas.openxmlformats.org/officeDocument/2006/relationships/hyperlink" Target="https://github.com/yg-apaza/pandas-tutorial/archive/v2.zi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>
            <p:ph idx="1" type="subTitle"/>
          </p:nvPr>
        </p:nvSpPr>
        <p:spPr>
          <a:xfrm>
            <a:off x="510450" y="4182528"/>
            <a:ext cx="81231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 sz="1400"/>
              <a:t>Apaza, Yuliana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 sz="1400"/>
              <a:t>Asto, Paula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 sz="1400"/>
              <a:t>Vilca, Marielena</a:t>
            </a:r>
            <a:endParaRPr sz="1400"/>
          </a:p>
        </p:txBody>
      </p:sp>
      <p:sp>
        <p:nvSpPr>
          <p:cNvPr id="110" name="Google Shape;110;p25"/>
          <p:cNvSpPr txBox="1"/>
          <p:nvPr>
            <p:ph idx="1" type="subTitle"/>
          </p:nvPr>
        </p:nvSpPr>
        <p:spPr>
          <a:xfrm>
            <a:off x="510450" y="3574473"/>
            <a:ext cx="8123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 sz="1800">
                <a:latin typeface="Courier New"/>
                <a:ea typeface="Courier New"/>
                <a:cs typeface="Courier New"/>
                <a:sym typeface="Courier New"/>
              </a:rPr>
              <a:t>Meetup: Introducción a la librería Pandas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1" name="Google Shape;111;p25"/>
          <p:cNvPicPr preferRelativeResize="0"/>
          <p:nvPr/>
        </p:nvPicPr>
        <p:blipFill rotWithShape="1">
          <a:blip r:embed="rId3">
            <a:alphaModFix/>
          </a:blip>
          <a:srcRect b="0" l="61242" r="0" t="0"/>
          <a:stretch/>
        </p:blipFill>
        <p:spPr>
          <a:xfrm>
            <a:off x="3844549" y="246800"/>
            <a:ext cx="1454901" cy="22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5375" y="3994350"/>
            <a:ext cx="1014675" cy="9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5"/>
          <p:cNvPicPr preferRelativeResize="0"/>
          <p:nvPr/>
        </p:nvPicPr>
        <p:blipFill rotWithShape="1">
          <a:blip r:embed="rId3">
            <a:alphaModFix/>
          </a:blip>
          <a:srcRect b="12213" l="0" r="46449" t="64456"/>
          <a:stretch/>
        </p:blipFill>
        <p:spPr>
          <a:xfrm>
            <a:off x="3346925" y="2636850"/>
            <a:ext cx="2450149" cy="62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FUNCIONES ESTADÍSTICAS - DESCRIBE</a:t>
            </a:r>
            <a:endParaRPr/>
          </a:p>
        </p:txBody>
      </p:sp>
      <p:sp>
        <p:nvSpPr>
          <p:cNvPr id="176" name="Google Shape;176;p34"/>
          <p:cNvSpPr/>
          <p:nvPr/>
        </p:nvSpPr>
        <p:spPr>
          <a:xfrm>
            <a:off x="3703900" y="3116888"/>
            <a:ext cx="13764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Resultado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525" y="1069550"/>
            <a:ext cx="7548943" cy="1913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4"/>
          <p:cNvPicPr preferRelativeResize="0"/>
          <p:nvPr/>
        </p:nvPicPr>
        <p:blipFill rotWithShape="1">
          <a:blip r:embed="rId4">
            <a:alphaModFix/>
          </a:blip>
          <a:srcRect b="0" l="0" r="0" t="3035"/>
          <a:stretch/>
        </p:blipFill>
        <p:spPr>
          <a:xfrm>
            <a:off x="5282975" y="3116900"/>
            <a:ext cx="2620125" cy="185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FUNCIONES ESTADÍSTICAS - MEAN</a:t>
            </a:r>
            <a:endParaRPr/>
          </a:p>
        </p:txBody>
      </p:sp>
      <p:sp>
        <p:nvSpPr>
          <p:cNvPr id="184" name="Google Shape;184;p35"/>
          <p:cNvSpPr/>
          <p:nvPr/>
        </p:nvSpPr>
        <p:spPr>
          <a:xfrm>
            <a:off x="2332300" y="3116888"/>
            <a:ext cx="13764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Resultado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175" y="1079425"/>
            <a:ext cx="7347550" cy="186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35125" y="3116900"/>
            <a:ext cx="3586600" cy="115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FUNCIONES ESTADÍSTICAS - CORR</a:t>
            </a:r>
            <a:endParaRPr/>
          </a:p>
        </p:txBody>
      </p:sp>
      <p:sp>
        <p:nvSpPr>
          <p:cNvPr id="192" name="Google Shape;192;p36"/>
          <p:cNvSpPr/>
          <p:nvPr/>
        </p:nvSpPr>
        <p:spPr>
          <a:xfrm>
            <a:off x="2614250" y="3207163"/>
            <a:ext cx="13764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Resultado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275" y="1131250"/>
            <a:ext cx="7257492" cy="183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7575" y="3207175"/>
            <a:ext cx="2908200" cy="11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FUNCIONES ESTADÍSTICAS - COUNT</a:t>
            </a:r>
            <a:endParaRPr/>
          </a:p>
        </p:txBody>
      </p:sp>
      <p:sp>
        <p:nvSpPr>
          <p:cNvPr id="200" name="Google Shape;200;p37"/>
          <p:cNvSpPr/>
          <p:nvPr/>
        </p:nvSpPr>
        <p:spPr>
          <a:xfrm>
            <a:off x="2474825" y="3329663"/>
            <a:ext cx="13764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Resultado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425" y="1234900"/>
            <a:ext cx="7193599" cy="181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7"/>
          <p:cNvPicPr preferRelativeResize="0"/>
          <p:nvPr/>
        </p:nvPicPr>
        <p:blipFill rotWithShape="1">
          <a:blip r:embed="rId4">
            <a:alphaModFix/>
          </a:blip>
          <a:srcRect b="0" l="0" r="0" t="15817"/>
          <a:stretch/>
        </p:blipFill>
        <p:spPr>
          <a:xfrm>
            <a:off x="4387775" y="3329675"/>
            <a:ext cx="3243250" cy="98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FUNCIONES ESTADÍSTICAS - MAX &amp; MIN</a:t>
            </a:r>
            <a:endParaRPr/>
          </a:p>
        </p:txBody>
      </p:sp>
      <p:sp>
        <p:nvSpPr>
          <p:cNvPr id="208" name="Google Shape;208;p38"/>
          <p:cNvSpPr/>
          <p:nvPr/>
        </p:nvSpPr>
        <p:spPr>
          <a:xfrm>
            <a:off x="1947575" y="3246813"/>
            <a:ext cx="13764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Resultado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0000" y="3246825"/>
            <a:ext cx="3590909" cy="166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8"/>
          <p:cNvPicPr preferRelativeResize="0"/>
          <p:nvPr/>
        </p:nvPicPr>
        <p:blipFill rotWithShape="1">
          <a:blip r:embed="rId4">
            <a:alphaModFix/>
          </a:blip>
          <a:srcRect b="0" l="0" r="9494" t="0"/>
          <a:stretch/>
        </p:blipFill>
        <p:spPr>
          <a:xfrm>
            <a:off x="387900" y="1017725"/>
            <a:ext cx="7062999" cy="211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FUNCIONES ESTADÍSTICAS - MEDIAN &amp; STD</a:t>
            </a:r>
            <a:endParaRPr/>
          </a:p>
        </p:txBody>
      </p:sp>
      <p:sp>
        <p:nvSpPr>
          <p:cNvPr id="216" name="Google Shape;216;p39"/>
          <p:cNvSpPr/>
          <p:nvPr/>
        </p:nvSpPr>
        <p:spPr>
          <a:xfrm>
            <a:off x="1947575" y="3246813"/>
            <a:ext cx="13764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Resultado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575" y="1017725"/>
            <a:ext cx="7089950" cy="215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59275" y="3246825"/>
            <a:ext cx="4029243" cy="16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FUNCIONES DE SELECCIÓN</a:t>
            </a:r>
            <a:endParaRPr/>
          </a:p>
        </p:txBody>
      </p:sp>
      <p:pic>
        <p:nvPicPr>
          <p:cNvPr id="224" name="Google Shape;22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7785" y="1017725"/>
            <a:ext cx="2907263" cy="3820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5" name="Google Shape;225;p40"/>
          <p:cNvPicPr preferRelativeResize="0"/>
          <p:nvPr/>
        </p:nvPicPr>
        <p:blipFill rotWithShape="1">
          <a:blip r:embed="rId4">
            <a:alphaModFix/>
          </a:blip>
          <a:srcRect b="0" l="0" r="0" t="36028"/>
          <a:stretch/>
        </p:blipFill>
        <p:spPr>
          <a:xfrm>
            <a:off x="751000" y="1518675"/>
            <a:ext cx="3637825" cy="2444300"/>
          </a:xfrm>
          <a:prstGeom prst="rect">
            <a:avLst/>
          </a:prstGeom>
          <a:noFill/>
          <a:ln cap="flat" cmpd="sng" w="19050">
            <a:solidFill>
              <a:srgbClr val="4BA17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FUNCIONES DE LIMPIEZA</a:t>
            </a:r>
            <a:endParaRPr/>
          </a:p>
        </p:txBody>
      </p:sp>
      <p:pic>
        <p:nvPicPr>
          <p:cNvPr id="231" name="Google Shape;23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525" y="1735425"/>
            <a:ext cx="4181475" cy="11715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2" name="Google Shape;23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9400" y="1621125"/>
            <a:ext cx="3057525" cy="14001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FUNCIONES PARA IMPORTAR / EXPORTAR</a:t>
            </a:r>
            <a:endParaRPr/>
          </a:p>
        </p:txBody>
      </p:sp>
      <p:pic>
        <p:nvPicPr>
          <p:cNvPr id="238" name="Google Shape;23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100" y="959500"/>
            <a:ext cx="658563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3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s" sz="4400"/>
              <a:t>APLICACIÓN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s" sz="4400"/>
              <a:t>INTRODUCCIÓN</a:t>
            </a:r>
            <a:endParaRPr sz="4400"/>
          </a:p>
        </p:txBody>
      </p:sp>
      <p:pic>
        <p:nvPicPr>
          <p:cNvPr id="119" name="Google Shape;11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8400" y="1873974"/>
            <a:ext cx="1994275" cy="13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Analizando el clima con Pandas</a:t>
            </a:r>
            <a:endParaRPr/>
          </a:p>
        </p:txBody>
      </p:sp>
      <p:pic>
        <p:nvPicPr>
          <p:cNvPr id="249" name="Google Shape;24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3150" y="1152475"/>
            <a:ext cx="5609151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1643775"/>
            <a:ext cx="2863299" cy="24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Analizando el clima con Pandas</a:t>
            </a:r>
            <a:endParaRPr/>
          </a:p>
        </p:txBody>
      </p:sp>
      <p:sp>
        <p:nvSpPr>
          <p:cNvPr id="256" name="Google Shape;256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Jupyter notebook: 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https://colab.research.google.com/drive/1Tuw3kEStlv21XKPp4r0U4T0Lwk0gYjCe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Descargar en: </a:t>
            </a:r>
            <a:r>
              <a:rPr lang="es" u="sng">
                <a:solidFill>
                  <a:schemeClr val="hlink"/>
                </a:solidFill>
                <a:hlinkClick r:id="rId4"/>
              </a:rPr>
              <a:t>https://github.com/yg-apaza/pandas-tutorial/archive/v2.zip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3600"/>
              <a:t>Introducción a Pandas</a:t>
            </a:r>
            <a:endParaRPr sz="3600"/>
          </a:p>
        </p:txBody>
      </p:sp>
      <p:sp>
        <p:nvSpPr>
          <p:cNvPr id="125" name="Google Shape;125;p27"/>
          <p:cNvSpPr txBox="1"/>
          <p:nvPr>
            <p:ph idx="1" type="body"/>
          </p:nvPr>
        </p:nvSpPr>
        <p:spPr>
          <a:xfrm>
            <a:off x="311700" y="1950950"/>
            <a:ext cx="8520600" cy="30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s" sz="2400"/>
              <a:t>Librería de código abierto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s" sz="2400"/>
              <a:t>Proporciona herramientas de análisis y manipulación de datos de alto rendimiento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s" sz="2400"/>
              <a:t>Deriva del término “Panel” y “Data”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s" sz="2400"/>
              <a:t>Uso fácil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s"/>
              <a:t>INSTALACIÓN</a:t>
            </a:r>
            <a:endParaRPr b="1"/>
          </a:p>
        </p:txBody>
      </p:sp>
      <p:pic>
        <p:nvPicPr>
          <p:cNvPr id="131" name="Google Shape;131;p28"/>
          <p:cNvPicPr preferRelativeResize="0"/>
          <p:nvPr/>
        </p:nvPicPr>
        <p:blipFill rotWithShape="1">
          <a:blip r:embed="rId3">
            <a:alphaModFix/>
          </a:blip>
          <a:srcRect b="26959" l="22242" r="22808" t="26788"/>
          <a:stretch/>
        </p:blipFill>
        <p:spPr>
          <a:xfrm>
            <a:off x="6379275" y="2073575"/>
            <a:ext cx="1351426" cy="11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Instalación</a:t>
            </a:r>
            <a:endParaRPr/>
          </a:p>
        </p:txBody>
      </p:sp>
      <p:sp>
        <p:nvSpPr>
          <p:cNvPr id="137" name="Google Shape;137;p29"/>
          <p:cNvSpPr/>
          <p:nvPr/>
        </p:nvSpPr>
        <p:spPr>
          <a:xfrm>
            <a:off x="1075350" y="1251800"/>
            <a:ext cx="1489800" cy="543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Instalación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9"/>
          <p:cNvSpPr/>
          <p:nvPr/>
        </p:nvSpPr>
        <p:spPr>
          <a:xfrm>
            <a:off x="1075350" y="2903650"/>
            <a:ext cx="1489800" cy="543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8277" y="3793025"/>
            <a:ext cx="2589211" cy="33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8275" y="1986350"/>
            <a:ext cx="2315950" cy="33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s" sz="4400"/>
              <a:t>COMANDOS BÁSICOS</a:t>
            </a:r>
            <a:endParaRPr sz="4400"/>
          </a:p>
        </p:txBody>
      </p:sp>
      <p:pic>
        <p:nvPicPr>
          <p:cNvPr id="146" name="Google Shape;14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9025" y="1876075"/>
            <a:ext cx="1391351" cy="13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FUNCIONES DE CREACIÓN</a:t>
            </a:r>
            <a:endParaRPr/>
          </a:p>
        </p:txBody>
      </p:sp>
      <p:pic>
        <p:nvPicPr>
          <p:cNvPr id="152" name="Google Shape;15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375" y="1221950"/>
            <a:ext cx="7403999" cy="15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1"/>
          <p:cNvSpPr/>
          <p:nvPr/>
        </p:nvSpPr>
        <p:spPr>
          <a:xfrm>
            <a:off x="4638225" y="3234750"/>
            <a:ext cx="13764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Resultado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7975" y="3234750"/>
            <a:ext cx="1376400" cy="1268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FUNCIONES DE EXPLORACIÓN - SHAPE</a:t>
            </a:r>
            <a:endParaRPr/>
          </a:p>
        </p:txBody>
      </p:sp>
      <p:pic>
        <p:nvPicPr>
          <p:cNvPr id="160" name="Google Shape;160;p32"/>
          <p:cNvPicPr preferRelativeResize="0"/>
          <p:nvPr/>
        </p:nvPicPr>
        <p:blipFill rotWithShape="1">
          <a:blip r:embed="rId3">
            <a:alphaModFix/>
          </a:blip>
          <a:srcRect b="0" l="0" r="0" t="10490"/>
          <a:stretch/>
        </p:blipFill>
        <p:spPr>
          <a:xfrm>
            <a:off x="5545125" y="3393550"/>
            <a:ext cx="2582875" cy="48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2"/>
          <p:cNvSpPr/>
          <p:nvPr/>
        </p:nvSpPr>
        <p:spPr>
          <a:xfrm>
            <a:off x="3529325" y="3383313"/>
            <a:ext cx="13764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Resultado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525" y="1144225"/>
            <a:ext cx="7711825" cy="192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FUNCIONES DE EXPLORACIÓN - LEN</a:t>
            </a:r>
            <a:endParaRPr/>
          </a:p>
        </p:txBody>
      </p:sp>
      <p:sp>
        <p:nvSpPr>
          <p:cNvPr id="168" name="Google Shape;168;p33"/>
          <p:cNvSpPr/>
          <p:nvPr/>
        </p:nvSpPr>
        <p:spPr>
          <a:xfrm>
            <a:off x="3376925" y="3383313"/>
            <a:ext cx="13764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Resultado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7850" y="3411174"/>
            <a:ext cx="2578225" cy="49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7450" y="1144200"/>
            <a:ext cx="7478625" cy="185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