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1dbe7f3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1dbe7f3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dbe7f3c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1dbe7f3c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1c446d10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1c446d10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1dbe7f3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1dbe7f3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dbe7f3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1dbe7f3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dbe7f3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dbe7f3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dbe7f3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dbe7f3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24fc5b1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24fc5b1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2421b1a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2421b1a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421b1a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421b1a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c446d1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c446d1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2421b1a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2421b1a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21b5d3c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21b5d3c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21b5d3c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21b5d3c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1c446d10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1c446d10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21b5d3c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21b5d3c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21b5d3c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21b5d3c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21b5d3c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21b5d3c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21b5d3c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21b5d3c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21b5d3c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21b5d3c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21b5d3c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21b5d3c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21b5d3c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21b5d3c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21b5d3ce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21b5d3ce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21b5d3c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21b5d3c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23c0ed3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23c0ed3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23c0ed3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23c0ed3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1c446d10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1c446d10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1c446d10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1c446d10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23c0ed3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23c0ed3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23c0ed3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23c0ed3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23c0ed3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23c0ed3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23c0ed3b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23c0ed3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1c446d10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1c446d10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23c0ed3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23c0ed3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23c0ed3b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23c0ed3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24fc5b16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24fc5b16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c446d10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1c446d10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1dbe7f3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1dbe7f3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dbe7f3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dbe7f3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1dbe7f3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1dbe7f3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1dbe7f3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1dbe7f3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RGiskard7/gestion-guardias.gi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estion-guardias.onrender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de Fin de Grado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59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Sánchez Vázquez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949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Eduardo Díaz Sánchez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0450" y="42000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Arnedo Torres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Desarrollo web con React, Angular 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Elegimos desarrollar la aplicación en web con React por las siguientes razones: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una forma clara de tener un control de versiones en git.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Podemos desarrollar un frontend de calidad.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algo de experiencia en el desarrollo web.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 integración con supabase, el cual usaremos cómo backend.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Desarrollo web con React, Angular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tecnologías elegidas para el proyecto por tanto son: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Next.js : Framework de React que ofrece funcionalidades como renderizado del lado del servidor y generación de sitios estáticos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Type Script : Superset de JavaScript que añade tipado estático, mejorando la estabilidad y </a:t>
            </a:r>
            <a:r>
              <a:rPr lang="es"/>
              <a:t>mantenibilidad</a:t>
            </a:r>
            <a:r>
              <a:rPr lang="es"/>
              <a:t> del código.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Bootstrap : Framework de CSS que facilita el diseño responsive y una interfaz de usuario coherente.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title"/>
          </p:nvPr>
        </p:nvSpPr>
        <p:spPr>
          <a:xfrm>
            <a:off x="3052300" y="436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3. Estructura del proyecto </a:t>
            </a:r>
            <a:r>
              <a:rPr lang="es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Carpeta Components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carpeta, es encontrada en los proyectos de tanto Angular, Vue, o React, aquí es dónde están contenidos todos los componentes reutilizables de nuestro proyecto.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nuestro caso, iremos a este componente de la interfaz llamado “avatar.tsx”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formato tsx, es typescript, el cual utiliza el lenguaje JSX, el cual es muy propio de React.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25" y="2725786"/>
            <a:ext cx="1482375" cy="5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Carpeta Hooks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carpeta hooks, es la que tiene los hooks personalizados de React.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hooks encapsulan la lógica de negocio reutilizable de los React Hooks y pueden estár hechos tanto en Javascript, cómo en JSX.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nuestro caso, dos hooks personalizados serian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88" y="3298525"/>
            <a:ext cx="14763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5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Otras carpetas </a:t>
            </a:r>
            <a:r>
              <a:rPr b="1" lang="es"/>
              <a:t>misceláneas</a:t>
            </a:r>
            <a:endParaRPr b="1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src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Esta es la carpeta base del proyecto, dónde están tanto los componentes, hooks y etc… 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s" sz="7200"/>
              <a:t>Es interesante de que todos los archivos que estén dentro de src, vayan a ser procesados mediante webpack.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public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Estos archivos son estáticos y a diferencia de src, no van a pasar por webpack, por lo que van a ser mostrados cómo tal en la aplicación.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1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Otras carpetas </a:t>
            </a:r>
            <a:r>
              <a:rPr b="1" lang="es"/>
              <a:t>misceláneas</a:t>
            </a:r>
            <a:r>
              <a:rPr b="1" lang="es"/>
              <a:t> 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lib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Aquí es dónde se van a guardar tanto las funciones reutilizables y los helpers.</a:t>
            </a:r>
            <a:endParaRPr sz="7200"/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s" sz="7200"/>
              <a:t>Los helpers son funciones auxiliares las cuales pueden ser reutilizadas en cualquier sitio y además, ayudan bastante a mantener el código limpio.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7200"/>
              <a:t>scripts : </a:t>
            </a:r>
            <a:endParaRPr b="1" sz="7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Esta carpeta es dónde irán a parar los scripts personalizados para realizar funciones concretas dentro del código.</a:t>
            </a:r>
            <a:endParaRPr sz="7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 title="fond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type="title"/>
          </p:nvPr>
        </p:nvSpPr>
        <p:spPr>
          <a:xfrm>
            <a:off x="2641900" y="450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4</a:t>
            </a:r>
            <a:r>
              <a:rPr b="1" lang="es">
                <a:highlight>
                  <a:schemeClr val="lt1"/>
                </a:highlight>
              </a:rPr>
              <a:t>. Funcionalidades Principales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y Registro de Ausencias</a:t>
            </a:r>
            <a:endParaRPr b="1" sz="2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1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Los profesores pueden notificar sus ausencias de forma rápida y sencilla a través del sistema.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genera un registro centralizado donde se almacenan los datos de la ausencia, incluyendo el motivo , duración (hora de clase que falte ) y tarea si el profesor desea </a:t>
            </a:r>
            <a:r>
              <a:rPr lang="es">
                <a:solidFill>
                  <a:srgbClr val="000000"/>
                </a:solidFill>
              </a:rPr>
              <a:t>asignar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Facilita la organización y permite una gestión más eficiente tanto a los profesores como a los administradores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Asignación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El sistema solo nos permite asignar guardias de manera manual es decir: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El profesor puede asignarse a una guardia pendiente, siempre y cuando se lo permita su horario de guardias/disponibilidad.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 bien, el administrador puede asignar a un profesor (con la misma condición, solo si su horario se lo permite).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Si lo asigna el administrador , saldrá un mensaje de que se ha guardado </a:t>
            </a:r>
            <a:r>
              <a:rPr lang="es">
                <a:solidFill>
                  <a:srgbClr val="000000"/>
                </a:solidFill>
              </a:rPr>
              <a:t>correctamente</a:t>
            </a:r>
            <a:r>
              <a:rPr lang="es">
                <a:solidFill>
                  <a:srgbClr val="000000"/>
                </a:solidFill>
              </a:rPr>
              <a:t> y cuando ese profesor se meta al sistema le saldrá una guardia que le han asignado pendiente de firmar.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 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Propósito de nuestro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Tecnologías</a:t>
            </a:r>
            <a:r>
              <a:rPr lang="es"/>
              <a:t> utilizadas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Estructura del proyecto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Funcionalidades Principales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Implementación de Funcionalidades.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Despliegue y configuración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Conclusiones y futuras mejoras.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Monitorización en Tiempo Real</a:t>
            </a:r>
            <a:endParaRPr b="1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191525" y="1017725"/>
            <a:ext cx="8640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Panel de Control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administrador podrá ver en su panel de control , las guardias asignadas , las pendientes y las ausencias que ocurran en tiempo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profesor podrá ver ver  en su panel de control las guardias Pendientes que quedan en sistema , las que él tenga asignadas , las guardias que haya firmado de hacer y las horas de guardia totales que tiene en esa misma semana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principal ventaja es que nos facilita a la hora de cualquier imprevisto de cualquier profesor y así pueden estar todos preparados y avisados solo con echar un vistazo a la aplicación.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2067850" y="43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5</a:t>
            </a:r>
            <a:r>
              <a:rPr b="1" lang="es">
                <a:highlight>
                  <a:schemeClr val="lt1"/>
                </a:highlight>
              </a:rPr>
              <a:t>. Implementación de funcionalidades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196625"/>
            <a:ext cx="85206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 general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98307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Organización en Capas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Nuestro sistema sigue una arquitectura de capas claramente definida que separa responsabilidades y facilita el mantenimiento: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Presentación:</a:t>
            </a:r>
            <a:endParaRPr b="1"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Componentes</a:t>
            </a:r>
            <a:r>
              <a:rPr lang="es" sz="1700"/>
              <a:t> React y páginas Next.js organizadas por roles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Interfaz responsiva con Bootstrap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Lógica de Negocio:</a:t>
            </a:r>
            <a:endParaRPr b="1"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Contextos</a:t>
            </a:r>
            <a:r>
              <a:rPr lang="es" sz="1700"/>
              <a:t> de React (GuardiasContext, AusenciasContext)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Gestión centralizada del estado de la aplicación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Validaciones de reglas de negocio específicas del los requisitos funcionales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00"/>
              <a:t>Acceso a Datos:</a:t>
            </a:r>
            <a:endParaRPr b="1"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" sz="1700"/>
              <a:t>Servicios</a:t>
            </a:r>
            <a:r>
              <a:rPr lang="es" sz="1700"/>
              <a:t> especializados para cada entidad (guardiasService, ausenciasService) en lib/ 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Comunicación directa con Supabase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00"/>
              <a:t>Mapeo entre modelos DB y objetos de la aplicación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 general</a:t>
            </a:r>
            <a:endParaRPr b="1"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Hemos intentado que l</a:t>
            </a:r>
            <a:r>
              <a:rPr lang="es"/>
              <a:t>a implementación tuviera un paralelismo interesante con la arquitectura tradicional de aplicaciones Java EE que aprendimos en la asignatura de Acceso a datos, aunque adaptada al paradigma de React y TypeScript.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Mientras que en Java EE, por ejemplo, se utilizaría un patrón DAO (Data Access Object) para separar la lógica de acceso a datos, en nuestra aplicación web moderna hemos implementado un enfoque similar con la siguiente estructura basado en </a:t>
            </a:r>
            <a:r>
              <a:rPr b="1" lang="es"/>
              <a:t>contextos</a:t>
            </a:r>
            <a:r>
              <a:rPr lang="es"/>
              <a:t> y </a:t>
            </a:r>
            <a:r>
              <a:rPr b="1" lang="es"/>
              <a:t>servicios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24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 de acceso a datos</a:t>
            </a:r>
            <a:r>
              <a:rPr b="1" lang="es"/>
              <a:t>: Servicios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888700"/>
            <a:ext cx="85206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En la carpeta </a:t>
            </a:r>
            <a:r>
              <a:rPr b="1" i="1" lang="es" sz="1700"/>
              <a:t>lib/</a:t>
            </a:r>
            <a:r>
              <a:rPr lang="es" sz="1700"/>
              <a:t> encontramos servicios como </a:t>
            </a:r>
            <a:r>
              <a:rPr b="1" i="1" lang="es" sz="1700"/>
              <a:t>guardiasService.ts</a:t>
            </a:r>
            <a:r>
              <a:rPr lang="es" sz="1700"/>
              <a:t> o </a:t>
            </a:r>
            <a:r>
              <a:rPr b="1" i="1" lang="es" sz="1700"/>
              <a:t>ausenciasService.ts</a:t>
            </a:r>
            <a:r>
              <a:rPr lang="es" sz="1700"/>
              <a:t> que encapsulan todas las operaciones de acceso a datos. Estos servicios son el único punto de contacto con </a:t>
            </a:r>
            <a:r>
              <a:rPr b="1" lang="es" sz="1700"/>
              <a:t>Supabase</a:t>
            </a:r>
            <a:r>
              <a:rPr lang="es" sz="1700"/>
              <a:t>, similar a cómo los </a:t>
            </a:r>
            <a:r>
              <a:rPr b="1" lang="es" sz="1700"/>
              <a:t>DAOs</a:t>
            </a:r>
            <a:r>
              <a:rPr lang="es" sz="1700"/>
              <a:t> en Java serían el único punto de contacto con </a:t>
            </a:r>
            <a:r>
              <a:rPr b="1" lang="es" sz="1700"/>
              <a:t>JDBC</a:t>
            </a:r>
            <a:r>
              <a:rPr lang="es" sz="1700"/>
              <a:t>.</a:t>
            </a:r>
            <a:endParaRPr sz="1700"/>
          </a:p>
        </p:txBody>
      </p:sp>
      <p:pic>
        <p:nvPicPr>
          <p:cNvPr id="201" name="Google Shape;201;p36" title="servici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447" y="2382447"/>
            <a:ext cx="4893099" cy="23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 de lógica de negocio</a:t>
            </a:r>
            <a:r>
              <a:rPr b="1" lang="es"/>
              <a:t>: Contextos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lugar de utilizar </a:t>
            </a:r>
            <a:r>
              <a:rPr b="1" lang="es"/>
              <a:t>clases de servicio</a:t>
            </a:r>
            <a:r>
              <a:rPr lang="es"/>
              <a:t> que agrupan la lógica de negocio, como es habitual en Java, en nuestra aplicación de React empleamos </a:t>
            </a:r>
            <a:r>
              <a:rPr b="1" lang="es"/>
              <a:t>Contextos</a:t>
            </a:r>
            <a:r>
              <a:rPr lang="es"/>
              <a:t> para gestionar y proveer funcionalidades a nivel global. Estos contextos actúan de forma similar a los controladores del modelo </a:t>
            </a:r>
            <a:r>
              <a:rPr b="1" lang="es"/>
              <a:t>MVC</a:t>
            </a:r>
            <a:r>
              <a:rPr lang="es"/>
              <a:t>, ya que encapsulan la lógica de negocio y el manejo del estado, facilitando el acceso a dicha funcionalidad desde cualquier componente de la aplicación. Por ejemplo, el </a:t>
            </a:r>
            <a:r>
              <a:rPr b="1" i="1" lang="es"/>
              <a:t>GuardiasContext</a:t>
            </a:r>
            <a:r>
              <a:rPr lang="es"/>
              <a:t> centraliza toda la lógica relacionada con la gestión de guardias y la expone para que cualquier componente pueda utilizarla. Todos estos contextos se encuentran organizados en la carpeta </a:t>
            </a:r>
            <a:r>
              <a:rPr b="1" i="1" lang="es"/>
              <a:t>src/contexts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13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 de l</a:t>
            </a:r>
            <a:r>
              <a:rPr b="1" lang="es"/>
              <a:t>ógica de negocio: Contextos</a:t>
            </a:r>
            <a:endParaRPr/>
          </a:p>
        </p:txBody>
      </p:sp>
      <p:pic>
        <p:nvPicPr>
          <p:cNvPr id="213" name="Google Shape;213;p38" title="contex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363" y="766050"/>
            <a:ext cx="4429275" cy="4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 de presentación: Componentes React</a:t>
            </a:r>
            <a:endParaRPr b="1"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1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la capa de presentación de la aplicación utilizamos </a:t>
            </a:r>
            <a:r>
              <a:rPr b="1" lang="es"/>
              <a:t>componentes de React</a:t>
            </a:r>
            <a:r>
              <a:rPr lang="es"/>
              <a:t> para construir la interfaz de usuario. Estos componentes se encargan de renderizar las </a:t>
            </a:r>
            <a:r>
              <a:rPr b="1" lang="es"/>
              <a:t>vistas</a:t>
            </a:r>
            <a:r>
              <a:rPr lang="es"/>
              <a:t> (pantallas) y de consumir los contextos, que proporcionan datos y funcionalidades, para generar una experiencia interactiva. Esta capa es análoga a la parte de vistas en el patrón </a:t>
            </a:r>
            <a:r>
              <a:rPr b="1" lang="es"/>
              <a:t>MVC</a:t>
            </a:r>
            <a:r>
              <a:rPr lang="es"/>
              <a:t> (por ejemplo, los JSP en Java EE).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Capa de presentación: Componentes React</a:t>
            </a:r>
            <a:endParaRPr/>
          </a:p>
        </p:txBody>
      </p:sp>
      <p:pic>
        <p:nvPicPr>
          <p:cNvPr id="225" name="Google Shape;225;p40" title="compon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00" y="1445400"/>
            <a:ext cx="5659600" cy="2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Enrutamiento de las páginas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sistema de enrutamiento de </a:t>
            </a:r>
            <a:r>
              <a:rPr b="1" lang="es"/>
              <a:t>Next.js App Router</a:t>
            </a:r>
            <a:r>
              <a:rPr lang="es"/>
              <a:t> es radicalmente diferente al enfoque tradicional de Java con </a:t>
            </a:r>
            <a:r>
              <a:rPr b="1" lang="es"/>
              <a:t>servlets</a:t>
            </a:r>
            <a:r>
              <a:rPr lang="es"/>
              <a:t> o </a:t>
            </a:r>
            <a:r>
              <a:rPr b="1" lang="es"/>
              <a:t>controladores Spring</a:t>
            </a:r>
            <a:r>
              <a:rPr lang="es"/>
              <a:t>. En nuestro proyecto, cada archivo </a:t>
            </a:r>
            <a:r>
              <a:rPr b="1" i="1" lang="es"/>
              <a:t>page.tsx</a:t>
            </a:r>
            <a:r>
              <a:rPr lang="es"/>
              <a:t> dentro de un directorio en la carpeta </a:t>
            </a:r>
            <a:r>
              <a:rPr b="1" i="1" lang="es"/>
              <a:t>app/</a:t>
            </a:r>
            <a:r>
              <a:rPr lang="es"/>
              <a:t> representa automáticamente una ruta accesible.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ejemplo: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app/admin/guardias/page.tsx</a:t>
            </a:r>
            <a:r>
              <a:rPr lang="es"/>
              <a:t> → Accesible en </a:t>
            </a:r>
            <a:r>
              <a:rPr b="1" i="1" lang="es"/>
              <a:t>/admin/guardias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app/profesor/ausencias/page.tsx</a:t>
            </a:r>
            <a:r>
              <a:rPr lang="es"/>
              <a:t> → Accesible en </a:t>
            </a:r>
            <a:r>
              <a:rPr b="1" i="1" lang="es"/>
              <a:t>/profesor/ausencias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sistema de enrutamiento basado en el sistema de archivos elimina la necesidad de configuración manual de rutas, simplificando enormemente el desarrollo.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727700" y="43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1. </a:t>
            </a:r>
            <a:r>
              <a:rPr b="1" lang="es">
                <a:highlight>
                  <a:schemeClr val="lt1"/>
                </a:highlight>
              </a:rPr>
              <a:t>Propósito de nuestro proyecto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Sistema de autenticación con Supabase y bcrypt</a:t>
            </a:r>
            <a:endParaRPr b="1"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autenticación en la aplicación, en el servicio </a:t>
            </a:r>
            <a:r>
              <a:rPr b="1" i="1" lang="es"/>
              <a:t>authService.ts</a:t>
            </a:r>
            <a:r>
              <a:rPr lang="es"/>
              <a:t>,</a:t>
            </a:r>
            <a:r>
              <a:rPr lang="es"/>
              <a:t> hemos implementado un sistema que utiliza </a:t>
            </a:r>
            <a:r>
              <a:rPr b="1" lang="es"/>
              <a:t>bycrypt</a:t>
            </a:r>
            <a:r>
              <a:rPr lang="es"/>
              <a:t> para el hash de las contraseñas y cookies para mantener las sesiones.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2" title="autenticació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925" y="1969725"/>
            <a:ext cx="3178676" cy="3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Control de acceso según el rol de usuario</a:t>
            </a:r>
            <a:endParaRPr b="1"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proteger las rutas según los roles de usuario: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utiliza el </a:t>
            </a:r>
            <a:r>
              <a:rPr b="1" lang="es"/>
              <a:t>middleware</a:t>
            </a:r>
            <a:r>
              <a:rPr lang="es"/>
              <a:t> de Next.js para interceptar las solicitudes a rutas protegidas, comprobando que el usuario tenga el rol adecuado y, en caso contrario, redirigiéndolo al login.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Además, se aplican controles a nivel de vista para verificar el rol del usuario, lo que añade una capa extra de seguridad.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doble verificación (</a:t>
            </a:r>
            <a:r>
              <a:rPr b="1" lang="es"/>
              <a:t>middleware</a:t>
            </a:r>
            <a:r>
              <a:rPr lang="es"/>
              <a:t> y </a:t>
            </a:r>
            <a:r>
              <a:rPr b="1" lang="es"/>
              <a:t>controles en la vista</a:t>
            </a:r>
            <a:r>
              <a:rPr lang="es"/>
              <a:t>) garantiza que sólo los usuarios autorizados accedan a las rutas y funcionalidades restringidas.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Control de acceso según el rol de usuario</a:t>
            </a:r>
            <a:endParaRPr/>
          </a:p>
        </p:txBody>
      </p:sp>
      <p:pic>
        <p:nvPicPr>
          <p:cNvPr id="250" name="Google Shape;250;p44" title="middlew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00" y="1152475"/>
            <a:ext cx="475240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2622475" y="436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6. Despliegue y configuración</a:t>
            </a:r>
            <a:r>
              <a:rPr b="1" lang="es">
                <a:highlight>
                  <a:schemeClr val="lt1"/>
                </a:highlight>
              </a:rPr>
              <a:t>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Control de versiones con Git y Github</a:t>
            </a:r>
            <a:endParaRPr b="1"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259525" y="1152475"/>
            <a:ext cx="86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 utilizado Git para controlar y gestionar el desarrollo del proyecto.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Repositorio centralizado: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https://github.com/RGiskard7/gestion-guardias.git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 de ramas: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main:</a:t>
            </a:r>
            <a:r>
              <a:rPr lang="es" sz="1800"/>
              <a:t> Contiene el código estable y listo para producción, asociado al servicio de hosting.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develop:</a:t>
            </a:r>
            <a:r>
              <a:rPr lang="es" sz="1800"/>
              <a:t> Rama de desarrollo donde se implementan nuevas funcionalidades antes de fusionarlas en main.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Tanto el código, la documentación y el vídeo de la demostración se encuentran en este repositorio.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Configuración</a:t>
            </a:r>
            <a:endParaRPr b="1"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de instalar </a:t>
            </a:r>
            <a:r>
              <a:rPr b="1" lang="es"/>
              <a:t>Node.js</a:t>
            </a:r>
            <a:r>
              <a:rPr lang="es"/>
              <a:t> y su gestor de paquetes </a:t>
            </a:r>
            <a:r>
              <a:rPr b="1" lang="es"/>
              <a:t>npm</a:t>
            </a:r>
            <a:r>
              <a:rPr lang="es"/>
              <a:t>, el proyecto requiere configurar variables de entorno específicas para conectar con </a:t>
            </a:r>
            <a:r>
              <a:rPr b="1" lang="es"/>
              <a:t>Supabase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.env.local</a:t>
            </a:r>
            <a:r>
              <a:rPr lang="es"/>
              <a:t> para desarrollo local.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configuradas en </a:t>
            </a:r>
            <a:r>
              <a:rPr b="1" lang="es"/>
              <a:t>Render</a:t>
            </a:r>
            <a:r>
              <a:rPr lang="es"/>
              <a:t> para producción.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 de configuración: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NEXT_PUBLIC_SUPABASE_URL=https://your-project.supabase.co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NEXT_PUBLIC_SUPABASE_KEY=your-anon-key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Estas variables garantizan una conexión segura con la base de datos </a:t>
            </a:r>
            <a:r>
              <a:rPr b="1" lang="es"/>
              <a:t>PostgreSQL</a:t>
            </a:r>
            <a:r>
              <a:rPr lang="es"/>
              <a:t> y los servicios de autenticación de </a:t>
            </a:r>
            <a:r>
              <a:rPr b="1" lang="es"/>
              <a:t>Supabase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Despliegue en el hosting Render</a:t>
            </a:r>
            <a:endParaRPr b="1"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Finalmente, para facilitar el despliegue en la plataforma Render, hemos implementado: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 </a:t>
            </a:r>
            <a:r>
              <a:rPr b="1" i="1" lang="es"/>
              <a:t>render.yaml</a:t>
            </a:r>
            <a:r>
              <a:rPr lang="es"/>
              <a:t> que define la configuración del servicio.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dependencias y comandos de inicio.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Integración con el repositorio Git para despliegue automático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enfoque permite un despliegue continuo donde cada cambio en la rama main se refleja automáticamente en la aplicación en producción.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Archivo render.yaml</a:t>
            </a:r>
            <a:endParaRPr b="1"/>
          </a:p>
        </p:txBody>
      </p:sp>
      <p:pic>
        <p:nvPicPr>
          <p:cNvPr id="279" name="Google Shape;279;p49" title="re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113" y="1017725"/>
            <a:ext cx="42417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Enlace a la aplicación desplegada</a:t>
            </a:r>
            <a:endParaRPr b="1"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200" u="sng">
                <a:solidFill>
                  <a:schemeClr val="hlink"/>
                </a:solidFill>
                <a:hlinkClick r:id="rId3"/>
              </a:rPr>
              <a:t>https://gestion-guardias.onrender.com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2399550" y="43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7</a:t>
            </a:r>
            <a:r>
              <a:rPr b="1" lang="es">
                <a:highlight>
                  <a:schemeClr val="lt1"/>
                </a:highlight>
              </a:rPr>
              <a:t>. Conclusiones y futuras mejoras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¿Por qué este proyecto?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gestión de guardias en centros educativos es un proceso crítico pero que consume demasiados recursos administrativos cuando se realiza manualmente.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/>
              <a:t>Problemas que resolvemos: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Procesos manuales lentos y propensos a errores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Falta de coordinación entre profesorado y dirección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Dificultad para distribuir equitativamente las guardias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Ausencia de datos para analizar y mejorar el proceso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/>
              <a:t>Nuestra solución: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Hemos desarrollado una aplicación web que digitaliza y optimiza la gestión de guardias en centros educativos, abarcando desde el registro de ausencias hasta la creación, asignación y seguimiento de las mismas.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Conclusiones</a:t>
            </a:r>
            <a:endParaRPr b="1"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87579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Digitalización exitosa:</a:t>
            </a:r>
            <a:r>
              <a:rPr lang="es"/>
              <a:t> La aplicación “Gestión de Guardias” ha logrado digitalizar y optimizar el proceso de gestión de guardias en centros educativos (en </a:t>
            </a:r>
            <a:r>
              <a:rPr lang="es"/>
              <a:t>teoría</a:t>
            </a:r>
            <a:r>
              <a:rPr lang="es"/>
              <a:t>), facilitando la administración de ausencias, asignación de guardias y seguimiento en tiempo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Arquitectura modular y escalable: </a:t>
            </a:r>
            <a:r>
              <a:rPr lang="es"/>
              <a:t>La separación de la presentación, la lógica de negocio (a través de Contextos) y el acceso a datos (con Servicios en la carpeta lib) ha permitido un desarrollo organizado y mantenible.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Integración con Supabase:</a:t>
            </a:r>
            <a:r>
              <a:rPr lang="es"/>
              <a:t> Utilizamos Supabase para el manejo de la base de datos PostgreSQL, lo que ha contribuido a la robustez y seguridad del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Seguridad reforzada:</a:t>
            </a:r>
            <a:r>
              <a:rPr lang="es"/>
              <a:t> La implementación de middleware en Next.js protege las rutas según los roles de usuario, asegurando que solo los usuarios autorizados accedan a las funcionalidades.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Futuras mejoras</a:t>
            </a:r>
            <a:endParaRPr b="1"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Notificaciones en tiempo real:</a:t>
            </a:r>
            <a:r>
              <a:rPr lang="es"/>
              <a:t> Incorporar notificaciones (por email o push) para informar a los usuarios sobre actualizaciones en guardias y ausencias.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Optimización de la UI/UX: </a:t>
            </a:r>
            <a:r>
              <a:rPr lang="es"/>
              <a:t>Mejorar la interfaz de usuario y adaptar la experiencia a dispositivos móviles para facilitar el uso en cualquier plataforma.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Ampliación de informes y estadísticas:</a:t>
            </a:r>
            <a:r>
              <a:rPr lang="es"/>
              <a:t> Desarrollar dashboards más avanzados que ofrezcan análisis detallados sobre el tiempo de guardia, distribución por tramos y otros indicadores clave.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Refinamiento de la gestión horaria:</a:t>
            </a:r>
            <a:r>
              <a:rPr lang="es"/>
              <a:t> Evaluar nuevas estrategias para el manejo de horarios y disponibilidades de profesores que permitan mayor flexibilidad en la asignación de guardias.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Integración con sistemas externos:</a:t>
            </a:r>
            <a:r>
              <a:rPr lang="es"/>
              <a:t> Explorar la posibilidad de sincronización con calendarios o sistemas de gestión educativa para optimizar la planificación.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4" title="fot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5540375" y="433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2. Tecnologías utilizadas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La elección del lenguaje de programación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llegar a una decisión, realizamos un estudio previo de las diferentes tecnologías que estaban a nuestra disposición.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Llegamos a la conclusión de unos requisitos diferentes que tenían que cumplir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tecnología ha de ser </a:t>
            </a:r>
            <a:r>
              <a:rPr lang="es"/>
              <a:t>capaz</a:t>
            </a:r>
            <a:r>
              <a:rPr lang="es"/>
              <a:t> de crear un frontend.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que ser capaces de entender algo de la tecnología.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Preferiblemente, algo que ya hayamos visto, para no ir tan apretados de tiempo.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</a:t>
            </a:r>
            <a:r>
              <a:rPr b="1" lang="es"/>
              <a:t> posibles para el desarrollo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Tras explorar las opciones, llegamos a la conclusión de unos candidatos los cuales eran óptimos para desarrollar nuestro proyecto.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Java.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Flutterflow.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Java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Tenemos experiencia en java y las funciones podrían realizarse sin mucho problema.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podría crear un backend customizado si es necesario enteramente en java.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única opción gráfica que ofrece java es : JAVA FX. La cual no solo se ve anticuada, sino que no tenemos experiencia previa y es un problema muy grande teniendo tiempo limitado.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FlutterFlow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Capacidad de maquetar un front de una forma bastante buena.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tiene mucha dificultad a la hora de trabajar con la herramienta.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permite trabajar de una forma cómoda con github.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tiene una forma buena de comentar el código fuente salvo que se dejen comentarios en los componentes.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