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Proxima Nova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3" roundtripDataSignature="AMtx7mh6JkruqcqCfxnAUqhNUBepRrBV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italic.fntdata"/><Relationship Id="rId50" Type="http://schemas.openxmlformats.org/officeDocument/2006/relationships/font" Target="fonts/ProximaNova-bold.fntdata"/><Relationship Id="rId53" Type="http://customschemas.google.com/relationships/presentationmetadata" Target="metadata"/><Relationship Id="rId52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26c2bd0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426c2bd0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4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4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5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4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5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5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5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RGiskard7/gestion-guardias.git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estion-guardias.onrender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Trabajo de Fin de Grado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0450" y="3159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Miguel Sánchez Vázquez</a:t>
            </a:r>
            <a:endParaRPr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510450" y="3694988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Eduardo Díaz Sánchez</a:t>
            </a:r>
            <a:endParaRPr/>
          </a:p>
        </p:txBody>
      </p:sp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510450" y="42000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Javier Arnedo Torres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Desarrollo web con React, Angular </a:t>
            </a:r>
            <a:endParaRPr b="1"/>
          </a:p>
        </p:txBody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Elegimos desarrollar la aplicación en web con React por las siguientes razones: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Tenemos una forma clara de tener un control de versiones en git.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Podemos desarrollar un frontend de calidad.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Tenemos algo de experiencia en el desarrollo web.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Tiene integración con supabase, el cual usaremos cómo backend.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Desarrollo web con React, Angular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Las tecnologías elegidas para el proyecto por tanto son: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Next.js : Framework de React que ofrece funcionalidades como renderizado del lado del servidor y generación de sitios estáticos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Type Script : Superset de JavaScript que añade tipado estático, mejorando la estabilidad y mantenibilidad del código.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Bootstrap : Framework de CSS que facilita el diseño responsive y una interfaz de usuario coherente.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048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2"/>
          <p:cNvSpPr txBox="1"/>
          <p:nvPr>
            <p:ph type="title"/>
          </p:nvPr>
        </p:nvSpPr>
        <p:spPr>
          <a:xfrm>
            <a:off x="3052300" y="4368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>
                <a:highlight>
                  <a:schemeClr val="lt1"/>
                </a:highlight>
              </a:rPr>
              <a:t>3. Estructura del proyecto </a:t>
            </a:r>
            <a:r>
              <a:rPr lang="es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Carpeta Components</a:t>
            </a:r>
            <a:endParaRPr b="1"/>
          </a:p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Esta carpeta, es encontrada en los proyectos de tanto Angular, Vue, o React, aquí es dónde están contenidos todos los componentes reutilizables de nuestro proyecto.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En nuestro caso, iremos a este componente de la interfaz llamado “avatar.tsx”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El formato tsx, es typescript, el cual utiliza el lenguaje JSX, el cual es muy propio de React.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4" name="Google Shape;1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025" y="2725786"/>
            <a:ext cx="1482375" cy="5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Carpeta Hooks</a:t>
            </a:r>
            <a:endParaRPr b="1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La carpeta hooks, es la que tiene los hooks personalizados de React.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Los hooks encapsulan la lógica de negocio reutilizable de los React Hooks y pueden estár hechos tanto en Javascript, cómo en JSX.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En nuestro caso, dos hooks personalizados serian 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388" y="3298525"/>
            <a:ext cx="147637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11700" y="452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Otras carpetas misceláneas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7200"/>
              <a:t>src : </a:t>
            </a:r>
            <a:endParaRPr b="1" sz="7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" sz="7200"/>
              <a:t>Esta es la carpeta base del proyecto, dónde están tanto los componentes, hooks y etc… </a:t>
            </a:r>
            <a:endParaRPr sz="7200"/>
          </a:p>
          <a:p>
            <a:pPr indent="-3429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s" sz="7200"/>
              <a:t>Es interesante de que todos los archivos que estén dentro de src, vayan a ser procesados mediante webpack. </a:t>
            </a:r>
            <a:endParaRPr sz="7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7200"/>
              <a:t>public : </a:t>
            </a:r>
            <a:endParaRPr b="1" sz="7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" sz="7200"/>
              <a:t>Estos archivos son estáticos y a diferencia de src, no van a pasar por webpack, por lo que van a ser mostrados cómo tal en la aplicación. </a:t>
            </a:r>
            <a:endParaRPr sz="7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11700" y="414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Otras carpetas misceláneas 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7200"/>
              <a:t>lib : </a:t>
            </a:r>
            <a:endParaRPr b="1" sz="7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" sz="7200"/>
              <a:t>Aquí es dónde se van a guardar tanto las funciones reutilizables y los helpers.</a:t>
            </a:r>
            <a:endParaRPr sz="7200"/>
          </a:p>
          <a:p>
            <a:pPr indent="-3429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s" sz="7200"/>
              <a:t>Los helpers son funciones auxiliares las cuales pueden ser reutilizadas en cualquier sitio y además, ayudan bastante a mantener el código limpio. </a:t>
            </a:r>
            <a:endParaRPr sz="7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7200"/>
              <a:t>scripts : </a:t>
            </a:r>
            <a:endParaRPr b="1" sz="7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" sz="7200"/>
              <a:t>Esta carpeta es dónde irán a parar los scripts personalizados para realizar funciones concretas dentro del código.</a:t>
            </a:r>
            <a:endParaRPr sz="7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 title="fondo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>
            <p:ph type="title"/>
          </p:nvPr>
        </p:nvSpPr>
        <p:spPr>
          <a:xfrm>
            <a:off x="2641900" y="4500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>
                <a:highlight>
                  <a:schemeClr val="lt1"/>
                </a:highlight>
              </a:rPr>
              <a:t>4. Funcionalidades Principales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Gestión y Registro de Ausencias</a:t>
            </a:r>
            <a:endParaRPr b="1" sz="28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311700" y="1111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000000"/>
                </a:solidFill>
              </a:rPr>
              <a:t>Los profesores pueden notificar sus ausencias de forma rápida y sencilla a través del sistema.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000000"/>
                </a:solidFill>
              </a:rPr>
              <a:t>Se genera un registro centralizado donde se almacenan los datos de la ausencia, incluyendo el motivo , duración (hora de clase que falte ) y tarea si el profesor desea asignar.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000000"/>
                </a:solidFill>
              </a:rPr>
              <a:t>Facilita la organización y permite una gestión más eficiente tanto a los profesores como a los administradores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Métodos de Asignación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000000"/>
                </a:solidFill>
              </a:rPr>
              <a:t>El sistema solo nos permite asignar guardias de manera manual es decir: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000000"/>
                </a:solidFill>
              </a:rPr>
              <a:t>El profesor puede asignarse a una guardia pendiente, siempre y cuando se lo permita su horario de guardias/disponibilidad.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000000"/>
                </a:solidFill>
              </a:rPr>
              <a:t>O bien, el administrador puede asignar a un profesor (con la misma condición, solo si su horario se lo permite).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>
                <a:solidFill>
                  <a:srgbClr val="000000"/>
                </a:solidFill>
              </a:rPr>
              <a:t>Si lo asigna el administrador , saldrá un mensaje de que se ha guardado correctamente y cuando ese profesor se meta al sistema le saldrá una guardia que le han asignado pendiente de firmar.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Índice </a:t>
            </a:r>
            <a:endParaRPr b="1"/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Propósito de nuestro proyecto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Tecnologías utilizadas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Estructura del proyecto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Funcionalidades Principales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Implementación de Funcionalidades.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Despliegue y configuración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Conclusiones y futuras mejoras.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Monitorización en Tiempo Real</a:t>
            </a:r>
            <a:endParaRPr b="1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91525" y="1017725"/>
            <a:ext cx="86409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Panel de Control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El administrador podrá ver en su panel de control , las guardias asignadas , las pendientes y las ausencias que ocurran en tiempo real.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El profesor podrá ver ver  en su panel de control las guardias Pendientes que quedan en sistema , las que él tenga asignadas , las guardias que haya firmado de hacer y las horas de guardia totales que tiene en esa misma semana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La principal ventaja es que nos facilita a la hora de cualquier imprevisto de cualquier profesor y así pueden estar todos preparados y avisados solo con echar un vistazo a la aplicación.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2067850" y="4360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>
                <a:highlight>
                  <a:schemeClr val="lt1"/>
                </a:highlight>
              </a:rPr>
              <a:t>5. Implementación de funcionalidades </a:t>
            </a:r>
            <a:endParaRPr b="1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311700" y="196625"/>
            <a:ext cx="85206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/>
              <a:t>Arquitectura general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311700" y="983075"/>
            <a:ext cx="8520600" cy="3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4567"/>
              <a:buNone/>
            </a:pPr>
            <a:r>
              <a:rPr b="1" lang="es" sz="1700"/>
              <a:t>Organización en Capas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4567"/>
              <a:buNone/>
            </a:pPr>
            <a:r>
              <a:rPr lang="es" sz="1700"/>
              <a:t>Nuestro sistema sigue una arquitectura de capas claramente definida que separa responsabilidades y facilita el mantenimiento:</a:t>
            </a:r>
            <a:endParaRPr sz="1700"/>
          </a:p>
          <a:p>
            <a:pPr indent="-32035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 sz="1700"/>
              <a:t>Presentación:</a:t>
            </a:r>
            <a:endParaRPr b="1" sz="1700"/>
          </a:p>
          <a:p>
            <a:pPr indent="-32035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" sz="1700"/>
              <a:t>Componentes</a:t>
            </a:r>
            <a:r>
              <a:rPr lang="es" sz="1700"/>
              <a:t> React y páginas Next.js organizadas por roles</a:t>
            </a:r>
            <a:endParaRPr sz="1700"/>
          </a:p>
          <a:p>
            <a:pPr indent="-32035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00"/>
              <a:t>Interfaz responsiva con Bootstrap</a:t>
            </a:r>
            <a:endParaRPr sz="1700"/>
          </a:p>
          <a:p>
            <a:pPr indent="-3203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700"/>
              <a:t>Lógica de Negocio:</a:t>
            </a:r>
            <a:endParaRPr b="1" sz="1700"/>
          </a:p>
          <a:p>
            <a:pPr indent="-32035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" sz="1700"/>
              <a:t>Contextos</a:t>
            </a:r>
            <a:r>
              <a:rPr lang="es" sz="1700"/>
              <a:t> de React (GuardiasContext, AusenciasContext)</a:t>
            </a:r>
            <a:endParaRPr sz="1700"/>
          </a:p>
          <a:p>
            <a:pPr indent="-32035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00"/>
              <a:t>Gestión centralizada del estado de la aplicación</a:t>
            </a:r>
            <a:endParaRPr sz="1700"/>
          </a:p>
          <a:p>
            <a:pPr indent="-32035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00"/>
              <a:t>Validaciones de reglas de negocio específicas del los requisitos funcionales</a:t>
            </a:r>
            <a:endParaRPr sz="1700"/>
          </a:p>
          <a:p>
            <a:pPr indent="-3203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700"/>
              <a:t>Acceso a Datos:</a:t>
            </a:r>
            <a:endParaRPr b="1" sz="1700"/>
          </a:p>
          <a:p>
            <a:pPr indent="-32035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" sz="1700"/>
              <a:t>Servicios</a:t>
            </a:r>
            <a:r>
              <a:rPr lang="es" sz="1700"/>
              <a:t> especializados para cada entidad (guardiasService, ausenciasService) en lib/ </a:t>
            </a:r>
            <a:endParaRPr sz="1700"/>
          </a:p>
          <a:p>
            <a:pPr indent="-32035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00"/>
              <a:t>Comunicación directa con Supabase</a:t>
            </a:r>
            <a:endParaRPr sz="1700"/>
          </a:p>
          <a:p>
            <a:pPr indent="-32035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00"/>
              <a:t>Mapeo entre modelos DB y objetos de la aplicación</a:t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Arquitectura general</a:t>
            </a:r>
            <a:endParaRPr b="1"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Hemos intentado que la implementación tuviera un paralelismo interesante con la arquitectura tradicional de aplicaciones Java EE que aprendimos en la asignatura de Acceso a datos, aunque adaptada al paradigma de React y TypeScript.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Mientras que en Java EE, por ejemplo, se utilizaría un patrón DAO (Data Access Object) para separar la lógica de acceso a datos, en nuestra aplicación web moderna hemos implementado un enfoque similar con la siguiente estructura basado en </a:t>
            </a:r>
            <a:r>
              <a:rPr b="1" lang="es"/>
              <a:t>contextos</a:t>
            </a:r>
            <a:r>
              <a:rPr lang="es"/>
              <a:t> y </a:t>
            </a:r>
            <a:r>
              <a:rPr b="1" lang="es"/>
              <a:t>servicios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311700" y="248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Capa de acceso a datos: Servicios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311700" y="888700"/>
            <a:ext cx="85206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" sz="1700"/>
              <a:t>En la carpeta </a:t>
            </a:r>
            <a:r>
              <a:rPr b="1" i="1" lang="es" sz="1700"/>
              <a:t>lib/</a:t>
            </a:r>
            <a:r>
              <a:rPr lang="es" sz="1700"/>
              <a:t> encontramos servicios como </a:t>
            </a:r>
            <a:r>
              <a:rPr b="1" i="1" lang="es" sz="1700"/>
              <a:t>guardiasService.ts</a:t>
            </a:r>
            <a:r>
              <a:rPr lang="es" sz="1700"/>
              <a:t> o </a:t>
            </a:r>
            <a:r>
              <a:rPr b="1" i="1" lang="es" sz="1700"/>
              <a:t>ausenciasService.ts</a:t>
            </a:r>
            <a:r>
              <a:rPr lang="es" sz="1700"/>
              <a:t> que encapsulan todas las operaciones de acceso a datos. Estos servicios son el único punto de contacto con </a:t>
            </a:r>
            <a:r>
              <a:rPr b="1" lang="es" sz="1700"/>
              <a:t>Supabase</a:t>
            </a:r>
            <a:r>
              <a:rPr lang="es" sz="1700"/>
              <a:t>, similar a cómo los </a:t>
            </a:r>
            <a:r>
              <a:rPr b="1" lang="es" sz="1700"/>
              <a:t>DAOs</a:t>
            </a:r>
            <a:r>
              <a:rPr lang="es" sz="1700"/>
              <a:t> en Java serían el único punto de contacto con </a:t>
            </a:r>
            <a:r>
              <a:rPr b="1" lang="es" sz="1700"/>
              <a:t>JDBC</a:t>
            </a:r>
            <a:r>
              <a:rPr lang="es" sz="1700"/>
              <a:t>.</a:t>
            </a:r>
            <a:endParaRPr sz="1700"/>
          </a:p>
        </p:txBody>
      </p:sp>
      <p:pic>
        <p:nvPicPr>
          <p:cNvPr id="201" name="Google Shape;201;p24" title="servicios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447" y="2382447"/>
            <a:ext cx="4893099" cy="23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Capa de lógica de negocio: Contextos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"/>
              <a:t>En lugar de utilizar </a:t>
            </a:r>
            <a:r>
              <a:rPr b="1" lang="es"/>
              <a:t>clases de servicio</a:t>
            </a:r>
            <a:r>
              <a:rPr lang="es"/>
              <a:t> que agrupan la lógica de negocio, como es habitual en Java, en nuestra aplicación de React empleamos </a:t>
            </a:r>
            <a:r>
              <a:rPr b="1" lang="es"/>
              <a:t>Contextos</a:t>
            </a:r>
            <a:r>
              <a:rPr lang="es"/>
              <a:t> para gestionar y proveer funcionalidades a nivel global. Estos contextos actúan de forma similar a los controladores del modelo </a:t>
            </a:r>
            <a:r>
              <a:rPr b="1" lang="es"/>
              <a:t>MVC</a:t>
            </a:r>
            <a:r>
              <a:rPr lang="es"/>
              <a:t>, ya que encapsulan la lógica de negocio y el manejo del estado, facilitando el acceso a dicha funcionalidad desde cualquier componente de la aplicación. Por ejemplo, el </a:t>
            </a:r>
            <a:r>
              <a:rPr b="1" i="1" lang="es"/>
              <a:t>GuardiasContext</a:t>
            </a:r>
            <a:r>
              <a:rPr lang="es"/>
              <a:t> centraliza toda la lógica relacionada con la gestión de guardias y la expone para que cualquier componente pueda utilizarla. Todos estos contextos se encuentran organizados en la carpeta </a:t>
            </a:r>
            <a:r>
              <a:rPr b="1" i="1" lang="es"/>
              <a:t>src/contexts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311700" y="138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Capa de lógica de negocio: Contextos</a:t>
            </a:r>
            <a:endParaRPr/>
          </a:p>
        </p:txBody>
      </p:sp>
      <p:pic>
        <p:nvPicPr>
          <p:cNvPr id="213" name="Google Shape;213;p26" title="contextos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363" y="766050"/>
            <a:ext cx="4429275" cy="40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Capa de presentación: Componentes React</a:t>
            </a:r>
            <a:endParaRPr b="1"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311700" y="1113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"/>
              <a:t>En la capa de presentación de la aplicación utilizamos </a:t>
            </a:r>
            <a:r>
              <a:rPr b="1" lang="es"/>
              <a:t>componentes de React</a:t>
            </a:r>
            <a:r>
              <a:rPr lang="es"/>
              <a:t> para construir la interfaz de usuario. Estos componentes se encargan de renderizar las </a:t>
            </a:r>
            <a:r>
              <a:rPr b="1" lang="es"/>
              <a:t>vistas</a:t>
            </a:r>
            <a:r>
              <a:rPr lang="es"/>
              <a:t> (pantallas) y de consumir los contextos, que proporcionan datos y funcionalidades, para generar una experiencia interactiva. Esta capa es análoga a la parte de vistas en el patrón </a:t>
            </a:r>
            <a:r>
              <a:rPr b="1" lang="es"/>
              <a:t>MVC</a:t>
            </a:r>
            <a:r>
              <a:rPr lang="es"/>
              <a:t> (por ejemplo, los JSP en Java EE).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Capa de presentación: Componentes React</a:t>
            </a:r>
            <a:endParaRPr/>
          </a:p>
        </p:txBody>
      </p:sp>
      <p:pic>
        <p:nvPicPr>
          <p:cNvPr id="225" name="Google Shape;225;p28" title="componentes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2200" y="1445400"/>
            <a:ext cx="5659600" cy="27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426c2bd0f5_1_0"/>
          <p:cNvSpPr txBox="1"/>
          <p:nvPr>
            <p:ph type="title"/>
          </p:nvPr>
        </p:nvSpPr>
        <p:spPr>
          <a:xfrm>
            <a:off x="363450" y="20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Implementación técnica: Flujo de asignación de guardia</a:t>
            </a:r>
            <a:endParaRPr/>
          </a:p>
        </p:txBody>
      </p:sp>
      <p:sp>
        <p:nvSpPr>
          <p:cNvPr id="231" name="Google Shape;231;g3426c2bd0f5_1_0"/>
          <p:cNvSpPr txBox="1"/>
          <p:nvPr>
            <p:ph idx="1" type="body"/>
          </p:nvPr>
        </p:nvSpPr>
        <p:spPr>
          <a:xfrm>
            <a:off x="186275" y="838275"/>
            <a:ext cx="8755500" cy="4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La funcionalidad de asignar una guardia combina múltiples capas del sistema. A continuación, se representa el flujo típico cuando un profesor se asigna una guardia disponible. </a:t>
            </a:r>
            <a:r>
              <a:rPr b="1" lang="es" sz="1400"/>
              <a:t>Pasos en el flujo: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Interfaz de Usuario: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Componente React </a:t>
            </a:r>
            <a:r>
              <a:rPr b="1" i="1" lang="es"/>
              <a:t>GuardiasPendientes.tsx </a:t>
            </a:r>
            <a:r>
              <a:rPr lang="es"/>
              <a:t>permite al profesor ver y elegir guardias libres.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Al pulsar “Asignar”, se dispara un evento </a:t>
            </a:r>
            <a:r>
              <a:rPr b="1" lang="es"/>
              <a:t>handleAsignar.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Contexto: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invoca </a:t>
            </a:r>
            <a:r>
              <a:rPr b="1" lang="es"/>
              <a:t>asignarGuardia(idGuardia) </a:t>
            </a:r>
            <a:r>
              <a:rPr lang="es"/>
              <a:t>desde el </a:t>
            </a:r>
            <a:r>
              <a:rPr b="1" i="1" lang="es"/>
              <a:t>GuardiasContext.ts</a:t>
            </a:r>
            <a:r>
              <a:rPr lang="es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Aquí se comprueba la disponibilidad del profesor según su horario y tramos.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Servicio (</a:t>
            </a:r>
            <a:r>
              <a:rPr b="1" i="1" lang="es" sz="1400"/>
              <a:t>lib/guardiasService.ts</a:t>
            </a:r>
            <a:r>
              <a:rPr b="1" lang="es" sz="1400"/>
              <a:t>):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/>
              <a:t>updateGuardia()</a:t>
            </a:r>
            <a:r>
              <a:rPr lang="es"/>
              <a:t> actualiza el registro en </a:t>
            </a:r>
            <a:r>
              <a:rPr b="1" lang="es"/>
              <a:t>Supabase</a:t>
            </a:r>
            <a:r>
              <a:rPr lang="es"/>
              <a:t> con el </a:t>
            </a:r>
            <a:r>
              <a:rPr i="1" lang="es"/>
              <a:t>profesorCubridorId</a:t>
            </a:r>
            <a:r>
              <a:rPr lang="es"/>
              <a:t> y cambia el estado a “ASIGNADA”.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Base de Datos (Supabase):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La tabla guardias se actualiza con el nuevo estado y profesor asignado.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Actualización de UI: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 contexto se actualiza y se refresca la lista de guardias del profesor.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3727700" y="4393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>
                <a:highlight>
                  <a:schemeClr val="lt1"/>
                </a:highlight>
              </a:rPr>
              <a:t>1. Propósito de nuestro proyecto</a:t>
            </a:r>
            <a:endParaRPr b="1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Enrutamiento de las páginas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El sistema de enrutamiento de </a:t>
            </a:r>
            <a:r>
              <a:rPr b="1" lang="es"/>
              <a:t>Next.js App Router</a:t>
            </a:r>
            <a:r>
              <a:rPr lang="es"/>
              <a:t> es radicalmente diferente al enfoque tradicional de Java con </a:t>
            </a:r>
            <a:r>
              <a:rPr b="1" lang="es"/>
              <a:t>servlets</a:t>
            </a:r>
            <a:r>
              <a:rPr lang="es"/>
              <a:t> o </a:t>
            </a:r>
            <a:r>
              <a:rPr b="1" lang="es"/>
              <a:t>controladores Spring</a:t>
            </a:r>
            <a:r>
              <a:rPr lang="es"/>
              <a:t>. En nuestro proyecto, cada archivo </a:t>
            </a:r>
            <a:r>
              <a:rPr b="1" i="1" lang="es"/>
              <a:t>page.tsx</a:t>
            </a:r>
            <a:r>
              <a:rPr lang="es"/>
              <a:t> dentro de un directorio en la carpeta </a:t>
            </a:r>
            <a:r>
              <a:rPr b="1" i="1" lang="es"/>
              <a:t>app/</a:t>
            </a:r>
            <a:r>
              <a:rPr lang="es"/>
              <a:t> representa automáticamente una ruta accesible.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Por ejemplo: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i="1" lang="es"/>
              <a:t>app/admin/guardias/page.tsx</a:t>
            </a:r>
            <a:r>
              <a:rPr lang="es"/>
              <a:t> → Accesible en </a:t>
            </a:r>
            <a:r>
              <a:rPr b="1" i="1" lang="es"/>
              <a:t>/admin/guardias</a:t>
            </a:r>
            <a:endParaRPr b="1"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"/>
              <a:t>app/profesor/ausencias/page.tsx</a:t>
            </a:r>
            <a:r>
              <a:rPr lang="es"/>
              <a:t> → Accesible en </a:t>
            </a:r>
            <a:r>
              <a:rPr b="1" i="1" lang="es"/>
              <a:t>/profesor/ausencias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Este sistema de enrutamiento basado en el sistema de archivos elimina la necesidad de configuración manual de rutas, simplificando enormemente el desarrollo.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Sistema de autenticación con Supabase y bcrypt</a:t>
            </a:r>
            <a:endParaRPr b="1"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Para la autenticación en la aplicación, en el servicio </a:t>
            </a:r>
            <a:r>
              <a:rPr b="1" i="1" lang="es"/>
              <a:t>authService.ts</a:t>
            </a:r>
            <a:r>
              <a:rPr lang="es"/>
              <a:t>, hemos implementado un sistema que utiliza </a:t>
            </a:r>
            <a:r>
              <a:rPr b="1" lang="es"/>
              <a:t>bycrypt</a:t>
            </a:r>
            <a:r>
              <a:rPr lang="es"/>
              <a:t> para el hash de las contraseñas y cookies para mantener las sesiones.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4" name="Google Shape;244;p30" title="autenticación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7925" y="1969725"/>
            <a:ext cx="3178676" cy="31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Control de acceso según el rol de usuario</a:t>
            </a:r>
            <a:endParaRPr b="1"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Para proteger las rutas según los roles de usuario: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utiliza el </a:t>
            </a:r>
            <a:r>
              <a:rPr b="1" lang="es"/>
              <a:t>middleware</a:t>
            </a:r>
            <a:r>
              <a:rPr lang="es"/>
              <a:t> de Next.js para interceptar las solicitudes a rutas protegidas, comprobando que el usuario tenga el rol adecuado y, en caso contrario, redirigiéndolo al login.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Además, se aplican controles a nivel de vista para verificar el rol del usuario, lo que añade una capa extra de seguridad.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Esta doble verificación (</a:t>
            </a:r>
            <a:r>
              <a:rPr b="1" lang="es"/>
              <a:t>middleware</a:t>
            </a:r>
            <a:r>
              <a:rPr lang="es"/>
              <a:t> y </a:t>
            </a:r>
            <a:r>
              <a:rPr b="1" lang="es"/>
              <a:t>controles en la vista</a:t>
            </a:r>
            <a:r>
              <a:rPr lang="es"/>
              <a:t>) garantiza que sólo los usuarios autorizados accedan a las rutas y funcionalidades restringidas.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Control de acceso según el rol de usuario</a:t>
            </a:r>
            <a:endParaRPr/>
          </a:p>
        </p:txBody>
      </p:sp>
      <p:pic>
        <p:nvPicPr>
          <p:cNvPr id="256" name="Google Shape;256;p32" title="middlewar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800" y="1152475"/>
            <a:ext cx="4752402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2622475" y="4368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>
                <a:highlight>
                  <a:schemeClr val="lt1"/>
                </a:highlight>
              </a:rPr>
              <a:t>6. Despliegue y configuración </a:t>
            </a:r>
            <a:endParaRPr b="1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Control de versiones con Git y Github</a:t>
            </a:r>
            <a:endParaRPr b="1"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259525" y="1152475"/>
            <a:ext cx="8667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Se ha utilizado Git para controlar y gestionar el desarrollo del proyecto.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Repositorio centralizado: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https://github.com/RGiskard7/gestion-guardias.git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Estructura de ramas: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" sz="1800"/>
              <a:t>main:</a:t>
            </a:r>
            <a:r>
              <a:rPr lang="es" sz="1800"/>
              <a:t> Contiene el código estable y listo para producción, asociado al servicio de hosting.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" sz="1800"/>
              <a:t>develop:</a:t>
            </a:r>
            <a:r>
              <a:rPr lang="es" sz="1800"/>
              <a:t> Rama de desarrollo donde se implementan nuevas funcionalidades antes de fusionarlas en main.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Tanto el código, la documentación y el vídeo de la demostración se encuentran en este repositorio.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Configuración</a:t>
            </a:r>
            <a:endParaRPr b="1"/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Además de instalar </a:t>
            </a:r>
            <a:r>
              <a:rPr b="1" lang="es"/>
              <a:t>Node.js</a:t>
            </a:r>
            <a:r>
              <a:rPr lang="es"/>
              <a:t> y su gestor de paquetes </a:t>
            </a:r>
            <a:r>
              <a:rPr b="1" lang="es"/>
              <a:t>npm</a:t>
            </a:r>
            <a:r>
              <a:rPr lang="es"/>
              <a:t>, el proyecto requiere configurar variables de entorno específicas para conectar con </a:t>
            </a:r>
            <a:r>
              <a:rPr b="1" lang="es"/>
              <a:t>Supabase</a:t>
            </a:r>
            <a:r>
              <a:rPr lang="es"/>
              <a:t>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i="1" lang="es"/>
              <a:t>.env.local</a:t>
            </a:r>
            <a:r>
              <a:rPr lang="es"/>
              <a:t> para desarrollo local.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Variables configuradas en </a:t>
            </a:r>
            <a:r>
              <a:rPr b="1" lang="es"/>
              <a:t>Render</a:t>
            </a:r>
            <a:r>
              <a:rPr lang="es"/>
              <a:t> para producción.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Ejemplo de configuración: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NEXT_PUBLIC_SUPABASE_URL=https://your-project.supabase.co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NEXT_PUBLIC_SUPABASE_KEY=your-anon-key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Estas variables garantizan una conexión segura con la base de datos </a:t>
            </a:r>
            <a:r>
              <a:rPr b="1" lang="es"/>
              <a:t>PostgreSQL</a:t>
            </a:r>
            <a:r>
              <a:rPr lang="es"/>
              <a:t> y los servicios de autenticación de </a:t>
            </a:r>
            <a:r>
              <a:rPr b="1" lang="es"/>
              <a:t>Supabase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Despliegue en el hosting Render</a:t>
            </a:r>
            <a:endParaRPr b="1"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Finalmente, para facilitar el despliegue en la plataforma Render, hemos implementado: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Archivo </a:t>
            </a:r>
            <a:r>
              <a:rPr b="1" i="1" lang="es"/>
              <a:t>render.yaml</a:t>
            </a:r>
            <a:r>
              <a:rPr lang="es"/>
              <a:t> que define la configuración del servicio.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Configuración de dependencias y comandos de inicio.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Integración con el repositorio Git para despliegue automático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Este enfoque permite un despliegue continuo donde cada cambio en la rama main se refleja automáticamente en la aplicación en producción.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Archivo render.yaml</a:t>
            </a:r>
            <a:endParaRPr b="1"/>
          </a:p>
        </p:txBody>
      </p:sp>
      <p:pic>
        <p:nvPicPr>
          <p:cNvPr id="285" name="Google Shape;285;p37" title="render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1113" y="1017725"/>
            <a:ext cx="42417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Enlace a la aplicación desplegada</a:t>
            </a:r>
            <a:endParaRPr b="1"/>
          </a:p>
        </p:txBody>
      </p:sp>
      <p:sp>
        <p:nvSpPr>
          <p:cNvPr id="291" name="Google Shape;29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sz="3200" u="sng">
                <a:solidFill>
                  <a:schemeClr val="hlink"/>
                </a:solidFill>
                <a:hlinkClick r:id="rId3"/>
              </a:rPr>
              <a:t>https://gestion-guardias.onrender.com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¿Por qué este proyecto?</a:t>
            </a:r>
            <a:endParaRPr b="1"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311700" y="1152475"/>
            <a:ext cx="85206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500"/>
              <a:t>La gestión de guardias en centros educativos es un proceso crítico pero que consume demasiados recursos administrativos cuando se realiza manualmente.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s" sz="1500"/>
              <a:t>Problemas que resolvemos: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Procesos manuales lentos y propensos a errores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Falta de coordinación entre profesorado y dirección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Dificultad para distribuir equitativamente las guardias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Ausencia de datos para analizar y mejorar el proceso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s" sz="1500"/>
              <a:t>Nuestra solución: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sz="1500"/>
              <a:t>Hemos desarrollado una aplicación web que digitaliza y optimiza la gestión de guardias en centros educativos, abarcando desde el registro de ausencias hasta la creación, asignación y seguimiento de las mismas.</a:t>
            </a:r>
            <a:endParaRPr sz="1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2399550" y="436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>
                <a:highlight>
                  <a:schemeClr val="lt1"/>
                </a:highlight>
              </a:rPr>
              <a:t>7. Conclusiones y futuras mejoras </a:t>
            </a:r>
            <a:endParaRPr b="1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Conclusiones</a:t>
            </a:r>
            <a:endParaRPr b="1"/>
          </a:p>
        </p:txBody>
      </p:sp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311700" y="1152475"/>
            <a:ext cx="8757900" cy="3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Digitalización exitosa:</a:t>
            </a:r>
            <a:r>
              <a:rPr lang="es"/>
              <a:t> La aplicación “Gestión de Guardias” ha logrado digitalizar y optimizar el proceso de gestión de guardias en centros educativos (en teoría), facilitando la administración de ausencias, asignación de guardias y seguimiento en tiempo real.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Arquitectura modular y escalable: </a:t>
            </a:r>
            <a:r>
              <a:rPr lang="es"/>
              <a:t>La separación de la presentación, la lógica de negocio (a través de Contextos) y el acceso a datos (con Servicios en la carpeta lib) ha permitido un desarrollo organizado y mantenible.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Integración con Supabase:</a:t>
            </a:r>
            <a:r>
              <a:rPr lang="es"/>
              <a:t> Utilizamos Supabase para el manejo de la base de datos PostgreSQL, lo que ha contribuido a la robustez y seguridad del sistema.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Seguridad reforzada:</a:t>
            </a:r>
            <a:r>
              <a:rPr lang="es"/>
              <a:t> La implementación de middleware en Next.js protege las rutas según los roles de usuario, asegurando que solo los usuarios autorizados accedan a las funcionalidades.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Futuras mejoras</a:t>
            </a:r>
            <a:endParaRPr b="1"/>
          </a:p>
        </p:txBody>
      </p:sp>
      <p:sp>
        <p:nvSpPr>
          <p:cNvPr id="308" name="Google Shape;30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Notificaciones en tiempo real:</a:t>
            </a:r>
            <a:r>
              <a:rPr lang="es"/>
              <a:t> Incorporar notificaciones (por email o push) para informar a los usuarios sobre actualizaciones en guardias y ausencias.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Optimización de la UI/UX: </a:t>
            </a:r>
            <a:r>
              <a:rPr lang="es"/>
              <a:t>Mejorar la interfaz de usuario y adaptar la experiencia a dispositivos móviles para facilitar el uso en cualquier plataforma.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Ampliación de informes y estadísticas:</a:t>
            </a:r>
            <a:r>
              <a:rPr lang="es"/>
              <a:t> Desarrollar dashboards más avanzados que ofrezcan análisis detallados sobre el tiempo de guardia, distribución por tramos y otros indicadores clave.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Refinamiento de la gestión horaria:</a:t>
            </a:r>
            <a:r>
              <a:rPr lang="es"/>
              <a:t> Evaluar nuevas estrategias para el manejo de horarios y disponibilidades de profesores que permitan mayor flexibilidad en la asignación de guardias.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Integración con sistemas externos:</a:t>
            </a:r>
            <a:r>
              <a:rPr lang="es"/>
              <a:t> Explorar la posibilidad de sincronización con calendarios o sistemas de gestión educativa para optimizar la planificación.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2" title="foto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0515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>
            <p:ph type="title"/>
          </p:nvPr>
        </p:nvSpPr>
        <p:spPr>
          <a:xfrm>
            <a:off x="5540375" y="4338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>
                <a:highlight>
                  <a:schemeClr val="lt1"/>
                </a:highlight>
              </a:rPr>
              <a:t>2. Tecnologías utilizadas</a:t>
            </a:r>
            <a:endParaRPr b="1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La elección del lenguaje de programación</a:t>
            </a:r>
            <a:endParaRPr b="1"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Antes de llegar a una decisión, realizamos un estudio previo de las diferentes tecnologías que estaban a nuestra disposición.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Llegamos a la conclusión de unos requisitos diferentes que tenían que cumplir 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 tecnología ha de ser capaz de crear un frontend.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Tenemos que ser capaces de entender algo de la tecnología.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Preferiblemente, algo que ya hayamos visto, para no ir tan apretados de tiempo.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Tecnologías posibles para el desarrollo</a:t>
            </a:r>
            <a:endParaRPr b="1"/>
          </a:p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Tras explorar las opciones, llegamos a la conclusión de unos candidatos los cuales eran óptimos para desarrollar nuestro proyecto.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Java.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Web.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Flutterflow.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Java</a:t>
            </a:r>
            <a:r>
              <a:rPr b="1" lang="es">
                <a:latin typeface="Georgia"/>
                <a:ea typeface="Georgia"/>
                <a:cs typeface="Georgia"/>
                <a:sym typeface="Georgia"/>
              </a:rPr>
              <a:t>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Pros: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Tenemos experiencia en java y las funciones podrían realizarse sin mucho problema.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podría crear un backend customizado si es necesario enteramente en java.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Cons: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 única opción gráfica que ofrece java es : JAVA FX. La cual no solo se ve anticuada, sino que no tenemos experiencia previa y es un problema muy grande teniendo tiempo limitado.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FlutterFlow</a:t>
            </a:r>
            <a:endParaRPr b="1"/>
          </a:p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Pros: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Capacidad de maquetar un front de una forma bastante buena.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tiene mucha dificultad a la hora de trabajar con la herramienta.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Cons: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permite trabajar de una forma cómoda con github.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tiene una forma buena de comentar el código fuente salvo que se dejen comentarios en los componentes.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