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2" r:id="rId7"/>
    <p:sldId id="290" r:id="rId8"/>
    <p:sldId id="291" r:id="rId9"/>
    <p:sldId id="286" r:id="rId10"/>
    <p:sldId id="288" r:id="rId11"/>
    <p:sldId id="289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9D4FE-4E12-4C17-991C-245A372E4AD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53C419-E26B-4AEC-8AF5-1820E22F05F8}">
      <dgm:prSet phldrT="[Text]" custT="1"/>
      <dgm:spPr/>
      <dgm:t>
        <a:bodyPr/>
        <a:lstStyle/>
        <a:p>
          <a:r>
            <a:rPr lang="en-IN" sz="2400" dirty="0"/>
            <a:t>Input</a:t>
          </a:r>
          <a:r>
            <a:rPr lang="en-IN" sz="1400" dirty="0"/>
            <a:t> </a:t>
          </a:r>
        </a:p>
      </dgm:t>
    </dgm:pt>
    <dgm:pt modelId="{4F49CB07-5257-4BF8-B4C2-D96D9BB30869}" type="parTrans" cxnId="{F491756A-D931-4F21-A540-62883E16884E}">
      <dgm:prSet/>
      <dgm:spPr/>
      <dgm:t>
        <a:bodyPr/>
        <a:lstStyle/>
        <a:p>
          <a:endParaRPr lang="en-IN"/>
        </a:p>
      </dgm:t>
    </dgm:pt>
    <dgm:pt modelId="{795F8B7F-9206-49CB-A765-4B8FC5FB9EB7}" type="sibTrans" cxnId="{F491756A-D931-4F21-A540-62883E16884E}">
      <dgm:prSet/>
      <dgm:spPr/>
      <dgm:t>
        <a:bodyPr/>
        <a:lstStyle/>
        <a:p>
          <a:endParaRPr lang="en-IN"/>
        </a:p>
      </dgm:t>
    </dgm:pt>
    <dgm:pt modelId="{EF2DBF16-7495-481A-82F9-E14EDEB57FEE}">
      <dgm:prSet phldrT="[Text]"/>
      <dgm:spPr/>
      <dgm:t>
        <a:bodyPr/>
        <a:lstStyle/>
        <a:p>
          <a:r>
            <a:rPr lang="en-IN" dirty="0"/>
            <a:t>We will input the image for which we want to predict the label</a:t>
          </a:r>
        </a:p>
      </dgm:t>
    </dgm:pt>
    <dgm:pt modelId="{92B59146-42BF-44BF-81B9-DE55D2E3DD71}" type="parTrans" cxnId="{9A20DC7F-EC45-4554-A6ED-DB41D0B73B03}">
      <dgm:prSet/>
      <dgm:spPr/>
      <dgm:t>
        <a:bodyPr/>
        <a:lstStyle/>
        <a:p>
          <a:endParaRPr lang="en-IN"/>
        </a:p>
      </dgm:t>
    </dgm:pt>
    <dgm:pt modelId="{4562575F-1981-4061-9E4F-F8E8AF06F987}" type="sibTrans" cxnId="{9A20DC7F-EC45-4554-A6ED-DB41D0B73B03}">
      <dgm:prSet/>
      <dgm:spPr/>
      <dgm:t>
        <a:bodyPr/>
        <a:lstStyle/>
        <a:p>
          <a:endParaRPr lang="en-IN"/>
        </a:p>
      </dgm:t>
    </dgm:pt>
    <dgm:pt modelId="{231882B6-6893-4F40-B2A8-300A41FC1538}">
      <dgm:prSet phldrT="[Text]" custT="1"/>
      <dgm:spPr/>
      <dgm:t>
        <a:bodyPr/>
        <a:lstStyle/>
        <a:p>
          <a:r>
            <a:rPr lang="en-IN" sz="2000" dirty="0"/>
            <a:t>Classifier</a:t>
          </a:r>
        </a:p>
      </dgm:t>
    </dgm:pt>
    <dgm:pt modelId="{48C6732F-58F4-455A-A63C-63C0E555EC78}" type="parTrans" cxnId="{23F99D90-FB71-47A3-A4C8-6A9D13428683}">
      <dgm:prSet/>
      <dgm:spPr/>
      <dgm:t>
        <a:bodyPr/>
        <a:lstStyle/>
        <a:p>
          <a:endParaRPr lang="en-IN"/>
        </a:p>
      </dgm:t>
    </dgm:pt>
    <dgm:pt modelId="{FEA46B11-95FE-4662-B0A7-1D2A671B116F}" type="sibTrans" cxnId="{23F99D90-FB71-47A3-A4C8-6A9D13428683}">
      <dgm:prSet/>
      <dgm:spPr/>
      <dgm:t>
        <a:bodyPr/>
        <a:lstStyle/>
        <a:p>
          <a:endParaRPr lang="en-IN"/>
        </a:p>
      </dgm:t>
    </dgm:pt>
    <dgm:pt modelId="{B3B3D3DB-292A-467A-B1C9-BAF314345293}">
      <dgm:prSet phldrT="[Text]"/>
      <dgm:spPr/>
      <dgm:t>
        <a:bodyPr/>
        <a:lstStyle/>
        <a:p>
          <a:r>
            <a:rPr lang="en-IN" dirty="0"/>
            <a:t>We use ANN Classifier to classify the Images</a:t>
          </a:r>
        </a:p>
      </dgm:t>
    </dgm:pt>
    <dgm:pt modelId="{E89DD51F-EF13-41EA-8A0B-6E1E68FEB437}" type="parTrans" cxnId="{7E7B3EE6-F2B4-4231-9FAC-ED97E2E099DB}">
      <dgm:prSet/>
      <dgm:spPr/>
      <dgm:t>
        <a:bodyPr/>
        <a:lstStyle/>
        <a:p>
          <a:endParaRPr lang="en-IN"/>
        </a:p>
      </dgm:t>
    </dgm:pt>
    <dgm:pt modelId="{8EC83AB7-7E82-4073-970F-CFDC5FDE32B3}" type="sibTrans" cxnId="{7E7B3EE6-F2B4-4231-9FAC-ED97E2E099DB}">
      <dgm:prSet/>
      <dgm:spPr/>
      <dgm:t>
        <a:bodyPr/>
        <a:lstStyle/>
        <a:p>
          <a:endParaRPr lang="en-IN"/>
        </a:p>
      </dgm:t>
    </dgm:pt>
    <dgm:pt modelId="{8EFF935E-9A87-43CF-B304-3D5C30CAB04D}">
      <dgm:prSet phldrT="[Text]" custT="1"/>
      <dgm:spPr/>
      <dgm:t>
        <a:bodyPr/>
        <a:lstStyle/>
        <a:p>
          <a:r>
            <a:rPr lang="en-IN" sz="2000" dirty="0"/>
            <a:t>Output of Labels</a:t>
          </a:r>
        </a:p>
      </dgm:t>
    </dgm:pt>
    <dgm:pt modelId="{12A7914B-8A7B-4E98-9F59-674E1F20A306}" type="parTrans" cxnId="{F6E622AC-FB4C-4EEA-B48F-A73C07B65404}">
      <dgm:prSet/>
      <dgm:spPr/>
      <dgm:t>
        <a:bodyPr/>
        <a:lstStyle/>
        <a:p>
          <a:endParaRPr lang="en-IN"/>
        </a:p>
      </dgm:t>
    </dgm:pt>
    <dgm:pt modelId="{EB9DB715-A787-4AB6-8820-E96908A4B103}" type="sibTrans" cxnId="{F6E622AC-FB4C-4EEA-B48F-A73C07B65404}">
      <dgm:prSet/>
      <dgm:spPr/>
      <dgm:t>
        <a:bodyPr/>
        <a:lstStyle/>
        <a:p>
          <a:endParaRPr lang="en-IN"/>
        </a:p>
      </dgm:t>
    </dgm:pt>
    <dgm:pt modelId="{98FED150-A245-4375-9499-F511C3ACFBC0}">
      <dgm:prSet phldrT="[Text]"/>
      <dgm:spPr/>
      <dgm:t>
        <a:bodyPr/>
        <a:lstStyle/>
        <a:p>
          <a:r>
            <a:rPr lang="en-IN" dirty="0"/>
            <a:t>The Classifier outputs the label of the class to which the image belongs</a:t>
          </a:r>
        </a:p>
      </dgm:t>
    </dgm:pt>
    <dgm:pt modelId="{0333F0DC-D736-4E8B-A1E1-391E9A9D826B}" type="parTrans" cxnId="{836840D6-8490-4F8C-BDA0-0718F27DBD39}">
      <dgm:prSet/>
      <dgm:spPr/>
      <dgm:t>
        <a:bodyPr/>
        <a:lstStyle/>
        <a:p>
          <a:endParaRPr lang="en-IN"/>
        </a:p>
      </dgm:t>
    </dgm:pt>
    <dgm:pt modelId="{BCB0B7AE-C555-46F4-A95D-27B15F822D33}" type="sibTrans" cxnId="{836840D6-8490-4F8C-BDA0-0718F27DBD39}">
      <dgm:prSet/>
      <dgm:spPr/>
      <dgm:t>
        <a:bodyPr/>
        <a:lstStyle/>
        <a:p>
          <a:endParaRPr lang="en-IN"/>
        </a:p>
      </dgm:t>
    </dgm:pt>
    <dgm:pt modelId="{03F9561F-B073-45F3-92E6-49BD232C0233}" type="pres">
      <dgm:prSet presAssocID="{0029D4FE-4E12-4C17-991C-245A372E4ADE}" presName="linearFlow" presStyleCnt="0">
        <dgm:presLayoutVars>
          <dgm:dir/>
          <dgm:animLvl val="lvl"/>
          <dgm:resizeHandles val="exact"/>
        </dgm:presLayoutVars>
      </dgm:prSet>
      <dgm:spPr/>
    </dgm:pt>
    <dgm:pt modelId="{1B4AE463-4FBB-4900-A314-B09BF01FC9B4}" type="pres">
      <dgm:prSet presAssocID="{4953C419-E26B-4AEC-8AF5-1820E22F05F8}" presName="composite" presStyleCnt="0"/>
      <dgm:spPr/>
    </dgm:pt>
    <dgm:pt modelId="{2AEE3305-0339-4AEC-A487-A2002BD4BABA}" type="pres">
      <dgm:prSet presAssocID="{4953C419-E26B-4AEC-8AF5-1820E22F05F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440A250-AABE-431A-9B15-CBC18BEE30F3}" type="pres">
      <dgm:prSet presAssocID="{4953C419-E26B-4AEC-8AF5-1820E22F05F8}" presName="descendantText" presStyleLbl="alignAcc1" presStyleIdx="0" presStyleCnt="3">
        <dgm:presLayoutVars>
          <dgm:bulletEnabled val="1"/>
        </dgm:presLayoutVars>
      </dgm:prSet>
      <dgm:spPr/>
    </dgm:pt>
    <dgm:pt modelId="{2DB22A4A-A4D0-4944-9C58-94175B4177EF}" type="pres">
      <dgm:prSet presAssocID="{795F8B7F-9206-49CB-A765-4B8FC5FB9EB7}" presName="sp" presStyleCnt="0"/>
      <dgm:spPr/>
    </dgm:pt>
    <dgm:pt modelId="{8566C243-AE7F-45C8-8403-E3794630EF14}" type="pres">
      <dgm:prSet presAssocID="{231882B6-6893-4F40-B2A8-300A41FC1538}" presName="composite" presStyleCnt="0"/>
      <dgm:spPr/>
    </dgm:pt>
    <dgm:pt modelId="{074D8190-975E-4CA3-9BFE-52B51B5696E5}" type="pres">
      <dgm:prSet presAssocID="{231882B6-6893-4F40-B2A8-300A41FC153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B023AAC-B501-4156-AB53-07808D98568C}" type="pres">
      <dgm:prSet presAssocID="{231882B6-6893-4F40-B2A8-300A41FC1538}" presName="descendantText" presStyleLbl="alignAcc1" presStyleIdx="1" presStyleCnt="3">
        <dgm:presLayoutVars>
          <dgm:bulletEnabled val="1"/>
        </dgm:presLayoutVars>
      </dgm:prSet>
      <dgm:spPr/>
    </dgm:pt>
    <dgm:pt modelId="{8223252B-FE86-482E-BD7B-F4B4E880E00E}" type="pres">
      <dgm:prSet presAssocID="{FEA46B11-95FE-4662-B0A7-1D2A671B116F}" presName="sp" presStyleCnt="0"/>
      <dgm:spPr/>
    </dgm:pt>
    <dgm:pt modelId="{E6AD84D4-6BC9-4B4A-98BF-5A0CF448B76C}" type="pres">
      <dgm:prSet presAssocID="{8EFF935E-9A87-43CF-B304-3D5C30CAB04D}" presName="composite" presStyleCnt="0"/>
      <dgm:spPr/>
    </dgm:pt>
    <dgm:pt modelId="{B732FD7C-539F-4FEC-BE26-D8719F863726}" type="pres">
      <dgm:prSet presAssocID="{8EFF935E-9A87-43CF-B304-3D5C30CAB04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BBBB1C4-7E54-4DD5-82FC-E33F1A74B0F3}" type="pres">
      <dgm:prSet presAssocID="{8EFF935E-9A87-43CF-B304-3D5C30CAB04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EB2C427-2577-411E-826C-C38A5CC638AF}" type="presOf" srcId="{231882B6-6893-4F40-B2A8-300A41FC1538}" destId="{074D8190-975E-4CA3-9BFE-52B51B5696E5}" srcOrd="0" destOrd="0" presId="urn:microsoft.com/office/officeart/2005/8/layout/chevron2"/>
    <dgm:cxn modelId="{38204748-ED9D-412C-B68E-2AA201B6FDB0}" type="presOf" srcId="{B3B3D3DB-292A-467A-B1C9-BAF314345293}" destId="{5B023AAC-B501-4156-AB53-07808D98568C}" srcOrd="0" destOrd="0" presId="urn:microsoft.com/office/officeart/2005/8/layout/chevron2"/>
    <dgm:cxn modelId="{A549716A-1E37-4F98-86EB-2E068C390985}" type="presOf" srcId="{98FED150-A245-4375-9499-F511C3ACFBC0}" destId="{8BBBB1C4-7E54-4DD5-82FC-E33F1A74B0F3}" srcOrd="0" destOrd="0" presId="urn:microsoft.com/office/officeart/2005/8/layout/chevron2"/>
    <dgm:cxn modelId="{F491756A-D931-4F21-A540-62883E16884E}" srcId="{0029D4FE-4E12-4C17-991C-245A372E4ADE}" destId="{4953C419-E26B-4AEC-8AF5-1820E22F05F8}" srcOrd="0" destOrd="0" parTransId="{4F49CB07-5257-4BF8-B4C2-D96D9BB30869}" sibTransId="{795F8B7F-9206-49CB-A765-4B8FC5FB9EB7}"/>
    <dgm:cxn modelId="{19A27D77-ED9E-4AD3-9CD6-46397CF10395}" type="presOf" srcId="{0029D4FE-4E12-4C17-991C-245A372E4ADE}" destId="{03F9561F-B073-45F3-92E6-49BD232C0233}" srcOrd="0" destOrd="0" presId="urn:microsoft.com/office/officeart/2005/8/layout/chevron2"/>
    <dgm:cxn modelId="{9A20DC7F-EC45-4554-A6ED-DB41D0B73B03}" srcId="{4953C419-E26B-4AEC-8AF5-1820E22F05F8}" destId="{EF2DBF16-7495-481A-82F9-E14EDEB57FEE}" srcOrd="0" destOrd="0" parTransId="{92B59146-42BF-44BF-81B9-DE55D2E3DD71}" sibTransId="{4562575F-1981-4061-9E4F-F8E8AF06F987}"/>
    <dgm:cxn modelId="{23F99D90-FB71-47A3-A4C8-6A9D13428683}" srcId="{0029D4FE-4E12-4C17-991C-245A372E4ADE}" destId="{231882B6-6893-4F40-B2A8-300A41FC1538}" srcOrd="1" destOrd="0" parTransId="{48C6732F-58F4-455A-A63C-63C0E555EC78}" sibTransId="{FEA46B11-95FE-4662-B0A7-1D2A671B116F}"/>
    <dgm:cxn modelId="{FC6B089A-3952-4E31-8393-012249C51A72}" type="presOf" srcId="{EF2DBF16-7495-481A-82F9-E14EDEB57FEE}" destId="{E440A250-AABE-431A-9B15-CBC18BEE30F3}" srcOrd="0" destOrd="0" presId="urn:microsoft.com/office/officeart/2005/8/layout/chevron2"/>
    <dgm:cxn modelId="{F6E622AC-FB4C-4EEA-B48F-A73C07B65404}" srcId="{0029D4FE-4E12-4C17-991C-245A372E4ADE}" destId="{8EFF935E-9A87-43CF-B304-3D5C30CAB04D}" srcOrd="2" destOrd="0" parTransId="{12A7914B-8A7B-4E98-9F59-674E1F20A306}" sibTransId="{EB9DB715-A787-4AB6-8820-E96908A4B103}"/>
    <dgm:cxn modelId="{19674DB4-3BB8-45F3-8A92-9D9BA6B37CDB}" type="presOf" srcId="{8EFF935E-9A87-43CF-B304-3D5C30CAB04D}" destId="{B732FD7C-539F-4FEC-BE26-D8719F863726}" srcOrd="0" destOrd="0" presId="urn:microsoft.com/office/officeart/2005/8/layout/chevron2"/>
    <dgm:cxn modelId="{CC06A4B7-CD9D-48DC-AD77-077C90B3E18B}" type="presOf" srcId="{4953C419-E26B-4AEC-8AF5-1820E22F05F8}" destId="{2AEE3305-0339-4AEC-A487-A2002BD4BABA}" srcOrd="0" destOrd="0" presId="urn:microsoft.com/office/officeart/2005/8/layout/chevron2"/>
    <dgm:cxn modelId="{836840D6-8490-4F8C-BDA0-0718F27DBD39}" srcId="{8EFF935E-9A87-43CF-B304-3D5C30CAB04D}" destId="{98FED150-A245-4375-9499-F511C3ACFBC0}" srcOrd="0" destOrd="0" parTransId="{0333F0DC-D736-4E8B-A1E1-391E9A9D826B}" sibTransId="{BCB0B7AE-C555-46F4-A95D-27B15F822D33}"/>
    <dgm:cxn modelId="{7E7B3EE6-F2B4-4231-9FAC-ED97E2E099DB}" srcId="{231882B6-6893-4F40-B2A8-300A41FC1538}" destId="{B3B3D3DB-292A-467A-B1C9-BAF314345293}" srcOrd="0" destOrd="0" parTransId="{E89DD51F-EF13-41EA-8A0B-6E1E68FEB437}" sibTransId="{8EC83AB7-7E82-4073-970F-CFDC5FDE32B3}"/>
    <dgm:cxn modelId="{1E0398E1-682C-445D-A9C1-A2FAFA0486FD}" type="presParOf" srcId="{03F9561F-B073-45F3-92E6-49BD232C0233}" destId="{1B4AE463-4FBB-4900-A314-B09BF01FC9B4}" srcOrd="0" destOrd="0" presId="urn:microsoft.com/office/officeart/2005/8/layout/chevron2"/>
    <dgm:cxn modelId="{AA5A812A-6756-456C-BF3F-4007114FAFAA}" type="presParOf" srcId="{1B4AE463-4FBB-4900-A314-B09BF01FC9B4}" destId="{2AEE3305-0339-4AEC-A487-A2002BD4BABA}" srcOrd="0" destOrd="0" presId="urn:microsoft.com/office/officeart/2005/8/layout/chevron2"/>
    <dgm:cxn modelId="{BC22617D-2755-4B25-B8DE-1FA0EF04B5D2}" type="presParOf" srcId="{1B4AE463-4FBB-4900-A314-B09BF01FC9B4}" destId="{E440A250-AABE-431A-9B15-CBC18BEE30F3}" srcOrd="1" destOrd="0" presId="urn:microsoft.com/office/officeart/2005/8/layout/chevron2"/>
    <dgm:cxn modelId="{4F343CC9-1C2A-4B20-941E-576C4963E1EB}" type="presParOf" srcId="{03F9561F-B073-45F3-92E6-49BD232C0233}" destId="{2DB22A4A-A4D0-4944-9C58-94175B4177EF}" srcOrd="1" destOrd="0" presId="urn:microsoft.com/office/officeart/2005/8/layout/chevron2"/>
    <dgm:cxn modelId="{AE12691E-6B72-4735-942D-A472F57A120D}" type="presParOf" srcId="{03F9561F-B073-45F3-92E6-49BD232C0233}" destId="{8566C243-AE7F-45C8-8403-E3794630EF14}" srcOrd="2" destOrd="0" presId="urn:microsoft.com/office/officeart/2005/8/layout/chevron2"/>
    <dgm:cxn modelId="{89ED48E0-C6AE-4683-8237-FBF6A3127814}" type="presParOf" srcId="{8566C243-AE7F-45C8-8403-E3794630EF14}" destId="{074D8190-975E-4CA3-9BFE-52B51B5696E5}" srcOrd="0" destOrd="0" presId="urn:microsoft.com/office/officeart/2005/8/layout/chevron2"/>
    <dgm:cxn modelId="{1A67EEDC-93B6-4A0A-8A2C-B58A729E5219}" type="presParOf" srcId="{8566C243-AE7F-45C8-8403-E3794630EF14}" destId="{5B023AAC-B501-4156-AB53-07808D98568C}" srcOrd="1" destOrd="0" presId="urn:microsoft.com/office/officeart/2005/8/layout/chevron2"/>
    <dgm:cxn modelId="{97DE7CF1-B991-4D8B-A9E2-8394845821CC}" type="presParOf" srcId="{03F9561F-B073-45F3-92E6-49BD232C0233}" destId="{8223252B-FE86-482E-BD7B-F4B4E880E00E}" srcOrd="3" destOrd="0" presId="urn:microsoft.com/office/officeart/2005/8/layout/chevron2"/>
    <dgm:cxn modelId="{B3F18051-8565-444A-86D8-34156408DAD0}" type="presParOf" srcId="{03F9561F-B073-45F3-92E6-49BD232C0233}" destId="{E6AD84D4-6BC9-4B4A-98BF-5A0CF448B76C}" srcOrd="4" destOrd="0" presId="urn:microsoft.com/office/officeart/2005/8/layout/chevron2"/>
    <dgm:cxn modelId="{304DBAEF-A78C-401A-ACA2-B33CCC94CEDE}" type="presParOf" srcId="{E6AD84D4-6BC9-4B4A-98BF-5A0CF448B76C}" destId="{B732FD7C-539F-4FEC-BE26-D8719F863726}" srcOrd="0" destOrd="0" presId="urn:microsoft.com/office/officeart/2005/8/layout/chevron2"/>
    <dgm:cxn modelId="{CA5098E4-C256-47EE-8EF4-119E4E9C867D}" type="presParOf" srcId="{E6AD84D4-6BC9-4B4A-98BF-5A0CF448B76C}" destId="{8BBBB1C4-7E54-4DD5-82FC-E33F1A74B0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E3305-0339-4AEC-A487-A2002BD4BABA}">
      <dsp:nvSpPr>
        <dsp:cNvPr id="0" name=""/>
        <dsp:cNvSpPr/>
      </dsp:nvSpPr>
      <dsp:spPr>
        <a:xfrm rot="5400000">
          <a:off x="-205217" y="207708"/>
          <a:ext cx="1368113" cy="957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Input</a:t>
          </a:r>
          <a:r>
            <a:rPr lang="en-IN" sz="1400" kern="1200" dirty="0"/>
            <a:t> </a:t>
          </a:r>
        </a:p>
      </dsp:txBody>
      <dsp:txXfrm rot="-5400000">
        <a:off x="1" y="481331"/>
        <a:ext cx="957679" cy="410434"/>
      </dsp:txXfrm>
    </dsp:sp>
    <dsp:sp modelId="{E440A250-AABE-431A-9B15-CBC18BEE30F3}">
      <dsp:nvSpPr>
        <dsp:cNvPr id="0" name=""/>
        <dsp:cNvSpPr/>
      </dsp:nvSpPr>
      <dsp:spPr>
        <a:xfrm rot="5400000">
          <a:off x="5211083" y="-4250913"/>
          <a:ext cx="889273" cy="9396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We will input the image for which we want to predict the label</a:t>
          </a:r>
        </a:p>
      </dsp:txBody>
      <dsp:txXfrm rot="-5400000">
        <a:off x="957679" y="45902"/>
        <a:ext cx="9352671" cy="802451"/>
      </dsp:txXfrm>
    </dsp:sp>
    <dsp:sp modelId="{074D8190-975E-4CA3-9BFE-52B51B5696E5}">
      <dsp:nvSpPr>
        <dsp:cNvPr id="0" name=""/>
        <dsp:cNvSpPr/>
      </dsp:nvSpPr>
      <dsp:spPr>
        <a:xfrm rot="5400000">
          <a:off x="-205217" y="1378534"/>
          <a:ext cx="1368113" cy="957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Classifier</a:t>
          </a:r>
        </a:p>
      </dsp:txBody>
      <dsp:txXfrm rot="-5400000">
        <a:off x="1" y="1652157"/>
        <a:ext cx="957679" cy="410434"/>
      </dsp:txXfrm>
    </dsp:sp>
    <dsp:sp modelId="{5B023AAC-B501-4156-AB53-07808D98568C}">
      <dsp:nvSpPr>
        <dsp:cNvPr id="0" name=""/>
        <dsp:cNvSpPr/>
      </dsp:nvSpPr>
      <dsp:spPr>
        <a:xfrm rot="5400000">
          <a:off x="5211083" y="-3080086"/>
          <a:ext cx="889273" cy="9396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We use ANN Classifier to classify the Images</a:t>
          </a:r>
        </a:p>
      </dsp:txBody>
      <dsp:txXfrm rot="-5400000">
        <a:off x="957679" y="1216729"/>
        <a:ext cx="9352671" cy="802451"/>
      </dsp:txXfrm>
    </dsp:sp>
    <dsp:sp modelId="{B732FD7C-539F-4FEC-BE26-D8719F863726}">
      <dsp:nvSpPr>
        <dsp:cNvPr id="0" name=""/>
        <dsp:cNvSpPr/>
      </dsp:nvSpPr>
      <dsp:spPr>
        <a:xfrm rot="5400000">
          <a:off x="-205217" y="2549361"/>
          <a:ext cx="1368113" cy="957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Output of Labels</a:t>
          </a:r>
        </a:p>
      </dsp:txBody>
      <dsp:txXfrm rot="-5400000">
        <a:off x="1" y="2822984"/>
        <a:ext cx="957679" cy="410434"/>
      </dsp:txXfrm>
    </dsp:sp>
    <dsp:sp modelId="{8BBBB1C4-7E54-4DD5-82FC-E33F1A74B0F3}">
      <dsp:nvSpPr>
        <dsp:cNvPr id="0" name=""/>
        <dsp:cNvSpPr/>
      </dsp:nvSpPr>
      <dsp:spPr>
        <a:xfrm rot="5400000">
          <a:off x="5210850" y="-1909026"/>
          <a:ext cx="889741" cy="9396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The Classifier outputs the label of the class to which the image belongs</a:t>
          </a:r>
        </a:p>
      </dsp:txBody>
      <dsp:txXfrm rot="-5400000">
        <a:off x="957680" y="2387578"/>
        <a:ext cx="9352648" cy="802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TWjjQrsCVBKhvx8TEP7pBsZK9zaMsx3i?usp=sharin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6052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65" y="241354"/>
            <a:ext cx="7843077" cy="163994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Classification Using Texture Features and 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653" y="3436191"/>
            <a:ext cx="3485072" cy="228085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Akshat(22B4513)</a:t>
            </a:r>
          </a:p>
          <a:p>
            <a:pPr algn="l"/>
            <a:r>
              <a:rPr lang="en-US" sz="2800" dirty="0"/>
              <a:t>Vishal(22B0065)</a:t>
            </a:r>
          </a:p>
          <a:p>
            <a:pPr algn="l"/>
            <a:r>
              <a:rPr lang="en-US" sz="2800" dirty="0"/>
              <a:t>Alvin(22B0015)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411971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155" y="609600"/>
            <a:ext cx="67584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144" y="2245699"/>
            <a:ext cx="8072283" cy="3224562"/>
          </a:xfrm>
        </p:spPr>
        <p:txBody>
          <a:bodyPr anchor="t">
            <a:normAutofit/>
          </a:bodyPr>
          <a:lstStyle/>
          <a:p>
            <a:r>
              <a:rPr lang="en-US" sz="3200" dirty="0"/>
              <a:t>Image classification is crucial in various fields such as medical imaging, remote sensing, and surveillance. Accurate classification aids in tasks like disease diagnosis, environmental monitoring, and security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E73C-521A-3AC2-D81E-3376DEF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B9D-35D7-E157-5BFD-CC44CD1C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3651"/>
            <a:ext cx="10353762" cy="3714749"/>
          </a:xfrm>
        </p:spPr>
        <p:txBody>
          <a:bodyPr>
            <a:normAutofit/>
          </a:bodyPr>
          <a:lstStyle/>
          <a:p>
            <a:r>
              <a:rPr lang="en-IN" sz="3200" dirty="0"/>
              <a:t>Our main objective is to classify images using texture features extracted via Sum-Difference histogram-based and Gray-Level Co-occurrence Matrix(GLCM) methods</a:t>
            </a:r>
          </a:p>
        </p:txBody>
      </p:sp>
    </p:spTree>
    <p:extLst>
      <p:ext uri="{BB962C8B-B14F-4D97-AF65-F5344CB8AC3E}">
        <p14:creationId xmlns:p14="http://schemas.microsoft.com/office/powerpoint/2010/main" val="380205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517-548C-3669-5F4D-41CD6913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1513"/>
          </a:xfrm>
        </p:spPr>
        <p:txBody>
          <a:bodyPr/>
          <a:lstStyle/>
          <a:p>
            <a:r>
              <a:rPr lang="en-IN" dirty="0"/>
              <a:t>Strategy &amp;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46ED-2C47-CE16-3092-1F379EDD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085811"/>
          </a:xfrm>
        </p:spPr>
        <p:txBody>
          <a:bodyPr>
            <a:normAutofit fontScale="550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IN" sz="3300" dirty="0"/>
              <a:t>Take an image as an input</a:t>
            </a:r>
          </a:p>
          <a:p>
            <a:pPr marL="494100" indent="-457200">
              <a:buFont typeface="+mj-lt"/>
              <a:buAutoNum type="arabicPeriod"/>
            </a:pPr>
            <a:r>
              <a:rPr lang="en-IN" sz="3300" dirty="0"/>
              <a:t>Calculate corresponding features (contrast, dissimilarity, homogeneity, energy, correlation) using sum-difference histogram-based texture features of the image</a:t>
            </a:r>
          </a:p>
          <a:p>
            <a:pPr marL="494100" indent="-457200">
              <a:buFont typeface="+mj-lt"/>
              <a:buAutoNum type="arabicPeriod"/>
            </a:pPr>
            <a:r>
              <a:rPr lang="en-IN" sz="3300" dirty="0"/>
              <a:t>Give these features as input to the ANN classifier and it will classify an image based on these features to which class it belongs</a:t>
            </a:r>
          </a:p>
          <a:p>
            <a:pPr marL="494100" indent="-457200">
              <a:buFont typeface="+mj-lt"/>
              <a:buAutoNum type="arabicPeriod"/>
            </a:pPr>
            <a:r>
              <a:rPr lang="en-IN" sz="3300" dirty="0"/>
              <a:t>Do the same using the GLCM-based texture feature method.</a:t>
            </a:r>
          </a:p>
          <a:p>
            <a:pPr marL="494100" indent="-457200">
              <a:buFont typeface="+mj-lt"/>
              <a:buAutoNum type="arabicPeriod"/>
            </a:pPr>
            <a:r>
              <a:rPr lang="en-IN" sz="3300" dirty="0"/>
              <a:t>Compare the results of the two (sum-difference histogram and GLCM). 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F7A9-E9AC-A9D8-1B29-FE7616DA6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433428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b="1" dirty="0"/>
              <a:t>Pseudo Code</a:t>
            </a:r>
          </a:p>
          <a:p>
            <a:pPr marL="36900" indent="0">
              <a:buNone/>
            </a:pPr>
            <a:r>
              <a:rPr lang="en-US" sz="1400" b="1" dirty="0"/>
              <a:t>Load the image.</a:t>
            </a:r>
          </a:p>
          <a:p>
            <a:pPr marL="36900" indent="0">
              <a:buNone/>
            </a:pPr>
            <a:r>
              <a:rPr lang="en-US" sz="1400" b="1" dirty="0"/>
              <a:t>Calculate texture features using Sum-Difference Histogram (SDH).</a:t>
            </a:r>
          </a:p>
          <a:p>
            <a:pPr marL="36900" indent="0">
              <a:buNone/>
            </a:pPr>
            <a:r>
              <a:rPr lang="en-US" sz="1400" b="1" dirty="0"/>
              <a:t>Calculate texture features using Grey Level Co-occurrence Matrix (GLCM).</a:t>
            </a:r>
          </a:p>
          <a:p>
            <a:pPr marL="36900" indent="0">
              <a:buNone/>
            </a:pPr>
            <a:r>
              <a:rPr lang="en-US" sz="1400" b="1" dirty="0"/>
              <a:t>Combine features from both methods.</a:t>
            </a:r>
          </a:p>
          <a:p>
            <a:pPr marL="36900" indent="0">
              <a:buNone/>
            </a:pPr>
            <a:r>
              <a:rPr lang="en-US" sz="1400" b="1" dirty="0"/>
              <a:t>Load dataset and corresponding labels.</a:t>
            </a:r>
          </a:p>
          <a:p>
            <a:pPr marL="36900" indent="0">
              <a:buNone/>
            </a:pPr>
            <a:r>
              <a:rPr lang="en-US" sz="1400" b="1" dirty="0"/>
              <a:t>Split dataset into training and testing sets.</a:t>
            </a:r>
          </a:p>
          <a:p>
            <a:pPr marL="36900" indent="0">
              <a:buNone/>
            </a:pPr>
            <a:r>
              <a:rPr lang="en-US" sz="1400" b="1" dirty="0"/>
              <a:t>Train the classifier using the training set.</a:t>
            </a:r>
          </a:p>
          <a:p>
            <a:pPr marL="36900" indent="0">
              <a:buNone/>
            </a:pPr>
            <a:r>
              <a:rPr lang="en-US" sz="1400" b="1" dirty="0"/>
              <a:t>Evaluate the classifier using the testing set.</a:t>
            </a:r>
          </a:p>
          <a:p>
            <a:pPr marL="36900" indent="0">
              <a:buNone/>
            </a:pPr>
            <a:r>
              <a:rPr lang="en-US" sz="1400" b="1" dirty="0"/>
              <a:t>Print the accuracy of the classifier</a:t>
            </a:r>
            <a:endParaRPr lang="en-IN" sz="1400" b="1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01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368D-638B-5B91-9CE6-B5709E6B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73192"/>
            <a:ext cx="9440034" cy="874269"/>
          </a:xfrm>
        </p:spPr>
        <p:txBody>
          <a:bodyPr/>
          <a:lstStyle/>
          <a:p>
            <a:r>
              <a:rPr lang="en-IN" dirty="0"/>
              <a:t>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C0584-7554-9B20-35BF-00828CD2C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425148"/>
            <a:ext cx="9440034" cy="3607904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https://drive.google.com/drive/folders/1TWjjQrsCVBKhvx8TEP7pBsZK9zaMsx3i?usp=sharing</a:t>
            </a:r>
            <a:endParaRPr lang="en-IN" sz="2000" dirty="0"/>
          </a:p>
          <a:p>
            <a:pPr algn="l"/>
            <a:r>
              <a:rPr lang="en-IN" sz="2000" dirty="0"/>
              <a:t>It contains a Dataset named– Imagerar which has images of 8 different classes (agricultural, </a:t>
            </a:r>
            <a:r>
              <a:rPr lang="en-IN" sz="2000" dirty="0" err="1"/>
              <a:t>baseballdiamond</a:t>
            </a:r>
            <a:r>
              <a:rPr lang="en-IN" sz="2000" dirty="0"/>
              <a:t>, beach, buildings, </a:t>
            </a:r>
            <a:r>
              <a:rPr lang="en-IN" sz="2000" dirty="0" err="1"/>
              <a:t>denseresidential</a:t>
            </a:r>
            <a:r>
              <a:rPr lang="en-IN" sz="2000" dirty="0"/>
              <a:t>, forest, </a:t>
            </a:r>
            <a:r>
              <a:rPr lang="en-IN" sz="2000" dirty="0" err="1"/>
              <a:t>harbor</a:t>
            </a:r>
            <a:r>
              <a:rPr lang="en-IN" sz="2000" dirty="0"/>
              <a:t>) and approx. 500 images of each class</a:t>
            </a:r>
          </a:p>
          <a:p>
            <a:pPr algn="l"/>
            <a:r>
              <a:rPr lang="en-IN" sz="2000" dirty="0"/>
              <a:t>Using this we created two datasets (one from sum-difference histogram and one from GLCM features method) which contains  image file name and corresponding five features (contrast, dissimilarity, homogeneity, energy, correlation) and at last label which class it belongs.</a:t>
            </a:r>
          </a:p>
        </p:txBody>
      </p:sp>
    </p:spTree>
    <p:extLst>
      <p:ext uri="{BB962C8B-B14F-4D97-AF65-F5344CB8AC3E}">
        <p14:creationId xmlns:p14="http://schemas.microsoft.com/office/powerpoint/2010/main" val="201362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CA7A-EC12-BF26-93A1-A5D72909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DCB4E7-64F5-458D-B5E3-8F6B1B83E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231081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70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F81B-594C-80C2-53C9-A326162D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Sum-Difference Histogram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C84E-6589-F466-267E-B5BCB8ADF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68D69E-AA5D-00E0-9FA0-666D1ABAF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9381" y="2701925"/>
            <a:ext cx="4057650" cy="3043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59C43-805C-23DB-3887-989BACE54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794F5-372E-ED82-89F5-4034A8C17D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Energy: 0.0016063886 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Entropy: 7.2878838 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Contrast: 5559679.00390631 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Homogeneity: 0.05080369484937711 Correlation: 0.004462120585180015 Dissimilarity: 32639.996124267578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09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A95A-6013-2B09-AEA9-BA84394C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GLCM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AB3C-B117-D44E-2094-B0979CD4A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DBA93-D70F-8765-E082-6590D3941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3DE075-00F9-6635-8FC1-2FE3702630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3166" y="3242359"/>
            <a:ext cx="4663540" cy="1748827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AD1726-971E-81EC-C77D-538FEA93C1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65" y="2701925"/>
            <a:ext cx="3137883" cy="30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7903-9097-A4F6-57E1-9EB28EAD5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C1D77-8C92-84A9-7637-93A832C1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777637"/>
            <a:ext cx="9440034" cy="484174"/>
          </a:xfrm>
        </p:spPr>
        <p:txBody>
          <a:bodyPr>
            <a:normAutofit/>
          </a:bodyPr>
          <a:lstStyle/>
          <a:p>
            <a:r>
              <a:rPr lang="en-IN" dirty="0"/>
              <a:t>-----------------------------------------------------------</a:t>
            </a:r>
          </a:p>
        </p:txBody>
      </p:sp>
      <p:pic>
        <p:nvPicPr>
          <p:cNvPr id="5" name="Graphic 4" descr="Grinning face outline with solid fill">
            <a:extLst>
              <a:ext uri="{FF2B5EF4-FFF2-40B4-BE49-F238E27FC236}">
                <a16:creationId xmlns:a16="http://schemas.microsoft.com/office/drawing/2014/main" id="{66751DBC-FA9A-A84B-5D22-B78D7E81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510" y="35983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8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www.w3.org/XML/1998/namespace"/>
    <ds:schemaRef ds:uri="http://schemas.microsoft.com/office/2006/metadata/properties"/>
    <ds:schemaRef ds:uri="71af3243-3dd4-4a8d-8c0d-dd76da1f02a5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{D70103FF-62FF-48D0-A9BB-6471B0B48E4A}tf55705232_win32</Template>
  <TotalTime>309</TotalTime>
  <Words>394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Goudy Old Style</vt:lpstr>
      <vt:lpstr>Wingdings 2</vt:lpstr>
      <vt:lpstr>SlateVTI</vt:lpstr>
      <vt:lpstr>Classification Using Texture Features and Machine Learning Models</vt:lpstr>
      <vt:lpstr>Introduction</vt:lpstr>
      <vt:lpstr>Objective </vt:lpstr>
      <vt:lpstr>Strategy &amp; Pseudo Code</vt:lpstr>
      <vt:lpstr>Input</vt:lpstr>
      <vt:lpstr>Flow</vt:lpstr>
      <vt:lpstr>Sum-Difference Histogram based</vt:lpstr>
      <vt:lpstr>GLCM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Using Texture Features and Machine Learning Models</dc:title>
  <dc:creator>Katumala Alvin Bunny Simphson</dc:creator>
  <cp:lastModifiedBy>Katumala Alvin Bunny Simphson</cp:lastModifiedBy>
  <cp:revision>4</cp:revision>
  <dcterms:created xsi:type="dcterms:W3CDTF">2024-05-06T03:12:19Z</dcterms:created>
  <dcterms:modified xsi:type="dcterms:W3CDTF">2024-05-06T08:22:18Z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