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76117966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76117966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group approach we divided the project into three sections: data collection, cli application, and jupyter lab display and analysis.</a:t>
            </a:r>
            <a:endParaRPr/>
          </a:p>
          <a:p>
            <a:pPr indent="0" lvl="0" marL="0" rtl="0" algn="l">
              <a:spcBef>
                <a:spcPts val="0"/>
              </a:spcBef>
              <a:spcAft>
                <a:spcPts val="0"/>
              </a:spcAft>
              <a:buNone/>
            </a:pPr>
            <a:r>
              <a:rPr lang="en"/>
              <a:t>For data collection after we settled on our api idea we ran into some issues with </a:t>
            </a:r>
            <a:r>
              <a:rPr lang="en"/>
              <a:t>outdated</a:t>
            </a:r>
            <a:r>
              <a:rPr lang="en"/>
              <a:t> yahoo finance tools. There were some </a:t>
            </a:r>
            <a:r>
              <a:rPr lang="en"/>
              <a:t>workarounds</a:t>
            </a:r>
            <a:r>
              <a:rPr lang="en"/>
              <a:t> but eventually we found a better supported tool in Yahoo_fin.</a:t>
            </a:r>
            <a:endParaRPr/>
          </a:p>
          <a:p>
            <a:pPr indent="0" lvl="0" marL="0" rtl="0" algn="l">
              <a:spcBef>
                <a:spcPts val="0"/>
              </a:spcBef>
              <a:spcAft>
                <a:spcPts val="0"/>
              </a:spcAft>
              <a:buNone/>
            </a:pPr>
            <a:r>
              <a:rPr lang="en"/>
              <a:t>From here we were able to create a rough draft of our filter but ran into a lot of issues, with the main one being load times.  Our original app would take 20-30 minute to run.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76117966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76117966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cleaning up our code. Adding TA Library. We finally had our application load times down to around a minute.  The filters worked, we saved all of our stock information into csv files.  But at this point the data was not user friendly.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76117966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76117966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need to still analyse the data and present it to the user and wanted to use jupyter lab to do so. This is where we discovered Voila.  Voila let’s us run a jupyter lab file from within our CLI application and displays the information in a web browser. Now we needed to convert our graph into candlesticks, display our technical analysis and include our fundamental analytics.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76117966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76117966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c98557d4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c98557d4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c9fa93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c9fa93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up video if short on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c98557d4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c98557d4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24292F"/>
                </a:solidFill>
                <a:highlight>
                  <a:schemeClr val="lt1"/>
                </a:highlight>
                <a:latin typeface="Lato"/>
                <a:ea typeface="Lato"/>
                <a:cs typeface="Lato"/>
                <a:sym typeface="Lato"/>
              </a:rPr>
              <a:t>Here is our project summary. We are creating a stock screener.  Please note, this is not financial </a:t>
            </a:r>
            <a:r>
              <a:rPr lang="en" sz="1050">
                <a:solidFill>
                  <a:srgbClr val="24292F"/>
                </a:solidFill>
                <a:highlight>
                  <a:schemeClr val="lt1"/>
                </a:highlight>
                <a:latin typeface="Lato"/>
                <a:ea typeface="Lato"/>
                <a:cs typeface="Lato"/>
                <a:sym typeface="Lato"/>
              </a:rPr>
              <a:t>advice.</a:t>
            </a:r>
            <a:r>
              <a:rPr lang="en" sz="1050">
                <a:solidFill>
                  <a:srgbClr val="24292F"/>
                </a:solidFill>
                <a:highlight>
                  <a:schemeClr val="lt1"/>
                </a:highlight>
                <a:latin typeface="Lato"/>
                <a:ea typeface="Lato"/>
                <a:cs typeface="Lato"/>
                <a:sym typeface="Lato"/>
              </a:rPr>
              <a:t> We created  a CLI application, that prompts the user to choose a stock index, </a:t>
            </a:r>
            <a:r>
              <a:rPr lang="en" sz="1050">
                <a:solidFill>
                  <a:srgbClr val="24292F"/>
                </a:solidFill>
                <a:highlight>
                  <a:schemeClr val="lt1"/>
                </a:highlight>
                <a:latin typeface="Lato"/>
                <a:ea typeface="Lato"/>
                <a:cs typeface="Lato"/>
                <a:sym typeface="Lato"/>
              </a:rPr>
              <a:t>filters</a:t>
            </a:r>
            <a:r>
              <a:rPr lang="en" sz="1050">
                <a:solidFill>
                  <a:srgbClr val="24292F"/>
                </a:solidFill>
                <a:highlight>
                  <a:schemeClr val="lt1"/>
                </a:highlight>
                <a:latin typeface="Lato"/>
                <a:ea typeface="Lato"/>
                <a:cs typeface="Lato"/>
                <a:sym typeface="Lato"/>
              </a:rPr>
              <a:t> through the stocks in the index using technical analysis indicators.  The application then exports its findings to a web browser with an </a:t>
            </a:r>
            <a:r>
              <a:rPr lang="en" sz="1050">
                <a:solidFill>
                  <a:srgbClr val="24292F"/>
                </a:solidFill>
                <a:highlight>
                  <a:schemeClr val="lt1"/>
                </a:highlight>
                <a:latin typeface="Lato"/>
                <a:ea typeface="Lato"/>
                <a:cs typeface="Lato"/>
                <a:sym typeface="Lato"/>
              </a:rPr>
              <a:t>interactive</a:t>
            </a:r>
            <a:r>
              <a:rPr lang="en" sz="1050">
                <a:solidFill>
                  <a:srgbClr val="24292F"/>
                </a:solidFill>
                <a:highlight>
                  <a:schemeClr val="lt1"/>
                </a:highlight>
                <a:latin typeface="Lato"/>
                <a:ea typeface="Lato"/>
                <a:cs typeface="Lato"/>
                <a:sym typeface="Lato"/>
              </a:rPr>
              <a:t> display that shows both technical and fundamental </a:t>
            </a:r>
            <a:r>
              <a:rPr lang="en" sz="1050">
                <a:solidFill>
                  <a:srgbClr val="24292F"/>
                </a:solidFill>
                <a:highlight>
                  <a:schemeClr val="lt1"/>
                </a:highlight>
                <a:latin typeface="Lato"/>
                <a:ea typeface="Lato"/>
                <a:cs typeface="Lato"/>
                <a:sym typeface="Lato"/>
              </a:rPr>
              <a:t>analysis</a:t>
            </a:r>
            <a:r>
              <a:rPr lang="en" sz="1050">
                <a:solidFill>
                  <a:srgbClr val="24292F"/>
                </a:solidFill>
                <a:highlight>
                  <a:schemeClr val="lt1"/>
                </a:highlight>
                <a:latin typeface="Lato"/>
                <a:ea typeface="Lato"/>
                <a:cs typeface="Lato"/>
                <a:sym typeface="Lato"/>
              </a:rPr>
              <a:t> to support the users decision making.</a:t>
            </a:r>
            <a:endParaRPr sz="1050">
              <a:solidFill>
                <a:srgbClr val="24292F"/>
              </a:solidFill>
              <a:highlight>
                <a:schemeClr val="lt1"/>
              </a:highlight>
              <a:latin typeface="Lato"/>
              <a:ea typeface="Lato"/>
              <a:cs typeface="Lato"/>
              <a:sym typeface="Lato"/>
            </a:endParaRPr>
          </a:p>
          <a:p>
            <a:pPr indent="0" lvl="0" marL="0" rtl="0" algn="l">
              <a:lnSpc>
                <a:spcPct val="115000"/>
              </a:lnSpc>
              <a:spcBef>
                <a:spcPts val="1200"/>
              </a:spcBef>
              <a:spcAft>
                <a:spcPts val="0"/>
              </a:spcAft>
              <a:buClr>
                <a:srgbClr val="1A9988"/>
              </a:buClr>
              <a:buSzPts val="1100"/>
              <a:buFont typeface="Arial"/>
              <a:buNone/>
            </a:pPr>
            <a:r>
              <a:rPr lang="en" sz="1050">
                <a:solidFill>
                  <a:srgbClr val="24292F"/>
                </a:solidFill>
                <a:highlight>
                  <a:schemeClr val="lt1"/>
                </a:highlight>
                <a:latin typeface="Lato"/>
                <a:ea typeface="Lato"/>
                <a:cs typeface="Lato"/>
                <a:sym typeface="Lato"/>
              </a:rPr>
              <a:t>Now I’m sure you’re wondering how does this relate back to fintech? Will some of us took this class to find a new career, others are looking for new and exciting ways to degenerately gamble on the stock market.</a:t>
            </a:r>
            <a:endParaRPr sz="1050">
              <a:solidFill>
                <a:srgbClr val="24292F"/>
              </a:solidFill>
              <a:highlight>
                <a:schemeClr val="lt1"/>
              </a:highlight>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738dcec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738dcec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api that we settled on is Yahoo_fin.  Yahoo_fin pulls market data from Yahoo finance. Some of you might be surprised that yahoo still exists but I promise yahoo finance still a good tool to use. Yahoo_fin allows you to pull market data including stocks, traditional currency and cryptocurrency.  It’s free which is great but it can be pretty slow.  It comes with three modules: stock_info, options and News.  On the right we have some of the different functions the tool can perform.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738dcec2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738dcec2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how it works. Simply input a stock ticker, and it will pull a years worth of data.  Note that for 365 days it only pulls 252 rows, as the tool does count weekends, unlike some of the projects that we have done in 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7611796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7611796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Yahoo_fin is purpose built for what we are trying to accomplish so there wasn’t much to do for data clean-up in our database.</a:t>
            </a:r>
            <a:endParaRPr/>
          </a:p>
          <a:p>
            <a:pPr indent="0" lvl="0" marL="0" rtl="0" algn="l">
              <a:spcBef>
                <a:spcPts val="0"/>
              </a:spcBef>
              <a:spcAft>
                <a:spcPts val="0"/>
              </a:spcAft>
              <a:buNone/>
            </a:pPr>
            <a:r>
              <a:rPr lang="en"/>
              <a:t>However building our technical indicators manually created a mess of code, and really slowed down our application.  To help clean that up we found TA Library to </a:t>
            </a:r>
            <a:r>
              <a:rPr lang="en"/>
              <a:t>perform</a:t>
            </a:r>
            <a:r>
              <a:rPr lang="en"/>
              <a:t> our technical analysis.</a:t>
            </a:r>
            <a:endParaRPr/>
          </a:p>
          <a:p>
            <a:pPr indent="0" lvl="0" marL="0" rtl="0" algn="l">
              <a:spcBef>
                <a:spcPts val="0"/>
              </a:spcBef>
              <a:spcAft>
                <a:spcPts val="0"/>
              </a:spcAft>
              <a:buNone/>
            </a:pPr>
            <a:r>
              <a:rPr lang="en"/>
              <a:t>Another issue we faced was an error message we would get when using pandas concat, which we overcame by implementing functools reduce.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738dcec2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738dcec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before and after of our TA Library code cleanup.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7611796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761179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this for loop exists in another for loop, which could result in slower performance. Also, getting "Cannot concat indices that do not have the same number of levels" error while working on it, so I switched to reduce()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single line, basically adding new value(y) </a:t>
            </a:r>
            <a:r>
              <a:rPr lang="en"/>
              <a:t>into</a:t>
            </a:r>
            <a:r>
              <a:rPr lang="en"/>
              <a:t> sum of the old values(x)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738dcec2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738dcec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have access to a ton of information, so now how do we filter the stocks out that we want.</a:t>
            </a:r>
            <a:endParaRPr/>
          </a:p>
          <a:p>
            <a:pPr indent="0" lvl="0" marL="0" rtl="0" algn="l">
              <a:spcBef>
                <a:spcPts val="0"/>
              </a:spcBef>
              <a:spcAft>
                <a:spcPts val="0"/>
              </a:spcAft>
              <a:buNone/>
            </a:pPr>
            <a:r>
              <a:rPr lang="en"/>
              <a:t>What we’re looking for is a ‘Golden Cross’ indicator. A golden cross happens when a sharter moving average crosses a longer moving average.  This can confirm a reversal or indicate a momentum play. This will be used as our ‘buy’ indicator.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738dcec2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738dcec2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quick breakdown of our filter.  Not only does it use the golden cross indicator but it also uses simple and </a:t>
            </a:r>
            <a:r>
              <a:rPr lang="en"/>
              <a:t>exponential</a:t>
            </a:r>
            <a:r>
              <a:rPr lang="en"/>
              <a:t> moving averages, along with the relative strength index to further filter into stocks we believe are going to be a ‘buy’.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P-39XGMjnPU"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Kenny Pham</a:t>
            </a:r>
            <a:endParaRPr/>
          </a:p>
          <a:p>
            <a:pPr indent="0" lvl="0" marL="0" rtl="0" algn="l">
              <a:spcBef>
                <a:spcPts val="0"/>
              </a:spcBef>
              <a:spcAft>
                <a:spcPts val="0"/>
              </a:spcAft>
              <a:buNone/>
            </a:pPr>
            <a:r>
              <a:rPr lang="en"/>
              <a:t>Ryan Granston</a:t>
            </a:r>
            <a:endParaRPr/>
          </a:p>
          <a:p>
            <a:pPr indent="0" lvl="0" marL="0" rtl="0" algn="l">
              <a:spcBef>
                <a:spcPts val="0"/>
              </a:spcBef>
              <a:spcAft>
                <a:spcPts val="0"/>
              </a:spcAft>
              <a:buNone/>
            </a:pPr>
            <a:r>
              <a:rPr lang="en"/>
              <a:t>Yu Takahashi</a:t>
            </a:r>
            <a:endParaRPr sz="12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Approach</a:t>
            </a:r>
            <a:endParaRPr/>
          </a:p>
        </p:txBody>
      </p:sp>
      <p:sp>
        <p:nvSpPr>
          <p:cNvPr id="152" name="Google Shape;152;p2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a:p>
            <a:pPr indent="-311150" lvl="0" marL="457200" rtl="0" algn="l">
              <a:spcBef>
                <a:spcPts val="1200"/>
              </a:spcBef>
              <a:spcAft>
                <a:spcPts val="0"/>
              </a:spcAft>
              <a:buSzPts val="1300"/>
              <a:buChar char="●"/>
            </a:pPr>
            <a:r>
              <a:rPr lang="en"/>
              <a:t>Settled on our api idea.</a:t>
            </a:r>
            <a:endParaRPr/>
          </a:p>
          <a:p>
            <a:pPr indent="-311150" lvl="0" marL="457200" rtl="0" algn="l">
              <a:spcBef>
                <a:spcPts val="0"/>
              </a:spcBef>
              <a:spcAft>
                <a:spcPts val="0"/>
              </a:spcAft>
              <a:buSzPts val="1300"/>
              <a:buChar char="●"/>
            </a:pPr>
            <a:r>
              <a:rPr lang="en"/>
              <a:t>Original api out of date.</a:t>
            </a:r>
            <a:endParaRPr/>
          </a:p>
          <a:p>
            <a:pPr indent="-311150" lvl="0" marL="457200" rtl="0" algn="l">
              <a:spcBef>
                <a:spcPts val="0"/>
              </a:spcBef>
              <a:spcAft>
                <a:spcPts val="0"/>
              </a:spcAft>
              <a:buSzPts val="1300"/>
              <a:buChar char="●"/>
            </a:pPr>
            <a:r>
              <a:rPr lang="en"/>
              <a:t>Significant</a:t>
            </a:r>
            <a:r>
              <a:rPr lang="en"/>
              <a:t> issues in our rough draft.</a:t>
            </a:r>
            <a:endParaRPr/>
          </a:p>
          <a:p>
            <a:pPr indent="-311150" lvl="0" marL="457200" rtl="0" algn="l">
              <a:spcBef>
                <a:spcPts val="0"/>
              </a:spcBef>
              <a:spcAft>
                <a:spcPts val="0"/>
              </a:spcAft>
              <a:buSzPts val="1300"/>
              <a:buChar char="●"/>
            </a:pPr>
            <a:r>
              <a:rPr lang="en"/>
              <a:t>Load times unacceptable.</a:t>
            </a:r>
            <a:endParaRPr/>
          </a:p>
        </p:txBody>
      </p:sp>
      <p:pic>
        <p:nvPicPr>
          <p:cNvPr id="153" name="Google Shape;153;p22"/>
          <p:cNvPicPr preferRelativeResize="0"/>
          <p:nvPr/>
        </p:nvPicPr>
        <p:blipFill>
          <a:blip r:embed="rId3">
            <a:alphaModFix/>
          </a:blip>
          <a:stretch>
            <a:fillRect/>
          </a:stretch>
        </p:blipFill>
        <p:spPr>
          <a:xfrm>
            <a:off x="4176350" y="2157763"/>
            <a:ext cx="4335577" cy="2103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Approach</a:t>
            </a:r>
            <a:endParaRPr/>
          </a:p>
        </p:txBody>
      </p:sp>
      <p:sp>
        <p:nvSpPr>
          <p:cNvPr id="159" name="Google Shape;159;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 Application:</a:t>
            </a:r>
            <a:endParaRPr/>
          </a:p>
          <a:p>
            <a:pPr indent="-311150" lvl="0" marL="457200" rtl="0" algn="l">
              <a:spcBef>
                <a:spcPts val="1200"/>
              </a:spcBef>
              <a:spcAft>
                <a:spcPts val="0"/>
              </a:spcAft>
              <a:buSzPts val="1300"/>
              <a:buChar char="●"/>
            </a:pPr>
            <a:r>
              <a:rPr lang="en"/>
              <a:t>Our App is functioning.</a:t>
            </a:r>
            <a:endParaRPr/>
          </a:p>
          <a:p>
            <a:pPr indent="-311150" lvl="0" marL="457200" rtl="0" algn="l">
              <a:spcBef>
                <a:spcPts val="0"/>
              </a:spcBef>
              <a:spcAft>
                <a:spcPts val="0"/>
              </a:spcAft>
              <a:buSzPts val="1300"/>
              <a:buChar char="●"/>
            </a:pPr>
            <a:r>
              <a:rPr lang="en"/>
              <a:t>Load times significantly reduced.</a:t>
            </a:r>
            <a:endParaRPr/>
          </a:p>
          <a:p>
            <a:pPr indent="-311150" lvl="0" marL="457200" rtl="0" algn="l">
              <a:spcBef>
                <a:spcPts val="0"/>
              </a:spcBef>
              <a:spcAft>
                <a:spcPts val="0"/>
              </a:spcAft>
              <a:buSzPts val="1300"/>
              <a:buChar char="●"/>
            </a:pPr>
            <a:r>
              <a:rPr lang="en"/>
              <a:t>All output is in text.</a:t>
            </a:r>
            <a:endParaRPr/>
          </a:p>
          <a:p>
            <a:pPr indent="-311150" lvl="0" marL="457200" rtl="0" algn="l">
              <a:spcBef>
                <a:spcPts val="0"/>
              </a:spcBef>
              <a:spcAft>
                <a:spcPts val="0"/>
              </a:spcAft>
              <a:buSzPts val="1300"/>
              <a:buChar char="●"/>
            </a:pPr>
            <a:r>
              <a:rPr lang="en"/>
              <a:t>Not user friendly.</a:t>
            </a:r>
            <a:endParaRPr/>
          </a:p>
        </p:txBody>
      </p:sp>
      <p:pic>
        <p:nvPicPr>
          <p:cNvPr id="160" name="Google Shape;160;p23"/>
          <p:cNvPicPr preferRelativeResize="0"/>
          <p:nvPr/>
        </p:nvPicPr>
        <p:blipFill>
          <a:blip r:embed="rId3">
            <a:alphaModFix/>
          </a:blip>
          <a:stretch>
            <a:fillRect/>
          </a:stretch>
        </p:blipFill>
        <p:spPr>
          <a:xfrm>
            <a:off x="3778300" y="1785828"/>
            <a:ext cx="5100051" cy="2406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Approach</a:t>
            </a:r>
            <a:endParaRPr/>
          </a:p>
        </p:txBody>
      </p:sp>
      <p:sp>
        <p:nvSpPr>
          <p:cNvPr id="166" name="Google Shape;166;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Jupyter Lab Interactive Display:</a:t>
            </a:r>
            <a:endParaRPr/>
          </a:p>
          <a:p>
            <a:pPr indent="-311150" lvl="0" marL="457200" rtl="0" algn="l">
              <a:spcBef>
                <a:spcPts val="1200"/>
              </a:spcBef>
              <a:spcAft>
                <a:spcPts val="0"/>
              </a:spcAft>
              <a:buSzPts val="1300"/>
              <a:buChar char="●"/>
            </a:pPr>
            <a:r>
              <a:rPr lang="en"/>
              <a:t>Researched visualization options.</a:t>
            </a:r>
            <a:endParaRPr/>
          </a:p>
          <a:p>
            <a:pPr indent="-311150" lvl="0" marL="457200" rtl="0" algn="l">
              <a:spcBef>
                <a:spcPts val="0"/>
              </a:spcBef>
              <a:spcAft>
                <a:spcPts val="0"/>
              </a:spcAft>
              <a:buSzPts val="1300"/>
              <a:buChar char="●"/>
            </a:pPr>
            <a:r>
              <a:rPr lang="en"/>
              <a:t>Discovered Voila.</a:t>
            </a:r>
            <a:endParaRPr/>
          </a:p>
          <a:p>
            <a:pPr indent="-311150" lvl="0" marL="457200" rtl="0" algn="l">
              <a:spcBef>
                <a:spcPts val="0"/>
              </a:spcBef>
              <a:spcAft>
                <a:spcPts val="0"/>
              </a:spcAft>
              <a:buSzPts val="1300"/>
              <a:buChar char="●"/>
            </a:pPr>
            <a:r>
              <a:rPr lang="en"/>
              <a:t>Jupyter Lab from a terminal application.</a:t>
            </a:r>
            <a:endParaRPr/>
          </a:p>
          <a:p>
            <a:pPr indent="-311150" lvl="0" marL="457200" rtl="0" algn="l">
              <a:spcBef>
                <a:spcPts val="0"/>
              </a:spcBef>
              <a:spcAft>
                <a:spcPts val="0"/>
              </a:spcAft>
              <a:buSzPts val="1300"/>
              <a:buChar char="●"/>
            </a:pPr>
            <a:r>
              <a:rPr lang="en"/>
              <a:t>Web Browser interface.</a:t>
            </a:r>
            <a:endParaRPr/>
          </a:p>
        </p:txBody>
      </p:sp>
      <p:pic>
        <p:nvPicPr>
          <p:cNvPr id="167" name="Google Shape;167;p24"/>
          <p:cNvPicPr preferRelativeResize="0"/>
          <p:nvPr/>
        </p:nvPicPr>
        <p:blipFill>
          <a:blip r:embed="rId3">
            <a:alphaModFix/>
          </a:blip>
          <a:stretch>
            <a:fillRect/>
          </a:stretch>
        </p:blipFill>
        <p:spPr>
          <a:xfrm>
            <a:off x="729325" y="4019725"/>
            <a:ext cx="3774300" cy="518040"/>
          </a:xfrm>
          <a:prstGeom prst="rect">
            <a:avLst/>
          </a:prstGeom>
          <a:noFill/>
          <a:ln>
            <a:noFill/>
          </a:ln>
        </p:spPr>
      </p:pic>
      <p:pic>
        <p:nvPicPr>
          <p:cNvPr id="168" name="Google Shape;168;p24"/>
          <p:cNvPicPr preferRelativeResize="0"/>
          <p:nvPr/>
        </p:nvPicPr>
        <p:blipFill rotWithShape="1">
          <a:blip r:embed="rId4">
            <a:alphaModFix/>
          </a:blip>
          <a:srcRect b="2075" l="10885" r="8540" t="0"/>
          <a:stretch/>
        </p:blipFill>
        <p:spPr>
          <a:xfrm>
            <a:off x="5530425" y="1087363"/>
            <a:ext cx="2787349" cy="1686225"/>
          </a:xfrm>
          <a:prstGeom prst="rect">
            <a:avLst/>
          </a:prstGeom>
          <a:noFill/>
          <a:ln>
            <a:noFill/>
          </a:ln>
        </p:spPr>
      </p:pic>
      <p:pic>
        <p:nvPicPr>
          <p:cNvPr id="169" name="Google Shape;169;p24"/>
          <p:cNvPicPr preferRelativeResize="0"/>
          <p:nvPr/>
        </p:nvPicPr>
        <p:blipFill rotWithShape="1">
          <a:blip r:embed="rId5">
            <a:alphaModFix/>
          </a:blip>
          <a:srcRect b="14864" l="14668" r="0" t="0"/>
          <a:stretch/>
        </p:blipFill>
        <p:spPr>
          <a:xfrm>
            <a:off x="5530425" y="2881050"/>
            <a:ext cx="2787350" cy="18405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a:t>
            </a:r>
            <a:endParaRPr/>
          </a:p>
        </p:txBody>
      </p:sp>
      <p:pic>
        <p:nvPicPr>
          <p:cNvPr id="175" name="Google Shape;175;p25"/>
          <p:cNvPicPr preferRelativeResize="0"/>
          <p:nvPr/>
        </p:nvPicPr>
        <p:blipFill>
          <a:blip r:embed="rId3">
            <a:alphaModFix/>
          </a:blip>
          <a:stretch>
            <a:fillRect/>
          </a:stretch>
        </p:blipFill>
        <p:spPr>
          <a:xfrm>
            <a:off x="2419588" y="1956625"/>
            <a:ext cx="4308126" cy="25341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81" name="Google Shape;181;p26"/>
          <p:cNvSpPr txBox="1"/>
          <p:nvPr>
            <p:ph idx="1" type="body"/>
          </p:nvPr>
        </p:nvSpPr>
        <p:spPr>
          <a:xfrm>
            <a:off x="729450" y="2078875"/>
            <a:ext cx="7688700" cy="24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50">
              <a:solidFill>
                <a:srgbClr val="24292F"/>
              </a:solidFill>
              <a:highlight>
                <a:srgbClr val="FFFFFF"/>
              </a:highlight>
            </a:endParaRPr>
          </a:p>
          <a:p>
            <a:pPr indent="-295275" lvl="0" marL="457200" rtl="0" algn="l">
              <a:spcBef>
                <a:spcPts val="1200"/>
              </a:spcBef>
              <a:spcAft>
                <a:spcPts val="0"/>
              </a:spcAft>
              <a:buClr>
                <a:srgbClr val="24292F"/>
              </a:buClr>
              <a:buSzPts val="1050"/>
              <a:buChar char="●"/>
            </a:pPr>
            <a:r>
              <a:rPr lang="en" sz="1050">
                <a:solidFill>
                  <a:srgbClr val="24292F"/>
                </a:solidFill>
                <a:highlight>
                  <a:srgbClr val="FFFFFF"/>
                </a:highlight>
              </a:rPr>
              <a:t>Build out additional options for the screener.</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M</a:t>
            </a:r>
            <a:r>
              <a:rPr lang="en" sz="1050">
                <a:solidFill>
                  <a:srgbClr val="24292F"/>
                </a:solidFill>
                <a:highlight>
                  <a:srgbClr val="FFFFFF"/>
                </a:highlight>
              </a:rPr>
              <a:t>odularize</a:t>
            </a:r>
            <a:r>
              <a:rPr lang="en" sz="1050">
                <a:solidFill>
                  <a:srgbClr val="24292F"/>
                </a:solidFill>
                <a:highlight>
                  <a:srgbClr val="FFFFFF"/>
                </a:highlight>
              </a:rPr>
              <a:t> filtering part of run() function so that it can let user to select technical indicators.</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Make user to download historical data in SQLite format on first run, then update the database everyday to make the application run faster.</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Research on how to run the program constantly to get the realtime information.</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Make the program to send notifications via text or email.</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Identify patterns.</a:t>
            </a:r>
            <a:endParaRPr sz="1050">
              <a:solidFill>
                <a:srgbClr val="24292F"/>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pic>
        <p:nvPicPr>
          <p:cNvPr descr="Developed for fintech Bootcamp project 1" id="187" name="Google Shape;187;p27" title="Stock Screener Demo">
            <a:hlinkClick r:id="rId3"/>
          </p:cNvPr>
          <p:cNvPicPr preferRelativeResize="0"/>
          <p:nvPr/>
        </p:nvPicPr>
        <p:blipFill>
          <a:blip r:embed="rId4">
            <a:alphaModFix/>
          </a:blip>
          <a:stretch>
            <a:fillRect/>
          </a:stretch>
        </p:blipFill>
        <p:spPr>
          <a:xfrm>
            <a:off x="2516025" y="1853850"/>
            <a:ext cx="3788600" cy="284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 Screener</a:t>
            </a:r>
            <a:endParaRPr/>
          </a:p>
        </p:txBody>
      </p:sp>
      <p:sp>
        <p:nvSpPr>
          <p:cNvPr id="93" name="Google Shape;93;p14"/>
          <p:cNvSpPr txBox="1"/>
          <p:nvPr>
            <p:ph idx="1" type="body"/>
          </p:nvPr>
        </p:nvSpPr>
        <p:spPr>
          <a:xfrm>
            <a:off x="676975" y="2099875"/>
            <a:ext cx="3854100" cy="22611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CLI application</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Use Technical Analysis to create a filter</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Apply the filter to a stock index</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Export the selected stocks to an interactive view</a:t>
            </a:r>
            <a:endParaRPr sz="1050">
              <a:solidFill>
                <a:srgbClr val="24292F"/>
              </a:solidFill>
              <a:highlight>
                <a:srgbClr val="FFFFFF"/>
              </a:highlight>
            </a:endParaRPr>
          </a:p>
          <a:p>
            <a:pPr indent="-295275" lvl="0" marL="457200" rtl="0" algn="l">
              <a:spcBef>
                <a:spcPts val="0"/>
              </a:spcBef>
              <a:spcAft>
                <a:spcPts val="0"/>
              </a:spcAft>
              <a:buClr>
                <a:srgbClr val="24292F"/>
              </a:buClr>
              <a:buSzPts val="1050"/>
              <a:buChar char="●"/>
            </a:pPr>
            <a:r>
              <a:rPr lang="en" sz="1050">
                <a:solidFill>
                  <a:srgbClr val="24292F"/>
                </a:solidFill>
                <a:highlight>
                  <a:srgbClr val="FFFFFF"/>
                </a:highlight>
              </a:rPr>
              <a:t>Supply fundamental analysis to support </a:t>
            </a:r>
            <a:r>
              <a:rPr lang="en" sz="1050">
                <a:solidFill>
                  <a:srgbClr val="24292F"/>
                </a:solidFill>
                <a:highlight>
                  <a:srgbClr val="FFFFFF"/>
                </a:highlight>
              </a:rPr>
              <a:t>decision</a:t>
            </a:r>
            <a:r>
              <a:rPr lang="en" sz="1050">
                <a:solidFill>
                  <a:srgbClr val="24292F"/>
                </a:solidFill>
                <a:highlight>
                  <a:srgbClr val="FFFFFF"/>
                </a:highlight>
              </a:rPr>
              <a:t> making</a:t>
            </a:r>
            <a:endParaRPr sz="1050">
              <a:solidFill>
                <a:srgbClr val="24292F"/>
              </a:solidFill>
              <a:highlight>
                <a:srgbClr val="FFFFFF"/>
              </a:highlight>
            </a:endParaRPr>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4462075" y="1533975"/>
            <a:ext cx="4308126" cy="25341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00" name="Google Shape;100;p15"/>
          <p:cNvSpPr txBox="1"/>
          <p:nvPr>
            <p:ph idx="1" type="body"/>
          </p:nvPr>
        </p:nvSpPr>
        <p:spPr>
          <a:xfrm>
            <a:off x="729325" y="2078875"/>
            <a:ext cx="3774300" cy="26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Yahoo_fin</a:t>
            </a:r>
            <a:endParaRPr/>
          </a:p>
          <a:p>
            <a:pPr indent="-311150" lvl="0" marL="457200" rtl="0" algn="l">
              <a:spcBef>
                <a:spcPts val="1200"/>
              </a:spcBef>
              <a:spcAft>
                <a:spcPts val="0"/>
              </a:spcAft>
              <a:buSzPts val="1300"/>
              <a:buChar char="●"/>
            </a:pPr>
            <a:r>
              <a:rPr lang="en"/>
              <a:t>Quick and easy to install</a:t>
            </a:r>
            <a:endParaRPr/>
          </a:p>
          <a:p>
            <a:pPr indent="-311150" lvl="0" marL="457200" rtl="0" algn="l">
              <a:spcBef>
                <a:spcPts val="0"/>
              </a:spcBef>
              <a:spcAft>
                <a:spcPts val="0"/>
              </a:spcAft>
              <a:buSzPts val="1300"/>
              <a:buChar char="●"/>
            </a:pPr>
            <a:r>
              <a:rPr lang="en"/>
              <a:t>Free</a:t>
            </a:r>
            <a:endParaRPr/>
          </a:p>
          <a:p>
            <a:pPr indent="-311150" lvl="0" marL="457200" rtl="0" algn="l">
              <a:spcBef>
                <a:spcPts val="0"/>
              </a:spcBef>
              <a:spcAft>
                <a:spcPts val="0"/>
              </a:spcAft>
              <a:buSzPts val="1300"/>
              <a:buChar char="●"/>
            </a:pPr>
            <a:r>
              <a:rPr lang="en"/>
              <a:t>Fundamental stock data</a:t>
            </a:r>
            <a:endParaRPr/>
          </a:p>
          <a:p>
            <a:pPr indent="-311150" lvl="0" marL="457200" rtl="0" algn="l">
              <a:spcBef>
                <a:spcPts val="0"/>
              </a:spcBef>
              <a:spcAft>
                <a:spcPts val="0"/>
              </a:spcAft>
              <a:buSzPts val="1300"/>
              <a:buChar char="●"/>
            </a:pPr>
            <a:r>
              <a:rPr lang="en"/>
              <a:t>Three Modules</a:t>
            </a:r>
            <a:endParaRPr/>
          </a:p>
          <a:p>
            <a:pPr indent="-298450" lvl="1" marL="914400" rtl="0" algn="l">
              <a:spcBef>
                <a:spcPts val="0"/>
              </a:spcBef>
              <a:spcAft>
                <a:spcPts val="0"/>
              </a:spcAft>
              <a:buSzPts val="1100"/>
              <a:buChar char="○"/>
            </a:pPr>
            <a:r>
              <a:rPr lang="en"/>
              <a:t>Stock_info</a:t>
            </a:r>
            <a:endParaRPr/>
          </a:p>
          <a:p>
            <a:pPr indent="-298450" lvl="1" marL="914400" rtl="0" algn="l">
              <a:spcBef>
                <a:spcPts val="0"/>
              </a:spcBef>
              <a:spcAft>
                <a:spcPts val="0"/>
              </a:spcAft>
              <a:buSzPts val="1100"/>
              <a:buChar char="○"/>
            </a:pPr>
            <a:r>
              <a:rPr lang="en"/>
              <a:t>Options</a:t>
            </a:r>
            <a:endParaRPr/>
          </a:p>
          <a:p>
            <a:pPr indent="-298450" lvl="1" marL="914400" rtl="0" algn="l">
              <a:spcBef>
                <a:spcPts val="0"/>
              </a:spcBef>
              <a:spcAft>
                <a:spcPts val="0"/>
              </a:spcAft>
              <a:buSzPts val="1100"/>
              <a:buChar char="○"/>
            </a:pPr>
            <a:r>
              <a:rPr lang="en"/>
              <a:t>News</a:t>
            </a:r>
            <a:endParaRPr/>
          </a:p>
          <a:p>
            <a:pPr indent="0" lvl="0" marL="457200" rtl="0" algn="l">
              <a:spcBef>
                <a:spcPts val="1200"/>
              </a:spcBef>
              <a:spcAft>
                <a:spcPts val="1200"/>
              </a:spcAft>
              <a:buNone/>
            </a:pPr>
            <a:r>
              <a:t/>
            </a:r>
            <a:endParaRPr/>
          </a:p>
        </p:txBody>
      </p:sp>
      <p:sp>
        <p:nvSpPr>
          <p:cNvPr id="101" name="Google Shape;101;p15"/>
          <p:cNvSpPr txBox="1"/>
          <p:nvPr>
            <p:ph idx="2" type="body"/>
          </p:nvPr>
        </p:nvSpPr>
        <p:spPr>
          <a:xfrm>
            <a:off x="4643554" y="1106000"/>
            <a:ext cx="37743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75"/>
              <a:t>get_balance_sheet()</a:t>
            </a:r>
            <a:endParaRPr sz="4775"/>
          </a:p>
          <a:p>
            <a:pPr indent="0" lvl="0" marL="0" rtl="0" algn="l">
              <a:spcBef>
                <a:spcPts val="1200"/>
              </a:spcBef>
              <a:spcAft>
                <a:spcPts val="0"/>
              </a:spcAft>
              <a:buNone/>
            </a:pPr>
            <a:r>
              <a:rPr lang="en" sz="4775"/>
              <a:t>get_cash_flow()</a:t>
            </a:r>
            <a:endParaRPr sz="4775"/>
          </a:p>
          <a:p>
            <a:pPr indent="0" lvl="0" marL="0" rtl="0" algn="l">
              <a:spcBef>
                <a:spcPts val="1200"/>
              </a:spcBef>
              <a:spcAft>
                <a:spcPts val="0"/>
              </a:spcAft>
              <a:buNone/>
            </a:pPr>
            <a:r>
              <a:rPr lang="en" sz="4775"/>
              <a:t>get_income_statement()</a:t>
            </a:r>
            <a:endParaRPr sz="4775"/>
          </a:p>
          <a:p>
            <a:pPr indent="0" lvl="0" marL="0" rtl="0" algn="l">
              <a:spcBef>
                <a:spcPts val="1200"/>
              </a:spcBef>
              <a:spcAft>
                <a:spcPts val="0"/>
              </a:spcAft>
              <a:buNone/>
            </a:pPr>
            <a:r>
              <a:rPr lang="en" sz="4775"/>
              <a:t>get_live_price()</a:t>
            </a:r>
            <a:endParaRPr sz="4775"/>
          </a:p>
          <a:p>
            <a:pPr indent="0" lvl="0" marL="0" rtl="0" algn="l">
              <a:spcBef>
                <a:spcPts val="1200"/>
              </a:spcBef>
              <a:spcAft>
                <a:spcPts val="0"/>
              </a:spcAft>
              <a:buNone/>
            </a:pPr>
            <a:r>
              <a:rPr lang="en" sz="4775"/>
              <a:t>get_financials()</a:t>
            </a:r>
            <a:endParaRPr sz="4775"/>
          </a:p>
          <a:p>
            <a:pPr indent="0" lvl="0" marL="0" rtl="0" algn="l">
              <a:spcBef>
                <a:spcPts val="1200"/>
              </a:spcBef>
              <a:spcAft>
                <a:spcPts val="0"/>
              </a:spcAft>
              <a:buNone/>
            </a:pPr>
            <a:r>
              <a:rPr lang="en" sz="4775"/>
              <a:t>get_quote_data()</a:t>
            </a:r>
            <a:endParaRPr sz="4775"/>
          </a:p>
          <a:p>
            <a:pPr indent="0" lvl="0" marL="0" rtl="0" algn="l">
              <a:spcBef>
                <a:spcPts val="1200"/>
              </a:spcBef>
              <a:spcAft>
                <a:spcPts val="0"/>
              </a:spcAft>
              <a:buNone/>
            </a:pPr>
            <a:r>
              <a:rPr lang="en" sz="4775"/>
              <a:t>tickers_dow()</a:t>
            </a:r>
            <a:endParaRPr sz="4775"/>
          </a:p>
          <a:p>
            <a:pPr indent="0" lvl="0" marL="0" rtl="0" algn="l">
              <a:spcBef>
                <a:spcPts val="1200"/>
              </a:spcBef>
              <a:spcAft>
                <a:spcPts val="0"/>
              </a:spcAft>
              <a:buNone/>
            </a:pPr>
            <a:r>
              <a:rPr lang="en" sz="4775"/>
              <a:t>tickers_nasdaq()</a:t>
            </a:r>
            <a:endParaRPr sz="4775"/>
          </a:p>
          <a:p>
            <a:pPr indent="0" lvl="0" marL="0" rtl="0" algn="l">
              <a:spcBef>
                <a:spcPts val="1200"/>
              </a:spcBef>
              <a:spcAft>
                <a:spcPts val="0"/>
              </a:spcAft>
              <a:buNone/>
            </a:pPr>
            <a:r>
              <a:rPr lang="en" sz="4775"/>
              <a:t>tickers_other()</a:t>
            </a:r>
            <a:endParaRPr sz="4775"/>
          </a:p>
          <a:p>
            <a:pPr indent="0" lvl="0" marL="0" rtl="0" algn="l">
              <a:spcBef>
                <a:spcPts val="1200"/>
              </a:spcBef>
              <a:spcAft>
                <a:spcPts val="0"/>
              </a:spcAft>
              <a:buNone/>
            </a:pPr>
            <a:r>
              <a:rPr lang="en" sz="4775"/>
              <a:t>tickers_sp500()</a:t>
            </a:r>
            <a:endParaRPr sz="4775"/>
          </a:p>
          <a:p>
            <a:pPr indent="0" lvl="0" marL="0" rtl="0" algn="l">
              <a:spcBef>
                <a:spcPts val="1200"/>
              </a:spcBef>
              <a:spcAft>
                <a:spcPts val="0"/>
              </a:spcAft>
              <a:buNone/>
            </a:pPr>
            <a:r>
              <a:t/>
            </a:r>
            <a:endParaRPr>
              <a:solidFill>
                <a:srgbClr val="292B2C"/>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Yahoo_fin</a:t>
            </a:r>
            <a:endParaRPr/>
          </a:p>
        </p:txBody>
      </p:sp>
      <p:pic>
        <p:nvPicPr>
          <p:cNvPr id="107" name="Google Shape;107;p16"/>
          <p:cNvPicPr preferRelativeResize="0"/>
          <p:nvPr/>
        </p:nvPicPr>
        <p:blipFill>
          <a:blip r:embed="rId3">
            <a:alphaModFix/>
          </a:blip>
          <a:stretch>
            <a:fillRect/>
          </a:stretch>
        </p:blipFill>
        <p:spPr>
          <a:xfrm>
            <a:off x="3924724" y="1989975"/>
            <a:ext cx="5005676" cy="2309166"/>
          </a:xfrm>
          <a:prstGeom prst="rect">
            <a:avLst/>
          </a:prstGeom>
          <a:noFill/>
          <a:ln>
            <a:noFill/>
          </a:ln>
        </p:spPr>
      </p:pic>
      <p:pic>
        <p:nvPicPr>
          <p:cNvPr id="108" name="Google Shape;108;p16"/>
          <p:cNvPicPr preferRelativeResize="0"/>
          <p:nvPr/>
        </p:nvPicPr>
        <p:blipFill>
          <a:blip r:embed="rId4">
            <a:alphaModFix/>
          </a:blip>
          <a:stretch>
            <a:fillRect/>
          </a:stretch>
        </p:blipFill>
        <p:spPr>
          <a:xfrm>
            <a:off x="248100" y="1997550"/>
            <a:ext cx="3628624" cy="2294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a:t>
            </a:r>
            <a:endParaRPr/>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TA-Lib</a:t>
            </a:r>
            <a:endParaRPr/>
          </a:p>
          <a:p>
            <a:pPr indent="-311150" lvl="0" marL="457200" rtl="0" algn="l">
              <a:spcBef>
                <a:spcPts val="1200"/>
              </a:spcBef>
              <a:spcAft>
                <a:spcPts val="0"/>
              </a:spcAft>
              <a:buSzPts val="1300"/>
              <a:buChar char="●"/>
            </a:pPr>
            <a:r>
              <a:rPr lang="en"/>
              <a:t>Performs technical analysis</a:t>
            </a:r>
            <a:endParaRPr/>
          </a:p>
          <a:p>
            <a:pPr indent="-311150" lvl="0" marL="457200" rtl="0" algn="l">
              <a:spcBef>
                <a:spcPts val="0"/>
              </a:spcBef>
              <a:spcAft>
                <a:spcPts val="0"/>
              </a:spcAft>
              <a:buSzPts val="1300"/>
              <a:buChar char="●"/>
            </a:pPr>
            <a:r>
              <a:rPr lang="en"/>
              <a:t>Large library of indicators</a:t>
            </a:r>
            <a:endParaRPr/>
          </a:p>
          <a:p>
            <a:pPr indent="-298450" lvl="1" marL="914400" rtl="0" algn="l">
              <a:spcBef>
                <a:spcPts val="0"/>
              </a:spcBef>
              <a:spcAft>
                <a:spcPts val="0"/>
              </a:spcAft>
              <a:buSzPts val="1100"/>
              <a:buChar char="○"/>
            </a:pPr>
            <a:r>
              <a:rPr lang="en"/>
              <a:t>SMA</a:t>
            </a:r>
            <a:endParaRPr/>
          </a:p>
          <a:p>
            <a:pPr indent="-298450" lvl="1" marL="914400" rtl="0" algn="l">
              <a:spcBef>
                <a:spcPts val="0"/>
              </a:spcBef>
              <a:spcAft>
                <a:spcPts val="0"/>
              </a:spcAft>
              <a:buSzPts val="1100"/>
              <a:buChar char="○"/>
            </a:pPr>
            <a:r>
              <a:rPr lang="en"/>
              <a:t>EMA</a:t>
            </a:r>
            <a:endParaRPr/>
          </a:p>
          <a:p>
            <a:pPr indent="-298450" lvl="1" marL="914400" rtl="0" algn="l">
              <a:spcBef>
                <a:spcPts val="0"/>
              </a:spcBef>
              <a:spcAft>
                <a:spcPts val="0"/>
              </a:spcAft>
              <a:buSzPts val="1100"/>
              <a:buChar char="○"/>
            </a:pPr>
            <a:r>
              <a:rPr lang="en"/>
              <a:t> RSI</a:t>
            </a:r>
            <a:endParaRPr/>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Functools: reduce()</a:t>
            </a:r>
            <a:endParaRPr/>
          </a:p>
          <a:p>
            <a:pPr indent="-311150" lvl="0" marL="457200" rtl="0" algn="l">
              <a:spcBef>
                <a:spcPts val="1200"/>
              </a:spcBef>
              <a:spcAft>
                <a:spcPts val="0"/>
              </a:spcAft>
              <a:buSzPts val="1300"/>
              <a:buChar char="●"/>
            </a:pPr>
            <a:r>
              <a:rPr lang="en"/>
              <a:t>Combine multiple values</a:t>
            </a:r>
            <a:endParaRPr/>
          </a:p>
          <a:p>
            <a:pPr indent="-311150" lvl="0" marL="457200" rtl="0" algn="l">
              <a:spcBef>
                <a:spcPts val="0"/>
              </a:spcBef>
              <a:spcAft>
                <a:spcPts val="0"/>
              </a:spcAft>
              <a:buSzPts val="1300"/>
              <a:buChar char="●"/>
            </a:pPr>
            <a:r>
              <a:rPr lang="en"/>
              <a:t>Solved “levels” issue from pd.concat()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TA-Lib</a:t>
            </a:r>
            <a:endParaRPr/>
          </a:p>
        </p:txBody>
      </p:sp>
      <p:pic>
        <p:nvPicPr>
          <p:cNvPr id="121" name="Google Shape;121;p18"/>
          <p:cNvPicPr preferRelativeResize="0"/>
          <p:nvPr/>
        </p:nvPicPr>
        <p:blipFill>
          <a:blip r:embed="rId3">
            <a:alphaModFix/>
          </a:blip>
          <a:stretch>
            <a:fillRect/>
          </a:stretch>
        </p:blipFill>
        <p:spPr>
          <a:xfrm>
            <a:off x="5089675" y="2162500"/>
            <a:ext cx="3771950" cy="1875600"/>
          </a:xfrm>
          <a:prstGeom prst="rect">
            <a:avLst/>
          </a:prstGeom>
          <a:noFill/>
          <a:ln>
            <a:noFill/>
          </a:ln>
        </p:spPr>
      </p:pic>
      <p:pic>
        <p:nvPicPr>
          <p:cNvPr id="122" name="Google Shape;122;p18"/>
          <p:cNvPicPr preferRelativeResize="0"/>
          <p:nvPr/>
        </p:nvPicPr>
        <p:blipFill>
          <a:blip r:embed="rId4">
            <a:alphaModFix/>
          </a:blip>
          <a:stretch>
            <a:fillRect/>
          </a:stretch>
        </p:blipFill>
        <p:spPr>
          <a:xfrm>
            <a:off x="165325" y="2464750"/>
            <a:ext cx="4228326" cy="1269700"/>
          </a:xfrm>
          <a:prstGeom prst="rect">
            <a:avLst/>
          </a:prstGeom>
          <a:noFill/>
          <a:ln>
            <a:noFill/>
          </a:ln>
        </p:spPr>
      </p:pic>
      <p:sp>
        <p:nvSpPr>
          <p:cNvPr id="123" name="Google Shape;123;p18"/>
          <p:cNvSpPr/>
          <p:nvPr/>
        </p:nvSpPr>
        <p:spPr>
          <a:xfrm>
            <a:off x="4541563" y="2832700"/>
            <a:ext cx="400200" cy="535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Clean_up: reduce()</a:t>
            </a:r>
            <a:endParaRPr/>
          </a:p>
        </p:txBody>
      </p:sp>
      <p:sp>
        <p:nvSpPr>
          <p:cNvPr id="129" name="Google Shape;129;p19"/>
          <p:cNvSpPr txBox="1"/>
          <p:nvPr>
            <p:ph idx="1" type="body"/>
          </p:nvPr>
        </p:nvSpPr>
        <p:spPr>
          <a:xfrm>
            <a:off x="1715600" y="3148413"/>
            <a:ext cx="3774300" cy="4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Discovered in yahoo_fin official documentation</a:t>
            </a:r>
            <a:endParaRPr/>
          </a:p>
        </p:txBody>
      </p:sp>
      <p:pic>
        <p:nvPicPr>
          <p:cNvPr id="130" name="Google Shape;130;p19"/>
          <p:cNvPicPr preferRelativeResize="0"/>
          <p:nvPr/>
        </p:nvPicPr>
        <p:blipFill rotWithShape="1">
          <a:blip r:embed="rId3">
            <a:alphaModFix/>
          </a:blip>
          <a:srcRect b="47926" l="0" r="35400" t="7386"/>
          <a:stretch/>
        </p:blipFill>
        <p:spPr>
          <a:xfrm>
            <a:off x="729450" y="3777200"/>
            <a:ext cx="7964100" cy="712350"/>
          </a:xfrm>
          <a:prstGeom prst="rect">
            <a:avLst/>
          </a:prstGeom>
          <a:noFill/>
          <a:ln>
            <a:noFill/>
          </a:ln>
        </p:spPr>
      </p:pic>
      <p:pic>
        <p:nvPicPr>
          <p:cNvPr id="131" name="Google Shape;131;p19"/>
          <p:cNvPicPr preferRelativeResize="0"/>
          <p:nvPr/>
        </p:nvPicPr>
        <p:blipFill>
          <a:blip r:embed="rId4">
            <a:alphaModFix/>
          </a:blip>
          <a:stretch>
            <a:fillRect/>
          </a:stretch>
        </p:blipFill>
        <p:spPr>
          <a:xfrm>
            <a:off x="729450" y="2215575"/>
            <a:ext cx="4473325" cy="712350"/>
          </a:xfrm>
          <a:prstGeom prst="rect">
            <a:avLst/>
          </a:prstGeom>
          <a:noFill/>
          <a:ln>
            <a:noFill/>
          </a:ln>
        </p:spPr>
      </p:pic>
      <p:sp>
        <p:nvSpPr>
          <p:cNvPr id="132" name="Google Shape;132;p19"/>
          <p:cNvSpPr/>
          <p:nvPr/>
        </p:nvSpPr>
        <p:spPr>
          <a:xfrm rot="5400000">
            <a:off x="983150" y="2987150"/>
            <a:ext cx="591600" cy="7308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a:t>
            </a:r>
            <a:endParaRPr/>
          </a:p>
        </p:txBody>
      </p:sp>
      <p:sp>
        <p:nvSpPr>
          <p:cNvPr id="138" name="Google Shape;138;p20"/>
          <p:cNvSpPr txBox="1"/>
          <p:nvPr>
            <p:ph idx="1" type="body"/>
          </p:nvPr>
        </p:nvSpPr>
        <p:spPr>
          <a:xfrm>
            <a:off x="523525" y="2071500"/>
            <a:ext cx="413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find a Golden Cross:</a:t>
            </a:r>
            <a:endParaRPr/>
          </a:p>
          <a:p>
            <a:pPr indent="-311150" lvl="0" marL="457200" rtl="0" algn="l">
              <a:spcBef>
                <a:spcPts val="1200"/>
              </a:spcBef>
              <a:spcAft>
                <a:spcPts val="0"/>
              </a:spcAft>
              <a:buSzPts val="1300"/>
              <a:buChar char="●"/>
            </a:pPr>
            <a:r>
              <a:rPr lang="en"/>
              <a:t>Golden Cross is a bullish indicator.</a:t>
            </a:r>
            <a:endParaRPr/>
          </a:p>
          <a:p>
            <a:pPr indent="-311150" lvl="0" marL="457200" rtl="0" algn="l">
              <a:spcBef>
                <a:spcPts val="0"/>
              </a:spcBef>
              <a:spcAft>
                <a:spcPts val="0"/>
              </a:spcAft>
              <a:buSzPts val="1300"/>
              <a:buChar char="●"/>
            </a:pPr>
            <a:r>
              <a:rPr lang="en"/>
              <a:t>Typically when a 50 MA moves above a 200 MA.</a:t>
            </a:r>
            <a:endParaRPr/>
          </a:p>
          <a:p>
            <a:pPr indent="-311150" lvl="0" marL="457200" rtl="0" algn="l">
              <a:spcBef>
                <a:spcPts val="0"/>
              </a:spcBef>
              <a:spcAft>
                <a:spcPts val="0"/>
              </a:spcAft>
              <a:buSzPts val="1300"/>
              <a:buChar char="●"/>
            </a:pPr>
            <a:r>
              <a:rPr lang="en"/>
              <a:t>Potentially signaling a </a:t>
            </a:r>
            <a:r>
              <a:rPr lang="en"/>
              <a:t>confirmation</a:t>
            </a:r>
            <a:r>
              <a:rPr lang="en"/>
              <a:t> of a reversal.</a:t>
            </a:r>
            <a:endParaRPr/>
          </a:p>
          <a:p>
            <a:pPr indent="-311150" lvl="0" marL="457200" rtl="0" algn="l">
              <a:spcBef>
                <a:spcPts val="0"/>
              </a:spcBef>
              <a:spcAft>
                <a:spcPts val="0"/>
              </a:spcAft>
              <a:buSzPts val="1300"/>
              <a:buChar char="●"/>
            </a:pPr>
            <a:r>
              <a:rPr lang="en"/>
              <a:t>We will use this as our buy indicator.</a:t>
            </a:r>
            <a:endParaRPr/>
          </a:p>
          <a:p>
            <a:pPr indent="-311150" lvl="0" marL="457200" rtl="0" algn="l">
              <a:spcBef>
                <a:spcPts val="0"/>
              </a:spcBef>
              <a:spcAft>
                <a:spcPts val="0"/>
              </a:spcAft>
              <a:buSzPts val="1300"/>
              <a:buChar char="●"/>
            </a:pPr>
            <a:r>
              <a:rPr lang="en"/>
              <a:t>How do we code this into our filter?</a:t>
            </a:r>
            <a:endParaRPr/>
          </a:p>
        </p:txBody>
      </p:sp>
      <p:pic>
        <p:nvPicPr>
          <p:cNvPr id="139" name="Google Shape;139;p20"/>
          <p:cNvPicPr preferRelativeResize="0"/>
          <p:nvPr/>
        </p:nvPicPr>
        <p:blipFill>
          <a:blip r:embed="rId3">
            <a:alphaModFix/>
          </a:blip>
          <a:stretch>
            <a:fillRect/>
          </a:stretch>
        </p:blipFill>
        <p:spPr>
          <a:xfrm>
            <a:off x="4656025" y="2006250"/>
            <a:ext cx="4335575" cy="2212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45" name="Google Shape;145;p2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filters</a:t>
            </a:r>
            <a:endParaRPr/>
          </a:p>
          <a:p>
            <a:pPr indent="-311150" lvl="0" marL="457200" rtl="0" algn="l">
              <a:spcBef>
                <a:spcPts val="1200"/>
              </a:spcBef>
              <a:spcAft>
                <a:spcPts val="0"/>
              </a:spcAft>
              <a:buSzPts val="1300"/>
              <a:buChar char="●"/>
            </a:pPr>
            <a:r>
              <a:rPr lang="en"/>
              <a:t>Find Golden Cross</a:t>
            </a:r>
            <a:endParaRPr/>
          </a:p>
          <a:p>
            <a:pPr indent="0" lvl="0" marL="457200" rtl="0" algn="l">
              <a:spcBef>
                <a:spcPts val="1200"/>
              </a:spcBef>
              <a:spcAft>
                <a:spcPts val="0"/>
              </a:spcAft>
              <a:buNone/>
            </a:pPr>
            <a:r>
              <a:rPr lang="en"/>
              <a:t>Additional filters</a:t>
            </a:r>
            <a:endParaRPr/>
          </a:p>
          <a:p>
            <a:pPr indent="-311150" lvl="0" marL="914400" rtl="0" algn="l">
              <a:spcBef>
                <a:spcPts val="1200"/>
              </a:spcBef>
              <a:spcAft>
                <a:spcPts val="0"/>
              </a:spcAft>
              <a:buSzPts val="1300"/>
              <a:buChar char="●"/>
            </a:pPr>
            <a:r>
              <a:rPr lang="en"/>
              <a:t>20-day SMA &gt;= 50-day SMA</a:t>
            </a:r>
            <a:endParaRPr/>
          </a:p>
          <a:p>
            <a:pPr indent="-311150" lvl="0" marL="914400" rtl="0" algn="l">
              <a:spcBef>
                <a:spcPts val="0"/>
              </a:spcBef>
              <a:spcAft>
                <a:spcPts val="0"/>
              </a:spcAft>
              <a:buSzPts val="1300"/>
              <a:buChar char="●"/>
            </a:pPr>
            <a:r>
              <a:rPr lang="en"/>
              <a:t>20-day EMA &gt;= 20-day SMA</a:t>
            </a:r>
            <a:endParaRPr/>
          </a:p>
          <a:p>
            <a:pPr indent="-311150" lvl="0" marL="914400" rtl="0" algn="l">
              <a:spcBef>
                <a:spcPts val="0"/>
              </a:spcBef>
              <a:spcAft>
                <a:spcPts val="0"/>
              </a:spcAft>
              <a:buSzPts val="1300"/>
              <a:buChar char="●"/>
            </a:pPr>
            <a:r>
              <a:rPr lang="en"/>
              <a:t>RSI &gt;= 50</a:t>
            </a:r>
            <a:endParaRPr/>
          </a:p>
          <a:p>
            <a:pPr indent="-311150" lvl="0" marL="914400" rtl="0" algn="l">
              <a:spcBef>
                <a:spcPts val="0"/>
              </a:spcBef>
              <a:spcAft>
                <a:spcPts val="0"/>
              </a:spcAft>
              <a:buSzPts val="1300"/>
              <a:buChar char="●"/>
            </a:pPr>
            <a:r>
              <a:rPr lang="en"/>
              <a:t>Closing price &gt;= 20-day EMA</a:t>
            </a:r>
            <a:endParaRPr/>
          </a:p>
        </p:txBody>
      </p:sp>
      <p:pic>
        <p:nvPicPr>
          <p:cNvPr id="146" name="Google Shape;146;p21"/>
          <p:cNvPicPr preferRelativeResize="0"/>
          <p:nvPr/>
        </p:nvPicPr>
        <p:blipFill>
          <a:blip r:embed="rId3">
            <a:alphaModFix/>
          </a:blip>
          <a:stretch>
            <a:fillRect/>
          </a:stretch>
        </p:blipFill>
        <p:spPr>
          <a:xfrm>
            <a:off x="4059625" y="2364500"/>
            <a:ext cx="4796101" cy="165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