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 Project 3, welcome to our final. I’m Ryan and with me today are Amrita, Ben and Lydia.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2fa20ee3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2fa20ee3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the query from before being integrated into the app, with the relevant streamlit code as well.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2fa20ee3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2fa20ee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an example of how we coded our add a new customer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2fa20ee3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2fa20ee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finished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Classic Models Inc Employee Dashboard. Complete with picture of a 1969 Camaro diecast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 can input their employee number on the left, and then we have a number of buttons.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2fa20ee3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2fa20ee3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how the employee sales query mentioned before functions in the app.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2903ffe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2903ffe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final project we decided to work on a SQL database.  To start we created a </a:t>
            </a:r>
            <a:r>
              <a:rPr lang="en"/>
              <a:t>narrative for who our fictitious company is and what they are requiring from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 small sales company of about 25 employees who need better access to their existing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fulfill that we set out to create a browser based employee dashboard for internal use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company doesn’t have any dedicated IT staff or on prem IT infrastructure. They need this to be on the cheap.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interface needs to be simple enough that a non technical user will not have any issue navigating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2fa20ee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2fa20ee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database host,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we don’t have on prem IT </a:t>
            </a:r>
            <a:r>
              <a:rPr lang="en"/>
              <a:t>infrastructure</a:t>
            </a:r>
            <a:r>
              <a:rPr lang="en"/>
              <a:t> or a dedicated IT staff,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on using Amazon Web Services and their Relational Database Services for our host.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RDS is can be relatively cheap, with an emphasis on can and relatively.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RDS was pretty easy to </a:t>
            </a:r>
            <a:r>
              <a:rPr lang="en"/>
              <a:t>set up</a:t>
            </a:r>
            <a:r>
              <a:rPr lang="en"/>
              <a:t>, really only take a few minutes to get the database going.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t>
            </a:r>
            <a:r>
              <a:rPr lang="en"/>
              <a:t>initially</a:t>
            </a:r>
            <a:r>
              <a:rPr lang="en"/>
              <a:t> we had some issues with our connection.  A lot of the tutorials and videos we found </a:t>
            </a:r>
            <a:r>
              <a:rPr lang="en"/>
              <a:t>conveniently</a:t>
            </a:r>
            <a:r>
              <a:rPr lang="en"/>
              <a:t> left out some security group requirements but we got it going.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2fa20ee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2fa20ee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leads us to our SQL database. Now we can’t use SQL Server cause we don’t have that Microsoft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decided on MySQL, which is the world’s most popular open source database.  It’s free and easily integrates with AWS.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MySQL comes with the MySQL Workbench which is their visual database tool that integrates SQL development, administration and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thought the workbench made designing our SQL queries much easier than doing it in VS code or Jupyter Lab. You can run queries quickly, it’s easy to troubleshoot and the interface helps the user understand how the database is structured.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of you in class interested in brushing up on SQL, I would highly recommend installing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2fa20ee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2fa20ee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the Workbench UI.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on the left our database, all the different tables in the database, and then we break out the columns in our customer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visualization makes it a lot easier to write queries.  This query for example we wanted to be able to search for all the customers assigned to an employee based on their employee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database the employee number column is called different things in the other tables so being able to quickly bring up the column list for </a:t>
            </a:r>
            <a:r>
              <a:rPr lang="en"/>
              <a:t>individual</a:t>
            </a:r>
            <a:r>
              <a:rPr lang="en"/>
              <a:t> tables really helped make the process easier.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2fa20ee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2fa20ee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brings me to our database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an </a:t>
            </a:r>
            <a:r>
              <a:rPr lang="en"/>
              <a:t>existing</a:t>
            </a:r>
            <a:r>
              <a:rPr lang="en"/>
              <a:t> sample database.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there is no center hub, the relational data is limited and the columns aren’t even named the same thing.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database we used was intended as a learning tool, which is probably why it’s designed like this but then again a sprawling, confusing, and poorly organized database is probably pretty common.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2fa20ee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2fa20ee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one of our queries.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a sales rep to be able to pull up all of their sales by their employee number. And include customer and payment </a:t>
            </a:r>
            <a:r>
              <a:rPr lang="en"/>
              <a:t>information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have to JOIN the </a:t>
            </a:r>
            <a:r>
              <a:rPr lang="en"/>
              <a:t>customer</a:t>
            </a:r>
            <a:r>
              <a:rPr lang="en"/>
              <a:t> table to the employee table and then the payment table to the customer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there is no relation between the </a:t>
            </a:r>
            <a:r>
              <a:rPr lang="en"/>
              <a:t>employee</a:t>
            </a:r>
            <a:r>
              <a:rPr lang="en"/>
              <a:t> and payment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our employee is trying to figure out what he is going to be paid it takes some extra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2fa20ee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2fa20ee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database up and running it’s time to start designing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Obviously it has to connect to the database but what do we want it to actually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the app to be clean and simple yet still cover enough relevant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decided on an employee look up, employee sales and customer look up, shipping information, inventory information and the ability to add and update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looked at adding a delete function but decided against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of course this needs to be displayed in a browser.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listed here are some of the libraries we will be using to accomplish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2fa20ee3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2fa20ee3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the RDS connection was very straight forward, shown here in the example on the left.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we have our dummy config file.  We tried to </a:t>
            </a:r>
            <a:r>
              <a:rPr lang="en"/>
              <a:t>demonstrate</a:t>
            </a:r>
            <a:r>
              <a:rPr lang="en"/>
              <a:t> some amount of security by leaving the actual config off our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 the bottom right we see the connection response that gets displayed in the terminal.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Project 3</a:t>
            </a:r>
            <a:endParaRPr/>
          </a:p>
          <a:p>
            <a:pPr indent="0" lvl="0" marL="0" rtl="0" algn="l">
              <a:spcBef>
                <a:spcPts val="1000"/>
              </a:spcBef>
              <a:spcAft>
                <a:spcPts val="0"/>
              </a:spcAft>
              <a:buNone/>
            </a:pPr>
            <a:r>
              <a:rPr lang="en" sz="2600"/>
              <a:t>Employee</a:t>
            </a:r>
            <a:r>
              <a:rPr lang="en" sz="2600"/>
              <a:t> Dashboard</a:t>
            </a:r>
            <a:endParaRPr sz="26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55000" lnSpcReduction="20000"/>
          </a:bodyPr>
          <a:lstStyle/>
          <a:p>
            <a:pPr indent="0" lvl="0" marL="0" rtl="0" algn="l">
              <a:spcBef>
                <a:spcPts val="1000"/>
              </a:spcBef>
              <a:spcAft>
                <a:spcPts val="0"/>
              </a:spcAft>
              <a:buNone/>
            </a:pPr>
            <a:r>
              <a:rPr lang="en"/>
              <a:t>Amrita Prithiani</a:t>
            </a:r>
            <a:endParaRPr/>
          </a:p>
          <a:p>
            <a:pPr indent="0" lvl="0" marL="0" rtl="0" algn="l">
              <a:spcBef>
                <a:spcPts val="1000"/>
              </a:spcBef>
              <a:spcAft>
                <a:spcPts val="0"/>
              </a:spcAft>
              <a:buNone/>
            </a:pPr>
            <a:r>
              <a:rPr lang="en"/>
              <a:t>Ben Spiegel</a:t>
            </a:r>
            <a:endParaRPr/>
          </a:p>
          <a:p>
            <a:pPr indent="0" lvl="0" marL="0" rtl="0" algn="l">
              <a:spcBef>
                <a:spcPts val="1000"/>
              </a:spcBef>
              <a:spcAft>
                <a:spcPts val="0"/>
              </a:spcAft>
              <a:buNone/>
            </a:pPr>
            <a:r>
              <a:rPr lang="en"/>
              <a:t>Lydia Glassley</a:t>
            </a:r>
            <a:endParaRPr/>
          </a:p>
          <a:p>
            <a:pPr indent="0" lvl="0" marL="0" rtl="0" algn="l">
              <a:spcBef>
                <a:spcPts val="1000"/>
              </a:spcBef>
              <a:spcAft>
                <a:spcPts val="0"/>
              </a:spcAft>
              <a:buNone/>
            </a:pPr>
            <a:r>
              <a:rPr lang="en"/>
              <a:t>Ryan Granston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Sales Query</a:t>
            </a:r>
            <a:endParaRPr/>
          </a:p>
        </p:txBody>
      </p:sp>
      <p:pic>
        <p:nvPicPr>
          <p:cNvPr id="129" name="Google Shape;129;p22"/>
          <p:cNvPicPr preferRelativeResize="0"/>
          <p:nvPr/>
        </p:nvPicPr>
        <p:blipFill>
          <a:blip r:embed="rId3">
            <a:alphaModFix/>
          </a:blip>
          <a:stretch>
            <a:fillRect/>
          </a:stretch>
        </p:blipFill>
        <p:spPr>
          <a:xfrm>
            <a:off x="1779425" y="1017725"/>
            <a:ext cx="4146589"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New Customer</a:t>
            </a:r>
            <a:endParaRPr/>
          </a:p>
        </p:txBody>
      </p:sp>
      <p:pic>
        <p:nvPicPr>
          <p:cNvPr id="135" name="Google Shape;135;p23"/>
          <p:cNvPicPr preferRelativeResize="0"/>
          <p:nvPr/>
        </p:nvPicPr>
        <p:blipFill>
          <a:blip r:embed="rId3">
            <a:alphaModFix/>
          </a:blip>
          <a:stretch>
            <a:fillRect/>
          </a:stretch>
        </p:blipFill>
        <p:spPr>
          <a:xfrm>
            <a:off x="1233600" y="1191125"/>
            <a:ext cx="5887748"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Finished Product</a:t>
            </a:r>
            <a:endParaRPr/>
          </a:p>
        </p:txBody>
      </p:sp>
      <p:pic>
        <p:nvPicPr>
          <p:cNvPr id="141" name="Google Shape;141;p24"/>
          <p:cNvPicPr preferRelativeResize="0"/>
          <p:nvPr/>
        </p:nvPicPr>
        <p:blipFill>
          <a:blip r:embed="rId3">
            <a:alphaModFix/>
          </a:blip>
          <a:stretch>
            <a:fillRect/>
          </a:stretch>
        </p:blipFill>
        <p:spPr>
          <a:xfrm>
            <a:off x="1645438" y="1065175"/>
            <a:ext cx="5853122"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Sales Query</a:t>
            </a:r>
            <a:endParaRPr/>
          </a:p>
        </p:txBody>
      </p:sp>
      <p:pic>
        <p:nvPicPr>
          <p:cNvPr id="147" name="Google Shape;147;p25"/>
          <p:cNvPicPr preferRelativeResize="0"/>
          <p:nvPr/>
        </p:nvPicPr>
        <p:blipFill>
          <a:blip r:embed="rId3">
            <a:alphaModFix/>
          </a:blip>
          <a:stretch>
            <a:fillRect/>
          </a:stretch>
        </p:blipFill>
        <p:spPr>
          <a:xfrm>
            <a:off x="311699" y="1798225"/>
            <a:ext cx="3878124" cy="2537000"/>
          </a:xfrm>
          <a:prstGeom prst="rect">
            <a:avLst/>
          </a:prstGeom>
          <a:noFill/>
          <a:ln>
            <a:noFill/>
          </a:ln>
        </p:spPr>
      </p:pic>
      <p:pic>
        <p:nvPicPr>
          <p:cNvPr id="148" name="Google Shape;148;p25"/>
          <p:cNvPicPr preferRelativeResize="0"/>
          <p:nvPr/>
        </p:nvPicPr>
        <p:blipFill>
          <a:blip r:embed="rId4">
            <a:alphaModFix/>
          </a:blip>
          <a:stretch>
            <a:fillRect/>
          </a:stretch>
        </p:blipFill>
        <p:spPr>
          <a:xfrm>
            <a:off x="5081505" y="1755838"/>
            <a:ext cx="3750794" cy="2621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75" name="Google Shape;75;p14"/>
          <p:cNvSpPr txBox="1"/>
          <p:nvPr>
            <p:ph idx="1" type="body"/>
          </p:nvPr>
        </p:nvSpPr>
        <p:spPr>
          <a:xfrm>
            <a:off x="311700" y="1446725"/>
            <a:ext cx="42603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 Dashboard</a:t>
            </a:r>
            <a:endParaRPr/>
          </a:p>
          <a:p>
            <a:pPr indent="-342900" lvl="0" marL="457200" rtl="0" algn="l">
              <a:spcBef>
                <a:spcPts val="1200"/>
              </a:spcBef>
              <a:spcAft>
                <a:spcPts val="0"/>
              </a:spcAft>
              <a:buSzPts val="1800"/>
              <a:buChar char="●"/>
            </a:pPr>
            <a:r>
              <a:rPr lang="en"/>
              <a:t>Small Company</a:t>
            </a:r>
            <a:endParaRPr/>
          </a:p>
          <a:p>
            <a:pPr indent="-342900" lvl="0" marL="457200" rtl="0" algn="l">
              <a:spcBef>
                <a:spcPts val="0"/>
              </a:spcBef>
              <a:spcAft>
                <a:spcPts val="0"/>
              </a:spcAft>
              <a:buSzPts val="1800"/>
              <a:buChar char="●"/>
            </a:pPr>
            <a:r>
              <a:rPr lang="en"/>
              <a:t>Existing database</a:t>
            </a:r>
            <a:endParaRPr/>
          </a:p>
          <a:p>
            <a:pPr indent="-342900" lvl="0" marL="457200" rtl="0" algn="l">
              <a:spcBef>
                <a:spcPts val="0"/>
              </a:spcBef>
              <a:spcAft>
                <a:spcPts val="0"/>
              </a:spcAft>
              <a:buSzPts val="1800"/>
              <a:buChar char="●"/>
            </a:pPr>
            <a:r>
              <a:rPr lang="en"/>
              <a:t>No dedicated IT staff</a:t>
            </a:r>
            <a:endParaRPr/>
          </a:p>
          <a:p>
            <a:pPr indent="-342900" lvl="0" marL="457200" rtl="0" algn="l">
              <a:spcBef>
                <a:spcPts val="0"/>
              </a:spcBef>
              <a:spcAft>
                <a:spcPts val="0"/>
              </a:spcAft>
              <a:buSzPts val="1800"/>
              <a:buChar char="●"/>
            </a:pPr>
            <a:r>
              <a:rPr lang="en"/>
              <a:t>Cheap</a:t>
            </a:r>
            <a:endParaRPr/>
          </a:p>
          <a:p>
            <a:pPr indent="-342900" lvl="0" marL="457200" rtl="0" algn="l">
              <a:spcBef>
                <a:spcPts val="0"/>
              </a:spcBef>
              <a:spcAft>
                <a:spcPts val="0"/>
              </a:spcAft>
              <a:buSzPts val="1800"/>
              <a:buChar char="●"/>
            </a:pPr>
            <a:r>
              <a:rPr lang="en"/>
              <a:t>Simple to use interface</a:t>
            </a:r>
            <a:endParaRPr/>
          </a:p>
        </p:txBody>
      </p:sp>
      <p:pic>
        <p:nvPicPr>
          <p:cNvPr id="76" name="Google Shape;76;p14"/>
          <p:cNvPicPr preferRelativeResize="0"/>
          <p:nvPr/>
        </p:nvPicPr>
        <p:blipFill>
          <a:blip r:embed="rId3">
            <a:alphaModFix/>
          </a:blip>
          <a:stretch>
            <a:fillRect/>
          </a:stretch>
        </p:blipFill>
        <p:spPr>
          <a:xfrm>
            <a:off x="4425375" y="1299175"/>
            <a:ext cx="4267199" cy="25451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Host</a:t>
            </a:r>
            <a:endParaRPr/>
          </a:p>
        </p:txBody>
      </p:sp>
      <p:sp>
        <p:nvSpPr>
          <p:cNvPr id="82" name="Google Shape;82;p15"/>
          <p:cNvSpPr txBox="1"/>
          <p:nvPr>
            <p:ph idx="1" type="body"/>
          </p:nvPr>
        </p:nvSpPr>
        <p:spPr>
          <a:xfrm>
            <a:off x="234525" y="1650600"/>
            <a:ext cx="4626900" cy="25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Web Services (AWS)</a:t>
            </a:r>
            <a:endParaRPr/>
          </a:p>
          <a:p>
            <a:pPr indent="-342900" lvl="0" marL="457200" rtl="0" algn="l">
              <a:spcBef>
                <a:spcPts val="1200"/>
              </a:spcBef>
              <a:spcAft>
                <a:spcPts val="0"/>
              </a:spcAft>
              <a:buSzPts val="1800"/>
              <a:buChar char="●"/>
            </a:pPr>
            <a:r>
              <a:rPr lang="en"/>
              <a:t>Relational Databases (RDS)</a:t>
            </a:r>
            <a:endParaRPr/>
          </a:p>
          <a:p>
            <a:pPr indent="-342900" lvl="0" marL="457200" rtl="0" algn="l">
              <a:spcBef>
                <a:spcPts val="0"/>
              </a:spcBef>
              <a:spcAft>
                <a:spcPts val="0"/>
              </a:spcAft>
              <a:buSzPts val="1800"/>
              <a:buChar char="●"/>
            </a:pPr>
            <a:r>
              <a:rPr lang="en"/>
              <a:t>Cheap</a:t>
            </a:r>
            <a:endParaRPr/>
          </a:p>
          <a:p>
            <a:pPr indent="-342900" lvl="0" marL="457200" rtl="0" algn="l">
              <a:spcBef>
                <a:spcPts val="0"/>
              </a:spcBef>
              <a:spcAft>
                <a:spcPts val="0"/>
              </a:spcAft>
              <a:buSzPts val="1800"/>
              <a:buChar char="●"/>
            </a:pPr>
            <a:r>
              <a:rPr lang="en"/>
              <a:t>Scaleable</a:t>
            </a:r>
            <a:endParaRPr/>
          </a:p>
          <a:p>
            <a:pPr indent="-342900" lvl="0" marL="457200" rtl="0" algn="l">
              <a:spcBef>
                <a:spcPts val="0"/>
              </a:spcBef>
              <a:spcAft>
                <a:spcPts val="0"/>
              </a:spcAft>
              <a:buSzPts val="1800"/>
              <a:buChar char="●"/>
            </a:pPr>
            <a:r>
              <a:rPr lang="en"/>
              <a:t>Easy to </a:t>
            </a:r>
            <a:r>
              <a:rPr lang="en"/>
              <a:t>set up</a:t>
            </a:r>
            <a:endParaRPr/>
          </a:p>
          <a:p>
            <a:pPr indent="-342900" lvl="0" marL="457200" rtl="0" algn="l">
              <a:spcBef>
                <a:spcPts val="0"/>
              </a:spcBef>
              <a:spcAft>
                <a:spcPts val="0"/>
              </a:spcAft>
              <a:buSzPts val="1800"/>
              <a:buChar char="●"/>
            </a:pPr>
            <a:r>
              <a:rPr lang="en"/>
              <a:t>Doesn’t require on prem infrastructure</a:t>
            </a:r>
            <a:endParaRPr/>
          </a:p>
        </p:txBody>
      </p:sp>
      <p:pic>
        <p:nvPicPr>
          <p:cNvPr id="83" name="Google Shape;83;p15"/>
          <p:cNvPicPr preferRelativeResize="0"/>
          <p:nvPr/>
        </p:nvPicPr>
        <p:blipFill>
          <a:blip r:embed="rId3">
            <a:alphaModFix/>
          </a:blip>
          <a:stretch>
            <a:fillRect/>
          </a:stretch>
        </p:blipFill>
        <p:spPr>
          <a:xfrm>
            <a:off x="4861425" y="948163"/>
            <a:ext cx="3977776" cy="32471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Database</a:t>
            </a:r>
            <a:endParaRPr/>
          </a:p>
        </p:txBody>
      </p:sp>
      <p:sp>
        <p:nvSpPr>
          <p:cNvPr id="89" name="Google Shape;89;p16"/>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a:t>
            </a:r>
            <a:endParaRPr/>
          </a:p>
          <a:p>
            <a:pPr indent="-317500" lvl="0" marL="457200" rtl="0" algn="l">
              <a:spcBef>
                <a:spcPts val="1200"/>
              </a:spcBef>
              <a:spcAft>
                <a:spcPts val="0"/>
              </a:spcAft>
              <a:buSzPts val="1400"/>
              <a:buChar char="●"/>
            </a:pPr>
            <a:r>
              <a:rPr lang="en"/>
              <a:t>Free</a:t>
            </a:r>
            <a:endParaRPr/>
          </a:p>
          <a:p>
            <a:pPr indent="-317500" lvl="0" marL="457200" rtl="0" algn="l">
              <a:spcBef>
                <a:spcPts val="0"/>
              </a:spcBef>
              <a:spcAft>
                <a:spcPts val="0"/>
              </a:spcAft>
              <a:buSzPts val="1400"/>
              <a:buChar char="●"/>
            </a:pPr>
            <a:r>
              <a:rPr lang="en"/>
              <a:t>Open source database</a:t>
            </a:r>
            <a:endParaRPr/>
          </a:p>
          <a:p>
            <a:pPr indent="-317500" lvl="0" marL="457200" rtl="0" algn="l">
              <a:spcBef>
                <a:spcPts val="0"/>
              </a:spcBef>
              <a:spcAft>
                <a:spcPts val="0"/>
              </a:spcAft>
              <a:buSzPts val="1400"/>
              <a:buChar char="●"/>
            </a:pPr>
            <a:r>
              <a:rPr lang="en"/>
              <a:t>Easy to integrate into AWS</a:t>
            </a:r>
            <a:endParaRPr/>
          </a:p>
          <a:p>
            <a:pPr indent="0" lvl="0" marL="0" rtl="0" algn="l">
              <a:spcBef>
                <a:spcPts val="1200"/>
              </a:spcBef>
              <a:spcAft>
                <a:spcPts val="0"/>
              </a:spcAft>
              <a:buNone/>
            </a:pPr>
            <a:r>
              <a:rPr lang="en"/>
              <a:t>MySQL Workbench</a:t>
            </a:r>
            <a:endParaRPr/>
          </a:p>
          <a:p>
            <a:pPr indent="-317500" lvl="0" marL="457200" rtl="0" algn="l">
              <a:spcBef>
                <a:spcPts val="1200"/>
              </a:spcBef>
              <a:spcAft>
                <a:spcPts val="0"/>
              </a:spcAft>
              <a:buSzPts val="1400"/>
              <a:buChar char="●"/>
            </a:pPr>
            <a:r>
              <a:rPr lang="en"/>
              <a:t>Clean interface</a:t>
            </a:r>
            <a:endParaRPr/>
          </a:p>
          <a:p>
            <a:pPr indent="-317500" lvl="0" marL="457200" rtl="0" algn="l">
              <a:spcBef>
                <a:spcPts val="0"/>
              </a:spcBef>
              <a:spcAft>
                <a:spcPts val="0"/>
              </a:spcAft>
              <a:buSzPts val="1400"/>
              <a:buChar char="●"/>
            </a:pPr>
            <a:r>
              <a:rPr lang="en"/>
              <a:t>Can run </a:t>
            </a:r>
            <a:r>
              <a:rPr lang="en"/>
              <a:t>queries</a:t>
            </a:r>
            <a:r>
              <a:rPr lang="en"/>
              <a:t> quickly</a:t>
            </a:r>
            <a:endParaRPr/>
          </a:p>
          <a:p>
            <a:pPr indent="-317500" lvl="0" marL="457200" rtl="0" algn="l">
              <a:spcBef>
                <a:spcPts val="0"/>
              </a:spcBef>
              <a:spcAft>
                <a:spcPts val="0"/>
              </a:spcAft>
              <a:buSzPts val="1400"/>
              <a:buChar char="●"/>
            </a:pPr>
            <a:r>
              <a:rPr lang="en"/>
              <a:t>Easy to troubleshoot</a:t>
            </a:r>
            <a:endParaRPr/>
          </a:p>
        </p:txBody>
      </p:sp>
      <p:pic>
        <p:nvPicPr>
          <p:cNvPr id="90" name="Google Shape;90;p16"/>
          <p:cNvPicPr preferRelativeResize="0"/>
          <p:nvPr/>
        </p:nvPicPr>
        <p:blipFill>
          <a:blip r:embed="rId3">
            <a:alphaModFix/>
          </a:blip>
          <a:stretch>
            <a:fillRect/>
          </a:stretch>
        </p:blipFill>
        <p:spPr>
          <a:xfrm>
            <a:off x="4075600" y="1627925"/>
            <a:ext cx="4527599" cy="18876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Workbench</a:t>
            </a:r>
            <a:endParaRPr/>
          </a:p>
        </p:txBody>
      </p:sp>
      <p:pic>
        <p:nvPicPr>
          <p:cNvPr id="96" name="Google Shape;96;p17"/>
          <p:cNvPicPr preferRelativeResize="0"/>
          <p:nvPr/>
        </p:nvPicPr>
        <p:blipFill>
          <a:blip r:embed="rId3">
            <a:alphaModFix/>
          </a:blip>
          <a:stretch>
            <a:fillRect/>
          </a:stretch>
        </p:blipFill>
        <p:spPr>
          <a:xfrm>
            <a:off x="959888" y="1017725"/>
            <a:ext cx="7224219" cy="38209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Database</a:t>
            </a:r>
            <a:endParaRPr/>
          </a:p>
        </p:txBody>
      </p:sp>
      <p:pic>
        <p:nvPicPr>
          <p:cNvPr id="102" name="Google Shape;102;p18"/>
          <p:cNvPicPr preferRelativeResize="0"/>
          <p:nvPr/>
        </p:nvPicPr>
        <p:blipFill>
          <a:blip r:embed="rId3">
            <a:alphaModFix/>
          </a:blip>
          <a:stretch>
            <a:fillRect/>
          </a:stretch>
        </p:blipFill>
        <p:spPr>
          <a:xfrm>
            <a:off x="2120274" y="1064538"/>
            <a:ext cx="4903449" cy="391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Sales Query</a:t>
            </a:r>
            <a:endParaRPr/>
          </a:p>
        </p:txBody>
      </p:sp>
      <p:pic>
        <p:nvPicPr>
          <p:cNvPr id="108" name="Google Shape;108;p19"/>
          <p:cNvPicPr preferRelativeResize="0"/>
          <p:nvPr/>
        </p:nvPicPr>
        <p:blipFill>
          <a:blip r:embed="rId3">
            <a:alphaModFix/>
          </a:blip>
          <a:stretch>
            <a:fillRect/>
          </a:stretch>
        </p:blipFill>
        <p:spPr>
          <a:xfrm>
            <a:off x="2115288" y="1017725"/>
            <a:ext cx="4913421"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our App</a:t>
            </a:r>
            <a:endParaRPr/>
          </a:p>
        </p:txBody>
      </p:sp>
      <p:sp>
        <p:nvSpPr>
          <p:cNvPr id="114" name="Google Shape;114;p20"/>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Functionality:</a:t>
            </a:r>
            <a:endParaRPr/>
          </a:p>
          <a:p>
            <a:pPr indent="-317500" lvl="0" marL="457200" rtl="0" algn="l">
              <a:spcBef>
                <a:spcPts val="1200"/>
              </a:spcBef>
              <a:spcAft>
                <a:spcPts val="0"/>
              </a:spcAft>
              <a:buSzPts val="1400"/>
              <a:buChar char="●"/>
            </a:pPr>
            <a:r>
              <a:rPr lang="en"/>
              <a:t>Connect to database</a:t>
            </a:r>
            <a:endParaRPr/>
          </a:p>
          <a:p>
            <a:pPr indent="-317500" lvl="0" marL="457200" rtl="0" algn="l">
              <a:spcBef>
                <a:spcPts val="0"/>
              </a:spcBef>
              <a:spcAft>
                <a:spcPts val="0"/>
              </a:spcAft>
              <a:buSzPts val="1400"/>
              <a:buChar char="●"/>
            </a:pPr>
            <a:r>
              <a:rPr lang="en"/>
              <a:t>Read data</a:t>
            </a:r>
            <a:endParaRPr/>
          </a:p>
          <a:p>
            <a:pPr indent="-304800" lvl="1" marL="914400" rtl="0" algn="l">
              <a:spcBef>
                <a:spcPts val="0"/>
              </a:spcBef>
              <a:spcAft>
                <a:spcPts val="0"/>
              </a:spcAft>
              <a:buSzPts val="1200"/>
              <a:buChar char="○"/>
            </a:pPr>
            <a:r>
              <a:rPr lang="en"/>
              <a:t>Employee</a:t>
            </a:r>
            <a:endParaRPr/>
          </a:p>
          <a:p>
            <a:pPr indent="-304800" lvl="1" marL="914400" rtl="0" algn="l">
              <a:spcBef>
                <a:spcPts val="0"/>
              </a:spcBef>
              <a:spcAft>
                <a:spcPts val="0"/>
              </a:spcAft>
              <a:buSzPts val="1200"/>
              <a:buChar char="○"/>
            </a:pPr>
            <a:r>
              <a:rPr lang="en"/>
              <a:t>Customer</a:t>
            </a:r>
            <a:endParaRPr/>
          </a:p>
          <a:p>
            <a:pPr indent="-304800" lvl="1" marL="914400" rtl="0" algn="l">
              <a:spcBef>
                <a:spcPts val="0"/>
              </a:spcBef>
              <a:spcAft>
                <a:spcPts val="0"/>
              </a:spcAft>
              <a:buSzPts val="1200"/>
              <a:buChar char="○"/>
            </a:pPr>
            <a:r>
              <a:rPr lang="en"/>
              <a:t>Inventory</a:t>
            </a:r>
            <a:endParaRPr/>
          </a:p>
          <a:p>
            <a:pPr indent="-317500" lvl="0" marL="457200" rtl="0" algn="l">
              <a:spcBef>
                <a:spcPts val="0"/>
              </a:spcBef>
              <a:spcAft>
                <a:spcPts val="0"/>
              </a:spcAft>
              <a:buSzPts val="1400"/>
              <a:buChar char="●"/>
            </a:pPr>
            <a:r>
              <a:rPr lang="en"/>
              <a:t>Add new customer</a:t>
            </a:r>
            <a:endParaRPr/>
          </a:p>
          <a:p>
            <a:pPr indent="-317500" lvl="0" marL="457200" rtl="0" algn="l">
              <a:spcBef>
                <a:spcPts val="0"/>
              </a:spcBef>
              <a:spcAft>
                <a:spcPts val="0"/>
              </a:spcAft>
              <a:buSzPts val="1400"/>
              <a:buChar char="●"/>
            </a:pPr>
            <a:r>
              <a:rPr lang="en"/>
              <a:t>Update existing customer</a:t>
            </a:r>
            <a:endParaRPr/>
          </a:p>
          <a:p>
            <a:pPr indent="-317500" lvl="0" marL="457200" rtl="0" algn="l">
              <a:spcBef>
                <a:spcPts val="0"/>
              </a:spcBef>
              <a:spcAft>
                <a:spcPts val="0"/>
              </a:spcAft>
              <a:buSzPts val="1400"/>
              <a:buChar char="●"/>
            </a:pPr>
            <a:r>
              <a:rPr lang="en"/>
              <a:t>Display in browser</a:t>
            </a:r>
            <a:endParaRPr/>
          </a:p>
        </p:txBody>
      </p:sp>
      <p:sp>
        <p:nvSpPr>
          <p:cNvPr id="115" name="Google Shape;115;p20"/>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a:p>
            <a:pPr indent="-317500" lvl="0" marL="457200" rtl="0" algn="l">
              <a:spcBef>
                <a:spcPts val="1200"/>
              </a:spcBef>
              <a:spcAft>
                <a:spcPts val="0"/>
              </a:spcAft>
              <a:buSzPts val="1400"/>
              <a:buChar char="●"/>
            </a:pPr>
            <a:r>
              <a:rPr lang="en"/>
              <a:t>PyMySQL</a:t>
            </a:r>
            <a:endParaRPr/>
          </a:p>
          <a:p>
            <a:pPr indent="-317500" lvl="0" marL="457200" rtl="0" algn="l">
              <a:spcBef>
                <a:spcPts val="0"/>
              </a:spcBef>
              <a:spcAft>
                <a:spcPts val="0"/>
              </a:spcAft>
              <a:buSzPts val="1400"/>
              <a:buChar char="●"/>
            </a:pPr>
            <a:r>
              <a:rPr lang="en"/>
              <a:t>Config</a:t>
            </a:r>
            <a:endParaRPr/>
          </a:p>
          <a:p>
            <a:pPr indent="-317500" lvl="0" marL="457200" rtl="0" algn="l">
              <a:spcBef>
                <a:spcPts val="0"/>
              </a:spcBef>
              <a:spcAft>
                <a:spcPts val="0"/>
              </a:spcAft>
              <a:buSzPts val="1400"/>
              <a:buChar char="●"/>
            </a:pPr>
            <a:r>
              <a:rPr lang="en"/>
              <a:t>Connector</a:t>
            </a:r>
            <a:endParaRPr/>
          </a:p>
          <a:p>
            <a:pPr indent="-317500" lvl="0" marL="457200" rtl="0" algn="l">
              <a:spcBef>
                <a:spcPts val="0"/>
              </a:spcBef>
              <a:spcAft>
                <a:spcPts val="0"/>
              </a:spcAft>
              <a:buSzPts val="1400"/>
              <a:buChar char="●"/>
            </a:pPr>
            <a:r>
              <a:rPr lang="en"/>
              <a:t>Pandas</a:t>
            </a:r>
            <a:endParaRPr/>
          </a:p>
          <a:p>
            <a:pPr indent="-317500" lvl="0" marL="457200" rtl="0" algn="l">
              <a:spcBef>
                <a:spcPts val="0"/>
              </a:spcBef>
              <a:spcAft>
                <a:spcPts val="0"/>
              </a:spcAft>
              <a:buSzPts val="1400"/>
              <a:buChar char="●"/>
            </a:pPr>
            <a:r>
              <a:rPr lang="en"/>
              <a:t>SQL Alchemy</a:t>
            </a:r>
            <a:endParaRPr/>
          </a:p>
          <a:p>
            <a:pPr indent="-317500" lvl="0" marL="457200" rtl="0" algn="l">
              <a:spcBef>
                <a:spcPts val="0"/>
              </a:spcBef>
              <a:spcAft>
                <a:spcPts val="0"/>
              </a:spcAft>
              <a:buSzPts val="1400"/>
              <a:buChar char="●"/>
            </a:pPr>
            <a:r>
              <a:rPr lang="en"/>
              <a:t>Pillow</a:t>
            </a:r>
            <a:endParaRPr/>
          </a:p>
          <a:p>
            <a:pPr indent="-317500" lvl="0" marL="457200" rtl="0" algn="l">
              <a:spcBef>
                <a:spcPts val="0"/>
              </a:spcBef>
              <a:spcAft>
                <a:spcPts val="0"/>
              </a:spcAft>
              <a:buSzPts val="1400"/>
              <a:buChar char="●"/>
            </a:pPr>
            <a:r>
              <a:rPr lang="en"/>
              <a:t>Streamlit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connection</a:t>
            </a:r>
            <a:endParaRPr/>
          </a:p>
        </p:txBody>
      </p:sp>
      <p:pic>
        <p:nvPicPr>
          <p:cNvPr id="121" name="Google Shape;121;p21"/>
          <p:cNvPicPr preferRelativeResize="0"/>
          <p:nvPr/>
        </p:nvPicPr>
        <p:blipFill>
          <a:blip r:embed="rId3">
            <a:alphaModFix/>
          </a:blip>
          <a:stretch>
            <a:fillRect/>
          </a:stretch>
        </p:blipFill>
        <p:spPr>
          <a:xfrm>
            <a:off x="5488913" y="3500425"/>
            <a:ext cx="2238375" cy="571500"/>
          </a:xfrm>
          <a:prstGeom prst="rect">
            <a:avLst/>
          </a:prstGeom>
          <a:noFill/>
          <a:ln>
            <a:noFill/>
          </a:ln>
        </p:spPr>
      </p:pic>
      <p:pic>
        <p:nvPicPr>
          <p:cNvPr id="122" name="Google Shape;122;p21"/>
          <p:cNvPicPr preferRelativeResize="0"/>
          <p:nvPr/>
        </p:nvPicPr>
        <p:blipFill>
          <a:blip r:embed="rId4">
            <a:alphaModFix/>
          </a:blip>
          <a:stretch>
            <a:fillRect/>
          </a:stretch>
        </p:blipFill>
        <p:spPr>
          <a:xfrm>
            <a:off x="311697" y="1204092"/>
            <a:ext cx="4144325" cy="2928745"/>
          </a:xfrm>
          <a:prstGeom prst="rect">
            <a:avLst/>
          </a:prstGeom>
          <a:noFill/>
          <a:ln>
            <a:noFill/>
          </a:ln>
        </p:spPr>
      </p:pic>
      <p:pic>
        <p:nvPicPr>
          <p:cNvPr id="123" name="Google Shape;123;p21"/>
          <p:cNvPicPr preferRelativeResize="0"/>
          <p:nvPr/>
        </p:nvPicPr>
        <p:blipFill>
          <a:blip r:embed="rId5">
            <a:alphaModFix/>
          </a:blip>
          <a:stretch>
            <a:fillRect/>
          </a:stretch>
        </p:blipFill>
        <p:spPr>
          <a:xfrm>
            <a:off x="4807873" y="1204100"/>
            <a:ext cx="3600450"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