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3" r:id="rId1"/>
  </p:sldMasterIdLst>
  <p:notesMasterIdLst>
    <p:notesMasterId r:id="rId58"/>
  </p:notesMasterIdLst>
  <p:sldIdLst>
    <p:sldId id="262" r:id="rId2"/>
    <p:sldId id="283" r:id="rId3"/>
    <p:sldId id="285" r:id="rId4"/>
    <p:sldId id="339" r:id="rId5"/>
    <p:sldId id="343" r:id="rId6"/>
    <p:sldId id="338" r:id="rId7"/>
    <p:sldId id="342" r:id="rId8"/>
    <p:sldId id="307" r:id="rId9"/>
    <p:sldId id="306" r:id="rId10"/>
    <p:sldId id="297" r:id="rId11"/>
    <p:sldId id="298" r:id="rId12"/>
    <p:sldId id="299" r:id="rId13"/>
    <p:sldId id="340" r:id="rId14"/>
    <p:sldId id="284" r:id="rId15"/>
    <p:sldId id="308" r:id="rId16"/>
    <p:sldId id="309" r:id="rId17"/>
    <p:sldId id="344" r:id="rId18"/>
    <p:sldId id="346" r:id="rId19"/>
    <p:sldId id="345" r:id="rId20"/>
    <p:sldId id="323" r:id="rId21"/>
    <p:sldId id="282" r:id="rId22"/>
    <p:sldId id="257" r:id="rId23"/>
    <p:sldId id="264" r:id="rId24"/>
    <p:sldId id="265" r:id="rId25"/>
    <p:sldId id="266" r:id="rId26"/>
    <p:sldId id="267" r:id="rId27"/>
    <p:sldId id="268" r:id="rId28"/>
    <p:sldId id="269" r:id="rId29"/>
    <p:sldId id="341" r:id="rId30"/>
    <p:sldId id="276" r:id="rId31"/>
    <p:sldId id="317" r:id="rId32"/>
    <p:sldId id="310" r:id="rId33"/>
    <p:sldId id="313" r:id="rId34"/>
    <p:sldId id="319" r:id="rId35"/>
    <p:sldId id="316" r:id="rId36"/>
    <p:sldId id="324" r:id="rId37"/>
    <p:sldId id="331" r:id="rId38"/>
    <p:sldId id="318" r:id="rId39"/>
    <p:sldId id="347" r:id="rId40"/>
    <p:sldId id="325" r:id="rId41"/>
    <p:sldId id="332" r:id="rId42"/>
    <p:sldId id="327" r:id="rId43"/>
    <p:sldId id="348" r:id="rId44"/>
    <p:sldId id="321" r:id="rId45"/>
    <p:sldId id="326" r:id="rId46"/>
    <p:sldId id="333" r:id="rId47"/>
    <p:sldId id="328" r:id="rId48"/>
    <p:sldId id="349" r:id="rId49"/>
    <p:sldId id="330" r:id="rId50"/>
    <p:sldId id="329" r:id="rId51"/>
    <p:sldId id="334" r:id="rId52"/>
    <p:sldId id="335" r:id="rId53"/>
    <p:sldId id="336" r:id="rId54"/>
    <p:sldId id="337" r:id="rId55"/>
    <p:sldId id="350" r:id="rId56"/>
    <p:sldId id="351" r:id="rId5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379F252-17EA-D645-A469-0C37979AB50F}">
          <p14:sldIdLst>
            <p14:sldId id="262"/>
          </p14:sldIdLst>
        </p14:section>
        <p14:section name="Einleitung" id="{F5CBDC48-13AF-1544-9496-9CFB896D828B}">
          <p14:sldIdLst>
            <p14:sldId id="283"/>
            <p14:sldId id="285"/>
            <p14:sldId id="339"/>
            <p14:sldId id="343"/>
            <p14:sldId id="338"/>
            <p14:sldId id="342"/>
            <p14:sldId id="307"/>
            <p14:sldId id="306"/>
            <p14:sldId id="297"/>
            <p14:sldId id="298"/>
            <p14:sldId id="299"/>
            <p14:sldId id="340"/>
            <p14:sldId id="284"/>
          </p14:sldIdLst>
        </p14:section>
        <p14:section name="Hypothesen" id="{C3562FAD-4B49-884A-98D8-1A53D641DA88}">
          <p14:sldIdLst>
            <p14:sldId id="308"/>
            <p14:sldId id="309"/>
            <p14:sldId id="344"/>
            <p14:sldId id="346"/>
            <p14:sldId id="345"/>
            <p14:sldId id="323"/>
          </p14:sldIdLst>
        </p14:section>
        <p14:section name="Aufbau" id="{D531C762-E0E6-0D49-8CC5-97C73FEA7BBA}">
          <p14:sldIdLst>
            <p14:sldId id="282"/>
            <p14:sldId id="257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Design" id="{1E0DFFDB-E482-AF4C-9BBF-39FC068A7C26}">
          <p14:sldIdLst>
            <p14:sldId id="341"/>
            <p14:sldId id="276"/>
            <p14:sldId id="317"/>
          </p14:sldIdLst>
        </p14:section>
        <p14:section name="Auswertung" id="{1DCC4640-B339-6544-A438-E05435B2ED4A}">
          <p14:sldIdLst>
            <p14:sldId id="310"/>
            <p14:sldId id="313"/>
            <p14:sldId id="319"/>
          </p14:sldIdLst>
        </p14:section>
        <p14:section name="Auswertung" id="{E5BFB229-5128-5949-842D-9858DC2AABC9}">
          <p14:sldIdLst>
            <p14:sldId id="316"/>
            <p14:sldId id="324"/>
            <p14:sldId id="331"/>
            <p14:sldId id="318"/>
            <p14:sldId id="347"/>
            <p14:sldId id="325"/>
            <p14:sldId id="332"/>
            <p14:sldId id="327"/>
            <p14:sldId id="348"/>
            <p14:sldId id="321"/>
            <p14:sldId id="326"/>
            <p14:sldId id="333"/>
            <p14:sldId id="328"/>
            <p14:sldId id="349"/>
            <p14:sldId id="330"/>
            <p14:sldId id="329"/>
            <p14:sldId id="334"/>
            <p14:sldId id="335"/>
          </p14:sldIdLst>
        </p14:section>
        <p14:section name="Konsequenzen" id="{C7704C14-F004-A44F-8EDE-605EFD8B48C8}">
          <p14:sldIdLst>
            <p14:sldId id="336"/>
            <p14:sldId id="337"/>
          </p14:sldIdLst>
        </p14:section>
        <p14:section name="Machine Learning" id="{927468B5-6820-6B49-98B6-68A2602C802A}">
          <p14:sldIdLst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6675" userDrawn="1">
          <p15:clr>
            <a:srgbClr val="A4A3A4"/>
          </p15:clr>
        </p15:guide>
        <p15:guide id="4" pos="619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038" userDrawn="1">
          <p15:clr>
            <a:srgbClr val="A4A3A4"/>
          </p15:clr>
        </p15:guide>
        <p15:guide id="7" orient="horz" pos="119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orient="horz" pos="1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243"/>
    <a:srgbClr val="E84C22"/>
    <a:srgbClr val="FCDB84"/>
    <a:srgbClr val="7888A6"/>
    <a:srgbClr val="ED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3"/>
    <p:restoredTop sz="88457"/>
  </p:normalViewPr>
  <p:slideViewPr>
    <p:cSldViewPr snapToGrid="0" snapToObjects="1" showGuides="1">
      <p:cViewPr>
        <p:scale>
          <a:sx n="135" d="100"/>
          <a:sy n="135" d="100"/>
        </p:scale>
        <p:origin x="672" y="144"/>
      </p:cViewPr>
      <p:guideLst>
        <p:guide orient="horz" pos="2727"/>
        <p:guide pos="1005"/>
        <p:guide pos="6675"/>
        <p:guide pos="619"/>
        <p:guide pos="3840"/>
        <p:guide pos="7038"/>
        <p:guide orient="horz" pos="119"/>
        <p:guide orient="horz" pos="890"/>
        <p:guide orient="horz" pos="1071"/>
      </p:guideLst>
    </p:cSldViewPr>
  </p:slid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1E75-950C-244E-AAEA-C1A3FCF50CEF}" type="datetimeFigureOut">
              <a:rPr lang="de-DE" smtClean="0"/>
              <a:t>02.06.17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1E0E4-F81E-5841-B927-0027DEDDE3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01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s://de.wikipedia.org/wiki/Daten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de.wikipedia.org/wiki/Daten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Vielen Dank &amp; Willkommen auch von mir.</a:t>
            </a:r>
          </a:p>
          <a:p>
            <a:r>
              <a:rPr lang="de-DE" dirty="0" smtClean="0"/>
              <a:t>Stand: Auswertung fertig, Material alles zusammen, Text schreiben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09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109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92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4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202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772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Inhalte, Beispiele, aktueller Stand, Relevanz, Problembewusstsein entwickeln, “Keep </a:t>
            </a:r>
            <a:r>
              <a:rPr lang="de-DE" dirty="0" err="1" smtClean="0"/>
              <a:t>the</a:t>
            </a:r>
            <a:r>
              <a:rPr lang="de-DE" dirty="0" smtClean="0"/>
              <a:t> human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smtClean="0"/>
              <a:t>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922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Präsentation: Absatzweise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21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Text symbolisiert 14 voneinander unabhängige Texte, die der Reihe nach und immer gleich präsentiert wurden.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71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1. Block 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14 Absätze</a:t>
            </a:r>
            <a:endParaRPr lang="de-DE" sz="12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</a:rPr>
              <a:t>2. Block 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22 Absätze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3. Block 18 Absätze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4. Block 19 Absätze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500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VP_A:</a:t>
            </a:r>
            <a:r>
              <a:rPr lang="de-DE" baseline="0" dirty="0" smtClean="0"/>
              <a:t> Gerade VP Nummer; VP_B: ungerade VP Nummer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0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smtClean="0"/>
              <a:t>Metainformationen</a:t>
            </a:r>
            <a:r>
              <a:rPr lang="de-DE" i="0" dirty="0" smtClean="0"/>
              <a:t>:</a:t>
            </a:r>
            <a:r>
              <a:rPr lang="de-DE" i="0" baseline="0" dirty="0" smtClean="0"/>
              <a:t> Eigenschaften der jeweiligen Stellen. Beispiel: “bei diesem Wort mit der Stimme hoch gehen“ in einem Drehbuch, oder “das ist ein Personenname“.</a:t>
            </a:r>
          </a:p>
          <a:p>
            <a:r>
              <a:rPr lang="de-DE" i="0" baseline="0" dirty="0" smtClean="0"/>
              <a:t>Wikipedia: </a:t>
            </a:r>
            <a:r>
              <a:rPr lang="de-DE" dirty="0" smtClean="0">
                <a:hlinkClick r:id="rId3" tooltip="Daten"/>
              </a:rPr>
              <a:t>Daten</a:t>
            </a:r>
            <a:r>
              <a:rPr lang="de-DE" dirty="0" smtClean="0"/>
              <a:t>, die Informationen über Merkmale anderer Daten enthalten, aber nicht diese Daten selbst.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639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Wie beansprucht fühlst du dich? (1 bis 7)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Wie monoton empfandst du die Annotation des vergangenen Blocks? (1 bis 7)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Wie zuverlässig schätzt du das Assistenzsystem, das Annotationsvorschläge generiert, ein? (1 bis 7)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Wie viele Annotationen hat das Assistenzsystem korrekt gemacht? (Textfeld %)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07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Stufe der Assistenz ist </a:t>
            </a:r>
            <a:r>
              <a:rPr lang="de-DE" dirty="0" err="1" smtClean="0"/>
              <a:t>Between</a:t>
            </a:r>
            <a:r>
              <a:rPr lang="de-DE" dirty="0" smtClean="0"/>
              <a:t> Faktor; für eine VP konstant / eine VP hatte nur</a:t>
            </a:r>
            <a:r>
              <a:rPr lang="de-DE" baseline="0" dirty="0" smtClean="0"/>
              <a:t> eine Ausprägung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571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581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</a:t>
            </a:r>
            <a:r>
              <a:rPr lang="de-DE" baseline="0" dirty="0" smtClean="0"/>
              <a:t> VP mit einem System waren nur in dieser Stufe!</a:t>
            </a:r>
          </a:p>
          <a:p>
            <a:pPr marL="0" indent="0">
              <a:buNone/>
            </a:pPr>
            <a:r>
              <a:rPr lang="de-DE" dirty="0" smtClean="0"/>
              <a:t>In jedem Block gilt: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𝑛 = 33 ohne Assistenz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𝑛 = 11 für jede der drei Stufen des Assistenzsystems (gesamt 33)</a:t>
            </a:r>
          </a:p>
          <a:p>
            <a:pPr>
              <a:buFont typeface="Wingdings" charset="2"/>
              <a:buChar char="§"/>
            </a:pP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Reihenfolge 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, ausbalanciert):</a:t>
            </a:r>
            <a:r>
              <a:rPr lang="de-DE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erster Block beginnend mit / ohne Assistenz</a:t>
            </a:r>
            <a:endParaRPr lang="de-DE" dirty="0" smtClean="0">
              <a:ea typeface="Cambria Math" charset="0"/>
              <a:cs typeface="Cambria Math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07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Laborbedingungen (immer gleiches Setting,</a:t>
            </a:r>
            <a:r>
              <a:rPr lang="de-DE" baseline="0" dirty="0" smtClean="0"/>
              <a:t> immer Tageslicht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Die</a:t>
            </a:r>
            <a:r>
              <a:rPr lang="de-DE" baseline="0" dirty="0" smtClean="0"/>
              <a:t> meisten VP über </a:t>
            </a:r>
            <a:r>
              <a:rPr lang="de-DE" dirty="0" smtClean="0"/>
              <a:t>Probandenportal + persönlich angesprochen</a:t>
            </a:r>
          </a:p>
          <a:p>
            <a:r>
              <a:rPr lang="de-DE" dirty="0" smtClean="0"/>
              <a:t>- wenig Interesse</a:t>
            </a:r>
            <a:r>
              <a:rPr lang="de-DE" baseline="0" dirty="0" smtClean="0"/>
              <a:t> an VP Stunden</a:t>
            </a:r>
            <a:endParaRPr lang="de-DE" dirty="0" smtClean="0"/>
          </a:p>
          <a:p>
            <a:r>
              <a:rPr lang="de-DE" dirty="0" smtClean="0"/>
              <a:t>-</a:t>
            </a:r>
            <a:r>
              <a:rPr lang="de-DE" baseline="0" dirty="0" smtClean="0"/>
              <a:t> </a:t>
            </a:r>
            <a:r>
              <a:rPr lang="de-DE" dirty="0" smtClean="0"/>
              <a:t>schleppend 66 VP zusammen bekommen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Geld verdient für VP</a:t>
            </a:r>
          </a:p>
          <a:p>
            <a:pPr marL="628650" lvl="1" indent="-171450">
              <a:buFontTx/>
              <a:buChar char="-"/>
            </a:pPr>
            <a:r>
              <a:rPr lang="de-DE" dirty="0" smtClean="0"/>
              <a:t>1x Absage ohne Geld</a:t>
            </a:r>
          </a:p>
          <a:p>
            <a:pPr marL="628650" lvl="1" indent="-171450">
              <a:buFontTx/>
              <a:buChar char="-"/>
            </a:pPr>
            <a:r>
              <a:rPr lang="de-DE" dirty="0" smtClean="0"/>
              <a:t>5x mit Geld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66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93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Einheiten</a:t>
            </a:r>
            <a:r>
              <a:rPr lang="de-DE" baseline="0" dirty="0" smtClean="0"/>
              <a:t> der Differenzen (Deltas):</a:t>
            </a:r>
            <a:endParaRPr lang="de-DE" dirty="0" smtClean="0"/>
          </a:p>
          <a:p>
            <a:r>
              <a:rPr lang="de-DE" dirty="0" smtClean="0"/>
              <a:t>Richtigkeit:</a:t>
            </a:r>
            <a:r>
              <a:rPr lang="de-DE" baseline="0" dirty="0" smtClean="0"/>
              <a:t> % richtig</a:t>
            </a:r>
          </a:p>
          <a:p>
            <a:r>
              <a:rPr lang="de-DE" baseline="0" dirty="0" smtClean="0"/>
              <a:t>Tempo: Sekunden</a:t>
            </a:r>
          </a:p>
          <a:p>
            <a:r>
              <a:rPr lang="de-DE" baseline="0" dirty="0" err="1" smtClean="0"/>
              <a:t>Misses</a:t>
            </a:r>
            <a:r>
              <a:rPr lang="de-DE" baseline="0" dirty="0" smtClean="0"/>
              <a:t>: % übersehen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=&gt; Sehr nah an Formulierung der Hypothesen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287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Df</a:t>
            </a:r>
            <a:r>
              <a:rPr lang="de-DE" dirty="0" smtClean="0"/>
              <a:t> = 21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Mean</a:t>
            </a:r>
            <a:r>
              <a:rPr lang="de-DE" dirty="0" smtClean="0"/>
              <a:t>: Größer ist besser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=&gt; Assistenzsystem führt zu mehr richtigen</a:t>
            </a:r>
            <a:r>
              <a:rPr lang="de-DE" baseline="0" dirty="0" smtClean="0"/>
              <a:t> Annotationen in Stufe 50% und 90%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985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Baseline: </a:t>
            </a:r>
            <a:r>
              <a:rPr lang="en-US" dirty="0" err="1" smtClean="0">
                <a:latin typeface="Gill Sans MT" charset="0"/>
                <a:ea typeface="Gill Sans MT" charset="0"/>
                <a:cs typeface="Gill Sans MT" charset="0"/>
              </a:rPr>
              <a:t>richtige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 err="1" smtClean="0">
                <a:latin typeface="Gill Sans MT" charset="0"/>
                <a:ea typeface="Gill Sans MT" charset="0"/>
                <a:cs typeface="Gill Sans MT" charset="0"/>
              </a:rPr>
              <a:t>Annotationen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 err="1" smtClean="0">
                <a:latin typeface="Gill Sans MT" charset="0"/>
                <a:ea typeface="Gill Sans MT" charset="0"/>
                <a:cs typeface="Gill Sans MT" charset="0"/>
              </a:rPr>
              <a:t>durch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 VP</a:t>
            </a:r>
            <a:r>
              <a:rPr lang="en-US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baseline="0" dirty="0" err="1" smtClean="0">
                <a:latin typeface="Gill Sans MT" charset="0"/>
                <a:ea typeface="Gill Sans MT" charset="0"/>
                <a:cs typeface="Gill Sans MT" charset="0"/>
              </a:rPr>
              <a:t>ohne</a:t>
            </a:r>
            <a:r>
              <a:rPr lang="en-US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baseline="0" dirty="0" err="1" smtClean="0">
                <a:latin typeface="Gill Sans MT" charset="0"/>
                <a:ea typeface="Gill Sans MT" charset="0"/>
                <a:cs typeface="Gill Sans MT" charset="0"/>
              </a:rPr>
              <a:t>Assistenz</a:t>
            </a:r>
            <a:r>
              <a:rPr lang="en-US" baseline="0" dirty="0" smtClean="0">
                <a:latin typeface="Gill Sans MT" charset="0"/>
                <a:ea typeface="Gill Sans MT" charset="0"/>
                <a:cs typeface="Gill Sans MT" charset="0"/>
              </a:rPr>
              <a:t>: </a:t>
            </a:r>
            <a:r>
              <a:rPr lang="cs-CZ" baseline="0" dirty="0" err="1" smtClean="0">
                <a:latin typeface="Gill Sans MT" charset="0"/>
                <a:ea typeface="Gill Sans MT" charset="0"/>
                <a:cs typeface="Gill Sans MT" charset="0"/>
              </a:rPr>
              <a:t>Median</a:t>
            </a:r>
            <a:r>
              <a:rPr lang="cs-CZ" baseline="0" dirty="0" smtClean="0">
                <a:latin typeface="Gill Sans MT" charset="0"/>
                <a:ea typeface="Gill Sans MT" charset="0"/>
                <a:cs typeface="Gill Sans MT" charset="0"/>
              </a:rPr>
              <a:t>: 86.23%, </a:t>
            </a:r>
            <a:r>
              <a:rPr lang="cs-CZ" baseline="0" dirty="0" err="1" smtClean="0">
                <a:latin typeface="Gill Sans MT" charset="0"/>
                <a:ea typeface="Gill Sans MT" charset="0"/>
                <a:cs typeface="Gill Sans MT" charset="0"/>
              </a:rPr>
              <a:t>Mean</a:t>
            </a:r>
            <a:r>
              <a:rPr lang="cs-CZ" baseline="0" dirty="0" smtClean="0">
                <a:latin typeface="Gill Sans MT" charset="0"/>
                <a:ea typeface="Gill Sans MT" charset="0"/>
                <a:cs typeface="Gill Sans MT" charset="0"/>
              </a:rPr>
              <a:t>: 83.93%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Mean</a:t>
            </a:r>
            <a:r>
              <a:rPr lang="de-DE" dirty="0" smtClean="0"/>
              <a:t>: Größer ist besser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Negative Differenz: Das Assistenzsystem </a:t>
            </a:r>
            <a:r>
              <a:rPr lang="de-DE" b="1" dirty="0" smtClean="0"/>
              <a:t>senkt </a:t>
            </a:r>
            <a:r>
              <a:rPr lang="de-DE" dirty="0" smtClean="0"/>
              <a:t>die Richtigkeit (vgl. 10%)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Positive Differenz: Das Assistenzsystem </a:t>
            </a:r>
            <a:r>
              <a:rPr lang="de-DE" b="1" dirty="0" smtClean="0"/>
              <a:t>steigert </a:t>
            </a:r>
            <a:r>
              <a:rPr lang="de-DE" dirty="0" smtClean="0"/>
              <a:t>die Richtigkeit (vgl. 50% / 90%)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de-DE" dirty="0" smtClean="0"/>
              <a:t>Assistenzsystem führt zu mehr richtigen</a:t>
            </a:r>
            <a:r>
              <a:rPr lang="de-DE" baseline="0" dirty="0" smtClean="0"/>
              <a:t> Annotationen in Stufe 50% und 90%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10%: t = -0.52058, </a:t>
            </a:r>
            <a:r>
              <a:rPr lang="en-US" dirty="0" err="1" smtClean="0"/>
              <a:t>df</a:t>
            </a:r>
            <a:r>
              <a:rPr lang="en-US" dirty="0" smtClean="0"/>
              <a:t> = 21, p-value = 0.6081, mean of x = -0.6216478</a:t>
            </a:r>
            <a:endParaRPr lang="is-I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50%: t = 2.1231, </a:t>
            </a:r>
            <a:r>
              <a:rPr lang="en-US" dirty="0" err="1" smtClean="0"/>
              <a:t>df</a:t>
            </a:r>
            <a:r>
              <a:rPr lang="en-US" dirty="0" smtClean="0"/>
              <a:t> = 21, p-value = 0.0458, mean of x = 3.669523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90%: t = 4.3667, </a:t>
            </a:r>
            <a:r>
              <a:rPr lang="en-US" dirty="0" err="1" smtClean="0"/>
              <a:t>df</a:t>
            </a:r>
            <a:r>
              <a:rPr lang="en-US" dirty="0" smtClean="0"/>
              <a:t> = 21, p-value = 0.0002704, mean of x = 6.052875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749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Mean</a:t>
            </a:r>
            <a:r>
              <a:rPr lang="de-DE" dirty="0" smtClean="0"/>
              <a:t>: Größer ist besser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Negative Differenz: Das Assistenzsystem </a:t>
            </a:r>
            <a:r>
              <a:rPr lang="de-DE" b="1" dirty="0" smtClean="0"/>
              <a:t>senkt </a:t>
            </a:r>
            <a:r>
              <a:rPr lang="de-DE" dirty="0" smtClean="0"/>
              <a:t>die Richtigkeit (vgl. 10%)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Positive Differenz: Das Assistenzsystem </a:t>
            </a:r>
            <a:r>
              <a:rPr lang="de-DE" b="1" dirty="0" smtClean="0"/>
              <a:t>steigert </a:t>
            </a:r>
            <a:r>
              <a:rPr lang="de-DE" dirty="0" smtClean="0"/>
              <a:t>die Richtigkeit (vgl. 50% / 90%)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de-DE" dirty="0" smtClean="0"/>
              <a:t>Assistenzsystem führt zu mehr richtigen</a:t>
            </a:r>
            <a:r>
              <a:rPr lang="de-DE" baseline="0" dirty="0" smtClean="0"/>
              <a:t> Annotationen in Stufe 50% und 90%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de-DE" baseline="0" dirty="0" smtClean="0"/>
              <a:t>mittelgroßer Effekt: Der Effekt den das Assistenzsystem auf die Richtigkeit hat (Pearson </a:t>
            </a:r>
            <a:r>
              <a:rPr lang="de-DE" baseline="0" dirty="0" err="1" smtClean="0"/>
              <a:t>correlation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coefficient</a:t>
            </a:r>
            <a:r>
              <a:rPr lang="de-DE" baseline="0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10%: t = -0.52058, </a:t>
            </a:r>
            <a:r>
              <a:rPr lang="en-US" dirty="0" err="1" smtClean="0"/>
              <a:t>df</a:t>
            </a:r>
            <a:r>
              <a:rPr lang="en-US" dirty="0" smtClean="0"/>
              <a:t> = 21, p-value = 0.6081, mean of x = -0.6216478</a:t>
            </a:r>
            <a:endParaRPr lang="is-I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50%: t = 2.1231, </a:t>
            </a:r>
            <a:r>
              <a:rPr lang="en-US" dirty="0" err="1" smtClean="0"/>
              <a:t>df</a:t>
            </a:r>
            <a:r>
              <a:rPr lang="en-US" dirty="0" smtClean="0"/>
              <a:t> = 21, p-value = 0.0458, mean of x = 3.669523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90%: t = 4.3667, </a:t>
            </a:r>
            <a:r>
              <a:rPr lang="en-US" dirty="0" err="1" smtClean="0"/>
              <a:t>df</a:t>
            </a:r>
            <a:r>
              <a:rPr lang="en-US" dirty="0" smtClean="0"/>
              <a:t> = 21, p-value = 0.0002704, mean of x = 6.052875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3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Thema: Textannotationen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Text ist Basis (fast)</a:t>
            </a:r>
            <a:r>
              <a:rPr lang="de-DE" baseline="0" dirty="0" smtClean="0"/>
              <a:t> aller digitalen Kommunikation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Sprachgesteuerte Assistenten transkribieren Sprache erst zu Text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Verarbeitung geschieht auf Textbasis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698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Kontrast1: </a:t>
            </a:r>
            <a:r>
              <a:rPr lang="mr-IN" dirty="0" err="1" smtClean="0"/>
              <a:t>F</a:t>
            </a:r>
            <a:r>
              <a:rPr lang="mr-IN" dirty="0" smtClean="0"/>
              <a:t> = 3.7355 / df_1 = 1 / df_2 = 25.75 / </a:t>
            </a:r>
            <a:r>
              <a:rPr lang="mr-IN" dirty="0" err="1" smtClean="0"/>
              <a:t>p</a:t>
            </a:r>
            <a:r>
              <a:rPr lang="mr-IN" dirty="0" smtClean="0"/>
              <a:t> = 0.06434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Kontrast2: </a:t>
            </a:r>
            <a:r>
              <a:rPr lang="mr-IN" dirty="0" err="1" smtClean="0"/>
              <a:t>F</a:t>
            </a:r>
            <a:r>
              <a:rPr lang="mr-IN" dirty="0" smtClean="0"/>
              <a:t> = 4.009 / df_1 = 1 / df_2 = 25.26 / </a:t>
            </a:r>
            <a:r>
              <a:rPr lang="mr-IN" dirty="0" err="1" smtClean="0"/>
              <a:t>p</a:t>
            </a:r>
            <a:r>
              <a:rPr lang="mr-IN" dirty="0" smtClean="0"/>
              <a:t> = .0561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036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Kontrast1: </a:t>
            </a:r>
            <a:r>
              <a:rPr lang="mr-IN" dirty="0" err="1" smtClean="0"/>
              <a:t>F</a:t>
            </a:r>
            <a:r>
              <a:rPr lang="mr-IN" dirty="0" smtClean="0"/>
              <a:t> = 3.7355 / df_1 = 1 / df_2 = 25.75 / </a:t>
            </a:r>
            <a:r>
              <a:rPr lang="mr-IN" dirty="0" err="1" smtClean="0"/>
              <a:t>p</a:t>
            </a:r>
            <a:r>
              <a:rPr lang="mr-IN" dirty="0" smtClean="0"/>
              <a:t> = 0.06434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Kontrast2: </a:t>
            </a:r>
            <a:r>
              <a:rPr lang="mr-IN" dirty="0" err="1" smtClean="0"/>
              <a:t>F</a:t>
            </a:r>
            <a:r>
              <a:rPr lang="mr-IN" dirty="0" smtClean="0"/>
              <a:t> = 4.009 / df_1 = 1 / df_2 = 25.26 / </a:t>
            </a:r>
            <a:r>
              <a:rPr lang="mr-IN" dirty="0" err="1" smtClean="0"/>
              <a:t>p</a:t>
            </a:r>
            <a:r>
              <a:rPr lang="mr-IN" dirty="0" smtClean="0"/>
              <a:t> = .0561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23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Baseline: Median: 7.86s, </a:t>
            </a:r>
            <a:r>
              <a:rPr lang="nb-NO" dirty="0" err="1" smtClean="0"/>
              <a:t>Mean</a:t>
            </a:r>
            <a:r>
              <a:rPr lang="nb-NO" dirty="0" smtClean="0"/>
              <a:t>: 8.19s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Mean</a:t>
            </a:r>
            <a:r>
              <a:rPr lang="de-DE" dirty="0" smtClean="0"/>
              <a:t>: Kleiner ist besser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Negative Differenz: Das Assistenzsystem wirkt </a:t>
            </a:r>
            <a:r>
              <a:rPr lang="de-DE" b="1" dirty="0" smtClean="0"/>
              <a:t>steigernd</a:t>
            </a:r>
            <a:r>
              <a:rPr lang="de-DE" b="1" baseline="0" dirty="0" smtClean="0"/>
              <a:t> auf das Tempo</a:t>
            </a:r>
            <a:r>
              <a:rPr lang="de-DE" b="1" dirty="0" smtClean="0"/>
              <a:t> </a:t>
            </a:r>
            <a:r>
              <a:rPr lang="de-DE" dirty="0" smtClean="0"/>
              <a:t>(vgl. 50% / 90%)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Positive Differenz: Das Assistenzsystem wirkt </a:t>
            </a:r>
            <a:r>
              <a:rPr lang="de-DE" b="1" dirty="0" smtClean="0"/>
              <a:t>senkend</a:t>
            </a:r>
            <a:r>
              <a:rPr lang="de-DE" b="1" baseline="0" dirty="0" smtClean="0"/>
              <a:t> auf </a:t>
            </a:r>
            <a:r>
              <a:rPr lang="de-DE" b="1" dirty="0" smtClean="0"/>
              <a:t>das Tempo </a:t>
            </a:r>
            <a:r>
              <a:rPr lang="de-DE" dirty="0" smtClean="0"/>
              <a:t>(vgl. 10%)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de-DE" dirty="0" smtClean="0"/>
              <a:t>Assistenzsystem führt zu schnelleren Annotationen nur </a:t>
            </a:r>
            <a:r>
              <a:rPr lang="de-DE" baseline="0" dirty="0" smtClean="0"/>
              <a:t>in Stufe 90%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10%: t = 0.48033, </a:t>
            </a:r>
            <a:r>
              <a:rPr lang="en-US" dirty="0" err="1" smtClean="0"/>
              <a:t>df</a:t>
            </a:r>
            <a:r>
              <a:rPr lang="en-US" dirty="0" smtClean="0"/>
              <a:t> = 21, p-value = 0.636, mean of x = 0.2067916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50%: t = -1.6784, </a:t>
            </a:r>
            <a:r>
              <a:rPr lang="en-US" dirty="0" err="1" smtClean="0"/>
              <a:t>df</a:t>
            </a:r>
            <a:r>
              <a:rPr lang="en-US" dirty="0" smtClean="0"/>
              <a:t> = 21, p-value = 0.1081, mean of x = -0.663842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90%: t = -5.5626, </a:t>
            </a:r>
            <a:r>
              <a:rPr lang="en-US" dirty="0" err="1" smtClean="0"/>
              <a:t>df</a:t>
            </a:r>
            <a:r>
              <a:rPr lang="en-US" dirty="0" smtClean="0"/>
              <a:t> = 21, p-value = 1.609e-05, mean of x = -1.217914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7885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Df</a:t>
            </a:r>
            <a:r>
              <a:rPr lang="de-DE" dirty="0" smtClean="0"/>
              <a:t> = 21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Mean</a:t>
            </a:r>
            <a:r>
              <a:rPr lang="de-DE" dirty="0" smtClean="0"/>
              <a:t>: Kleiner ist besser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Negative Differenz: Das Assistenzsystem wirkt </a:t>
            </a:r>
            <a:r>
              <a:rPr lang="de-DE" b="1" dirty="0" smtClean="0"/>
              <a:t>steigernd</a:t>
            </a:r>
            <a:r>
              <a:rPr lang="de-DE" b="1" baseline="0" dirty="0" smtClean="0"/>
              <a:t> auf das Tempo</a:t>
            </a:r>
            <a:r>
              <a:rPr lang="de-DE" b="1" dirty="0" smtClean="0"/>
              <a:t> </a:t>
            </a:r>
            <a:r>
              <a:rPr lang="de-DE" dirty="0" smtClean="0"/>
              <a:t>(vgl. 50% / 90%)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Positive Differenz: Das Assistenzsystem wirkt </a:t>
            </a:r>
            <a:r>
              <a:rPr lang="de-DE" b="1" dirty="0" smtClean="0"/>
              <a:t>senkend</a:t>
            </a:r>
            <a:r>
              <a:rPr lang="de-DE" b="1" baseline="0" dirty="0" smtClean="0"/>
              <a:t> auf </a:t>
            </a:r>
            <a:r>
              <a:rPr lang="de-DE" b="1" dirty="0" smtClean="0"/>
              <a:t>das Tempo </a:t>
            </a:r>
            <a:r>
              <a:rPr lang="de-DE" dirty="0" smtClean="0"/>
              <a:t>(vgl. 10%)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de-DE" dirty="0" smtClean="0"/>
              <a:t>Assistenzsystem führt zu schnelleren Annotationen nur </a:t>
            </a:r>
            <a:r>
              <a:rPr lang="de-DE" baseline="0" dirty="0" smtClean="0"/>
              <a:t>in Stufe 90%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de-DE" baseline="0" dirty="0" smtClean="0"/>
              <a:t>mittelgroßer Effekt: Der Effekt den das Assistenzsystem auf das Tempo hat (Pearson </a:t>
            </a:r>
            <a:r>
              <a:rPr lang="de-DE" baseline="0" dirty="0" err="1" smtClean="0"/>
              <a:t>correlation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coefficient</a:t>
            </a:r>
            <a:r>
              <a:rPr lang="de-DE" baseline="0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10%: t = 0.48033, </a:t>
            </a:r>
            <a:r>
              <a:rPr lang="en-US" dirty="0" err="1" smtClean="0"/>
              <a:t>df</a:t>
            </a:r>
            <a:r>
              <a:rPr lang="en-US" dirty="0" smtClean="0"/>
              <a:t> = 21, p-value = 0.636, mean of x = 0.2067916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50%: t = -1.6784, </a:t>
            </a:r>
            <a:r>
              <a:rPr lang="en-US" dirty="0" err="1" smtClean="0"/>
              <a:t>df</a:t>
            </a:r>
            <a:r>
              <a:rPr lang="en-US" dirty="0" smtClean="0"/>
              <a:t> = 21, p-value = 0.1081, mean of x = -0.663842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90%: t = -5.5626, </a:t>
            </a:r>
            <a:r>
              <a:rPr lang="en-US" dirty="0" err="1" smtClean="0"/>
              <a:t>df</a:t>
            </a:r>
            <a:r>
              <a:rPr lang="en-US" dirty="0" smtClean="0"/>
              <a:t> = 21, p-value = 1.609e-05, mean of x = -1.217914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1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Kontrast1: </a:t>
            </a:r>
            <a:r>
              <a:rPr lang="pt-BR" dirty="0" err="1" smtClean="0"/>
              <a:t>F</a:t>
            </a:r>
            <a:r>
              <a:rPr lang="pt-BR" dirty="0" smtClean="0"/>
              <a:t> = 2.2178, num </a:t>
            </a:r>
            <a:r>
              <a:rPr lang="pt-BR" dirty="0" err="1" smtClean="0"/>
              <a:t>df</a:t>
            </a:r>
            <a:r>
              <a:rPr lang="pt-BR" dirty="0" smtClean="0"/>
              <a:t> = 1.000, </a:t>
            </a:r>
            <a:r>
              <a:rPr lang="pt-BR" dirty="0" err="1" smtClean="0"/>
              <a:t>denom</a:t>
            </a:r>
            <a:r>
              <a:rPr lang="pt-BR" dirty="0" smtClean="0"/>
              <a:t> </a:t>
            </a:r>
            <a:r>
              <a:rPr lang="pt-BR" dirty="0" err="1" smtClean="0"/>
              <a:t>df</a:t>
            </a:r>
            <a:r>
              <a:rPr lang="pt-BR" dirty="0" smtClean="0"/>
              <a:t> = 41.702, </a:t>
            </a:r>
            <a:r>
              <a:rPr lang="pt-BR" dirty="0" err="1" smtClean="0"/>
              <a:t>p-value</a:t>
            </a:r>
            <a:r>
              <a:rPr lang="pt-BR" dirty="0" smtClean="0"/>
              <a:t> = 0.144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Kontrast2:</a:t>
            </a:r>
            <a:r>
              <a:rPr lang="en-US" baseline="0" dirty="0" smtClean="0"/>
              <a:t> </a:t>
            </a:r>
            <a:r>
              <a:rPr lang="pt-BR" baseline="0" dirty="0" err="1" smtClean="0"/>
              <a:t>F</a:t>
            </a:r>
            <a:r>
              <a:rPr lang="pt-BR" baseline="0" dirty="0" smtClean="0"/>
              <a:t> = 1.5021, num </a:t>
            </a:r>
            <a:r>
              <a:rPr lang="pt-BR" baseline="0" dirty="0" err="1" smtClean="0"/>
              <a:t>df</a:t>
            </a:r>
            <a:r>
              <a:rPr lang="pt-BR" baseline="0" dirty="0" smtClean="0"/>
              <a:t> = 1.000, </a:t>
            </a:r>
            <a:r>
              <a:rPr lang="pt-BR" baseline="0" dirty="0" err="1" smtClean="0"/>
              <a:t>denom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df</a:t>
            </a:r>
            <a:r>
              <a:rPr lang="pt-BR" baseline="0" dirty="0" smtClean="0"/>
              <a:t> = 32.766, </a:t>
            </a:r>
            <a:r>
              <a:rPr lang="pt-BR" baseline="0" dirty="0" err="1" smtClean="0"/>
              <a:t>p-value</a:t>
            </a:r>
            <a:r>
              <a:rPr lang="pt-BR" baseline="0" dirty="0" smtClean="0"/>
              <a:t> = 0.2291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937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Kontrast1: </a:t>
            </a:r>
            <a:r>
              <a:rPr lang="pt-BR" dirty="0" err="1" smtClean="0"/>
              <a:t>F</a:t>
            </a:r>
            <a:r>
              <a:rPr lang="pt-BR" dirty="0" smtClean="0"/>
              <a:t> = 2.2178, num </a:t>
            </a:r>
            <a:r>
              <a:rPr lang="pt-BR" dirty="0" err="1" smtClean="0"/>
              <a:t>df</a:t>
            </a:r>
            <a:r>
              <a:rPr lang="pt-BR" dirty="0" smtClean="0"/>
              <a:t> = 1.000, </a:t>
            </a:r>
            <a:r>
              <a:rPr lang="pt-BR" dirty="0" err="1" smtClean="0"/>
              <a:t>denom</a:t>
            </a:r>
            <a:r>
              <a:rPr lang="pt-BR" dirty="0" smtClean="0"/>
              <a:t> </a:t>
            </a:r>
            <a:r>
              <a:rPr lang="pt-BR" dirty="0" err="1" smtClean="0"/>
              <a:t>df</a:t>
            </a:r>
            <a:r>
              <a:rPr lang="pt-BR" dirty="0" smtClean="0"/>
              <a:t> = 41.702, </a:t>
            </a:r>
            <a:r>
              <a:rPr lang="pt-BR" dirty="0" err="1" smtClean="0"/>
              <a:t>p-value</a:t>
            </a:r>
            <a:r>
              <a:rPr lang="pt-BR" dirty="0" smtClean="0"/>
              <a:t> = 0.144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Kontrast2:</a:t>
            </a:r>
            <a:r>
              <a:rPr lang="en-US" baseline="0" dirty="0" smtClean="0"/>
              <a:t> </a:t>
            </a:r>
            <a:r>
              <a:rPr lang="pt-BR" baseline="0" dirty="0" err="1" smtClean="0"/>
              <a:t>F</a:t>
            </a:r>
            <a:r>
              <a:rPr lang="pt-BR" baseline="0" dirty="0" smtClean="0"/>
              <a:t> = 1.5021, num </a:t>
            </a:r>
            <a:r>
              <a:rPr lang="pt-BR" baseline="0" dirty="0" err="1" smtClean="0"/>
              <a:t>df</a:t>
            </a:r>
            <a:r>
              <a:rPr lang="pt-BR" baseline="0" dirty="0" smtClean="0"/>
              <a:t> = 1.000, </a:t>
            </a:r>
            <a:r>
              <a:rPr lang="pt-BR" baseline="0" dirty="0" err="1" smtClean="0"/>
              <a:t>denom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df</a:t>
            </a:r>
            <a:r>
              <a:rPr lang="pt-BR" baseline="0" dirty="0" smtClean="0"/>
              <a:t> = 32.766, </a:t>
            </a:r>
            <a:r>
              <a:rPr lang="pt-BR" baseline="0" dirty="0" err="1" smtClean="0"/>
              <a:t>p-value</a:t>
            </a:r>
            <a:r>
              <a:rPr lang="pt-BR" baseline="0" dirty="0" smtClean="0"/>
              <a:t> = 0.2291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21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AS. = Annotationsstellen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Mean</a:t>
            </a:r>
            <a:r>
              <a:rPr lang="de-DE" dirty="0" smtClean="0"/>
              <a:t>: Kleiner ist besser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=&gt; Assistenzsystem führt zu weniger übersehenen </a:t>
            </a:r>
            <a:r>
              <a:rPr lang="de-DE" baseline="0" dirty="0" smtClean="0"/>
              <a:t>Annotationsstellen in Stufe 50% und 90%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9496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Df</a:t>
            </a:r>
            <a:r>
              <a:rPr lang="de-DE" dirty="0" smtClean="0"/>
              <a:t> = 21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Mean</a:t>
            </a:r>
            <a:r>
              <a:rPr lang="de-DE" dirty="0" smtClean="0"/>
              <a:t>: Kleiner ist besser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Negative Differenz: Das Assistenzsystem </a:t>
            </a:r>
            <a:r>
              <a:rPr lang="de-DE" b="1" dirty="0" smtClean="0"/>
              <a:t>hilft weniger </a:t>
            </a:r>
            <a:r>
              <a:rPr lang="de-DE" dirty="0" smtClean="0"/>
              <a:t>Annotationsstellen zu übersehen (vgl. 10% / 50% / 90%)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Positive Differenz: Das Assistenzsystem </a:t>
            </a:r>
            <a:r>
              <a:rPr lang="de-DE" b="1" dirty="0" smtClean="0"/>
              <a:t>führt zu mehr</a:t>
            </a:r>
            <a:r>
              <a:rPr lang="de-DE" dirty="0" smtClean="0"/>
              <a:t> übersehenen Annotationsstellen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de-DE" dirty="0" smtClean="0"/>
              <a:t>Assistenzsystem führt zu weniger übersehenen Annotationen </a:t>
            </a:r>
            <a:r>
              <a:rPr lang="de-DE" baseline="0" dirty="0" smtClean="0"/>
              <a:t>in den Stufen 50% und 90%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10%: t = -1.1764, </a:t>
            </a:r>
            <a:r>
              <a:rPr lang="en-US" dirty="0" err="1" smtClean="0"/>
              <a:t>df</a:t>
            </a:r>
            <a:r>
              <a:rPr lang="en-US" dirty="0" smtClean="0"/>
              <a:t> = 21, p-value = 0.2526, mean of x = -0.01549032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50%: t = -2.3831, </a:t>
            </a:r>
            <a:r>
              <a:rPr lang="en-US" dirty="0" err="1" smtClean="0"/>
              <a:t>df</a:t>
            </a:r>
            <a:r>
              <a:rPr lang="en-US" dirty="0" smtClean="0"/>
              <a:t> = 21, p-value = 0.02669, mean of x = -0.02798305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90%: t = -3.5905, </a:t>
            </a:r>
            <a:r>
              <a:rPr lang="en-US" dirty="0" err="1" smtClean="0"/>
              <a:t>df</a:t>
            </a:r>
            <a:r>
              <a:rPr lang="en-US" dirty="0" smtClean="0"/>
              <a:t> = 21, p-value = 0.001722, mean of x = -0.0393995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940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Df</a:t>
            </a:r>
            <a:r>
              <a:rPr lang="de-DE" dirty="0" smtClean="0"/>
              <a:t> = 21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Mean</a:t>
            </a:r>
            <a:r>
              <a:rPr lang="de-DE" dirty="0" smtClean="0"/>
              <a:t>: Kleiner ist besser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Negative Differenz: Das Assistenzsystem </a:t>
            </a:r>
            <a:r>
              <a:rPr lang="de-DE" b="1" dirty="0" smtClean="0"/>
              <a:t>hilft weniger </a:t>
            </a:r>
            <a:r>
              <a:rPr lang="de-DE" dirty="0" smtClean="0"/>
              <a:t>Annotationsstellen zu übersehen (vgl. 10% / 50% / 90%)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Positive Differenz: Das Assistenzsystem </a:t>
            </a:r>
            <a:r>
              <a:rPr lang="de-DE" b="1" dirty="0" smtClean="0"/>
              <a:t>führt zu mehr</a:t>
            </a:r>
            <a:r>
              <a:rPr lang="de-DE" dirty="0" smtClean="0"/>
              <a:t> übersehenen Annotationsstellen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de-DE" dirty="0" smtClean="0"/>
              <a:t>Assistenzsystem führt zu weniger übersehenen Annotationen </a:t>
            </a:r>
            <a:r>
              <a:rPr lang="de-DE" baseline="0" dirty="0" smtClean="0"/>
              <a:t>in den Stufen 50% und 90%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de-DE" baseline="0" dirty="0" smtClean="0"/>
              <a:t>kleiner Effekt: Der Effekt den das Assistenzsystem auf die übersehenen Annotationsstellen hat (Pearson </a:t>
            </a:r>
            <a:r>
              <a:rPr lang="de-DE" baseline="0" dirty="0" err="1" smtClean="0"/>
              <a:t>correlation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coefficient</a:t>
            </a:r>
            <a:r>
              <a:rPr lang="de-DE" baseline="0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10%: t = -1.1764, </a:t>
            </a:r>
            <a:r>
              <a:rPr lang="en-US" dirty="0" err="1" smtClean="0"/>
              <a:t>df</a:t>
            </a:r>
            <a:r>
              <a:rPr lang="en-US" dirty="0" smtClean="0"/>
              <a:t> = 21, p-value = 0.2526, mean of x = -0.01549032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50%: t = -2.3831, </a:t>
            </a:r>
            <a:r>
              <a:rPr lang="en-US" dirty="0" err="1" smtClean="0"/>
              <a:t>df</a:t>
            </a:r>
            <a:r>
              <a:rPr lang="en-US" dirty="0" smtClean="0"/>
              <a:t> = 21, p-value = 0.02669, mean of x = -0.02798305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en-US" dirty="0" smtClean="0"/>
              <a:t>90%: t = -3.5905, </a:t>
            </a:r>
            <a:r>
              <a:rPr lang="en-US" dirty="0" err="1" smtClean="0"/>
              <a:t>df</a:t>
            </a:r>
            <a:r>
              <a:rPr lang="en-US" dirty="0" smtClean="0"/>
              <a:t> = 21, p-value = 0.001722, mean of x = -0.0393995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5996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Kontrast1: </a:t>
            </a:r>
            <a:r>
              <a:rPr lang="pt-BR" dirty="0" err="1" smtClean="0"/>
              <a:t>F</a:t>
            </a:r>
            <a:r>
              <a:rPr lang="pt-BR" dirty="0" smtClean="0"/>
              <a:t> = 2.2178, num </a:t>
            </a:r>
            <a:r>
              <a:rPr lang="pt-BR" dirty="0" err="1" smtClean="0"/>
              <a:t>df</a:t>
            </a:r>
            <a:r>
              <a:rPr lang="pt-BR" dirty="0" smtClean="0"/>
              <a:t> = 1.000, </a:t>
            </a:r>
            <a:r>
              <a:rPr lang="pt-BR" dirty="0" err="1" smtClean="0"/>
              <a:t>denom</a:t>
            </a:r>
            <a:r>
              <a:rPr lang="pt-BR" dirty="0" smtClean="0"/>
              <a:t> </a:t>
            </a:r>
            <a:r>
              <a:rPr lang="pt-BR" dirty="0" err="1" smtClean="0"/>
              <a:t>df</a:t>
            </a:r>
            <a:r>
              <a:rPr lang="pt-BR" dirty="0" smtClean="0"/>
              <a:t> = 41.702, </a:t>
            </a:r>
            <a:r>
              <a:rPr lang="pt-BR" dirty="0" err="1" smtClean="0"/>
              <a:t>p-value</a:t>
            </a:r>
            <a:r>
              <a:rPr lang="pt-BR" dirty="0" smtClean="0"/>
              <a:t> = 0.144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Kontrast2:</a:t>
            </a:r>
            <a:r>
              <a:rPr lang="en-US" baseline="0" dirty="0" smtClean="0"/>
              <a:t> </a:t>
            </a:r>
            <a:r>
              <a:rPr lang="pt-BR" baseline="0" dirty="0" err="1" smtClean="0"/>
              <a:t>F</a:t>
            </a:r>
            <a:r>
              <a:rPr lang="pt-BR" baseline="0" dirty="0" smtClean="0"/>
              <a:t> = 1.5021, num </a:t>
            </a:r>
            <a:r>
              <a:rPr lang="pt-BR" baseline="0" dirty="0" err="1" smtClean="0"/>
              <a:t>df</a:t>
            </a:r>
            <a:r>
              <a:rPr lang="pt-BR" baseline="0" dirty="0" smtClean="0"/>
              <a:t> = 1.000, </a:t>
            </a:r>
            <a:r>
              <a:rPr lang="pt-BR" baseline="0" dirty="0" err="1" smtClean="0"/>
              <a:t>denom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df</a:t>
            </a:r>
            <a:r>
              <a:rPr lang="pt-BR" baseline="0" dirty="0" smtClean="0"/>
              <a:t> = 32.766, </a:t>
            </a:r>
            <a:r>
              <a:rPr lang="pt-BR" baseline="0" dirty="0" err="1" smtClean="0"/>
              <a:t>p-value</a:t>
            </a:r>
            <a:r>
              <a:rPr lang="pt-BR" baseline="0" dirty="0" smtClean="0"/>
              <a:t> = 0.2291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20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Thema: Textannotationen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Text ist Basis (fast)</a:t>
            </a:r>
            <a:r>
              <a:rPr lang="de-DE" baseline="0" dirty="0" smtClean="0"/>
              <a:t> aller digitalen Kommunikation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Sprachgesteuerte Assistenten transkribieren Sprache erst zu Text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Verarbeitung geschieht auf Textbasis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556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Kontrast1: </a:t>
            </a:r>
            <a:r>
              <a:rPr lang="pt-BR" dirty="0" err="1" smtClean="0"/>
              <a:t>F</a:t>
            </a:r>
            <a:r>
              <a:rPr lang="pt-BR" dirty="0" smtClean="0"/>
              <a:t> = 2.2178, num </a:t>
            </a:r>
            <a:r>
              <a:rPr lang="pt-BR" dirty="0" err="1" smtClean="0"/>
              <a:t>df</a:t>
            </a:r>
            <a:r>
              <a:rPr lang="pt-BR" dirty="0" smtClean="0"/>
              <a:t> = 1.000, </a:t>
            </a:r>
            <a:r>
              <a:rPr lang="pt-BR" dirty="0" err="1" smtClean="0"/>
              <a:t>denom</a:t>
            </a:r>
            <a:r>
              <a:rPr lang="pt-BR" dirty="0" smtClean="0"/>
              <a:t> </a:t>
            </a:r>
            <a:r>
              <a:rPr lang="pt-BR" dirty="0" err="1" smtClean="0"/>
              <a:t>df</a:t>
            </a:r>
            <a:r>
              <a:rPr lang="pt-BR" dirty="0" smtClean="0"/>
              <a:t> = 41.702, </a:t>
            </a:r>
            <a:r>
              <a:rPr lang="pt-BR" dirty="0" err="1" smtClean="0"/>
              <a:t>p-value</a:t>
            </a:r>
            <a:r>
              <a:rPr lang="pt-BR" dirty="0" smtClean="0"/>
              <a:t> = 0.144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Kontrast2:</a:t>
            </a:r>
            <a:r>
              <a:rPr lang="en-US" baseline="0" dirty="0" smtClean="0"/>
              <a:t> </a:t>
            </a:r>
            <a:r>
              <a:rPr lang="pt-BR" baseline="0" dirty="0" err="1" smtClean="0"/>
              <a:t>F</a:t>
            </a:r>
            <a:r>
              <a:rPr lang="pt-BR" baseline="0" dirty="0" smtClean="0"/>
              <a:t> = 1.5021, num </a:t>
            </a:r>
            <a:r>
              <a:rPr lang="pt-BR" baseline="0" dirty="0" err="1" smtClean="0"/>
              <a:t>df</a:t>
            </a:r>
            <a:r>
              <a:rPr lang="pt-BR" baseline="0" dirty="0" smtClean="0"/>
              <a:t> = 1.000, </a:t>
            </a:r>
            <a:r>
              <a:rPr lang="pt-BR" baseline="0" dirty="0" err="1" smtClean="0"/>
              <a:t>denom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df</a:t>
            </a:r>
            <a:r>
              <a:rPr lang="pt-BR" baseline="0" dirty="0" smtClean="0"/>
              <a:t> = 32.766, </a:t>
            </a:r>
            <a:r>
              <a:rPr lang="pt-BR" baseline="0" dirty="0" err="1" smtClean="0"/>
              <a:t>p-value</a:t>
            </a:r>
            <a:r>
              <a:rPr lang="pt-BR" baseline="0" dirty="0" smtClean="0"/>
              <a:t> = 0.2291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3004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Erinnerung an Hypothesen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6927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Ergebnisse der Auswertung der Hypothesen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776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Nach jedem Block / 4 Mal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Antwort Skala 1 bis 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Whiskers: Konfidenzintervalle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Mean</a:t>
            </a:r>
            <a:r>
              <a:rPr lang="de-DE" dirty="0" smtClean="0"/>
              <a:t>: Kleiner ist besser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Negative Differenz: Das Assistenzsystem </a:t>
            </a:r>
            <a:r>
              <a:rPr lang="de-DE" b="1" dirty="0" smtClean="0"/>
              <a:t>senkt </a:t>
            </a:r>
            <a:r>
              <a:rPr lang="de-DE" dirty="0" smtClean="0"/>
              <a:t>die Beanspruchung (vgl. 50% / 90%)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Positive Differenz: Das Assistenzsystem </a:t>
            </a:r>
            <a:r>
              <a:rPr lang="de-DE" b="1" dirty="0" smtClean="0"/>
              <a:t>steigert </a:t>
            </a:r>
            <a:r>
              <a:rPr lang="de-DE" dirty="0" smtClean="0"/>
              <a:t>die Beanspruchung  (vgl. 10%)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de-DE" dirty="0" smtClean="0"/>
              <a:t>Assistenzsystem führt zu mehr richtigen</a:t>
            </a:r>
            <a:r>
              <a:rPr lang="de-DE" baseline="0" dirty="0" smtClean="0"/>
              <a:t> Annotationen in Stufe 50% und 90%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de-DE" baseline="0" dirty="0" smtClean="0"/>
              <a:t>mittelgroßer Effekt: Der Effekt den das Assistenzsystem auf die empfundene Beanspruchung hat (Pearson </a:t>
            </a:r>
            <a:r>
              <a:rPr lang="de-DE" baseline="0" dirty="0" err="1" smtClean="0"/>
              <a:t>correlation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coefficient</a:t>
            </a:r>
            <a:r>
              <a:rPr lang="de-DE" baseline="0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6251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Nach jedem Block / 4 Mal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Antwort Skala 1 bis 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Whiskers: Konfidenzintervalle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Mean</a:t>
            </a:r>
            <a:r>
              <a:rPr lang="de-DE" dirty="0" smtClean="0"/>
              <a:t>: Kleiner ist besser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Negative Differenz: Das Assistenzsystem </a:t>
            </a:r>
            <a:r>
              <a:rPr lang="de-DE" b="1" dirty="0" smtClean="0"/>
              <a:t>senkt </a:t>
            </a:r>
            <a:r>
              <a:rPr lang="de-DE" dirty="0" smtClean="0"/>
              <a:t>die Beanspruchung (vgl. 50% / 90%)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Positive Differenz: Das Assistenzsystem </a:t>
            </a:r>
            <a:r>
              <a:rPr lang="de-DE" b="1" dirty="0" smtClean="0"/>
              <a:t>steigert </a:t>
            </a:r>
            <a:r>
              <a:rPr lang="de-DE" dirty="0" smtClean="0"/>
              <a:t>die Beanspruchung  (vgl. 10%)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de-DE" dirty="0" smtClean="0"/>
              <a:t>Assistenzsystem führt zu mehr richtigen</a:t>
            </a:r>
            <a:r>
              <a:rPr lang="de-DE" baseline="0" dirty="0" smtClean="0"/>
              <a:t> Annotationen in Stufe 50% und 90%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de-DE" baseline="0" dirty="0" smtClean="0"/>
              <a:t>kleiner Effekt: Der Effekt den das Assistenzsystem auf die empfundene Monotonie hat (Pearson </a:t>
            </a:r>
            <a:r>
              <a:rPr lang="de-DE" baseline="0" dirty="0" err="1" smtClean="0"/>
              <a:t>correlation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coefficient</a:t>
            </a:r>
            <a:r>
              <a:rPr lang="de-DE" baseline="0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435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4908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Kritik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Ausbalancierung der Texte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803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4793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00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Thema: Textannotationen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Text ist Basis (fast)</a:t>
            </a:r>
            <a:r>
              <a:rPr lang="de-DE" baseline="0" dirty="0" smtClean="0"/>
              <a:t> aller digitalen Kommunikation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Sprachgesteuerte Assistenten transkribieren Sprache erst zu Text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Verarbeitung geschieht auf Textbasis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=&gt; </a:t>
            </a:r>
            <a:r>
              <a:rPr lang="de-DE" dirty="0" smtClean="0"/>
              <a:t>Live NER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86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smtClean="0"/>
              <a:t>Metainformationen</a:t>
            </a:r>
            <a:r>
              <a:rPr lang="de-DE" i="0" dirty="0" smtClean="0"/>
              <a:t>:</a:t>
            </a:r>
            <a:r>
              <a:rPr lang="de-DE" i="0" baseline="0" dirty="0" smtClean="0"/>
              <a:t> Eigenschaften der jeweiligen Stellen. Beispiel: “bei diesem Wort mit der Stimme hoch gehen“ in einem Drehbuch, oder “das ist ein Personenname“.</a:t>
            </a:r>
          </a:p>
          <a:p>
            <a:r>
              <a:rPr lang="de-DE" i="0" baseline="0" dirty="0" smtClean="0"/>
              <a:t>Wikipedia: </a:t>
            </a:r>
            <a:r>
              <a:rPr lang="de-DE" dirty="0" smtClean="0">
                <a:hlinkClick r:id="rId3" tooltip="Daten"/>
              </a:rPr>
              <a:t>Daten</a:t>
            </a:r>
            <a:r>
              <a:rPr lang="de-DE" dirty="0" smtClean="0"/>
              <a:t>, die Informationen über Merkmale anderer Daten enthalten, aber nicht diese Daten selbst.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59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langwierig:</a:t>
            </a:r>
            <a:r>
              <a:rPr lang="de-DE" baseline="0" dirty="0" smtClean="0"/>
              <a:t> </a:t>
            </a:r>
            <a:r>
              <a:rPr lang="de-DE" dirty="0" smtClean="0"/>
              <a:t>&gt; 30.000 Sätze</a:t>
            </a:r>
          </a:p>
          <a:p>
            <a:r>
              <a:rPr lang="de-DE" dirty="0" smtClean="0"/>
              <a:t>500 Sätze pro Stunde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Teuer =&gt; wenig effizient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Schlicht = reduziertes,</a:t>
            </a:r>
            <a:r>
              <a:rPr lang="de-DE" baseline="0" dirty="0" smtClean="0"/>
              <a:t> maßgeschneidertes </a:t>
            </a:r>
            <a:r>
              <a:rPr lang="de-DE" dirty="0" err="1" smtClean="0"/>
              <a:t>Featureset</a:t>
            </a: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Gleichzeitiger Zugang für viele </a:t>
            </a:r>
            <a:r>
              <a:rPr lang="de-DE" dirty="0" err="1" smtClean="0"/>
              <a:t>Annotatoren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err="1" smtClean="0"/>
              <a:t>Dalphi</a:t>
            </a:r>
            <a:r>
              <a:rPr lang="de-DE" baseline="0" dirty="0" smtClean="0"/>
              <a:t> ohne Assistenz nach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Dalphi</a:t>
            </a:r>
            <a:r>
              <a:rPr lang="de-DE" baseline="0" dirty="0" smtClean="0"/>
              <a:t> mit Assistenz nach 2.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94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Dalphi</a:t>
            </a:r>
            <a:r>
              <a:rPr lang="de-DE" baseline="0" dirty="0" smtClean="0"/>
              <a:t> mit Assistenz nach Einblenden “VA durch AS“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01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Effektivität: „Die richtigen Dinge tun.“</a:t>
            </a:r>
          </a:p>
          <a:p>
            <a:r>
              <a:rPr lang="de-DE" dirty="0" smtClean="0"/>
              <a:t>Effizienz: „Die Dinge richtig tun.“</a:t>
            </a:r>
          </a:p>
          <a:p>
            <a:endParaRPr lang="de-DE" dirty="0" smtClean="0"/>
          </a:p>
          <a:p>
            <a:r>
              <a:rPr lang="de-DE" dirty="0" smtClean="0"/>
              <a:t>Operationalisierung?</a:t>
            </a:r>
          </a:p>
          <a:p>
            <a:endParaRPr lang="de-DE" dirty="0" smtClean="0"/>
          </a:p>
          <a:p>
            <a:r>
              <a:rPr lang="de-DE" dirty="0" smtClean="0"/>
              <a:t>Tempo: Durchschnittlich</a:t>
            </a:r>
            <a:r>
              <a:rPr lang="de-DE" baseline="0" dirty="0" smtClean="0"/>
              <a:t>, pro Absatz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E0E4-F81E-5841-B927-0027DEDDE3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5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282E-77D5-3245-AD05-0CB1A0A7458F}" type="datetime1">
              <a:rPr lang="de-DE" smtClean="0"/>
              <a:t>02.06.17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2E0C3BD-8115-414A-9188-474A931E1625}" type="datetime1">
              <a:rPr lang="de-DE" smtClean="0"/>
              <a:t>02.06.17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E134-C021-2E45-B482-574B7DC2635D}" type="datetime1">
              <a:rPr lang="de-DE" smtClean="0"/>
              <a:t>02.06.17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E093-6430-E64F-91AB-1DD5DAF72B09}" type="datetime1">
              <a:rPr lang="de-DE" smtClean="0"/>
              <a:t>02.06.17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541A-A91C-8042-90BD-F17C1D30A1A4}" type="datetime1">
              <a:rPr lang="de-DE" smtClean="0"/>
              <a:t>02.06.17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93DC-AC5E-B349-9625-C9EF43A187F3}" type="datetime1">
              <a:rPr lang="de-DE" smtClean="0"/>
              <a:t>02.06.17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B8DB-DC85-AB4E-89BD-B6B9BD163F46}" type="datetime1">
              <a:rPr lang="de-DE" smtClean="0"/>
              <a:t>02.06.17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BC4-3C2E-6842-B566-B27CA678B0D5}" type="datetime1">
              <a:rPr lang="de-DE" smtClean="0"/>
              <a:t>02.06.17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4441-57B2-9947-9C4D-DCA91FCE5498}" type="datetime1">
              <a:rPr lang="de-DE" smtClean="0"/>
              <a:t>02.06.17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F78-F1B5-2A41-AF6F-488BB7E36953}" type="datetime1">
              <a:rPr lang="de-DE" smtClean="0"/>
              <a:t>02.06.17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B03-C4E4-FD4A-8046-DD6EDED715FB}" type="datetime1">
              <a:rPr lang="de-DE" smtClean="0"/>
              <a:t>02.06.17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 idx="4294967295" hasCustomPrompt="1"/>
          </p:nvPr>
        </p:nvSpPr>
        <p:spPr>
          <a:xfrm>
            <a:off x="1595438" y="620817"/>
            <a:ext cx="9001125" cy="771525"/>
          </a:xfrm>
        </p:spPr>
        <p:txBody>
          <a:bodyPr>
            <a:normAutofit/>
          </a:bodyPr>
          <a:lstStyle/>
          <a:p>
            <a:r>
              <a:rPr lang="de-DE" dirty="0" smtClean="0"/>
              <a:t>MASTER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4294967295" hasCustomPrompt="1"/>
          </p:nvPr>
        </p:nvSpPr>
        <p:spPr>
          <a:xfrm>
            <a:off x="1019174" y="4329113"/>
            <a:ext cx="5076825" cy="184785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123 </a:t>
            </a:r>
            <a:r>
              <a:rPr lang="de-DE" dirty="0" err="1" smtClean="0"/>
              <a:t>abc</a:t>
            </a: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Stichpunkte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4294967295" hasCustomPrompt="1"/>
          </p:nvPr>
        </p:nvSpPr>
        <p:spPr>
          <a:xfrm>
            <a:off x="6095999" y="4329113"/>
            <a:ext cx="5076825" cy="184785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123 </a:t>
            </a:r>
            <a:r>
              <a:rPr lang="de-DE" dirty="0" err="1" smtClean="0"/>
              <a:t>abc</a:t>
            </a: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smtClean="0"/>
              <a:t>Stichpunkte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7631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7578-507E-EB48-9067-0C25791D2183}" type="datetime1">
              <a:rPr lang="de-DE" smtClean="0"/>
              <a:t>02.06.17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796B03-C4E4-FD4A-8046-DD6EDED715FB}" type="datetime1">
              <a:rPr lang="de-DE" smtClean="0"/>
              <a:t>02.06.17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C80CBD7-D3C7-1B40-8924-6E9DAA0B7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5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5" r:id="rId8"/>
    <p:sldLayoutId id="2147484201" r:id="rId9"/>
    <p:sldLayoutId id="2147484202" r:id="rId10"/>
    <p:sldLayoutId id="2147484203" r:id="rId11"/>
    <p:sldLayoutId id="2147484204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" dirty="0"/>
              <a:t>Untersuchung der Effizienz eines Assistenzsystems für Textannotationen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Bachelorarbeit von Robert </a:t>
            </a:r>
            <a:r>
              <a:rPr lang="de-DE" dirty="0" smtClean="0"/>
              <a:t>Greinacher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 smtClean="0"/>
              <a:t>Assistenzsystem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019175" y="3473089"/>
            <a:ext cx="2019657" cy="85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457022" y="3473089"/>
            <a:ext cx="2019657" cy="85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Bearbeitung</a:t>
            </a:r>
          </a:p>
          <a:p>
            <a:pPr algn="ctr"/>
            <a:r>
              <a:rPr lang="de-DE" dirty="0" smtClean="0"/>
              <a:t>durch User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9153168" y="3473089"/>
            <a:ext cx="2019657" cy="85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Annotierter Text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12" idx="3"/>
            <a:endCxn id="14" idx="1"/>
          </p:cNvCxnSpPr>
          <p:nvPr/>
        </p:nvCxnSpPr>
        <p:spPr>
          <a:xfrm>
            <a:off x="3038832" y="3901101"/>
            <a:ext cx="3418190" cy="0"/>
          </a:xfrm>
          <a:prstGeom prst="straightConnector1">
            <a:avLst/>
          </a:prstGeom>
          <a:ln>
            <a:solidFill>
              <a:srgbClr val="E84C2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15" idx="1"/>
          </p:cNvCxnSpPr>
          <p:nvPr/>
        </p:nvCxnSpPr>
        <p:spPr>
          <a:xfrm>
            <a:off x="8476679" y="3901101"/>
            <a:ext cx="676489" cy="0"/>
          </a:xfrm>
          <a:prstGeom prst="straightConnector1">
            <a:avLst/>
          </a:prstGeom>
          <a:ln>
            <a:solidFill>
              <a:srgbClr val="E84C2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715321" y="3473089"/>
            <a:ext cx="2019657" cy="856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Vorannotation durch  Assistenz</a:t>
            </a:r>
            <a:endParaRPr lang="de-DE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3038832" y="3901101"/>
            <a:ext cx="676489" cy="0"/>
          </a:xfrm>
          <a:prstGeom prst="straightConnector1">
            <a:avLst/>
          </a:prstGeom>
          <a:ln>
            <a:solidFill>
              <a:srgbClr val="E84C2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643013" y="4896769"/>
            <a:ext cx="216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de-DE" sz="1200" dirty="0" smtClean="0"/>
              <a:t>Grundidee: </a:t>
            </a:r>
            <a:r>
              <a:rPr lang="de-DE" sz="1200" dirty="0"/>
              <a:t>Korrekturlesen </a:t>
            </a:r>
            <a:r>
              <a:rPr lang="de-DE" sz="1200" dirty="0" smtClean="0"/>
              <a:t>einfacher </a:t>
            </a:r>
            <a:r>
              <a:rPr lang="de-DE" sz="1200" dirty="0"/>
              <a:t>als </a:t>
            </a:r>
            <a:r>
              <a:rPr lang="de-DE" sz="1200"/>
              <a:t>selbst </a:t>
            </a:r>
            <a:r>
              <a:rPr lang="de-DE" sz="1200" smtClean="0"/>
              <a:t>annotieren</a:t>
            </a:r>
            <a:endParaRPr lang="de-DE" sz="1200" dirty="0"/>
          </a:p>
        </p:txBody>
      </p:sp>
      <p:cxnSp>
        <p:nvCxnSpPr>
          <p:cNvPr id="23" name="Gerade Verbindung mit Pfeil 22"/>
          <p:cNvCxnSpPr>
            <a:stCxn id="21" idx="0"/>
            <a:endCxn id="18" idx="2"/>
          </p:cNvCxnSpPr>
          <p:nvPr/>
        </p:nvCxnSpPr>
        <p:spPr>
          <a:xfrm flipV="1">
            <a:off x="4725149" y="4329113"/>
            <a:ext cx="1" cy="567656"/>
          </a:xfrm>
          <a:prstGeom prst="straightConnector1">
            <a:avLst/>
          </a:prstGeom>
          <a:ln>
            <a:solidFill>
              <a:srgbClr val="E84C2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748590" y="2536101"/>
            <a:ext cx="195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Fehlerquelle!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761014" y="4942935"/>
            <a:ext cx="14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Fehlerquelle!</a:t>
            </a:r>
            <a:endParaRPr lang="de-DE" dirty="0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4725148" y="2925981"/>
            <a:ext cx="2" cy="567656"/>
          </a:xfrm>
          <a:prstGeom prst="straightConnector1">
            <a:avLst/>
          </a:prstGeom>
          <a:ln>
            <a:solidFill>
              <a:srgbClr val="E84C2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6" idx="0"/>
            <a:endCxn id="14" idx="2"/>
          </p:cNvCxnSpPr>
          <p:nvPr/>
        </p:nvCxnSpPr>
        <p:spPr>
          <a:xfrm flipV="1">
            <a:off x="7466850" y="4329113"/>
            <a:ext cx="1" cy="613822"/>
          </a:xfrm>
          <a:prstGeom prst="straightConnector1">
            <a:avLst/>
          </a:prstGeom>
          <a:ln>
            <a:solidFill>
              <a:srgbClr val="E84C2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1" idx="3"/>
            <a:endCxn id="26" idx="1"/>
          </p:cNvCxnSpPr>
          <p:nvPr/>
        </p:nvCxnSpPr>
        <p:spPr>
          <a:xfrm flipV="1">
            <a:off x="5807284" y="5127601"/>
            <a:ext cx="953730" cy="1"/>
          </a:xfrm>
          <a:prstGeom prst="straightConnector1">
            <a:avLst/>
          </a:prstGeom>
          <a:ln>
            <a:solidFill>
              <a:srgbClr val="E84C2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5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5B8B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8" grpId="0" animBg="1"/>
      <p:bldP spid="21" grpId="0"/>
      <p:bldP spid="25" grpId="0"/>
      <p:bldP spid="2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11</a:t>
            </a:fld>
            <a:endParaRPr lang="de-DE"/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1019175" y="1700213"/>
            <a:ext cx="5076825" cy="437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de-DE" dirty="0" smtClean="0"/>
              <a:t>Generiert Vorannotationen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Grundidee: Korrekturlesen ist einfacher als selbst annotieren</a:t>
            </a:r>
          </a:p>
          <a:p>
            <a:pPr>
              <a:buFont typeface="Wingdings" charset="2"/>
              <a:buChar char="§"/>
            </a:pP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Lernt iterativ</a:t>
            </a:r>
            <a:endParaRPr lang="de-DE" dirty="0"/>
          </a:p>
          <a:p>
            <a:pPr lvl="1">
              <a:buFont typeface="Wingdings" charset="2"/>
              <a:buChar char="§"/>
            </a:pPr>
            <a:r>
              <a:rPr lang="de-DE" dirty="0"/>
              <a:t>Lernt von bereits gemachten Annotationen</a:t>
            </a:r>
          </a:p>
          <a:p>
            <a:pPr lvl="1">
              <a:buFont typeface="Wingdings" charset="2"/>
              <a:buChar char="§"/>
            </a:pPr>
            <a:r>
              <a:rPr lang="de-DE" dirty="0"/>
              <a:t>Bessere Vorschläge über die </a:t>
            </a:r>
            <a:r>
              <a:rPr lang="de-DE" dirty="0" smtClean="0"/>
              <a:t>Zeit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7416"/>
            <a:ext cx="5076825" cy="63379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90478"/>
            <a:ext cx="5076826" cy="63863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3" name="Textfeld 12"/>
          <p:cNvSpPr txBox="1"/>
          <p:nvPr/>
        </p:nvSpPr>
        <p:spPr>
          <a:xfrm>
            <a:off x="6096000" y="1700213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Beispiele: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096000" y="2084981"/>
            <a:ext cx="212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</a:t>
            </a:r>
            <a:r>
              <a:rPr lang="de-DE" sz="1200" dirty="0" smtClean="0"/>
              <a:t>hne Assistenz: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096000" y="3414071"/>
            <a:ext cx="2893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korrekte Vorannotation der Assistenz:</a:t>
            </a:r>
            <a:endParaRPr lang="de-DE" sz="1200" dirty="0"/>
          </a:p>
        </p:txBody>
      </p:sp>
      <p:sp>
        <p:nvSpPr>
          <p:cNvPr id="11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 smtClean="0"/>
              <a:t>Assistenzsystem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33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12</a:t>
            </a:fld>
            <a:endParaRPr lang="de-DE"/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1019175" y="1700213"/>
            <a:ext cx="5076825" cy="498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de-DE" dirty="0" smtClean="0"/>
              <a:t>Kann </a:t>
            </a:r>
            <a:r>
              <a:rPr lang="de-DE" dirty="0"/>
              <a:t>Fehler machen</a:t>
            </a:r>
          </a:p>
          <a:p>
            <a:pPr lvl="1">
              <a:buFont typeface="Wingdings" charset="2"/>
              <a:buChar char="§"/>
            </a:pPr>
            <a:r>
              <a:rPr lang="de-DE" dirty="0"/>
              <a:t>Die von den </a:t>
            </a:r>
            <a:r>
              <a:rPr lang="de-DE" dirty="0" smtClean="0"/>
              <a:t>Usern korrigiert </a:t>
            </a:r>
            <a:r>
              <a:rPr lang="de-DE" dirty="0"/>
              <a:t>werden </a:t>
            </a:r>
            <a:r>
              <a:rPr lang="de-DE" dirty="0" smtClean="0"/>
              <a:t>müssen</a:t>
            </a:r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In dieser Untersuchung</a:t>
            </a:r>
            <a:endParaRPr lang="de-DE" dirty="0"/>
          </a:p>
          <a:p>
            <a:pPr lvl="1">
              <a:buFont typeface="Wingdings" charset="2"/>
              <a:buChar char="§"/>
            </a:pPr>
            <a:r>
              <a:rPr lang="de-DE" dirty="0" smtClean="0"/>
              <a:t>Drei unterschiedliche Leistungsstufen der Assistenz:</a:t>
            </a:r>
          </a:p>
          <a:p>
            <a:pPr lvl="2">
              <a:buFont typeface="Wingdings" charset="2"/>
              <a:buChar char="§"/>
            </a:pPr>
            <a:r>
              <a:rPr lang="de-DE" dirty="0" smtClean="0"/>
              <a:t>10% richtige Vorschläge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50% richtige </a:t>
            </a:r>
            <a:r>
              <a:rPr lang="de-DE" dirty="0" smtClean="0"/>
              <a:t>Vorschläge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90% richtige </a:t>
            </a:r>
            <a:r>
              <a:rPr lang="de-DE" dirty="0" smtClean="0"/>
              <a:t>Vorschläge</a:t>
            </a:r>
          </a:p>
          <a:p>
            <a:pPr lvl="1">
              <a:buFont typeface="Wingdings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Konstante Leistung </a:t>
            </a:r>
            <a:r>
              <a:rPr lang="de-DE" dirty="0" smtClean="0">
                <a:solidFill>
                  <a:schemeClr val="tx1"/>
                </a:solidFill>
              </a:rPr>
              <a:t>pro VP (Simulation)</a:t>
            </a:r>
          </a:p>
          <a:p>
            <a:pPr lvl="1">
              <a:buFont typeface="Wingdings" charset="2"/>
              <a:buChar char="§"/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charset="2"/>
              <a:buChar char="§"/>
            </a:pP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7416"/>
            <a:ext cx="5076825" cy="63379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13" name="Textfeld 12"/>
          <p:cNvSpPr txBox="1"/>
          <p:nvPr/>
        </p:nvSpPr>
        <p:spPr>
          <a:xfrm>
            <a:off x="6096000" y="1700213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Beispiele: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096000" y="2084981"/>
            <a:ext cx="212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</a:t>
            </a:r>
            <a:r>
              <a:rPr lang="de-DE" sz="1200" dirty="0" smtClean="0"/>
              <a:t>hne Assistenz:</a:t>
            </a:r>
            <a:endParaRPr lang="de-DE" sz="1200" dirty="0"/>
          </a:p>
        </p:txBody>
      </p:sp>
      <p:sp>
        <p:nvSpPr>
          <p:cNvPr id="11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 smtClean="0"/>
              <a:t>Assistenzsystem</a:t>
            </a:r>
            <a:endParaRPr lang="de-DE" dirty="0"/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10188"/>
            <a:ext cx="5076825" cy="6588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6096000" y="4733189"/>
            <a:ext cx="2893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fehlerhafte </a:t>
            </a:r>
            <a:r>
              <a:rPr lang="de-DE" sz="1200" dirty="0"/>
              <a:t>Vorannotation </a:t>
            </a:r>
            <a:r>
              <a:rPr lang="de-DE" sz="1200" dirty="0" smtClean="0"/>
              <a:t>der Assistenz:</a:t>
            </a:r>
            <a:endParaRPr lang="de-DE" sz="1200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90478"/>
            <a:ext cx="5076826" cy="63863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6096000" y="3414071"/>
            <a:ext cx="2893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korrekte Vorannotation der Assistenz: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853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199" y="4352464"/>
            <a:ext cx="8996363" cy="2231215"/>
          </a:xfrm>
        </p:spPr>
        <p:txBody>
          <a:bodyPr/>
          <a:lstStyle/>
          <a:p>
            <a:r>
              <a:rPr lang="de-DE" sz="3200" dirty="0" smtClean="0"/>
              <a:t>Effizienz</a:t>
            </a:r>
            <a:r>
              <a:rPr lang="de-DE" dirty="0"/>
              <a:t> </a:t>
            </a:r>
            <a:r>
              <a:rPr lang="de-DE" dirty="0" smtClean="0"/>
              <a:t>  eines   </a:t>
            </a:r>
            <a:r>
              <a:rPr lang="de-DE" sz="3200" dirty="0" smtClean="0"/>
              <a:t>Assistenzsystems</a:t>
            </a:r>
            <a:r>
              <a:rPr lang="de-DE" dirty="0" smtClean="0"/>
              <a:t>   für   </a:t>
            </a:r>
            <a:r>
              <a:rPr lang="de-DE" sz="3200" dirty="0" smtClean="0"/>
              <a:t>Textannotationen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13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8702212" y="4883296"/>
            <a:ext cx="62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FontAwesome" charset="0"/>
                <a:ea typeface="FontAwesome" charset="0"/>
                <a:cs typeface="FontAwesome" charset="0"/>
              </a:rPr>
              <a:t></a:t>
            </a:r>
            <a:endParaRPr lang="de-DE" sz="3200" dirty="0"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106258" y="4883296"/>
            <a:ext cx="62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FontAwesome" charset="0"/>
                <a:ea typeface="FontAwesome" charset="0"/>
                <a:cs typeface="FontAwesome" charset="0"/>
              </a:rPr>
              <a:t></a:t>
            </a:r>
            <a:endParaRPr lang="de-DE" sz="3200" dirty="0">
              <a:latin typeface="FontAwesome" charset="0"/>
              <a:ea typeface="FontAwesome" charset="0"/>
              <a:cs typeface="FontAwesom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14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019175" y="2996601"/>
            <a:ext cx="5076825" cy="3587079"/>
          </a:xfrm>
        </p:spPr>
        <p:txBody>
          <a:bodyPr>
            <a:normAutofit/>
          </a:bodyPr>
          <a:lstStyle/>
          <a:p>
            <a:r>
              <a:rPr lang="de-DE" dirty="0" smtClean="0"/>
              <a:t>Richtigkeit</a:t>
            </a:r>
          </a:p>
          <a:p>
            <a:pPr lvl="1"/>
            <a:r>
              <a:rPr lang="de-DE" dirty="0" smtClean="0"/>
              <a:t>Werden mit Assistenz mehr Annotationen richtig gemacht </a:t>
            </a:r>
            <a:r>
              <a:rPr lang="de-DE" dirty="0"/>
              <a:t>als ohne </a:t>
            </a:r>
            <a:r>
              <a:rPr lang="de-DE" dirty="0" smtClean="0"/>
              <a:t>Assistenz?</a:t>
            </a:r>
          </a:p>
          <a:p>
            <a:pPr lvl="1"/>
            <a:endParaRPr lang="de-DE" dirty="0"/>
          </a:p>
          <a:p>
            <a:r>
              <a:rPr lang="de-DE" dirty="0" smtClean="0"/>
              <a:t> Tempo</a:t>
            </a:r>
          </a:p>
          <a:p>
            <a:pPr lvl="1"/>
            <a:r>
              <a:rPr lang="de-DE" dirty="0"/>
              <a:t>Werden </a:t>
            </a:r>
            <a:r>
              <a:rPr lang="de-DE" dirty="0" smtClean="0"/>
              <a:t>die </a:t>
            </a:r>
            <a:r>
              <a:rPr lang="de-DE" dirty="0"/>
              <a:t>Annotationen </a:t>
            </a:r>
            <a:r>
              <a:rPr lang="de-DE" dirty="0" smtClean="0"/>
              <a:t>mit </a:t>
            </a:r>
            <a:r>
              <a:rPr lang="de-DE" dirty="0"/>
              <a:t>Assistenz </a:t>
            </a:r>
            <a:r>
              <a:rPr lang="de-DE" dirty="0" smtClean="0"/>
              <a:t>schneller gemacht </a:t>
            </a:r>
            <a:r>
              <a:rPr lang="de-DE" dirty="0"/>
              <a:t>als ohne Assistenz?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019175" y="1709191"/>
            <a:ext cx="10153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“Effizient </a:t>
            </a:r>
            <a:r>
              <a:rPr lang="de-DE" dirty="0"/>
              <a:t>arbeiten bedeutet, so zu arbeiten, dass erzieltes Ergebnis und eingesetzte Mittel in einem möglichst günstigen Kosten-Nutzen-Verhältnis stehen und </a:t>
            </a:r>
            <a:r>
              <a:rPr lang="de-DE" dirty="0">
                <a:solidFill>
                  <a:srgbClr val="E84C22"/>
                </a:solidFill>
              </a:rPr>
              <a:t>der Nutzen dabei größer ist als die </a:t>
            </a:r>
            <a:r>
              <a:rPr lang="de-DE" dirty="0" smtClean="0">
                <a:solidFill>
                  <a:srgbClr val="E84C22"/>
                </a:solidFill>
              </a:rPr>
              <a:t>Kosten</a:t>
            </a:r>
            <a:r>
              <a:rPr lang="de-DE" dirty="0" smtClean="0"/>
              <a:t>.“</a:t>
            </a:r>
          </a:p>
          <a:p>
            <a:pPr algn="r"/>
            <a:endParaRPr lang="de-DE" sz="1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de-DE" sz="1200" i="1" dirty="0" smtClean="0">
                <a:solidFill>
                  <a:schemeClr val="bg1">
                    <a:lumMod val="50000"/>
                  </a:schemeClr>
                </a:solidFill>
              </a:rPr>
              <a:t>- Wikipedia</a:t>
            </a:r>
            <a:endParaRPr lang="de-DE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Inhaltsplatzhalter 3"/>
          <p:cNvSpPr>
            <a:spLocks noGrp="1"/>
          </p:cNvSpPr>
          <p:nvPr>
            <p:ph idx="4294967295"/>
          </p:nvPr>
        </p:nvSpPr>
        <p:spPr>
          <a:xfrm>
            <a:off x="6096000" y="2996601"/>
            <a:ext cx="5076825" cy="3861399"/>
          </a:xfrm>
        </p:spPr>
        <p:txBody>
          <a:bodyPr>
            <a:normAutofit/>
          </a:bodyPr>
          <a:lstStyle/>
          <a:p>
            <a:r>
              <a:rPr lang="de-DE" dirty="0" smtClean="0"/>
              <a:t>Übersehene Annotationsstellen</a:t>
            </a:r>
          </a:p>
          <a:p>
            <a:pPr lvl="1"/>
            <a:r>
              <a:rPr lang="de-DE" dirty="0" smtClean="0"/>
              <a:t>Werden mit Assistenz weniger Annotationsstellen übersehen als ohne?</a:t>
            </a:r>
          </a:p>
          <a:p>
            <a:pPr lvl="1"/>
            <a:endParaRPr lang="de-DE" dirty="0" smtClean="0"/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Zugabe: persönliche Empfindungen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Verändert sich die empfundene Beanspruchung und Monotonie mit einer Assistenz?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Effizienz</a:t>
            </a:r>
          </a:p>
        </p:txBody>
      </p:sp>
    </p:spTree>
    <p:extLst>
      <p:ext uri="{BB962C8B-B14F-4D97-AF65-F5344CB8AC3E}">
        <p14:creationId xmlns:p14="http://schemas.microsoft.com/office/powerpoint/2010/main" val="4119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199" y="4352464"/>
            <a:ext cx="8996363" cy="2231215"/>
          </a:xfrm>
        </p:spPr>
        <p:txBody>
          <a:bodyPr/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5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16</a:t>
            </a:fld>
            <a:endParaRPr lang="de-DE"/>
          </a:p>
        </p:txBody>
      </p:sp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98942"/>
              </p:ext>
            </p:extLst>
          </p:nvPr>
        </p:nvGraphicFramePr>
        <p:xfrm>
          <a:off x="1019175" y="1700213"/>
          <a:ext cx="10153651" cy="26289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38412"/>
                <a:gridCol w="2297191"/>
                <a:gridCol w="2101895"/>
                <a:gridCol w="3216153"/>
              </a:tblGrid>
              <a:tr h="657226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Richtigkeit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Tempo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Übersehene Annotationsstellen</a:t>
                      </a:r>
                      <a:endParaRPr lang="de-DE" b="1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90%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  <p:sp>
        <p:nvSpPr>
          <p:cNvPr id="8" name="Inhaltsplatzhalter 3"/>
          <p:cNvSpPr>
            <a:spLocks noGrp="1"/>
          </p:cNvSpPr>
          <p:nvPr>
            <p:ph idx="4294967295"/>
          </p:nvPr>
        </p:nvSpPr>
        <p:spPr>
          <a:xfrm>
            <a:off x="1019176" y="5013789"/>
            <a:ext cx="9577387" cy="1569891"/>
          </a:xfrm>
        </p:spPr>
        <p:txBody>
          <a:bodyPr anchor="b">
            <a:normAutofit/>
          </a:bodyPr>
          <a:lstStyle/>
          <a:p>
            <a:pPr marL="228600" lvl="1"/>
            <a:r>
              <a:rPr lang="de-DE" sz="1800" dirty="0"/>
              <a:t>“Grundidee: Korrekturlesen (und korrigieren) ist einfacher als selbst </a:t>
            </a:r>
            <a:r>
              <a:rPr lang="de-DE" sz="1800"/>
              <a:t>annotieren</a:t>
            </a:r>
            <a:r>
              <a:rPr lang="de-DE" sz="1800" smtClean="0"/>
              <a:t>.“</a:t>
            </a:r>
          </a:p>
          <a:p>
            <a:pPr marL="228600" lvl="1"/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106343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17</a:t>
            </a:fld>
            <a:endParaRPr lang="de-DE"/>
          </a:p>
        </p:txBody>
      </p:sp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85224"/>
              </p:ext>
            </p:extLst>
          </p:nvPr>
        </p:nvGraphicFramePr>
        <p:xfrm>
          <a:off x="1019175" y="1700213"/>
          <a:ext cx="10153651" cy="26289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38412"/>
                <a:gridCol w="2297191"/>
                <a:gridCol w="2101895"/>
                <a:gridCol w="3216153"/>
              </a:tblGrid>
              <a:tr h="657226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Richtigkeit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Tempo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Übersehene Annotationsstellen</a:t>
                      </a:r>
                      <a:endParaRPr lang="de-DE" b="1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mehr richtig</a:t>
                      </a:r>
                    </a:p>
                    <a:p>
                      <a:pPr algn="ctr"/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90%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  <p:sp>
        <p:nvSpPr>
          <p:cNvPr id="8" name="Inhaltsplatzhalter 3"/>
          <p:cNvSpPr>
            <a:spLocks noGrp="1"/>
          </p:cNvSpPr>
          <p:nvPr>
            <p:ph idx="4294967295"/>
          </p:nvPr>
        </p:nvSpPr>
        <p:spPr>
          <a:xfrm>
            <a:off x="1019176" y="5013789"/>
            <a:ext cx="9577387" cy="1569891"/>
          </a:xfrm>
        </p:spPr>
        <p:txBody>
          <a:bodyPr anchor="b">
            <a:normAutofit/>
          </a:bodyPr>
          <a:lstStyle/>
          <a:p>
            <a:pPr marL="228600" lvl="1"/>
            <a:r>
              <a:rPr lang="de-DE" sz="1800" dirty="0"/>
              <a:t>“Grundidee: Korrekturlesen (und korrigieren) ist einfacher als selbst annotieren</a:t>
            </a:r>
            <a:r>
              <a:rPr lang="de-DE" sz="1800" dirty="0" smtClean="0"/>
              <a:t>.“</a:t>
            </a:r>
          </a:p>
          <a:p>
            <a:pPr marL="228600" lvl="1"/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10380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18</a:t>
            </a:fld>
            <a:endParaRPr lang="de-DE"/>
          </a:p>
        </p:txBody>
      </p:sp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85224"/>
              </p:ext>
            </p:extLst>
          </p:nvPr>
        </p:nvGraphicFramePr>
        <p:xfrm>
          <a:off x="1019175" y="1700213"/>
          <a:ext cx="10153651" cy="26289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38412"/>
                <a:gridCol w="2297191"/>
                <a:gridCol w="2101895"/>
                <a:gridCol w="3216153"/>
              </a:tblGrid>
              <a:tr h="657226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Richtigkeit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Tempo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Übersehene Annotationsstellen</a:t>
                      </a:r>
                      <a:endParaRPr lang="de-DE" b="1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mehr richtig</a:t>
                      </a:r>
                    </a:p>
                    <a:p>
                      <a:pPr algn="ctr"/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90%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  <p:sp>
        <p:nvSpPr>
          <p:cNvPr id="5" name="Inhaltsplatzhalter 3"/>
          <p:cNvSpPr>
            <a:spLocks noGrp="1"/>
          </p:cNvSpPr>
          <p:nvPr>
            <p:ph idx="4294967295"/>
          </p:nvPr>
        </p:nvSpPr>
        <p:spPr>
          <a:xfrm>
            <a:off x="1019176" y="5013789"/>
            <a:ext cx="9577387" cy="1569891"/>
          </a:xfrm>
        </p:spPr>
        <p:txBody>
          <a:bodyPr anchor="b">
            <a:normAutofit/>
          </a:bodyPr>
          <a:lstStyle/>
          <a:p>
            <a:pPr marL="228600" lvl="1"/>
            <a:r>
              <a:rPr lang="de-DE" sz="1800" dirty="0"/>
              <a:t>“Grundidee: Korrekturlesen (und korrigieren) ist einfacher als selbst annotieren</a:t>
            </a:r>
            <a:r>
              <a:rPr lang="de-DE" sz="1800" dirty="0" smtClean="0"/>
              <a:t>.“</a:t>
            </a:r>
          </a:p>
          <a:p>
            <a:pPr marL="228600" lvl="1"/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12349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19</a:t>
            </a:fld>
            <a:endParaRPr lang="de-DE"/>
          </a:p>
        </p:txBody>
      </p:sp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03409"/>
              </p:ext>
            </p:extLst>
          </p:nvPr>
        </p:nvGraphicFramePr>
        <p:xfrm>
          <a:off x="1019175" y="1700213"/>
          <a:ext cx="10153651" cy="26289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38412"/>
                <a:gridCol w="2297191"/>
                <a:gridCol w="2101895"/>
                <a:gridCol w="3216153"/>
              </a:tblGrid>
              <a:tr h="657226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Richtigkeit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Tempo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Übersehene Annotationsstellen</a:t>
                      </a:r>
                      <a:endParaRPr lang="de-DE" b="1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mehr richtig</a:t>
                      </a:r>
                    </a:p>
                    <a:p>
                      <a:pPr algn="ctr"/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90%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  <p:sp>
        <p:nvSpPr>
          <p:cNvPr id="11" name="Inhaltsplatzhalter 3"/>
          <p:cNvSpPr>
            <a:spLocks noGrp="1"/>
          </p:cNvSpPr>
          <p:nvPr>
            <p:ph idx="4294967295"/>
          </p:nvPr>
        </p:nvSpPr>
        <p:spPr>
          <a:xfrm>
            <a:off x="1019176" y="5013789"/>
            <a:ext cx="9577387" cy="1569891"/>
          </a:xfrm>
        </p:spPr>
        <p:txBody>
          <a:bodyPr anchor="b">
            <a:normAutofit/>
          </a:bodyPr>
          <a:lstStyle/>
          <a:p>
            <a:pPr marL="228600" lvl="1"/>
            <a:r>
              <a:rPr lang="de-DE" sz="1800" dirty="0"/>
              <a:t>“Grundidee: Korrekturlesen (und korrigieren) ist einfacher als selbst annotieren</a:t>
            </a:r>
            <a:r>
              <a:rPr lang="de-DE" sz="1800" dirty="0" smtClean="0"/>
              <a:t>.“</a:t>
            </a:r>
          </a:p>
          <a:p>
            <a:r>
              <a:rPr lang="de-DE" dirty="0" smtClean="0"/>
              <a:t>➔ Jede Assistenz macht die Annotationsaufgabe besser als keine Assistenz</a:t>
            </a:r>
          </a:p>
        </p:txBody>
      </p:sp>
    </p:spTree>
    <p:extLst>
      <p:ext uri="{BB962C8B-B14F-4D97-AF65-F5344CB8AC3E}">
        <p14:creationId xmlns:p14="http://schemas.microsoft.com/office/powerpoint/2010/main" val="157003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199" y="4352464"/>
            <a:ext cx="8996363" cy="2231215"/>
          </a:xfrm>
        </p:spPr>
        <p:txBody>
          <a:bodyPr/>
          <a:lstStyle/>
          <a:p>
            <a:r>
              <a:rPr lang="de-DE" sz="3200" dirty="0" smtClean="0"/>
              <a:t>Effizienz</a:t>
            </a:r>
            <a:r>
              <a:rPr lang="de-DE" dirty="0"/>
              <a:t> </a:t>
            </a:r>
            <a:r>
              <a:rPr lang="de-DE" dirty="0" smtClean="0"/>
              <a:t>  eines   </a:t>
            </a:r>
            <a:r>
              <a:rPr lang="de-DE" sz="3200" dirty="0" smtClean="0"/>
              <a:t>Assistenzsystems</a:t>
            </a:r>
            <a:r>
              <a:rPr lang="de-DE" dirty="0" smtClean="0"/>
              <a:t>   für   </a:t>
            </a:r>
            <a:r>
              <a:rPr lang="de-DE" sz="3200" dirty="0" smtClean="0"/>
              <a:t>Textannotationen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2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20</a:t>
            </a:fld>
            <a:endParaRPr lang="de-DE"/>
          </a:p>
        </p:txBody>
      </p:sp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idx="4294967295"/>
          </p:nvPr>
        </p:nvSpPr>
        <p:spPr>
          <a:xfrm>
            <a:off x="1019175" y="5856271"/>
            <a:ext cx="9577388" cy="727410"/>
          </a:xfrm>
        </p:spPr>
        <p:txBody>
          <a:bodyPr anchor="b">
            <a:normAutofit/>
          </a:bodyPr>
          <a:lstStyle/>
          <a:p>
            <a:r>
              <a:rPr lang="de-DE" dirty="0"/>
              <a:t>➔ </a:t>
            </a:r>
            <a:r>
              <a:rPr lang="de-DE" dirty="0" smtClean="0"/>
              <a:t>Der Einfluss des </a:t>
            </a:r>
            <a:r>
              <a:rPr lang="de-DE" dirty="0"/>
              <a:t>Assistenzsystems nimmt proportional zur Richtigkeit </a:t>
            </a:r>
            <a:r>
              <a:rPr lang="de-DE" dirty="0" smtClean="0"/>
              <a:t>des Assistenzsystems zu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50466"/>
              </p:ext>
            </p:extLst>
          </p:nvPr>
        </p:nvGraphicFramePr>
        <p:xfrm>
          <a:off x="1019175" y="1700213"/>
          <a:ext cx="10153651" cy="39433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38412"/>
                <a:gridCol w="2297191"/>
                <a:gridCol w="2101895"/>
                <a:gridCol w="3216153"/>
              </a:tblGrid>
              <a:tr h="657226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Richtigkeit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Tempo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Übersehene Annotationsstellen</a:t>
                      </a:r>
                      <a:endParaRPr lang="de-DE" b="1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mehr richtig</a:t>
                      </a:r>
                    </a:p>
                    <a:p>
                      <a:pPr algn="ctr"/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90%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10%</a:t>
                      </a:r>
                      <a:r>
                        <a:rPr lang="de-DE" dirty="0" smtClean="0"/>
                        <a:t> &lt; </a:t>
                      </a:r>
                      <a:r>
                        <a:rPr lang="de-DE" b="1" dirty="0" smtClean="0"/>
                        <a:t>50%</a:t>
                      </a: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50%</a:t>
                      </a:r>
                      <a:r>
                        <a:rPr lang="de-DE" sz="1200" baseline="0" dirty="0" smtClean="0"/>
                        <a:t> richtige Assistenz macht </a:t>
                      </a:r>
                      <a:r>
                        <a:rPr lang="de-DE" sz="1800" baseline="0" dirty="0" smtClean="0"/>
                        <a:t>noch mehr richtig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50%</a:t>
                      </a:r>
                      <a:r>
                        <a:rPr lang="de-DE" sz="1200" baseline="0" dirty="0" smtClean="0"/>
                        <a:t> richtige Assistenz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noch schneller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50%</a:t>
                      </a:r>
                      <a:r>
                        <a:rPr lang="de-DE" sz="1200" baseline="0" dirty="0" smtClean="0"/>
                        <a:t> richtige Assistenz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noch weniger übersehen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dirty="0" smtClean="0"/>
                        <a:t> &lt; </a:t>
                      </a:r>
                      <a:r>
                        <a:rPr lang="de-DE" b="1" dirty="0" smtClean="0"/>
                        <a:t>90%</a:t>
                      </a: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90%</a:t>
                      </a:r>
                      <a:r>
                        <a:rPr lang="de-DE" sz="1200" baseline="0" dirty="0" smtClean="0"/>
                        <a:t> richtige Assistenz macht </a:t>
                      </a:r>
                      <a:r>
                        <a:rPr lang="de-DE" sz="1800" baseline="0" dirty="0" smtClean="0"/>
                        <a:t>noch mehr richtig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90%</a:t>
                      </a:r>
                      <a:r>
                        <a:rPr lang="de-DE" sz="1200" baseline="0" dirty="0" smtClean="0"/>
                        <a:t> richtige Assistenz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noch schneller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90%</a:t>
                      </a:r>
                      <a:r>
                        <a:rPr lang="de-DE" sz="1200" baseline="0" dirty="0" smtClean="0"/>
                        <a:t> richtige Assistenz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noch weniger übersehen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07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 smtClean="0"/>
              <a:t>Aufgabe</a:t>
            </a:r>
            <a:r>
              <a:rPr lang="de-DE" dirty="0" smtClean="0"/>
              <a:t>   und   </a:t>
            </a:r>
            <a:r>
              <a:rPr lang="de-DE" sz="3200" dirty="0" smtClean="0"/>
              <a:t>Versuchsaufbau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22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019174" y="4329113"/>
            <a:ext cx="5076825" cy="184785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14 Nachrichtentexte verschiedener Themen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5989 Worte, etwa 25 min Lesezeit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73 Absätze, 305 Sätze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Ausgewählt nach Länge und Anzahl der Annotationsstellen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>
            <a:normAutofit/>
          </a:bodyPr>
          <a:lstStyle/>
          <a:p>
            <a:r>
              <a:rPr lang="de-DE" dirty="0" smtClean="0"/>
              <a:t>Bearbeitungsgegenstand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6096000" y="4329113"/>
            <a:ext cx="5076825" cy="1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de-DE" dirty="0" smtClean="0"/>
              <a:t>Annotation von </a:t>
            </a:r>
            <a:r>
              <a:rPr lang="de-DE" dirty="0" smtClean="0">
                <a:solidFill>
                  <a:srgbClr val="94B243"/>
                </a:solidFill>
              </a:rPr>
              <a:t>Personen- </a:t>
            </a:r>
            <a:r>
              <a:rPr lang="de-DE" dirty="0" smtClean="0"/>
              <a:t>und </a:t>
            </a:r>
            <a:r>
              <a:rPr lang="de-DE" dirty="0" smtClean="0">
                <a:solidFill>
                  <a:srgbClr val="7888A6"/>
                </a:solidFill>
              </a:rPr>
              <a:t>Organisationsnamen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Insgesamt 310 Annotationsstellen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8" y="1707431"/>
            <a:ext cx="9001125" cy="1702916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8" y="1707430"/>
            <a:ext cx="9001131" cy="170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595438" y="2514599"/>
            <a:ext cx="900112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VersuchsAufbau</a:t>
            </a:r>
            <a:endParaRPr lang="de-DE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1019175" y="4329114"/>
            <a:ext cx="5076825" cy="1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08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24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019174" y="4329113"/>
            <a:ext cx="10153651" cy="184785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Text absatzweise auf vier Blöcke verteilt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möglichst gleich viele Annotationsstellen pro Block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VersuchsAufbau</a:t>
            </a:r>
            <a:endParaRPr lang="de-DE" dirty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1019175" y="4329114"/>
            <a:ext cx="5076825" cy="1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595438" y="2511193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¼ </a:t>
            </a:r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120924" y="2511193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¼ </a:t>
            </a:r>
            <a:r>
              <a:rPr lang="de-DE" dirty="0"/>
              <a:t>Text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646410" y="2511193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¼ </a:t>
            </a:r>
            <a:r>
              <a:rPr lang="de-DE" dirty="0"/>
              <a:t>Text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9171896" y="2511193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¼ </a:t>
            </a:r>
            <a:r>
              <a:rPr lang="de-DE" dirty="0"/>
              <a:t>Text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434800" y="3168379"/>
            <a:ext cx="174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1. Block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76 Annotationsstellen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960434" y="3168378"/>
            <a:ext cx="174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2. Block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77 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Annotationsstellen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6486068" y="3168377"/>
            <a:ext cx="174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3. Block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78 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Annotationsstellen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9011406" y="3163970"/>
            <a:ext cx="174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4. Block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79 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Annotationsstellen</a:t>
            </a:r>
          </a:p>
        </p:txBody>
      </p:sp>
    </p:spTree>
    <p:extLst>
      <p:ext uri="{BB962C8B-B14F-4D97-AF65-F5344CB8AC3E}">
        <p14:creationId xmlns:p14="http://schemas.microsoft.com/office/powerpoint/2010/main" val="211294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25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019174" y="4329113"/>
            <a:ext cx="10153651" cy="184785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Text absatzweise auf vier Blöcke </a:t>
            </a:r>
            <a:r>
              <a:rPr lang="de-DE" dirty="0" smtClean="0"/>
              <a:t>verteilt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Zwei Blöcke mit Assistenz, zwei ohne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(Messzeitpunkt,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within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Faktor)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VersuchsAufbau</a:t>
            </a:r>
            <a:endParaRPr lang="de-DE" dirty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1019175" y="4329114"/>
            <a:ext cx="5076825" cy="1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606325" y="2511193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131811" y="2511192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¬ Assistenz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657297" y="2511192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9182783" y="2511192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Assistenz</a:t>
            </a:r>
          </a:p>
        </p:txBody>
      </p:sp>
    </p:spTree>
    <p:extLst>
      <p:ext uri="{BB962C8B-B14F-4D97-AF65-F5344CB8AC3E}">
        <p14:creationId xmlns:p14="http://schemas.microsoft.com/office/powerpoint/2010/main" val="11639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26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019174" y="4329113"/>
            <a:ext cx="10153651" cy="184785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Text absatzweise auf vier Blöcke </a:t>
            </a:r>
            <a:r>
              <a:rPr lang="de-DE" dirty="0" smtClean="0"/>
              <a:t>verteilt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Zwei Blöcke mit Assistenz, zwei ohne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Messzeitpunkt,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within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Faktor)</a:t>
            </a: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Reihenfolge alterniert zwischen VPs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Faktor, ausbalanciert)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VersuchsAufbau</a:t>
            </a:r>
            <a:endParaRPr lang="de-DE" dirty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1019175" y="4329114"/>
            <a:ext cx="5076825" cy="1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595438" y="2286932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</a:t>
            </a:r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120924" y="2286931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646410" y="2286931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</a:t>
            </a:r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9171896" y="2286931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606325" y="2840931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131811" y="2840930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¬ Assistenz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657297" y="2840930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9182783" y="2840930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Assistenz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35752" y="2286931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 smtClean="0"/>
              <a:t>A</a:t>
            </a:r>
            <a:endParaRPr lang="de-DE" baseline="-25000" dirty="0"/>
          </a:p>
        </p:txBody>
      </p:sp>
      <p:sp>
        <p:nvSpPr>
          <p:cNvPr id="19" name="Textfeld 18"/>
          <p:cNvSpPr txBox="1"/>
          <p:nvPr/>
        </p:nvSpPr>
        <p:spPr>
          <a:xfrm>
            <a:off x="312278" y="2840930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 smtClean="0"/>
              <a:t>B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10062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27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019174" y="4329113"/>
            <a:ext cx="10153651" cy="184785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/>
              <a:t>Text absatzweise auf vier Blöcke </a:t>
            </a:r>
            <a:r>
              <a:rPr lang="de-DE" dirty="0" smtClean="0"/>
              <a:t>verteilt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Zwei Blöcke mit Assistenz, zwei ohne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(Messzeitpunkt,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within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Faktor)</a:t>
            </a: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Reihenfolge alterniert zwischen VPs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Faktor, ausbalanciert)</a:t>
            </a: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Zwei </a:t>
            </a:r>
            <a:r>
              <a:rPr lang="de-DE" dirty="0"/>
              <a:t>bzw. vier </a:t>
            </a:r>
            <a:r>
              <a:rPr lang="de-DE" dirty="0" smtClean="0"/>
              <a:t>Fragen nach jedem Block, demografischer Fragebogen zum Ende</a:t>
            </a:r>
            <a:endParaRPr lang="de-DE" dirty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1019175" y="4329114"/>
            <a:ext cx="5076825" cy="1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595438" y="2286932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</a:t>
            </a:r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120924" y="2286931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646410" y="2286931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</a:t>
            </a:r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9171896" y="2286931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606325" y="2840931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131811" y="2840930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¬ Assistenz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657297" y="2840930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9182783" y="2840930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Assistenz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35752" y="2286931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 smtClean="0"/>
              <a:t>A</a:t>
            </a:r>
            <a:endParaRPr lang="de-DE" baseline="-25000" dirty="0"/>
          </a:p>
        </p:txBody>
      </p:sp>
      <p:sp>
        <p:nvSpPr>
          <p:cNvPr id="19" name="Textfeld 18"/>
          <p:cNvSpPr txBox="1"/>
          <p:nvPr/>
        </p:nvSpPr>
        <p:spPr>
          <a:xfrm>
            <a:off x="312278" y="2840930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 smtClean="0"/>
              <a:t>B</a:t>
            </a:r>
            <a:endParaRPr lang="de-DE" baseline="-25000" dirty="0"/>
          </a:p>
        </p:txBody>
      </p:sp>
      <p:sp>
        <p:nvSpPr>
          <p:cNvPr id="6" name="Textfeld 5"/>
          <p:cNvSpPr txBox="1"/>
          <p:nvPr/>
        </p:nvSpPr>
        <p:spPr>
          <a:xfrm rot="16200000">
            <a:off x="3149036" y="2100407"/>
            <a:ext cx="838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 Fragen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 rot="16200000">
            <a:off x="3149035" y="3121530"/>
            <a:ext cx="838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  <a:r>
              <a:rPr lang="de-DE" sz="1200" dirty="0" smtClean="0"/>
              <a:t> Fragen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8210893" y="2098664"/>
            <a:ext cx="838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 Fragen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210892" y="3119787"/>
            <a:ext cx="838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  <a:r>
              <a:rPr lang="de-DE" sz="1200" dirty="0" smtClean="0"/>
              <a:t> Fragen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5663634" y="2098664"/>
            <a:ext cx="838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  <a:r>
              <a:rPr lang="de-DE" sz="1200" dirty="0" smtClean="0"/>
              <a:t> Fragen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 rot="16200000">
            <a:off x="5663633" y="3119787"/>
            <a:ext cx="838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 Fragen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 rot="16200000">
            <a:off x="10725493" y="2098665"/>
            <a:ext cx="838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  <a:r>
              <a:rPr lang="de-DE" sz="1200" dirty="0" smtClean="0"/>
              <a:t> Fragen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 rot="16200000">
            <a:off x="10725492" y="3119788"/>
            <a:ext cx="838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 Fragen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 rot="16200000">
            <a:off x="10640108" y="2609225"/>
            <a:ext cx="18593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Demog</a:t>
            </a:r>
            <a:r>
              <a:rPr lang="de-DE" sz="1200" dirty="0" smtClean="0"/>
              <a:t>. Fragebogen</a:t>
            </a:r>
            <a:endParaRPr lang="de-DE" sz="1200" dirty="0"/>
          </a:p>
        </p:txBody>
      </p:sp>
      <p:sp>
        <p:nvSpPr>
          <p:cNvPr id="2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VersuchsAufbau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3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0611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28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019174" y="4329112"/>
            <a:ext cx="10153651" cy="225456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/>
              <a:t>Text absatzweise auf vier Blöcke </a:t>
            </a:r>
            <a:r>
              <a:rPr lang="de-DE" dirty="0" smtClean="0"/>
              <a:t>verteilt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Zwei Blöcke mit Assistenz, zwei ohne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(Messzeitpunkt,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within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Faktor)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Reihenfolge alterniert zwischen VPs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Faktor, ausbalanciert)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de-DE" dirty="0" smtClean="0"/>
              <a:t>Zwei </a:t>
            </a:r>
            <a:r>
              <a:rPr lang="de-DE" dirty="0"/>
              <a:t>bzw. vier </a:t>
            </a:r>
            <a:r>
              <a:rPr lang="de-DE" dirty="0" smtClean="0"/>
              <a:t>Fragen nach jedem Block</a:t>
            </a:r>
            <a:r>
              <a:rPr lang="de-DE" dirty="0"/>
              <a:t>, demografischer Fragebogen zum </a:t>
            </a:r>
            <a:r>
              <a:rPr lang="de-DE" dirty="0" smtClean="0"/>
              <a:t>Ende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3 Stufen der Assistenz: 10% korrekt / 50% korrekt / 90% korrekt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Faktor)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1019175" y="4329114"/>
            <a:ext cx="5076825" cy="1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600881" y="1867418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</a:t>
            </a:r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630467" y="1866825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</a:t>
            </a:r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606325" y="2840931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10%</a:t>
            </a:r>
            <a:endParaRPr lang="de-DE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4131811" y="3252408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¬ Assistenz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9176657" y="3250132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Assistenz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35752" y="2286931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VP</a:t>
            </a:r>
            <a:r>
              <a:rPr lang="de-DE" baseline="-25000" smtClean="0"/>
              <a:t>A, 90</a:t>
            </a:r>
            <a:endParaRPr lang="de-DE" baseline="-25000" dirty="0"/>
          </a:p>
        </p:txBody>
      </p:sp>
      <p:sp>
        <p:nvSpPr>
          <p:cNvPr id="19" name="Textfeld 18"/>
          <p:cNvSpPr txBox="1"/>
          <p:nvPr/>
        </p:nvSpPr>
        <p:spPr>
          <a:xfrm>
            <a:off x="312278" y="2840930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/>
              <a:t>B</a:t>
            </a:r>
            <a:r>
              <a:rPr lang="de-DE" baseline="-25000" dirty="0" smtClean="0"/>
              <a:t>, 10</a:t>
            </a:r>
            <a:endParaRPr lang="de-DE" baseline="-25000" dirty="0"/>
          </a:p>
        </p:txBody>
      </p:sp>
      <p:sp>
        <p:nvSpPr>
          <p:cNvPr id="6" name="Textfeld 5"/>
          <p:cNvSpPr txBox="1"/>
          <p:nvPr/>
        </p:nvSpPr>
        <p:spPr>
          <a:xfrm rot="16200000">
            <a:off x="2962815" y="1914185"/>
            <a:ext cx="12106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 Fragen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 rot="16200000">
            <a:off x="2968029" y="3302537"/>
            <a:ext cx="12002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  <a:r>
              <a:rPr lang="de-DE" sz="1200" dirty="0" smtClean="0"/>
              <a:t> Fragen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8025542" y="1913313"/>
            <a:ext cx="12089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 Fragen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029015" y="3301665"/>
            <a:ext cx="12019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  <a:r>
              <a:rPr lang="de-DE" sz="1200" dirty="0" smtClean="0"/>
              <a:t> Fragen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5478284" y="1913313"/>
            <a:ext cx="120890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  <a:r>
              <a:rPr lang="de-DE" sz="1200" dirty="0" smtClean="0"/>
              <a:t> Fragen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 rot="16200000">
            <a:off x="5481755" y="3301665"/>
            <a:ext cx="1201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 Fragen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1606324" y="3257023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50%</a:t>
            </a:r>
            <a:endParaRPr lang="de-DE" baseline="-25000" dirty="0"/>
          </a:p>
        </p:txBody>
      </p:sp>
      <p:sp>
        <p:nvSpPr>
          <p:cNvPr id="27" name="Textfeld 26"/>
          <p:cNvSpPr txBox="1"/>
          <p:nvPr/>
        </p:nvSpPr>
        <p:spPr>
          <a:xfrm>
            <a:off x="1606325" y="3675579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90%</a:t>
            </a:r>
            <a:endParaRPr lang="de-DE" baseline="-25000" dirty="0"/>
          </a:p>
        </p:txBody>
      </p:sp>
      <p:cxnSp>
        <p:nvCxnSpPr>
          <p:cNvPr id="37" name="Gerade Verbindung 36"/>
          <p:cNvCxnSpPr/>
          <p:nvPr/>
        </p:nvCxnSpPr>
        <p:spPr>
          <a:xfrm flipV="1">
            <a:off x="335752" y="2743200"/>
            <a:ext cx="10947340" cy="27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 rot="16200000">
            <a:off x="10540142" y="1913313"/>
            <a:ext cx="1208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  <a:r>
              <a:rPr lang="de-DE" sz="1200" dirty="0" smtClean="0"/>
              <a:t> Fragen</a:t>
            </a:r>
            <a:endParaRPr lang="de-DE" sz="1200" dirty="0"/>
          </a:p>
        </p:txBody>
      </p:sp>
      <p:sp>
        <p:nvSpPr>
          <p:cNvPr id="41" name="Textfeld 40"/>
          <p:cNvSpPr txBox="1"/>
          <p:nvPr/>
        </p:nvSpPr>
        <p:spPr>
          <a:xfrm rot="16200000">
            <a:off x="10543615" y="3301665"/>
            <a:ext cx="12019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 Fragen</a:t>
            </a:r>
            <a:endParaRPr lang="de-DE" sz="1200" dirty="0"/>
          </a:p>
        </p:txBody>
      </p:sp>
      <p:sp>
        <p:nvSpPr>
          <p:cNvPr id="42" name="Textfeld 41"/>
          <p:cNvSpPr txBox="1"/>
          <p:nvPr/>
        </p:nvSpPr>
        <p:spPr>
          <a:xfrm rot="16200000">
            <a:off x="10272878" y="2605750"/>
            <a:ext cx="2593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demografischer Fragebogen</a:t>
            </a:r>
            <a:endParaRPr lang="de-DE" sz="1200" dirty="0"/>
          </a:p>
        </p:txBody>
      </p:sp>
      <p:sp>
        <p:nvSpPr>
          <p:cNvPr id="46" name="Textfeld 45"/>
          <p:cNvSpPr txBox="1"/>
          <p:nvPr/>
        </p:nvSpPr>
        <p:spPr>
          <a:xfrm>
            <a:off x="4115481" y="1447363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10%</a:t>
            </a:r>
            <a:endParaRPr lang="de-DE" baseline="-25000" dirty="0"/>
          </a:p>
        </p:txBody>
      </p:sp>
      <p:sp>
        <p:nvSpPr>
          <p:cNvPr id="47" name="Textfeld 46"/>
          <p:cNvSpPr txBox="1"/>
          <p:nvPr/>
        </p:nvSpPr>
        <p:spPr>
          <a:xfrm>
            <a:off x="4115480" y="1863455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50%</a:t>
            </a:r>
            <a:endParaRPr lang="de-DE" baseline="-25000" dirty="0"/>
          </a:p>
        </p:txBody>
      </p:sp>
      <p:sp>
        <p:nvSpPr>
          <p:cNvPr id="48" name="Textfeld 47"/>
          <p:cNvSpPr txBox="1"/>
          <p:nvPr/>
        </p:nvSpPr>
        <p:spPr>
          <a:xfrm>
            <a:off x="4115481" y="2282011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90%</a:t>
            </a:r>
            <a:endParaRPr lang="de-DE" baseline="-25000" dirty="0"/>
          </a:p>
        </p:txBody>
      </p:sp>
      <p:sp>
        <p:nvSpPr>
          <p:cNvPr id="49" name="Textfeld 48"/>
          <p:cNvSpPr txBox="1"/>
          <p:nvPr/>
        </p:nvSpPr>
        <p:spPr>
          <a:xfrm>
            <a:off x="6646410" y="2840930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10%</a:t>
            </a:r>
            <a:endParaRPr lang="de-DE" baseline="-25000" dirty="0"/>
          </a:p>
        </p:txBody>
      </p:sp>
      <p:sp>
        <p:nvSpPr>
          <p:cNvPr id="50" name="Textfeld 49"/>
          <p:cNvSpPr txBox="1"/>
          <p:nvPr/>
        </p:nvSpPr>
        <p:spPr>
          <a:xfrm>
            <a:off x="6646409" y="3257022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50%</a:t>
            </a:r>
            <a:endParaRPr lang="de-DE" baseline="-25000" dirty="0"/>
          </a:p>
        </p:txBody>
      </p:sp>
      <p:sp>
        <p:nvSpPr>
          <p:cNvPr id="51" name="Textfeld 50"/>
          <p:cNvSpPr txBox="1"/>
          <p:nvPr/>
        </p:nvSpPr>
        <p:spPr>
          <a:xfrm>
            <a:off x="6646410" y="3675578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90%</a:t>
            </a:r>
            <a:endParaRPr lang="de-DE" baseline="-25000" dirty="0"/>
          </a:p>
        </p:txBody>
      </p:sp>
      <p:sp>
        <p:nvSpPr>
          <p:cNvPr id="52" name="Textfeld 51"/>
          <p:cNvSpPr txBox="1"/>
          <p:nvPr/>
        </p:nvSpPr>
        <p:spPr>
          <a:xfrm>
            <a:off x="9177339" y="1447363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10%</a:t>
            </a:r>
            <a:endParaRPr lang="de-DE" baseline="-25000" dirty="0"/>
          </a:p>
        </p:txBody>
      </p:sp>
      <p:sp>
        <p:nvSpPr>
          <p:cNvPr id="53" name="Textfeld 52"/>
          <p:cNvSpPr txBox="1"/>
          <p:nvPr/>
        </p:nvSpPr>
        <p:spPr>
          <a:xfrm>
            <a:off x="9177338" y="1863455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50%</a:t>
            </a:r>
            <a:endParaRPr lang="de-DE" baseline="-25000" dirty="0"/>
          </a:p>
        </p:txBody>
      </p:sp>
      <p:sp>
        <p:nvSpPr>
          <p:cNvPr id="54" name="Textfeld 53"/>
          <p:cNvSpPr txBox="1"/>
          <p:nvPr/>
        </p:nvSpPr>
        <p:spPr>
          <a:xfrm>
            <a:off x="9177339" y="2282011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90%</a:t>
            </a:r>
            <a:endParaRPr lang="de-DE" baseline="-25000" dirty="0"/>
          </a:p>
        </p:txBody>
      </p:sp>
      <p:sp>
        <p:nvSpPr>
          <p:cNvPr id="55" name="Titel 2"/>
          <p:cNvSpPr txBox="1">
            <a:spLocks/>
          </p:cNvSpPr>
          <p:nvPr/>
        </p:nvSpPr>
        <p:spPr>
          <a:xfrm>
            <a:off x="1595438" y="201699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VersuchsAufbau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312278" y="3256371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/>
              <a:t>B</a:t>
            </a:r>
            <a:r>
              <a:rPr lang="de-DE" baseline="-25000" dirty="0" smtClean="0"/>
              <a:t>, 50</a:t>
            </a:r>
            <a:endParaRPr lang="de-DE" baseline="-25000" dirty="0"/>
          </a:p>
        </p:txBody>
      </p:sp>
      <p:sp>
        <p:nvSpPr>
          <p:cNvPr id="57" name="Textfeld 56"/>
          <p:cNvSpPr txBox="1"/>
          <p:nvPr/>
        </p:nvSpPr>
        <p:spPr>
          <a:xfrm>
            <a:off x="333590" y="3671812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/>
              <a:t>B</a:t>
            </a:r>
            <a:r>
              <a:rPr lang="de-DE" baseline="-25000" dirty="0" smtClean="0"/>
              <a:t>, </a:t>
            </a:r>
            <a:r>
              <a:rPr lang="de-DE" baseline="-25000" dirty="0"/>
              <a:t>9</a:t>
            </a:r>
            <a:r>
              <a:rPr lang="de-DE" baseline="-25000" dirty="0" smtClean="0"/>
              <a:t>0</a:t>
            </a:r>
            <a:endParaRPr lang="de-DE" baseline="-25000" dirty="0"/>
          </a:p>
        </p:txBody>
      </p:sp>
      <p:sp>
        <p:nvSpPr>
          <p:cNvPr id="58" name="Textfeld 57"/>
          <p:cNvSpPr txBox="1"/>
          <p:nvPr/>
        </p:nvSpPr>
        <p:spPr>
          <a:xfrm>
            <a:off x="312277" y="1863455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 smtClean="0"/>
              <a:t>A, 50</a:t>
            </a:r>
            <a:endParaRPr lang="de-DE" baseline="-250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2276" y="1447537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 smtClean="0"/>
              <a:t>A, 10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1075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29</a:t>
            </a:fld>
            <a:endParaRPr lang="de-DE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1019175" y="4329114"/>
            <a:ext cx="5076825" cy="1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600881" y="1867418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</a:t>
            </a:r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630467" y="1866825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</a:t>
            </a:r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606325" y="2840931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10%</a:t>
            </a:r>
            <a:endParaRPr lang="de-DE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4131811" y="3252408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¬ Assistenz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9176657" y="3250132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Assistenz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35752" y="2286931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VP</a:t>
            </a:r>
            <a:r>
              <a:rPr lang="de-DE" baseline="-25000" smtClean="0"/>
              <a:t>A, 90</a:t>
            </a:r>
            <a:endParaRPr lang="de-DE" baseline="-25000" dirty="0"/>
          </a:p>
        </p:txBody>
      </p:sp>
      <p:sp>
        <p:nvSpPr>
          <p:cNvPr id="19" name="Textfeld 18"/>
          <p:cNvSpPr txBox="1"/>
          <p:nvPr/>
        </p:nvSpPr>
        <p:spPr>
          <a:xfrm>
            <a:off x="312278" y="2840930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/>
              <a:t>B</a:t>
            </a:r>
            <a:r>
              <a:rPr lang="de-DE" baseline="-25000" dirty="0" smtClean="0"/>
              <a:t>, 10</a:t>
            </a:r>
            <a:endParaRPr lang="de-DE" baseline="-25000" dirty="0"/>
          </a:p>
        </p:txBody>
      </p:sp>
      <p:sp>
        <p:nvSpPr>
          <p:cNvPr id="6" name="Textfeld 5"/>
          <p:cNvSpPr txBox="1"/>
          <p:nvPr/>
        </p:nvSpPr>
        <p:spPr>
          <a:xfrm rot="16200000">
            <a:off x="2962815" y="1914185"/>
            <a:ext cx="12106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 Fragen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 rot="16200000">
            <a:off x="2968029" y="3302537"/>
            <a:ext cx="12002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  <a:r>
              <a:rPr lang="de-DE" sz="1200" dirty="0" smtClean="0"/>
              <a:t> Fragen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8025542" y="1913313"/>
            <a:ext cx="12089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 Fragen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029015" y="3301665"/>
            <a:ext cx="12019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  <a:r>
              <a:rPr lang="de-DE" sz="1200" dirty="0" smtClean="0"/>
              <a:t> Fragen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5478284" y="1913313"/>
            <a:ext cx="120890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  <a:r>
              <a:rPr lang="de-DE" sz="1200" dirty="0" smtClean="0"/>
              <a:t> Fragen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 rot="16200000">
            <a:off x="5481755" y="3301665"/>
            <a:ext cx="1201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 Fragen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1606324" y="3257023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50%</a:t>
            </a:r>
            <a:endParaRPr lang="de-DE" baseline="-25000" dirty="0"/>
          </a:p>
        </p:txBody>
      </p:sp>
      <p:sp>
        <p:nvSpPr>
          <p:cNvPr id="27" name="Textfeld 26"/>
          <p:cNvSpPr txBox="1"/>
          <p:nvPr/>
        </p:nvSpPr>
        <p:spPr>
          <a:xfrm>
            <a:off x="1606325" y="3675579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90%</a:t>
            </a:r>
            <a:endParaRPr lang="de-DE" baseline="-25000" dirty="0"/>
          </a:p>
        </p:txBody>
      </p:sp>
      <p:cxnSp>
        <p:nvCxnSpPr>
          <p:cNvPr id="37" name="Gerade Verbindung 36"/>
          <p:cNvCxnSpPr/>
          <p:nvPr/>
        </p:nvCxnSpPr>
        <p:spPr>
          <a:xfrm flipV="1">
            <a:off x="335752" y="2743200"/>
            <a:ext cx="10947340" cy="27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 rot="16200000">
            <a:off x="10540142" y="1913313"/>
            <a:ext cx="1208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  <a:r>
              <a:rPr lang="de-DE" sz="1200" dirty="0" smtClean="0"/>
              <a:t> Fragen</a:t>
            </a:r>
            <a:endParaRPr lang="de-DE" sz="1200" dirty="0"/>
          </a:p>
        </p:txBody>
      </p:sp>
      <p:sp>
        <p:nvSpPr>
          <p:cNvPr id="41" name="Textfeld 40"/>
          <p:cNvSpPr txBox="1"/>
          <p:nvPr/>
        </p:nvSpPr>
        <p:spPr>
          <a:xfrm rot="16200000">
            <a:off x="10543615" y="3301665"/>
            <a:ext cx="12019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 Fragen</a:t>
            </a:r>
            <a:endParaRPr lang="de-DE" sz="1200" dirty="0"/>
          </a:p>
        </p:txBody>
      </p:sp>
      <p:sp>
        <p:nvSpPr>
          <p:cNvPr id="42" name="Textfeld 41"/>
          <p:cNvSpPr txBox="1"/>
          <p:nvPr/>
        </p:nvSpPr>
        <p:spPr>
          <a:xfrm rot="16200000">
            <a:off x="10272878" y="2605750"/>
            <a:ext cx="2593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demografischer Fragebogen</a:t>
            </a:r>
            <a:endParaRPr lang="de-DE" sz="1200" dirty="0"/>
          </a:p>
        </p:txBody>
      </p:sp>
      <p:sp>
        <p:nvSpPr>
          <p:cNvPr id="46" name="Textfeld 45"/>
          <p:cNvSpPr txBox="1"/>
          <p:nvPr/>
        </p:nvSpPr>
        <p:spPr>
          <a:xfrm>
            <a:off x="4115481" y="1447363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10%</a:t>
            </a:r>
            <a:endParaRPr lang="de-DE" baseline="-25000" dirty="0"/>
          </a:p>
        </p:txBody>
      </p:sp>
      <p:sp>
        <p:nvSpPr>
          <p:cNvPr id="47" name="Textfeld 46"/>
          <p:cNvSpPr txBox="1"/>
          <p:nvPr/>
        </p:nvSpPr>
        <p:spPr>
          <a:xfrm>
            <a:off x="4115480" y="1863455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50%</a:t>
            </a:r>
            <a:endParaRPr lang="de-DE" baseline="-25000" dirty="0"/>
          </a:p>
        </p:txBody>
      </p:sp>
      <p:sp>
        <p:nvSpPr>
          <p:cNvPr id="48" name="Textfeld 47"/>
          <p:cNvSpPr txBox="1"/>
          <p:nvPr/>
        </p:nvSpPr>
        <p:spPr>
          <a:xfrm>
            <a:off x="4115481" y="2282011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90%</a:t>
            </a:r>
            <a:endParaRPr lang="de-DE" baseline="-25000" dirty="0"/>
          </a:p>
        </p:txBody>
      </p:sp>
      <p:sp>
        <p:nvSpPr>
          <p:cNvPr id="49" name="Textfeld 48"/>
          <p:cNvSpPr txBox="1"/>
          <p:nvPr/>
        </p:nvSpPr>
        <p:spPr>
          <a:xfrm>
            <a:off x="6646410" y="2840930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10%</a:t>
            </a:r>
            <a:endParaRPr lang="de-DE" baseline="-25000" dirty="0"/>
          </a:p>
        </p:txBody>
      </p:sp>
      <p:sp>
        <p:nvSpPr>
          <p:cNvPr id="50" name="Textfeld 49"/>
          <p:cNvSpPr txBox="1"/>
          <p:nvPr/>
        </p:nvSpPr>
        <p:spPr>
          <a:xfrm>
            <a:off x="6646409" y="3257022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50%</a:t>
            </a:r>
            <a:endParaRPr lang="de-DE" baseline="-25000" dirty="0"/>
          </a:p>
        </p:txBody>
      </p:sp>
      <p:sp>
        <p:nvSpPr>
          <p:cNvPr id="51" name="Textfeld 50"/>
          <p:cNvSpPr txBox="1"/>
          <p:nvPr/>
        </p:nvSpPr>
        <p:spPr>
          <a:xfrm>
            <a:off x="6646410" y="3675578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90%</a:t>
            </a:r>
            <a:endParaRPr lang="de-DE" baseline="-25000" dirty="0"/>
          </a:p>
        </p:txBody>
      </p:sp>
      <p:sp>
        <p:nvSpPr>
          <p:cNvPr id="52" name="Textfeld 51"/>
          <p:cNvSpPr txBox="1"/>
          <p:nvPr/>
        </p:nvSpPr>
        <p:spPr>
          <a:xfrm>
            <a:off x="9177339" y="1447363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10%</a:t>
            </a:r>
            <a:endParaRPr lang="de-DE" baseline="-25000" dirty="0"/>
          </a:p>
        </p:txBody>
      </p:sp>
      <p:sp>
        <p:nvSpPr>
          <p:cNvPr id="53" name="Textfeld 52"/>
          <p:cNvSpPr txBox="1"/>
          <p:nvPr/>
        </p:nvSpPr>
        <p:spPr>
          <a:xfrm>
            <a:off x="9177338" y="1863455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50%</a:t>
            </a:r>
            <a:endParaRPr lang="de-DE" baseline="-25000" dirty="0"/>
          </a:p>
        </p:txBody>
      </p:sp>
      <p:sp>
        <p:nvSpPr>
          <p:cNvPr id="54" name="Textfeld 53"/>
          <p:cNvSpPr txBox="1"/>
          <p:nvPr/>
        </p:nvSpPr>
        <p:spPr>
          <a:xfrm>
            <a:off x="9177339" y="2282011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 </a:t>
            </a:r>
            <a:r>
              <a:rPr lang="de-DE" baseline="-25000" dirty="0" smtClean="0"/>
              <a:t>90%</a:t>
            </a:r>
            <a:endParaRPr lang="de-DE" baseline="-25000" dirty="0"/>
          </a:p>
        </p:txBody>
      </p:sp>
      <p:sp>
        <p:nvSpPr>
          <p:cNvPr id="55" name="Titel 2"/>
          <p:cNvSpPr txBox="1">
            <a:spLocks/>
          </p:cNvSpPr>
          <p:nvPr/>
        </p:nvSpPr>
        <p:spPr>
          <a:xfrm>
            <a:off x="1595438" y="201699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VersuchsAufbau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312278" y="3256371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/>
              <a:t>B</a:t>
            </a:r>
            <a:r>
              <a:rPr lang="de-DE" baseline="-25000" dirty="0" smtClean="0"/>
              <a:t>, 50</a:t>
            </a:r>
            <a:endParaRPr lang="de-DE" baseline="-25000" dirty="0"/>
          </a:p>
        </p:txBody>
      </p:sp>
      <p:sp>
        <p:nvSpPr>
          <p:cNvPr id="57" name="Textfeld 56"/>
          <p:cNvSpPr txBox="1"/>
          <p:nvPr/>
        </p:nvSpPr>
        <p:spPr>
          <a:xfrm>
            <a:off x="333590" y="3671812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/>
              <a:t>B</a:t>
            </a:r>
            <a:r>
              <a:rPr lang="de-DE" baseline="-25000" dirty="0" smtClean="0"/>
              <a:t>, </a:t>
            </a:r>
            <a:r>
              <a:rPr lang="de-DE" baseline="-25000" dirty="0"/>
              <a:t>9</a:t>
            </a:r>
            <a:r>
              <a:rPr lang="de-DE" baseline="-25000" dirty="0" smtClean="0"/>
              <a:t>0</a:t>
            </a:r>
            <a:endParaRPr lang="de-DE" baseline="-25000" dirty="0"/>
          </a:p>
        </p:txBody>
      </p:sp>
      <p:sp>
        <p:nvSpPr>
          <p:cNvPr id="58" name="Textfeld 57"/>
          <p:cNvSpPr txBox="1"/>
          <p:nvPr/>
        </p:nvSpPr>
        <p:spPr>
          <a:xfrm>
            <a:off x="312277" y="1863455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 smtClean="0"/>
              <a:t>A, 50</a:t>
            </a:r>
            <a:endParaRPr lang="de-DE" baseline="-250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2276" y="1447537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 smtClean="0"/>
              <a:t>A, 10</a:t>
            </a:r>
            <a:endParaRPr lang="de-DE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Inhaltsplatzhalter 3"/>
              <p:cNvSpPr txBox="1">
                <a:spLocks/>
              </p:cNvSpPr>
              <p:nvPr/>
            </p:nvSpPr>
            <p:spPr>
              <a:xfrm>
                <a:off x="982663" y="4335471"/>
                <a:ext cx="8080007" cy="2250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dirty="0" smtClean="0"/>
                  <a:t>A </a:t>
                </a:r>
                <a:r>
                  <a:rPr lang="de-DE" dirty="0"/>
                  <a:t>priori Power </a:t>
                </a:r>
                <a:r>
                  <a:rPr lang="de-DE" dirty="0" smtClean="0"/>
                  <a:t>Analyse (</a:t>
                </a:r>
                <a:r>
                  <a:rPr lang="de-DE" dirty="0" err="1" smtClean="0"/>
                  <a:t>One</a:t>
                </a:r>
                <a:r>
                  <a:rPr lang="de-DE" dirty="0" smtClean="0"/>
                  <a:t> Way ANOVA):</a:t>
                </a:r>
                <a:endParaRPr lang="de-DE" dirty="0"/>
              </a:p>
              <a:p>
                <a:pPr>
                  <a:buFont typeface="Wingdings" charset="2"/>
                  <a:buChar char="§"/>
                </a:pPr>
                <a:r>
                  <a:rPr lang="de-DE" dirty="0" smtClean="0"/>
                  <a:t>Drei Gruppen</a:t>
                </a:r>
              </a:p>
              <a:p>
                <a:pPr>
                  <a:buFont typeface="Wingdings" charset="2"/>
                  <a:buChar char="§"/>
                </a:pPr>
                <a:r>
                  <a:rPr lang="de-DE" dirty="0" smtClean="0"/>
                  <a:t>Angenommene Effektgröße f = 0,4 /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smtClean="0"/>
                  <a:t>= 0,05 / Power </a:t>
                </a:r>
                <a:r>
                  <a:rPr lang="de-DE" dirty="0"/>
                  <a:t>= 0,8</a:t>
                </a:r>
              </a:p>
              <a:p>
                <a:pPr marL="0" indent="0">
                  <a:buNone/>
                </a:pPr>
                <a:r>
                  <a:rPr lang="de-DE" dirty="0">
                    <a:ea typeface="Cambria Math" charset="0"/>
                    <a:cs typeface="Cambria Math" charset="0"/>
                  </a:rPr>
                  <a:t>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Ν</m:t>
                    </m:r>
                  </m:oMath>
                </a14:m>
                <a:r>
                  <a:rPr lang="de-DE" dirty="0"/>
                  <a:t> = </a:t>
                </a:r>
                <a:r>
                  <a:rPr lang="de-DE" dirty="0" smtClean="0"/>
                  <a:t>66</a:t>
                </a:r>
                <a:endParaRPr lang="de-DE" dirty="0"/>
              </a:p>
            </p:txBody>
          </p:sp>
        </mc:Choice>
        <mc:Fallback xmlns="">
          <p:sp>
            <p:nvSpPr>
              <p:cNvPr id="43" name="Inhaltsplatzhalt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63" y="4335471"/>
                <a:ext cx="8080007" cy="2250800"/>
              </a:xfrm>
              <a:prstGeom prst="rect">
                <a:avLst/>
              </a:prstGeom>
              <a:blipFill rotWithShape="0">
                <a:blip r:embed="rId3"/>
                <a:stretch>
                  <a:fillRect l="-603" t="-1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7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3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019174" y="1700213"/>
            <a:ext cx="10153651" cy="447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</a:t>
            </a:r>
            <a:r>
              <a:rPr lang="de-DE" dirty="0" smtClean="0"/>
              <a:t>inzelne oder mehrere Worte in Text zu markieren (um Eigenschaften zu kennzeichnen).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Annotierte </a:t>
            </a:r>
            <a:r>
              <a:rPr lang="de-DE" dirty="0"/>
              <a:t>Texte als Trainingsdaten für </a:t>
            </a:r>
            <a:r>
              <a:rPr lang="de-DE" i="1" dirty="0" err="1"/>
              <a:t>Machine</a:t>
            </a:r>
            <a:r>
              <a:rPr lang="de-DE" i="1" dirty="0"/>
              <a:t> Learning</a:t>
            </a:r>
            <a:endParaRPr lang="de-DE" i="1" dirty="0" smtClean="0"/>
          </a:p>
          <a:p>
            <a:pPr lvl="1"/>
            <a:endParaRPr lang="de-DE" dirty="0" smtClean="0"/>
          </a:p>
        </p:txBody>
      </p:sp>
      <p:sp>
        <p:nvSpPr>
          <p:cNvPr id="6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Textannotationen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019175" y="2424335"/>
            <a:ext cx="110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Personenname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9680030" y="2424335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Firma / Organisation</a:t>
            </a:r>
            <a:endParaRPr lang="de-DE" sz="1200" dirty="0"/>
          </a:p>
        </p:txBody>
      </p:sp>
      <p:pic>
        <p:nvPicPr>
          <p:cNvPr id="24" name="Bild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05" y="2783967"/>
            <a:ext cx="8161588" cy="1544085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05" y="2785129"/>
            <a:ext cx="8155454" cy="1542924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>
            <a:off x="2120246" y="2583384"/>
            <a:ext cx="2349012" cy="427823"/>
          </a:xfrm>
          <a:prstGeom prst="straightConnector1">
            <a:avLst/>
          </a:prstGeom>
          <a:ln>
            <a:solidFill>
              <a:srgbClr val="94B2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2120246" y="2583384"/>
            <a:ext cx="4301102" cy="1270304"/>
          </a:xfrm>
          <a:prstGeom prst="straightConnector1">
            <a:avLst/>
          </a:prstGeom>
          <a:ln>
            <a:solidFill>
              <a:srgbClr val="94B2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8" idx="3"/>
          </p:cNvCxnSpPr>
          <p:nvPr/>
        </p:nvCxnSpPr>
        <p:spPr>
          <a:xfrm>
            <a:off x="2120246" y="2562835"/>
            <a:ext cx="1598999" cy="1424416"/>
          </a:xfrm>
          <a:prstGeom prst="straightConnector1">
            <a:avLst/>
          </a:prstGeom>
          <a:ln>
            <a:solidFill>
              <a:srgbClr val="94B2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6421348" y="2583383"/>
            <a:ext cx="3258682" cy="427823"/>
          </a:xfrm>
          <a:prstGeom prst="straightConnector1">
            <a:avLst/>
          </a:prstGeom>
          <a:ln>
            <a:solidFill>
              <a:srgbClr val="7888A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9" idx="1"/>
          </p:cNvCxnSpPr>
          <p:nvPr/>
        </p:nvCxnSpPr>
        <p:spPr>
          <a:xfrm flipH="1">
            <a:off x="6421348" y="2562835"/>
            <a:ext cx="3258682" cy="900434"/>
          </a:xfrm>
          <a:prstGeom prst="straightConnector1">
            <a:avLst/>
          </a:prstGeom>
          <a:ln>
            <a:solidFill>
              <a:srgbClr val="7888A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82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feld 44"/>
          <p:cNvSpPr txBox="1"/>
          <p:nvPr/>
        </p:nvSpPr>
        <p:spPr>
          <a:xfrm>
            <a:off x="1600881" y="1862795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33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30</a:t>
            </a:fld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6630467" y="1862202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33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606325" y="2836308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</a:t>
            </a:r>
            <a:r>
              <a:rPr lang="de-DE" dirty="0" smtClean="0"/>
              <a:t>11</a:t>
            </a:r>
            <a:endParaRPr lang="de-DE" baseline="-25000" dirty="0"/>
          </a:p>
        </p:txBody>
      </p:sp>
      <p:sp>
        <p:nvSpPr>
          <p:cNvPr id="48" name="Textfeld 47"/>
          <p:cNvSpPr txBox="1"/>
          <p:nvPr/>
        </p:nvSpPr>
        <p:spPr>
          <a:xfrm>
            <a:off x="4131811" y="3247785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33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9176657" y="3245509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33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35752" y="2282308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VP</a:t>
            </a:r>
            <a:r>
              <a:rPr lang="de-DE" baseline="-25000" smtClean="0"/>
              <a:t>A, 90</a:t>
            </a:r>
            <a:endParaRPr lang="de-DE" baseline="-25000" dirty="0"/>
          </a:p>
        </p:txBody>
      </p:sp>
      <p:sp>
        <p:nvSpPr>
          <p:cNvPr id="51" name="Textfeld 50"/>
          <p:cNvSpPr txBox="1"/>
          <p:nvPr/>
        </p:nvSpPr>
        <p:spPr>
          <a:xfrm>
            <a:off x="312278" y="2836307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/>
              <a:t>B</a:t>
            </a:r>
            <a:r>
              <a:rPr lang="de-DE" baseline="-25000" dirty="0" smtClean="0"/>
              <a:t>, 10</a:t>
            </a:r>
            <a:endParaRPr lang="de-DE" baseline="-25000" dirty="0"/>
          </a:p>
        </p:txBody>
      </p:sp>
      <p:sp>
        <p:nvSpPr>
          <p:cNvPr id="52" name="Textfeld 51"/>
          <p:cNvSpPr txBox="1"/>
          <p:nvPr/>
        </p:nvSpPr>
        <p:spPr>
          <a:xfrm rot="16200000">
            <a:off x="2962815" y="1909562"/>
            <a:ext cx="12106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200" dirty="0"/>
          </a:p>
        </p:txBody>
      </p:sp>
      <p:sp>
        <p:nvSpPr>
          <p:cNvPr id="53" name="Textfeld 52"/>
          <p:cNvSpPr txBox="1"/>
          <p:nvPr/>
        </p:nvSpPr>
        <p:spPr>
          <a:xfrm rot="16200000">
            <a:off x="2968029" y="3297914"/>
            <a:ext cx="12002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200" dirty="0"/>
          </a:p>
        </p:txBody>
      </p:sp>
      <p:sp>
        <p:nvSpPr>
          <p:cNvPr id="54" name="Textfeld 53"/>
          <p:cNvSpPr txBox="1"/>
          <p:nvPr/>
        </p:nvSpPr>
        <p:spPr>
          <a:xfrm rot="16200000">
            <a:off x="8025542" y="1908690"/>
            <a:ext cx="12089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200" dirty="0"/>
          </a:p>
        </p:txBody>
      </p:sp>
      <p:sp>
        <p:nvSpPr>
          <p:cNvPr id="55" name="Textfeld 54"/>
          <p:cNvSpPr txBox="1"/>
          <p:nvPr/>
        </p:nvSpPr>
        <p:spPr>
          <a:xfrm rot="16200000">
            <a:off x="8029015" y="3297042"/>
            <a:ext cx="12019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200" dirty="0"/>
          </a:p>
        </p:txBody>
      </p:sp>
      <p:sp>
        <p:nvSpPr>
          <p:cNvPr id="56" name="Textfeld 55"/>
          <p:cNvSpPr txBox="1"/>
          <p:nvPr/>
        </p:nvSpPr>
        <p:spPr>
          <a:xfrm rot="16200000">
            <a:off x="5478284" y="1908690"/>
            <a:ext cx="120890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200" dirty="0"/>
          </a:p>
        </p:txBody>
      </p:sp>
      <p:sp>
        <p:nvSpPr>
          <p:cNvPr id="57" name="Textfeld 56"/>
          <p:cNvSpPr txBox="1"/>
          <p:nvPr/>
        </p:nvSpPr>
        <p:spPr>
          <a:xfrm rot="16200000">
            <a:off x="5481755" y="3297042"/>
            <a:ext cx="1201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200" dirty="0"/>
          </a:p>
        </p:txBody>
      </p:sp>
      <p:sp>
        <p:nvSpPr>
          <p:cNvPr id="58" name="Textfeld 57"/>
          <p:cNvSpPr txBox="1"/>
          <p:nvPr/>
        </p:nvSpPr>
        <p:spPr>
          <a:xfrm>
            <a:off x="1606324" y="3252400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11</a:t>
            </a:r>
            <a:endParaRPr lang="de-DE" baseline="-25000" dirty="0"/>
          </a:p>
        </p:txBody>
      </p:sp>
      <p:sp>
        <p:nvSpPr>
          <p:cNvPr id="59" name="Textfeld 58"/>
          <p:cNvSpPr txBox="1"/>
          <p:nvPr/>
        </p:nvSpPr>
        <p:spPr>
          <a:xfrm>
            <a:off x="1606325" y="3670956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11</a:t>
            </a:r>
            <a:endParaRPr lang="de-DE" baseline="-25000" dirty="0"/>
          </a:p>
        </p:txBody>
      </p:sp>
      <p:cxnSp>
        <p:nvCxnSpPr>
          <p:cNvPr id="60" name="Gerade Verbindung 59"/>
          <p:cNvCxnSpPr/>
          <p:nvPr/>
        </p:nvCxnSpPr>
        <p:spPr>
          <a:xfrm flipV="1">
            <a:off x="335752" y="2738577"/>
            <a:ext cx="10947340" cy="27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 rot="16200000">
            <a:off x="10540142" y="1908690"/>
            <a:ext cx="1208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200" dirty="0"/>
          </a:p>
        </p:txBody>
      </p:sp>
      <p:sp>
        <p:nvSpPr>
          <p:cNvPr id="62" name="Textfeld 61"/>
          <p:cNvSpPr txBox="1"/>
          <p:nvPr/>
        </p:nvSpPr>
        <p:spPr>
          <a:xfrm rot="16200000">
            <a:off x="10543615" y="3297042"/>
            <a:ext cx="12019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200" dirty="0"/>
          </a:p>
        </p:txBody>
      </p:sp>
      <p:sp>
        <p:nvSpPr>
          <p:cNvPr id="63" name="Textfeld 62"/>
          <p:cNvSpPr txBox="1"/>
          <p:nvPr/>
        </p:nvSpPr>
        <p:spPr>
          <a:xfrm rot="16200000">
            <a:off x="10272878" y="2601127"/>
            <a:ext cx="2593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200" dirty="0"/>
          </a:p>
        </p:txBody>
      </p:sp>
      <p:sp>
        <p:nvSpPr>
          <p:cNvPr id="64" name="Textfeld 63"/>
          <p:cNvSpPr txBox="1"/>
          <p:nvPr/>
        </p:nvSpPr>
        <p:spPr>
          <a:xfrm>
            <a:off x="4115481" y="1442740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11</a:t>
            </a:r>
            <a:endParaRPr lang="de-DE" baseline="-25000" dirty="0"/>
          </a:p>
        </p:txBody>
      </p:sp>
      <p:sp>
        <p:nvSpPr>
          <p:cNvPr id="65" name="Textfeld 64"/>
          <p:cNvSpPr txBox="1"/>
          <p:nvPr/>
        </p:nvSpPr>
        <p:spPr>
          <a:xfrm>
            <a:off x="4115480" y="1858832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11</a:t>
            </a:r>
            <a:endParaRPr lang="de-DE" baseline="-25000" dirty="0"/>
          </a:p>
        </p:txBody>
      </p:sp>
      <p:sp>
        <p:nvSpPr>
          <p:cNvPr id="66" name="Textfeld 65"/>
          <p:cNvSpPr txBox="1"/>
          <p:nvPr/>
        </p:nvSpPr>
        <p:spPr>
          <a:xfrm>
            <a:off x="4115481" y="2277388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11</a:t>
            </a:r>
            <a:endParaRPr lang="de-DE" baseline="-25000" dirty="0"/>
          </a:p>
        </p:txBody>
      </p:sp>
      <p:sp>
        <p:nvSpPr>
          <p:cNvPr id="67" name="Textfeld 66"/>
          <p:cNvSpPr txBox="1"/>
          <p:nvPr/>
        </p:nvSpPr>
        <p:spPr>
          <a:xfrm>
            <a:off x="6646410" y="2836307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11</a:t>
            </a:r>
            <a:endParaRPr lang="de-DE" baseline="-25000" dirty="0"/>
          </a:p>
        </p:txBody>
      </p:sp>
      <p:sp>
        <p:nvSpPr>
          <p:cNvPr id="68" name="Textfeld 67"/>
          <p:cNvSpPr txBox="1"/>
          <p:nvPr/>
        </p:nvSpPr>
        <p:spPr>
          <a:xfrm>
            <a:off x="6646409" y="3252399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11</a:t>
            </a:r>
            <a:endParaRPr lang="de-DE" baseline="-25000" dirty="0"/>
          </a:p>
        </p:txBody>
      </p:sp>
      <p:sp>
        <p:nvSpPr>
          <p:cNvPr id="69" name="Textfeld 68"/>
          <p:cNvSpPr txBox="1"/>
          <p:nvPr/>
        </p:nvSpPr>
        <p:spPr>
          <a:xfrm>
            <a:off x="6646410" y="3670955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11</a:t>
            </a:r>
            <a:endParaRPr lang="de-DE" baseline="-25000" dirty="0"/>
          </a:p>
        </p:txBody>
      </p:sp>
      <p:sp>
        <p:nvSpPr>
          <p:cNvPr id="70" name="Textfeld 69"/>
          <p:cNvSpPr txBox="1"/>
          <p:nvPr/>
        </p:nvSpPr>
        <p:spPr>
          <a:xfrm>
            <a:off x="9177339" y="1442740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11</a:t>
            </a:r>
            <a:endParaRPr lang="de-DE" baseline="-25000" dirty="0"/>
          </a:p>
        </p:txBody>
      </p:sp>
      <p:sp>
        <p:nvSpPr>
          <p:cNvPr id="71" name="Textfeld 70"/>
          <p:cNvSpPr txBox="1"/>
          <p:nvPr/>
        </p:nvSpPr>
        <p:spPr>
          <a:xfrm>
            <a:off x="9177338" y="1858832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11</a:t>
            </a:r>
            <a:endParaRPr lang="de-DE" baseline="-25000" dirty="0"/>
          </a:p>
        </p:txBody>
      </p:sp>
      <p:sp>
        <p:nvSpPr>
          <p:cNvPr id="72" name="Textfeld 71"/>
          <p:cNvSpPr txBox="1"/>
          <p:nvPr/>
        </p:nvSpPr>
        <p:spPr>
          <a:xfrm>
            <a:off x="9177339" y="2277388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𝑛 = 11</a:t>
            </a:r>
            <a:endParaRPr lang="de-DE" baseline="-25000" dirty="0"/>
          </a:p>
        </p:txBody>
      </p:sp>
      <p:sp>
        <p:nvSpPr>
          <p:cNvPr id="73" name="Textfeld 72"/>
          <p:cNvSpPr txBox="1"/>
          <p:nvPr/>
        </p:nvSpPr>
        <p:spPr>
          <a:xfrm>
            <a:off x="312278" y="3251748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/>
              <a:t>B</a:t>
            </a:r>
            <a:r>
              <a:rPr lang="de-DE" baseline="-25000" dirty="0" smtClean="0"/>
              <a:t>, 50</a:t>
            </a:r>
            <a:endParaRPr lang="de-DE" baseline="-25000" dirty="0"/>
          </a:p>
        </p:txBody>
      </p:sp>
      <p:sp>
        <p:nvSpPr>
          <p:cNvPr id="74" name="Textfeld 73"/>
          <p:cNvSpPr txBox="1"/>
          <p:nvPr/>
        </p:nvSpPr>
        <p:spPr>
          <a:xfrm>
            <a:off x="333590" y="3667189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/>
              <a:t>B</a:t>
            </a:r>
            <a:r>
              <a:rPr lang="de-DE" baseline="-25000" dirty="0" smtClean="0"/>
              <a:t>, </a:t>
            </a:r>
            <a:r>
              <a:rPr lang="de-DE" baseline="-25000" dirty="0"/>
              <a:t>9</a:t>
            </a:r>
            <a:r>
              <a:rPr lang="de-DE" baseline="-25000" dirty="0" smtClean="0"/>
              <a:t>0</a:t>
            </a:r>
            <a:endParaRPr lang="de-DE" baseline="-25000" dirty="0"/>
          </a:p>
        </p:txBody>
      </p:sp>
      <p:sp>
        <p:nvSpPr>
          <p:cNvPr id="75" name="Textfeld 74"/>
          <p:cNvSpPr txBox="1"/>
          <p:nvPr/>
        </p:nvSpPr>
        <p:spPr>
          <a:xfrm>
            <a:off x="312277" y="1858832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 smtClean="0"/>
              <a:t>A, 50</a:t>
            </a:r>
            <a:endParaRPr lang="de-DE" baseline="-25000" dirty="0"/>
          </a:p>
        </p:txBody>
      </p:sp>
      <p:sp>
        <p:nvSpPr>
          <p:cNvPr id="76" name="Textfeld 75"/>
          <p:cNvSpPr txBox="1"/>
          <p:nvPr/>
        </p:nvSpPr>
        <p:spPr>
          <a:xfrm>
            <a:off x="312276" y="1442914"/>
            <a:ext cx="110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VP</a:t>
            </a:r>
            <a:r>
              <a:rPr lang="de-DE" baseline="-25000" dirty="0" smtClean="0"/>
              <a:t>A, 10</a:t>
            </a:r>
            <a:endParaRPr lang="de-DE" baseline="-25000" dirty="0"/>
          </a:p>
        </p:txBody>
      </p:sp>
      <p:sp>
        <p:nvSpPr>
          <p:cNvPr id="37" name="Titel 2"/>
          <p:cNvSpPr txBox="1">
            <a:spLocks/>
          </p:cNvSpPr>
          <p:nvPr/>
        </p:nvSpPr>
        <p:spPr>
          <a:xfrm>
            <a:off x="1595438" y="201699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VersuchsAufbau</a:t>
            </a:r>
            <a:endParaRPr lang="de-DE" dirty="0"/>
          </a:p>
        </p:txBody>
      </p:sp>
      <p:sp>
        <p:nvSpPr>
          <p:cNvPr id="39" name="Inhaltsplatzhalter 3"/>
          <p:cNvSpPr>
            <a:spLocks noGrp="1"/>
          </p:cNvSpPr>
          <p:nvPr>
            <p:ph idx="4294967295"/>
          </p:nvPr>
        </p:nvSpPr>
        <p:spPr>
          <a:xfrm>
            <a:off x="982662" y="4329111"/>
            <a:ext cx="4636599" cy="22545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smtClean="0"/>
              <a:t>UV: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Stufe </a:t>
            </a:r>
            <a:r>
              <a:rPr lang="de-DE" dirty="0"/>
              <a:t>des </a:t>
            </a:r>
            <a:r>
              <a:rPr lang="de-DE" dirty="0" smtClean="0"/>
              <a:t>Assistenzsystems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de-DE" dirty="0" smtClean="0"/>
              <a:t>3 Stufen: 10</a:t>
            </a:r>
            <a:r>
              <a:rPr lang="de-DE" dirty="0"/>
              <a:t>% korrekt / </a:t>
            </a:r>
            <a:r>
              <a:rPr lang="de-DE" dirty="0" smtClean="0"/>
              <a:t>50% </a:t>
            </a:r>
            <a:r>
              <a:rPr lang="de-DE" dirty="0"/>
              <a:t>korrekt / </a:t>
            </a:r>
            <a:r>
              <a:rPr lang="de-DE" dirty="0" smtClean="0"/>
              <a:t>90% korrekt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Messzeitpunkt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within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2 Stufen: erste Hälfte / zweite Hälfte</a:t>
            </a:r>
          </a:p>
          <a:p>
            <a:pPr marL="0" indent="0">
              <a:buNone/>
            </a:pPr>
            <a:r>
              <a:rPr lang="de-DE" dirty="0" smtClean="0">
                <a:ea typeface="Cambria Math" charset="0"/>
                <a:cs typeface="Cambria Math" charset="0"/>
              </a:rPr>
              <a:t>➔ 2 x 3 Design</a:t>
            </a:r>
            <a:endParaRPr lang="de-DE" dirty="0"/>
          </a:p>
        </p:txBody>
      </p:sp>
      <p:sp>
        <p:nvSpPr>
          <p:cNvPr id="40" name="Inhaltsplatzhalter 3"/>
          <p:cNvSpPr txBox="1">
            <a:spLocks/>
          </p:cNvSpPr>
          <p:nvPr/>
        </p:nvSpPr>
        <p:spPr>
          <a:xfrm>
            <a:off x="6096000" y="4329113"/>
            <a:ext cx="4500563" cy="2254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AV:</a:t>
            </a:r>
          </a:p>
          <a:p>
            <a:pPr>
              <a:buFont typeface="Wingdings" charset="2"/>
              <a:buChar char="§"/>
            </a:pPr>
            <a:r>
              <a:rPr lang="de-DE" dirty="0"/>
              <a:t>Bearbeitungszeit pro </a:t>
            </a:r>
            <a:r>
              <a:rPr lang="de-DE" dirty="0" smtClean="0"/>
              <a:t>Absatz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Durchschnittliche Zeit pro Annotation pro Block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 smtClean="0"/>
              <a:t>Annotation pro </a:t>
            </a:r>
            <a:r>
              <a:rPr lang="de-DE" dirty="0"/>
              <a:t>Annotationsstelle</a:t>
            </a:r>
          </a:p>
          <a:p>
            <a:pPr lvl="1">
              <a:buFont typeface="Wingdings" charset="2"/>
              <a:buChar char="§"/>
            </a:pPr>
            <a:r>
              <a:rPr lang="de-DE" dirty="0"/>
              <a:t>Anzahl richtiger Annotationen pro </a:t>
            </a:r>
            <a:r>
              <a:rPr lang="de-DE" dirty="0" smtClean="0"/>
              <a:t>Block</a:t>
            </a:r>
            <a:endParaRPr lang="de-DE" dirty="0"/>
          </a:p>
          <a:p>
            <a:pPr lvl="1">
              <a:buFont typeface="Wingdings" charset="2"/>
              <a:buChar char="§"/>
            </a:pPr>
            <a:r>
              <a:rPr lang="de-DE" dirty="0"/>
              <a:t>Anzahl übersehene Annotationen pro </a:t>
            </a:r>
            <a:r>
              <a:rPr lang="de-DE" dirty="0" smtClean="0"/>
              <a:t>Block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4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31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 smtClean="0"/>
              <a:t>Versuchsdurchführung</a:t>
            </a:r>
            <a:endParaRPr lang="de-DE" dirty="0"/>
          </a:p>
        </p:txBody>
      </p:sp>
      <p:sp>
        <p:nvSpPr>
          <p:cNvPr id="38" name="Inhaltsplatzhalter 3"/>
          <p:cNvSpPr>
            <a:spLocks noGrp="1"/>
          </p:cNvSpPr>
          <p:nvPr>
            <p:ph idx="4294967295"/>
          </p:nvPr>
        </p:nvSpPr>
        <p:spPr>
          <a:xfrm>
            <a:off x="1019176" y="1700212"/>
            <a:ext cx="3881597" cy="488346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Laborbedingungen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Durchführung zwischen 20. Februar und 17. März</a:t>
            </a:r>
          </a:p>
          <a:p>
            <a:pPr>
              <a:buFont typeface="Wingdings" charset="2"/>
              <a:buChar char="§"/>
            </a:pP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35 weibliche, 31 männliche VP</a:t>
            </a:r>
          </a:p>
          <a:p>
            <a:pPr>
              <a:buFont typeface="Wingdings" charset="2"/>
              <a:buChar char="§"/>
            </a:pPr>
            <a:r>
              <a:rPr lang="is-IS" dirty="0" smtClean="0"/>
              <a:t>Schnitt: </a:t>
            </a:r>
            <a:r>
              <a:rPr lang="it-IT" dirty="0" smtClean="0"/>
              <a:t>30,68 </a:t>
            </a:r>
            <a:r>
              <a:rPr lang="is-IS" dirty="0" smtClean="0"/>
              <a:t>Jahre </a:t>
            </a:r>
            <a:r>
              <a:rPr lang="is-IS" dirty="0" smtClean="0">
                <a:solidFill>
                  <a:schemeClr val="bg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(SD: 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8,68 </a:t>
            </a:r>
            <a:r>
              <a:rPr lang="hr-HR" dirty="0" err="1" smtClean="0">
                <a:solidFill>
                  <a:schemeClr val="bg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Jahre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is-IS" dirty="0" smtClean="0">
              <a:solidFill>
                <a:schemeClr val="bg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>
              <a:buFont typeface="Wingdings" charset="2"/>
              <a:buChar char="§"/>
            </a:pP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err="1" smtClean="0"/>
              <a:t>Incentivierung</a:t>
            </a:r>
            <a:endParaRPr lang="de-DE" dirty="0" smtClean="0"/>
          </a:p>
          <a:p>
            <a:pPr lvl="1">
              <a:buFont typeface="Wingdings" charset="2"/>
              <a:buChar char="§"/>
            </a:pPr>
            <a:r>
              <a:rPr lang="de-DE" dirty="0" smtClean="0"/>
              <a:t>Verlosungsteilnahme zweier Gutscheine</a:t>
            </a:r>
            <a:endParaRPr lang="de-DE" dirty="0"/>
          </a:p>
          <a:p>
            <a:pPr lvl="1">
              <a:buFont typeface="Wingdings" charset="2"/>
              <a:buChar char="§"/>
            </a:pPr>
            <a:r>
              <a:rPr lang="de-DE" dirty="0" smtClean="0"/>
              <a:t>VP Stunde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10</a:t>
            </a:r>
            <a:r>
              <a:rPr lang="sk-SK" dirty="0" smtClean="0"/>
              <a:t>€ </a:t>
            </a:r>
            <a:r>
              <a:rPr lang="sk-SK" dirty="0" err="1" smtClean="0"/>
              <a:t>Bargeld</a:t>
            </a:r>
            <a:endParaRPr lang="sk-SK" dirty="0" smtClean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752" y="1922585"/>
            <a:ext cx="3137276" cy="313727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04" y="1922585"/>
            <a:ext cx="3137717" cy="313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 smtClean="0"/>
              <a:t>Auswertung   </a:t>
            </a:r>
            <a:r>
              <a:rPr lang="de-DE" dirty="0" smtClean="0"/>
              <a:t>und   </a:t>
            </a:r>
            <a:r>
              <a:rPr lang="de-DE" sz="3200" dirty="0" smtClean="0"/>
              <a:t>Ergebnisse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4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6657297" y="2511191"/>
            <a:ext cx="3945392" cy="369332"/>
          </a:xfrm>
          <a:prstGeom prst="rect">
            <a:avLst/>
          </a:prstGeom>
          <a:solidFill>
            <a:srgbClr val="FCDB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−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606325" y="2511191"/>
            <a:ext cx="3945392" cy="369332"/>
          </a:xfrm>
          <a:prstGeom prst="rect">
            <a:avLst/>
          </a:prstGeom>
          <a:solidFill>
            <a:srgbClr val="FCDB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−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33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019174" y="4329112"/>
            <a:ext cx="10153651" cy="225456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Zwei Blöcke mit Assistenz, zwei ohne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(Messzeitpunkt,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within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Faktor)</a:t>
            </a:r>
          </a:p>
          <a:p>
            <a:pPr lvl="1">
              <a:buFont typeface="Wingdings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Differenz zwischen Baseline und Manipulation</a:t>
            </a:r>
          </a:p>
          <a:p>
            <a:pPr lvl="1">
              <a:buFont typeface="Wingdings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Block mit Assistenz Minus Block ohne Assistenz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1019175" y="4329114"/>
            <a:ext cx="5076825" cy="1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606325" y="2511193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131811" y="2511192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¬ Assistenz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657297" y="2511192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Assistenz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9182783" y="2511192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¬ Assistenz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595438" y="3168379"/>
            <a:ext cx="3956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erste Hälfte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57297" y="3168378"/>
            <a:ext cx="393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zweite Hälfte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606325" y="1946336"/>
            <a:ext cx="141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Block 1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31810" y="1946336"/>
            <a:ext cx="141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Block 2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657297" y="1946336"/>
            <a:ext cx="141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Block 3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9176657" y="1946336"/>
            <a:ext cx="141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Block 4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7" grpId="1"/>
      <p:bldP spid="18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6657297" y="2511191"/>
            <a:ext cx="3945392" cy="369332"/>
          </a:xfrm>
          <a:prstGeom prst="rect">
            <a:avLst/>
          </a:prstGeom>
          <a:solidFill>
            <a:srgbClr val="FCDB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−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606325" y="2511191"/>
            <a:ext cx="3945392" cy="369332"/>
          </a:xfrm>
          <a:prstGeom prst="rect">
            <a:avLst/>
          </a:prstGeom>
          <a:solidFill>
            <a:srgbClr val="FCDB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−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34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019175" y="4329109"/>
            <a:ext cx="9577388" cy="2254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Beispiel für eine VP</a:t>
            </a:r>
            <a:endParaRPr lang="de-DE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Erste Hälfte: 10% Differenz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Zweite Hälfte: 10% Differenz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ea typeface="Cambria Math" charset="0"/>
                <a:cs typeface="Cambria Math" charset="0"/>
              </a:rPr>
              <a:t>➔ </a:t>
            </a:r>
            <a:r>
              <a:rPr lang="de-DE" dirty="0" smtClean="0"/>
              <a:t>Die VP hat mit Assistenz </a:t>
            </a:r>
            <a:r>
              <a:rPr lang="de-DE" b="1" dirty="0" smtClean="0"/>
              <a:t>10% mehr Annotationen richtig </a:t>
            </a:r>
            <a:r>
              <a:rPr lang="de-DE" dirty="0" smtClean="0"/>
              <a:t>gemacht als ohne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1019175" y="4329114"/>
            <a:ext cx="5076825" cy="1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606325" y="2511193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90% </a:t>
            </a:r>
            <a:r>
              <a:rPr lang="de-DE" sz="1200" dirty="0" smtClean="0"/>
              <a:t>richtig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131811" y="2511192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80% </a:t>
            </a:r>
            <a:r>
              <a:rPr lang="de-DE" sz="1200" dirty="0" smtClean="0"/>
              <a:t>richtig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6657297" y="2511192"/>
            <a:ext cx="14199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95% </a:t>
            </a:r>
            <a:r>
              <a:rPr lang="de-DE" sz="1200" dirty="0" smtClean="0"/>
              <a:t>richtig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9182783" y="2511192"/>
            <a:ext cx="14199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85% </a:t>
            </a:r>
            <a:r>
              <a:rPr lang="de-DE" sz="1200" dirty="0" smtClean="0"/>
              <a:t>richtig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95439" y="3466318"/>
            <a:ext cx="3956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10% Differenz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57297" y="3466318"/>
            <a:ext cx="393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10% Differenz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606325" y="1946336"/>
            <a:ext cx="141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Block 1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31810" y="1946336"/>
            <a:ext cx="141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Block 2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657297" y="1946336"/>
            <a:ext cx="141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Block 3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9176657" y="1946336"/>
            <a:ext cx="141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Block 4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595438" y="3168379"/>
            <a:ext cx="3956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erste Hälfte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657297" y="3168378"/>
            <a:ext cx="393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zweite Hälfte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35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1-3 (Richtigkeit)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16667"/>
              </p:ext>
            </p:extLst>
          </p:nvPr>
        </p:nvGraphicFramePr>
        <p:xfrm>
          <a:off x="1019170" y="1700213"/>
          <a:ext cx="10153654" cy="26289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8470"/>
                <a:gridCol w="1446201"/>
                <a:gridCol w="1050966"/>
                <a:gridCol w="935719"/>
                <a:gridCol w="1191802"/>
                <a:gridCol w="1150706"/>
                <a:gridCol w="1121300"/>
                <a:gridCol w="1318490"/>
              </a:tblGrid>
              <a:tr h="60715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Stufe</a:t>
                      </a:r>
                      <a:r>
                        <a:rPr lang="de-DE" baseline="0" dirty="0" smtClean="0"/>
                        <a:t> der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Hypothese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Test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𝑛 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Mean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p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Signifikant?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7391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mehr richtig</a:t>
                      </a:r>
                    </a:p>
                    <a:p>
                      <a:pPr algn="ctr"/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One</a:t>
                      </a:r>
                      <a:r>
                        <a:rPr lang="de-DE" sz="1800" dirty="0" smtClean="0"/>
                        <a:t> Sample T-Test</a:t>
                      </a:r>
                      <a:endParaRPr lang="de-DE" sz="1800" dirty="0"/>
                    </a:p>
                  </a:txBody>
                  <a:tcPr vert="vert270" anchor="ctr">
                    <a:solidFill>
                      <a:srgbClr val="EDEFE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Je 22</a:t>
                      </a: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-</a:t>
                      </a:r>
                      <a:r>
                        <a:rPr lang="is-IS" sz="1800" dirty="0" smtClean="0"/>
                        <a:t>0,6226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r>
                        <a:rPr lang="is-IS" dirty="0" smtClean="0"/>
                        <a:t>0.5206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0,6081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✗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73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3,6695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2.1231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/>
                        <a:t>0,0458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/>
                        <a:t>✓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73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90%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dirty="0" smtClean="0"/>
                        <a:t>6,0529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4.3667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/>
                        <a:t>0,0003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/>
                        <a:t>✓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  <p:sp>
        <p:nvSpPr>
          <p:cNvPr id="55" name="Inhaltsplatzhalter 3"/>
          <p:cNvSpPr>
            <a:spLocks noGrp="1"/>
          </p:cNvSpPr>
          <p:nvPr>
            <p:ph idx="4294967295"/>
          </p:nvPr>
        </p:nvSpPr>
        <p:spPr>
          <a:xfrm>
            <a:off x="1019175" y="4636985"/>
            <a:ext cx="9577388" cy="194669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Signifikanzniveau: 0,05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Anmerkungen zum Durchschnitt</a:t>
            </a:r>
          </a:p>
          <a:p>
            <a:pPr lvl="1">
              <a:buFont typeface="Wingdings" charset="2"/>
              <a:buChar char="§"/>
            </a:pPr>
            <a:r>
              <a:rPr lang="de-DE" dirty="0"/>
              <a:t>Negative Differenz: Das Assistenzsystem wirkt </a:t>
            </a:r>
            <a:r>
              <a:rPr lang="de-DE" b="1" dirty="0" smtClean="0"/>
              <a:t>senkend</a:t>
            </a:r>
            <a:r>
              <a:rPr lang="de-DE" dirty="0" smtClean="0"/>
              <a:t> auf die Richtigkeit (vgl. 10%)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Positive Differenz: Das Assistenzsystem wirkt </a:t>
            </a:r>
            <a:r>
              <a:rPr lang="de-DE" b="1" dirty="0" smtClean="0"/>
              <a:t>steigernd</a:t>
            </a:r>
            <a:r>
              <a:rPr lang="de-DE" dirty="0" smtClean="0"/>
              <a:t> auf die Richtigkeit (vgl. 50% / 90%)</a:t>
            </a:r>
          </a:p>
          <a:p>
            <a:pPr>
              <a:buFont typeface="Wingdings" charset="2"/>
              <a:buChar char="§"/>
            </a:pPr>
            <a:r>
              <a:rPr lang="de-DE" dirty="0">
                <a:ea typeface="Cambria Math" charset="0"/>
                <a:cs typeface="Cambria Math" charset="0"/>
              </a:rPr>
              <a:t>➔ </a:t>
            </a:r>
            <a:r>
              <a:rPr lang="de-DE" dirty="0" smtClean="0"/>
              <a:t>Die Assistenz unterstützt in den Stufen 50% und 90%</a:t>
            </a:r>
          </a:p>
        </p:txBody>
      </p:sp>
    </p:spTree>
    <p:extLst>
      <p:ext uri="{BB962C8B-B14F-4D97-AF65-F5344CB8AC3E}">
        <p14:creationId xmlns:p14="http://schemas.microsoft.com/office/powerpoint/2010/main" val="172437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1-3 (Richtigkeit)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92311"/>
              </p:ext>
            </p:extLst>
          </p:nvPr>
        </p:nvGraphicFramePr>
        <p:xfrm>
          <a:off x="1019170" y="1700213"/>
          <a:ext cx="3653586" cy="26289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92483"/>
                <a:gridCol w="1561103"/>
              </a:tblGrid>
              <a:tr h="60715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Stufe</a:t>
                      </a:r>
                      <a:r>
                        <a:rPr lang="de-DE" baseline="0" dirty="0" smtClean="0"/>
                        <a:t> der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Hypothese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7391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mehr richtig</a:t>
                      </a:r>
                    </a:p>
                    <a:p>
                      <a:pPr algn="ctr"/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73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73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90%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  <p:sp>
        <p:nvSpPr>
          <p:cNvPr id="55" name="Inhaltsplatzhalter 3"/>
          <p:cNvSpPr>
            <a:spLocks noGrp="1"/>
          </p:cNvSpPr>
          <p:nvPr>
            <p:ph idx="4294967295"/>
          </p:nvPr>
        </p:nvSpPr>
        <p:spPr>
          <a:xfrm>
            <a:off x="1019175" y="4329114"/>
            <a:ext cx="6015038" cy="2225798"/>
          </a:xfrm>
        </p:spPr>
        <p:txBody>
          <a:bodyPr anchor="b"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Baseline</a:t>
            </a: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: </a:t>
            </a:r>
            <a:r>
              <a:rPr lang="mr-IN" dirty="0" smtClean="0">
                <a:latin typeface="Gill Sans MT" charset="0"/>
                <a:ea typeface="Gill Sans MT" charset="0"/>
                <a:cs typeface="Gill Sans MT" charset="0"/>
              </a:rPr>
              <a:t>83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,</a:t>
            </a:r>
            <a:r>
              <a:rPr lang="mr-IN" dirty="0" smtClean="0">
                <a:latin typeface="Gill Sans MT" charset="0"/>
                <a:ea typeface="Gill Sans MT" charset="0"/>
                <a:cs typeface="Gill Sans MT" charset="0"/>
              </a:rPr>
              <a:t>93</a:t>
            </a:r>
            <a:r>
              <a:rPr lang="mr-IN" dirty="0">
                <a:latin typeface="Gill Sans MT" charset="0"/>
                <a:ea typeface="Gill Sans MT" charset="0"/>
                <a:cs typeface="Gill Sans MT" charset="0"/>
              </a:rPr>
              <a:t>%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 err="1">
                <a:latin typeface="Gill Sans MT" charset="0"/>
                <a:ea typeface="Gill Sans MT" charset="0"/>
                <a:cs typeface="Gill Sans MT" charset="0"/>
              </a:rPr>
              <a:t>richtige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 err="1">
                <a:latin typeface="Gill Sans MT" charset="0"/>
                <a:ea typeface="Gill Sans MT" charset="0"/>
                <a:cs typeface="Gill Sans MT" charset="0"/>
              </a:rPr>
              <a:t>Annotationen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3x </a:t>
            </a:r>
            <a:r>
              <a:rPr lang="de-DE" dirty="0" err="1"/>
              <a:t>One</a:t>
            </a:r>
            <a:r>
              <a:rPr lang="de-DE" dirty="0"/>
              <a:t> Sample </a:t>
            </a:r>
            <a:r>
              <a:rPr lang="de-DE" dirty="0" smtClean="0"/>
              <a:t>T-Test</a:t>
            </a:r>
            <a:endParaRPr lang="de-DE" dirty="0"/>
          </a:p>
          <a:p>
            <a:pPr>
              <a:buFont typeface="Wingdings" charset="2"/>
              <a:buChar char="§"/>
            </a:pPr>
            <a:endParaRPr lang="de-DE" dirty="0" smtClean="0"/>
          </a:p>
          <a:p>
            <a:pPr>
              <a:buFont typeface="Wingdings" charset="2"/>
              <a:buChar char="§"/>
            </a:pPr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2" y="1700212"/>
            <a:ext cx="5157787" cy="51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6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1-3 (Richtigkeit)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047472"/>
                  </p:ext>
                </p:extLst>
              </p:nvPr>
            </p:nvGraphicFramePr>
            <p:xfrm>
              <a:off x="1019170" y="1700213"/>
              <a:ext cx="5076831" cy="2628901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092483"/>
                    <a:gridCol w="1561103"/>
                    <a:gridCol w="1423245"/>
                  </a:tblGrid>
                  <a:tr h="607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Stufe</a:t>
                          </a:r>
                          <a:r>
                            <a:rPr lang="de-DE" baseline="0" dirty="0" smtClean="0"/>
                            <a:t> der Assistenz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Hypothese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Signifikant?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de-DE" sz="1200" dirty="0"/>
                            <a:t> </a:t>
                          </a:r>
                          <a:r>
                            <a:rPr lang="de-DE" sz="1200" dirty="0" smtClean="0"/>
                            <a:t>=</a:t>
                          </a:r>
                          <a:r>
                            <a:rPr lang="de-DE" sz="1200" baseline="0" dirty="0" smtClean="0"/>
                            <a:t> 0,05</a:t>
                          </a:r>
                          <a:endParaRPr lang="de-DE" sz="12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7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10%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mehr richtig</a:t>
                          </a:r>
                        </a:p>
                        <a:p>
                          <a:pPr algn="ctr"/>
                          <a:r>
                            <a:rPr lang="de-DE" sz="1200" dirty="0" smtClean="0"/>
                            <a:t>als</a:t>
                          </a:r>
                          <a:r>
                            <a:rPr lang="de-DE" sz="1200" baseline="0" dirty="0" smtClean="0"/>
                            <a:t> ohne</a:t>
                          </a:r>
                          <a:endParaRPr lang="de-DE" sz="12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800" dirty="0" smtClean="0"/>
                            <a:t>✗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739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50%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mehr richtig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als</a:t>
                          </a:r>
                          <a:r>
                            <a:rPr lang="de-DE" sz="1200" baseline="0" dirty="0" smtClean="0"/>
                            <a:t> ohne</a:t>
                          </a:r>
                          <a:endParaRPr lang="de-DE" sz="12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dirty="0" smtClean="0"/>
                            <a:t>✓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739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90%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mehr richtig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als</a:t>
                          </a:r>
                          <a:r>
                            <a:rPr lang="de-DE" sz="1200" baseline="0" dirty="0" smtClean="0"/>
                            <a:t> ohne</a:t>
                          </a:r>
                          <a:endParaRPr lang="de-DE" sz="12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dirty="0" smtClean="0"/>
                            <a:t>✓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047472"/>
                  </p:ext>
                </p:extLst>
              </p:nvPr>
            </p:nvGraphicFramePr>
            <p:xfrm>
              <a:off x="1019170" y="1700213"/>
              <a:ext cx="5076831" cy="2628901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092483"/>
                    <a:gridCol w="1561103"/>
                    <a:gridCol w="1423245"/>
                  </a:tblGrid>
                  <a:tr h="607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Stufe</a:t>
                          </a:r>
                          <a:r>
                            <a:rPr lang="de-DE" baseline="0" dirty="0" smtClean="0"/>
                            <a:t> der Assistenz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Hypothese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56838" t="-1000" r="-855" b="-345000"/>
                          </a:stretch>
                        </a:blipFill>
                      </a:tcPr>
                    </a:tc>
                  </a:tr>
                  <a:tr h="67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10%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mehr richtig</a:t>
                          </a:r>
                        </a:p>
                        <a:p>
                          <a:pPr algn="ctr"/>
                          <a:r>
                            <a:rPr lang="de-DE" sz="1200" dirty="0" smtClean="0"/>
                            <a:t>als</a:t>
                          </a:r>
                          <a:r>
                            <a:rPr lang="de-DE" sz="1200" baseline="0" dirty="0" smtClean="0"/>
                            <a:t> ohne</a:t>
                          </a:r>
                          <a:endParaRPr lang="de-DE" sz="12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800" dirty="0" smtClean="0"/>
                            <a:t>✗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739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50%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mehr richtig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als</a:t>
                          </a:r>
                          <a:r>
                            <a:rPr lang="de-DE" sz="1200" baseline="0" dirty="0" smtClean="0"/>
                            <a:t> ohne</a:t>
                          </a:r>
                          <a:endParaRPr lang="de-DE" sz="12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dirty="0" smtClean="0"/>
                            <a:t>✓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739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90%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mehr richtig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als</a:t>
                          </a:r>
                          <a:r>
                            <a:rPr lang="de-DE" sz="1200" baseline="0" dirty="0" smtClean="0"/>
                            <a:t> ohne</a:t>
                          </a:r>
                          <a:endParaRPr lang="de-DE" sz="12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dirty="0" smtClean="0"/>
                            <a:t>✓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Inhaltsplatzhalter 3"/>
          <p:cNvSpPr>
            <a:spLocks noGrp="1"/>
          </p:cNvSpPr>
          <p:nvPr>
            <p:ph idx="4294967295"/>
          </p:nvPr>
        </p:nvSpPr>
        <p:spPr>
          <a:xfrm>
            <a:off x="1019175" y="4329114"/>
            <a:ext cx="6015038" cy="2225798"/>
          </a:xfrm>
        </p:spPr>
        <p:txBody>
          <a:bodyPr anchor="b"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/>
              <a:t>Baseline</a:t>
            </a:r>
            <a:r>
              <a:rPr lang="de-DE" dirty="0">
                <a:latin typeface="Gill Sans MT" charset="0"/>
                <a:ea typeface="Gill Sans MT" charset="0"/>
                <a:cs typeface="Gill Sans MT" charset="0"/>
              </a:rPr>
              <a:t>: </a:t>
            </a:r>
            <a:r>
              <a:rPr lang="mr-IN" dirty="0">
                <a:latin typeface="Gill Sans MT" charset="0"/>
                <a:ea typeface="Gill Sans MT" charset="0"/>
                <a:cs typeface="Gill Sans MT" charset="0"/>
              </a:rPr>
              <a:t>83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,</a:t>
            </a:r>
            <a:r>
              <a:rPr lang="mr-IN" dirty="0">
                <a:latin typeface="Gill Sans MT" charset="0"/>
                <a:ea typeface="Gill Sans MT" charset="0"/>
                <a:cs typeface="Gill Sans MT" charset="0"/>
              </a:rPr>
              <a:t>93%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 err="1">
                <a:latin typeface="Gill Sans MT" charset="0"/>
                <a:ea typeface="Gill Sans MT" charset="0"/>
                <a:cs typeface="Gill Sans MT" charset="0"/>
              </a:rPr>
              <a:t>richtige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 err="1" smtClean="0">
                <a:latin typeface="Gill Sans MT" charset="0"/>
                <a:ea typeface="Gill Sans MT" charset="0"/>
                <a:cs typeface="Gill Sans MT" charset="0"/>
              </a:rPr>
              <a:t>Annotationen</a:t>
            </a: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3x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/>
              <a:t>Sample </a:t>
            </a:r>
            <a:r>
              <a:rPr lang="de-DE" dirty="0" smtClean="0"/>
              <a:t>T-Test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ea typeface="Cambria Math" charset="0"/>
                <a:cs typeface="Cambria Math" charset="0"/>
              </a:rPr>
              <a:t>➔ </a:t>
            </a:r>
            <a:r>
              <a:rPr lang="de-DE" dirty="0" smtClean="0"/>
              <a:t>Die Assistenz unterstützt in den Stufen 50% und 90</a:t>
            </a:r>
            <a:r>
              <a:rPr lang="de-DE" dirty="0" smtClean="0"/>
              <a:t>%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𝑟 </a:t>
            </a:r>
            <a:r>
              <a:rPr lang="de-DE" dirty="0" smtClean="0"/>
              <a:t>= 0.38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2" y="1700212"/>
            <a:ext cx="5157787" cy="51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</a:t>
            </a:r>
            <a:r>
              <a:rPr lang="de-DE" dirty="0"/>
              <a:t>4</a:t>
            </a:r>
            <a:r>
              <a:rPr lang="de-DE" dirty="0" smtClean="0"/>
              <a:t> &amp; 5 (Richtigkeit)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01534"/>
              </p:ext>
            </p:extLst>
          </p:nvPr>
        </p:nvGraphicFramePr>
        <p:xfrm>
          <a:off x="1019173" y="1700213"/>
          <a:ext cx="5076828" cy="173003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38414"/>
                <a:gridCol w="2538414"/>
              </a:tblGrid>
              <a:tr h="576677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Hypothese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* bzgl. der Richtigkeit</a:t>
                      </a: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Signifikant?</a:t>
                      </a: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5766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&lt; </a:t>
                      </a:r>
                      <a:r>
                        <a:rPr lang="de-DE" b="1" baseline="0" dirty="0" smtClean="0"/>
                        <a:t>50%</a:t>
                      </a:r>
                      <a:r>
                        <a:rPr lang="de-DE" baseline="0" dirty="0" smtClean="0"/>
                        <a:t>*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5766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 </a:t>
                      </a:r>
                      <a:r>
                        <a:rPr lang="de-DE" baseline="0" dirty="0" smtClean="0"/>
                        <a:t>&lt; </a:t>
                      </a:r>
                      <a:r>
                        <a:rPr lang="de-DE" b="1" baseline="0" dirty="0" smtClean="0"/>
                        <a:t>90%</a:t>
                      </a:r>
                      <a:r>
                        <a:rPr lang="de-DE" baseline="0" dirty="0" smtClean="0"/>
                        <a:t>*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  <p:sp>
        <p:nvSpPr>
          <p:cNvPr id="10" name="Inhaltsplatzhalter 3"/>
          <p:cNvSpPr>
            <a:spLocks noGrp="1"/>
          </p:cNvSpPr>
          <p:nvPr>
            <p:ph idx="4294967295"/>
          </p:nvPr>
        </p:nvSpPr>
        <p:spPr>
          <a:xfrm>
            <a:off x="1019175" y="3738115"/>
            <a:ext cx="6015038" cy="2816798"/>
          </a:xfrm>
        </p:spPr>
        <p:txBody>
          <a:bodyPr anchor="b"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Typ-3 </a:t>
            </a:r>
            <a:r>
              <a:rPr lang="de-DE" dirty="0"/>
              <a:t>ANOVA </a:t>
            </a:r>
            <a:r>
              <a:rPr lang="de-DE" dirty="0" smtClean="0"/>
              <a:t>(</a:t>
            </a:r>
            <a:r>
              <a:rPr lang="de-DE" dirty="0"/>
              <a:t>Stufe des </a:t>
            </a:r>
            <a:r>
              <a:rPr lang="de-DE" dirty="0" smtClean="0"/>
              <a:t>Assistenzsystems × </a:t>
            </a:r>
            <a:r>
              <a:rPr lang="de-DE" dirty="0"/>
              <a:t>B</a:t>
            </a:r>
            <a:r>
              <a:rPr lang="de-DE" dirty="0" smtClean="0"/>
              <a:t>lock)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Haupteffekt der Stufe des Assistenzsystems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kein signifikanter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Haupteffekt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des Blocks</a:t>
            </a:r>
          </a:p>
          <a:p>
            <a:pPr>
              <a:buFont typeface="Wingdings" charset="2"/>
              <a:buChar char="§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signifikanter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Interaktionseffekt</a:t>
            </a:r>
          </a:p>
          <a:p>
            <a:pPr>
              <a:buFont typeface="Wingdings" charset="2"/>
              <a:buChar char="§"/>
            </a:pP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T-Test: 10% vs. 50% und 50% vs. 90%</a:t>
            </a:r>
          </a:p>
          <a:p>
            <a:pPr>
              <a:buFont typeface="Wingdings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2" y="1700212"/>
            <a:ext cx="5157787" cy="51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8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</a:t>
            </a:r>
            <a:r>
              <a:rPr lang="de-DE" dirty="0"/>
              <a:t>4</a:t>
            </a:r>
            <a:r>
              <a:rPr lang="de-DE" dirty="0" smtClean="0"/>
              <a:t> &amp; 5 (Richtigkeit)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909437"/>
                  </p:ext>
                </p:extLst>
              </p:nvPr>
            </p:nvGraphicFramePr>
            <p:xfrm>
              <a:off x="1019173" y="1700213"/>
              <a:ext cx="5076828" cy="1730031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538414"/>
                    <a:gridCol w="2538414"/>
                  </a:tblGrid>
                  <a:tr h="57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Hypothese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* bzgl. der Richtigkeit</a:t>
                          </a:r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Signifikant?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de-DE" sz="1200" dirty="0"/>
                            <a:t> </a:t>
                          </a:r>
                          <a:r>
                            <a:rPr lang="de-DE" sz="1200" dirty="0" smtClean="0"/>
                            <a:t>=</a:t>
                          </a:r>
                          <a:r>
                            <a:rPr lang="de-DE" sz="1200" baseline="0" dirty="0" smtClean="0"/>
                            <a:t> 0,025</a:t>
                          </a:r>
                          <a:endParaRPr lang="de-DE" sz="12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5766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10%</a:t>
                          </a:r>
                          <a:r>
                            <a:rPr lang="de-DE" baseline="0" dirty="0" smtClean="0"/>
                            <a:t> &lt; </a:t>
                          </a:r>
                          <a:r>
                            <a:rPr lang="de-DE" b="1" baseline="0" dirty="0" smtClean="0"/>
                            <a:t>50%</a:t>
                          </a:r>
                          <a:r>
                            <a:rPr lang="de-DE" baseline="0" dirty="0" smtClean="0"/>
                            <a:t>*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800" dirty="0" smtClean="0"/>
                            <a:t>✗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5766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50% </a:t>
                          </a:r>
                          <a:r>
                            <a:rPr lang="de-DE" baseline="0" dirty="0" smtClean="0"/>
                            <a:t>&lt; </a:t>
                          </a:r>
                          <a:r>
                            <a:rPr lang="de-DE" b="1" baseline="0" dirty="0" smtClean="0"/>
                            <a:t>90%</a:t>
                          </a:r>
                          <a:r>
                            <a:rPr lang="de-DE" baseline="0" dirty="0" smtClean="0"/>
                            <a:t>*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800" dirty="0" smtClean="0"/>
                            <a:t>✗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909437"/>
                  </p:ext>
                </p:extLst>
              </p:nvPr>
            </p:nvGraphicFramePr>
            <p:xfrm>
              <a:off x="1019173" y="1700213"/>
              <a:ext cx="5076828" cy="1730031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538414"/>
                    <a:gridCol w="2538414"/>
                  </a:tblGrid>
                  <a:tr h="57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Hypothese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* bzgl. der Richtigkeit</a:t>
                          </a:r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40" t="-2105" r="-480" b="-202105"/>
                          </a:stretch>
                        </a:blipFill>
                      </a:tcPr>
                    </a:tc>
                  </a:tr>
                  <a:tr h="5766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10%</a:t>
                          </a:r>
                          <a:r>
                            <a:rPr lang="de-DE" baseline="0" dirty="0" smtClean="0"/>
                            <a:t> &lt; </a:t>
                          </a:r>
                          <a:r>
                            <a:rPr lang="de-DE" b="1" baseline="0" dirty="0" smtClean="0"/>
                            <a:t>50%</a:t>
                          </a:r>
                          <a:r>
                            <a:rPr lang="de-DE" baseline="0" dirty="0" smtClean="0"/>
                            <a:t>*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800" dirty="0" smtClean="0"/>
                            <a:t>✗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5766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50% </a:t>
                          </a:r>
                          <a:r>
                            <a:rPr lang="de-DE" baseline="0" dirty="0" smtClean="0"/>
                            <a:t>&lt; </a:t>
                          </a:r>
                          <a:r>
                            <a:rPr lang="de-DE" b="1" baseline="0" dirty="0" smtClean="0"/>
                            <a:t>90%</a:t>
                          </a:r>
                          <a:r>
                            <a:rPr lang="de-DE" baseline="0" dirty="0" smtClean="0"/>
                            <a:t>*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800" dirty="0" smtClean="0"/>
                            <a:t>✗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Inhaltsplatzhalter 3"/>
          <p:cNvSpPr>
            <a:spLocks noGrp="1"/>
          </p:cNvSpPr>
          <p:nvPr>
            <p:ph idx="4294967295"/>
          </p:nvPr>
        </p:nvSpPr>
        <p:spPr>
          <a:xfrm>
            <a:off x="1019175" y="3738115"/>
            <a:ext cx="6015038" cy="2816798"/>
          </a:xfrm>
        </p:spPr>
        <p:txBody>
          <a:bodyPr anchor="b"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Typ-3 </a:t>
            </a:r>
            <a:r>
              <a:rPr lang="de-DE" dirty="0"/>
              <a:t>ANOVA </a:t>
            </a:r>
            <a:r>
              <a:rPr lang="de-DE" dirty="0" smtClean="0"/>
              <a:t>(</a:t>
            </a:r>
            <a:r>
              <a:rPr lang="de-DE" dirty="0"/>
              <a:t>Stufe des </a:t>
            </a:r>
            <a:r>
              <a:rPr lang="de-DE" dirty="0" smtClean="0"/>
              <a:t>Assistenzsystems × </a:t>
            </a:r>
            <a:r>
              <a:rPr lang="de-DE" dirty="0"/>
              <a:t>B</a:t>
            </a:r>
            <a:r>
              <a:rPr lang="de-DE" dirty="0" smtClean="0"/>
              <a:t>lock)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Haupteffekt der Stufe des Assistenzsystems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kein signifikanter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Haupteffekt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des Blocks</a:t>
            </a:r>
          </a:p>
          <a:p>
            <a:pPr>
              <a:buFont typeface="Wingdings" charset="2"/>
              <a:buChar char="§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signifikanter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Interaktionseffekt</a:t>
            </a:r>
          </a:p>
          <a:p>
            <a:pPr>
              <a:buFont typeface="Wingdings" charset="2"/>
              <a:buChar char="§"/>
            </a:pP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T-Test: 10% vs. 50% und 50% vs. 90%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ea typeface="Cambria Math" charset="0"/>
                <a:cs typeface="Cambria Math" charset="0"/>
              </a:rPr>
              <a:t>➔ Kein sign. Unterschied zur jeweils </a:t>
            </a:r>
            <a:r>
              <a:rPr lang="de-DE" dirty="0" smtClean="0"/>
              <a:t>benachbarten Stufe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2" y="1701456"/>
            <a:ext cx="5157787" cy="51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8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4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01" y="3851246"/>
            <a:ext cx="910812" cy="910812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05" y="3797621"/>
            <a:ext cx="1017780" cy="1017780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48" y="3846541"/>
            <a:ext cx="907002" cy="903978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56" y="3760603"/>
            <a:ext cx="1128984" cy="1128984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67" y="3797622"/>
            <a:ext cx="1020369" cy="1001817"/>
          </a:xfrm>
          <a:prstGeom prst="rect">
            <a:avLst/>
          </a:prstGeom>
        </p:spPr>
      </p:pic>
      <p:sp>
        <p:nvSpPr>
          <p:cNvPr id="22" name="Inhaltsplatzhalter 3"/>
          <p:cNvSpPr>
            <a:spLocks noGrp="1"/>
          </p:cNvSpPr>
          <p:nvPr>
            <p:ph idx="4294967295"/>
          </p:nvPr>
        </p:nvSpPr>
        <p:spPr>
          <a:xfrm>
            <a:off x="982663" y="1694915"/>
            <a:ext cx="5113337" cy="4010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Zusammenhänge aus </a:t>
            </a:r>
            <a:r>
              <a:rPr lang="de-DE" dirty="0" smtClean="0"/>
              <a:t>Text erfassen</a:t>
            </a:r>
          </a:p>
          <a:p>
            <a:r>
              <a:rPr lang="de-DE" dirty="0" smtClean="0"/>
              <a:t>Text für Maschinen nur Zeichenfolgen</a:t>
            </a:r>
          </a:p>
          <a:p>
            <a:r>
              <a:rPr lang="de-DE" dirty="0" smtClean="0"/>
              <a:t>ML kann diese Zeichenfolgen analysieren</a:t>
            </a:r>
            <a:endParaRPr lang="de-DE" dirty="0"/>
          </a:p>
          <a:p>
            <a:r>
              <a:rPr lang="de-DE" dirty="0">
                <a:ea typeface="Cambria Math" charset="0"/>
                <a:cs typeface="Cambria Math" charset="0"/>
              </a:rPr>
              <a:t>➔ </a:t>
            </a:r>
            <a:r>
              <a:rPr lang="de-DE" dirty="0" smtClean="0"/>
              <a:t>Textverständnis simulieren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Beispiel: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16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>
            <a:normAutofit fontScale="90000"/>
          </a:bodyPr>
          <a:lstStyle/>
          <a:p>
            <a:r>
              <a:rPr lang="de-DE" dirty="0"/>
              <a:t>Textannotationen für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8467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6-8 (Tempo)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0093"/>
              </p:ext>
            </p:extLst>
          </p:nvPr>
        </p:nvGraphicFramePr>
        <p:xfrm>
          <a:off x="1019170" y="1700213"/>
          <a:ext cx="3653586" cy="26289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92483"/>
                <a:gridCol w="1561103"/>
              </a:tblGrid>
              <a:tr h="60715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Stufe</a:t>
                      </a:r>
                      <a:r>
                        <a:rPr lang="de-DE" baseline="0" dirty="0" smtClean="0"/>
                        <a:t> der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Hypothese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7391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73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73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90%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  <p:sp>
        <p:nvSpPr>
          <p:cNvPr id="55" name="Inhaltsplatzhalter 3"/>
          <p:cNvSpPr>
            <a:spLocks noGrp="1"/>
          </p:cNvSpPr>
          <p:nvPr>
            <p:ph idx="4294967295"/>
          </p:nvPr>
        </p:nvSpPr>
        <p:spPr>
          <a:xfrm>
            <a:off x="1019175" y="4329113"/>
            <a:ext cx="6015038" cy="2225799"/>
          </a:xfrm>
        </p:spPr>
        <p:txBody>
          <a:bodyPr anchor="b"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Baseline</a:t>
            </a: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: </a:t>
            </a:r>
            <a:r>
              <a:rPr lang="hr-HR" dirty="0" smtClean="0">
                <a:latin typeface="Gill Sans MT" charset="0"/>
                <a:ea typeface="Gill Sans MT" charset="0"/>
                <a:cs typeface="Gill Sans MT" charset="0"/>
              </a:rPr>
              <a:t>8,19s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pro Annotation</a:t>
            </a: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3x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/>
              <a:t>Sample </a:t>
            </a:r>
            <a:r>
              <a:rPr lang="de-DE" dirty="0" smtClean="0"/>
              <a:t>T-Test</a:t>
            </a:r>
          </a:p>
          <a:p>
            <a:pPr>
              <a:buFont typeface="Wingdings" charset="2"/>
              <a:buChar char="§"/>
            </a:pPr>
            <a:endParaRPr lang="de-DE" dirty="0" smtClean="0"/>
          </a:p>
          <a:p>
            <a:pPr>
              <a:buFont typeface="Wingdings" charset="2"/>
              <a:buChar char="§"/>
            </a:pPr>
            <a:endParaRPr lang="de-DE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50" y="1700213"/>
            <a:ext cx="5157786" cy="51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6-8 (Tempo)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725776"/>
                  </p:ext>
                </p:extLst>
              </p:nvPr>
            </p:nvGraphicFramePr>
            <p:xfrm>
              <a:off x="1019170" y="1700213"/>
              <a:ext cx="5076831" cy="2628901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092483"/>
                    <a:gridCol w="1561103"/>
                    <a:gridCol w="1423245"/>
                  </a:tblGrid>
                  <a:tr h="607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Stufe</a:t>
                          </a:r>
                          <a:r>
                            <a:rPr lang="de-DE" baseline="0" dirty="0" smtClean="0"/>
                            <a:t> der Assistenz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Hypothese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Signifikant?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de-DE" sz="1200" dirty="0"/>
                            <a:t> </a:t>
                          </a:r>
                          <a:r>
                            <a:rPr lang="de-DE" sz="1200" dirty="0" smtClean="0"/>
                            <a:t>=</a:t>
                          </a:r>
                          <a:r>
                            <a:rPr lang="de-DE" sz="1200" baseline="0" dirty="0" smtClean="0"/>
                            <a:t> 0,05</a:t>
                          </a:r>
                          <a:endParaRPr lang="de-DE" sz="12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7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10%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schneller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als</a:t>
                          </a:r>
                          <a:r>
                            <a:rPr lang="de-DE" sz="1200" baseline="0" dirty="0" smtClean="0"/>
                            <a:t> ohne</a:t>
                          </a:r>
                          <a:endParaRPr lang="de-DE" sz="12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800" dirty="0" smtClean="0"/>
                            <a:t>✗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739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50%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schneller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als</a:t>
                          </a:r>
                          <a:r>
                            <a:rPr lang="de-DE" sz="1200" baseline="0" dirty="0" smtClean="0"/>
                            <a:t> ohne</a:t>
                          </a:r>
                          <a:endParaRPr lang="de-DE" sz="12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dirty="0" smtClean="0"/>
                            <a:t>✓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739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90%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schneller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als</a:t>
                          </a:r>
                          <a:r>
                            <a:rPr lang="de-DE" sz="1200" baseline="0" dirty="0" smtClean="0"/>
                            <a:t> ohne</a:t>
                          </a:r>
                          <a:endParaRPr lang="de-DE" sz="12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dirty="0" smtClean="0"/>
                            <a:t>✓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725776"/>
                  </p:ext>
                </p:extLst>
              </p:nvPr>
            </p:nvGraphicFramePr>
            <p:xfrm>
              <a:off x="1019170" y="1700213"/>
              <a:ext cx="5076831" cy="2628901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092483"/>
                    <a:gridCol w="1561103"/>
                    <a:gridCol w="1423245"/>
                  </a:tblGrid>
                  <a:tr h="607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Stufe</a:t>
                          </a:r>
                          <a:r>
                            <a:rPr lang="de-DE" baseline="0" dirty="0" smtClean="0"/>
                            <a:t> der Assistenz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Hypothese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56838" t="-1000" r="-855" b="-345000"/>
                          </a:stretch>
                        </a:blipFill>
                      </a:tcPr>
                    </a:tc>
                  </a:tr>
                  <a:tr h="67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10%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schneller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als</a:t>
                          </a:r>
                          <a:r>
                            <a:rPr lang="de-DE" sz="1200" baseline="0" dirty="0" smtClean="0"/>
                            <a:t> ohne</a:t>
                          </a:r>
                          <a:endParaRPr lang="de-DE" sz="12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800" dirty="0" smtClean="0"/>
                            <a:t>✗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739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50%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schneller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als</a:t>
                          </a:r>
                          <a:r>
                            <a:rPr lang="de-DE" sz="1200" baseline="0" dirty="0" smtClean="0"/>
                            <a:t> ohne</a:t>
                          </a:r>
                          <a:endParaRPr lang="de-DE" sz="12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dirty="0" smtClean="0"/>
                            <a:t>✓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739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90%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schneller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als</a:t>
                          </a:r>
                          <a:r>
                            <a:rPr lang="de-DE" sz="1200" baseline="0" dirty="0" smtClean="0"/>
                            <a:t> ohne</a:t>
                          </a:r>
                          <a:endParaRPr lang="de-DE" sz="12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dirty="0" smtClean="0"/>
                            <a:t>✓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Inhaltsplatzhalter 3"/>
          <p:cNvSpPr>
            <a:spLocks noGrp="1"/>
          </p:cNvSpPr>
          <p:nvPr>
            <p:ph idx="4294967295"/>
          </p:nvPr>
        </p:nvSpPr>
        <p:spPr>
          <a:xfrm>
            <a:off x="1019175" y="4329114"/>
            <a:ext cx="6015038" cy="2225798"/>
          </a:xfrm>
        </p:spPr>
        <p:txBody>
          <a:bodyPr anchor="b"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/>
              <a:t>Baseline</a:t>
            </a:r>
            <a:r>
              <a:rPr lang="de-DE" dirty="0">
                <a:latin typeface="Gill Sans MT" charset="0"/>
                <a:ea typeface="Gill Sans MT" charset="0"/>
                <a:cs typeface="Gill Sans MT" charset="0"/>
              </a:rPr>
              <a:t>: </a:t>
            </a:r>
            <a:r>
              <a:rPr lang="hr-HR" dirty="0">
                <a:latin typeface="Gill Sans MT" charset="0"/>
                <a:ea typeface="Gill Sans MT" charset="0"/>
                <a:cs typeface="Gill Sans MT" charset="0"/>
              </a:rPr>
              <a:t>8,19s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pro 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Annotation</a:t>
            </a: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3x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/>
              <a:t>Sample </a:t>
            </a:r>
            <a:r>
              <a:rPr lang="de-DE" dirty="0" smtClean="0"/>
              <a:t>T-Test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ea typeface="Cambria Math" charset="0"/>
                <a:cs typeface="Cambria Math" charset="0"/>
              </a:rPr>
              <a:t>➔ </a:t>
            </a:r>
            <a:r>
              <a:rPr lang="de-DE" dirty="0" smtClean="0"/>
              <a:t>Die Assistenz unterstützt </a:t>
            </a:r>
            <a:r>
              <a:rPr lang="de-DE" dirty="0"/>
              <a:t>in den Stufen 50% und 90%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𝑟 = -0.33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50" y="1700213"/>
            <a:ext cx="5157786" cy="51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7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</a:t>
            </a:r>
            <a:r>
              <a:rPr lang="de-DE" dirty="0"/>
              <a:t>9</a:t>
            </a:r>
            <a:r>
              <a:rPr lang="de-DE" dirty="0" smtClean="0"/>
              <a:t> &amp; 10 </a:t>
            </a:r>
            <a:r>
              <a:rPr lang="de-DE" dirty="0"/>
              <a:t>(Tempo)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2566"/>
              </p:ext>
            </p:extLst>
          </p:nvPr>
        </p:nvGraphicFramePr>
        <p:xfrm>
          <a:off x="1019173" y="1700213"/>
          <a:ext cx="5076828" cy="173003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38414"/>
                <a:gridCol w="2538414"/>
              </a:tblGrid>
              <a:tr h="576677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Hypothese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* bzgl. des Tempos</a:t>
                      </a: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Signifikant?</a:t>
                      </a: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5766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&lt; </a:t>
                      </a:r>
                      <a:r>
                        <a:rPr lang="de-DE" b="1" baseline="0" dirty="0" smtClean="0"/>
                        <a:t>50%</a:t>
                      </a:r>
                      <a:r>
                        <a:rPr lang="de-DE" baseline="0" dirty="0" smtClean="0"/>
                        <a:t>*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5766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 </a:t>
                      </a:r>
                      <a:r>
                        <a:rPr lang="de-DE" baseline="0" dirty="0" smtClean="0"/>
                        <a:t>&lt; </a:t>
                      </a:r>
                      <a:r>
                        <a:rPr lang="de-DE" b="1" baseline="0" dirty="0" smtClean="0"/>
                        <a:t>90%</a:t>
                      </a:r>
                      <a:r>
                        <a:rPr lang="de-DE" baseline="0" dirty="0" smtClean="0"/>
                        <a:t>*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  <p:sp>
        <p:nvSpPr>
          <p:cNvPr id="11" name="Inhaltsplatzhalter 3"/>
          <p:cNvSpPr>
            <a:spLocks noGrp="1"/>
          </p:cNvSpPr>
          <p:nvPr>
            <p:ph idx="4294967295"/>
          </p:nvPr>
        </p:nvSpPr>
        <p:spPr>
          <a:xfrm>
            <a:off x="1019175" y="3738115"/>
            <a:ext cx="6015038" cy="2816798"/>
          </a:xfrm>
        </p:spPr>
        <p:txBody>
          <a:bodyPr anchor="b"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Typ-3 </a:t>
            </a:r>
            <a:r>
              <a:rPr lang="de-DE" dirty="0"/>
              <a:t>ANOVA </a:t>
            </a:r>
            <a:r>
              <a:rPr lang="de-DE" dirty="0" smtClean="0"/>
              <a:t>(</a:t>
            </a:r>
            <a:r>
              <a:rPr lang="de-DE" dirty="0"/>
              <a:t>Stufe des </a:t>
            </a:r>
            <a:r>
              <a:rPr lang="de-DE" dirty="0" smtClean="0"/>
              <a:t>Assistenzsystems × </a:t>
            </a:r>
            <a:r>
              <a:rPr lang="de-DE" dirty="0"/>
              <a:t>B</a:t>
            </a:r>
            <a:r>
              <a:rPr lang="de-DE" dirty="0" smtClean="0"/>
              <a:t>lock)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Haupteffekt der Stufe des Assistenzsystems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kein signifikanter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Haupteffekt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des Blocks</a:t>
            </a:r>
          </a:p>
          <a:p>
            <a:pPr>
              <a:buFont typeface="Wingdings" charset="2"/>
              <a:buChar char="§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signifikanter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Interaktionseffekt</a:t>
            </a:r>
          </a:p>
          <a:p>
            <a:pPr>
              <a:buFont typeface="Wingdings" charset="2"/>
              <a:buChar char="§"/>
            </a:pP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T-Test: 10% vs. 50% und 50% vs. 90%</a:t>
            </a:r>
          </a:p>
          <a:p>
            <a:pPr>
              <a:buFont typeface="Wingdings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50" y="1700213"/>
            <a:ext cx="5157786" cy="51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</a:t>
            </a:r>
            <a:r>
              <a:rPr lang="de-DE" dirty="0"/>
              <a:t>9</a:t>
            </a:r>
            <a:r>
              <a:rPr lang="de-DE" dirty="0" smtClean="0"/>
              <a:t> &amp; 10 </a:t>
            </a:r>
            <a:r>
              <a:rPr lang="de-DE" dirty="0"/>
              <a:t>(Tempo)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976159"/>
                  </p:ext>
                </p:extLst>
              </p:nvPr>
            </p:nvGraphicFramePr>
            <p:xfrm>
              <a:off x="1019173" y="1700213"/>
              <a:ext cx="5076828" cy="1730031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538414"/>
                    <a:gridCol w="2538414"/>
                  </a:tblGrid>
                  <a:tr h="57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Hypothese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* bzgl. des Tempos</a:t>
                          </a:r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Signifikant?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de-DE" sz="1200" dirty="0"/>
                            <a:t> </a:t>
                          </a:r>
                          <a:r>
                            <a:rPr lang="de-DE" sz="1200" dirty="0" smtClean="0"/>
                            <a:t>=</a:t>
                          </a:r>
                          <a:r>
                            <a:rPr lang="de-DE" sz="1200" baseline="0" dirty="0" smtClean="0"/>
                            <a:t> 0,025</a:t>
                          </a:r>
                          <a:endParaRPr lang="de-DE" sz="12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5766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10%</a:t>
                          </a:r>
                          <a:r>
                            <a:rPr lang="de-DE" baseline="0" dirty="0" smtClean="0"/>
                            <a:t> &lt; </a:t>
                          </a:r>
                          <a:r>
                            <a:rPr lang="de-DE" b="1" baseline="0" dirty="0" smtClean="0"/>
                            <a:t>50%</a:t>
                          </a:r>
                          <a:r>
                            <a:rPr lang="de-DE" baseline="0" dirty="0" smtClean="0"/>
                            <a:t>*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800" dirty="0" smtClean="0"/>
                            <a:t>✗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5766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50% </a:t>
                          </a:r>
                          <a:r>
                            <a:rPr lang="de-DE" baseline="0" dirty="0" smtClean="0"/>
                            <a:t>&lt; </a:t>
                          </a:r>
                          <a:r>
                            <a:rPr lang="de-DE" b="1" baseline="0" dirty="0" smtClean="0"/>
                            <a:t>90%</a:t>
                          </a:r>
                          <a:r>
                            <a:rPr lang="de-DE" baseline="0" dirty="0" smtClean="0"/>
                            <a:t>*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800" dirty="0" smtClean="0"/>
                            <a:t>✗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976159"/>
                  </p:ext>
                </p:extLst>
              </p:nvPr>
            </p:nvGraphicFramePr>
            <p:xfrm>
              <a:off x="1019173" y="1700213"/>
              <a:ext cx="5076828" cy="1730031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538414"/>
                    <a:gridCol w="2538414"/>
                  </a:tblGrid>
                  <a:tr h="57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Hypothese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* bzgl. des Tempos</a:t>
                          </a:r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40" t="-2105" r="-480" b="-202105"/>
                          </a:stretch>
                        </a:blipFill>
                      </a:tcPr>
                    </a:tc>
                  </a:tr>
                  <a:tr h="5766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10%</a:t>
                          </a:r>
                          <a:r>
                            <a:rPr lang="de-DE" baseline="0" dirty="0" smtClean="0"/>
                            <a:t> &lt; </a:t>
                          </a:r>
                          <a:r>
                            <a:rPr lang="de-DE" b="1" baseline="0" dirty="0" smtClean="0"/>
                            <a:t>50%</a:t>
                          </a:r>
                          <a:r>
                            <a:rPr lang="de-DE" baseline="0" dirty="0" smtClean="0"/>
                            <a:t>*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800" dirty="0" smtClean="0"/>
                            <a:t>✗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5766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50% </a:t>
                          </a:r>
                          <a:r>
                            <a:rPr lang="de-DE" baseline="0" dirty="0" smtClean="0"/>
                            <a:t>&lt; </a:t>
                          </a:r>
                          <a:r>
                            <a:rPr lang="de-DE" b="1" baseline="0" dirty="0" smtClean="0"/>
                            <a:t>90%</a:t>
                          </a:r>
                          <a:r>
                            <a:rPr lang="de-DE" baseline="0" dirty="0" smtClean="0"/>
                            <a:t>*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800" dirty="0" smtClean="0"/>
                            <a:t>✗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Inhaltsplatzhalter 3"/>
          <p:cNvSpPr>
            <a:spLocks noGrp="1"/>
          </p:cNvSpPr>
          <p:nvPr>
            <p:ph idx="4294967295"/>
          </p:nvPr>
        </p:nvSpPr>
        <p:spPr>
          <a:xfrm>
            <a:off x="1019175" y="3738115"/>
            <a:ext cx="6015038" cy="2816798"/>
          </a:xfrm>
        </p:spPr>
        <p:txBody>
          <a:bodyPr anchor="b"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Typ-3 </a:t>
            </a:r>
            <a:r>
              <a:rPr lang="de-DE" dirty="0"/>
              <a:t>ANOVA </a:t>
            </a:r>
            <a:r>
              <a:rPr lang="de-DE" dirty="0" smtClean="0"/>
              <a:t>(</a:t>
            </a:r>
            <a:r>
              <a:rPr lang="de-DE" dirty="0"/>
              <a:t>Stufe des </a:t>
            </a:r>
            <a:r>
              <a:rPr lang="de-DE" dirty="0" smtClean="0"/>
              <a:t>Assistenzsystems × </a:t>
            </a:r>
            <a:r>
              <a:rPr lang="de-DE" dirty="0"/>
              <a:t>B</a:t>
            </a:r>
            <a:r>
              <a:rPr lang="de-DE" dirty="0" smtClean="0"/>
              <a:t>lock)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Haupteffekt der Stufe des Assistenzsystems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kein signifikanter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Haupteffekt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des Blocks</a:t>
            </a:r>
          </a:p>
          <a:p>
            <a:pPr>
              <a:buFont typeface="Wingdings" charset="2"/>
              <a:buChar char="§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signifikanter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Interaktionseffekt</a:t>
            </a:r>
          </a:p>
          <a:p>
            <a:pPr>
              <a:buFont typeface="Wingdings" charset="2"/>
              <a:buChar char="§"/>
            </a:pP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T-Test: 10% vs. 50% und 50% vs. 90%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ea typeface="Cambria Math" charset="0"/>
                <a:cs typeface="Cambria Math" charset="0"/>
              </a:rPr>
              <a:t>➔ Kein sign. Unterschied zur jeweils </a:t>
            </a:r>
            <a:r>
              <a:rPr lang="de-DE" dirty="0" smtClean="0"/>
              <a:t>benachbarten Stufe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69" y="1700213"/>
            <a:ext cx="5159030" cy="51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44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7-9 (</a:t>
            </a:r>
            <a:r>
              <a:rPr lang="de-DE" dirty="0"/>
              <a:t>übersehene </a:t>
            </a:r>
            <a:r>
              <a:rPr lang="de-DE" dirty="0" smtClean="0"/>
              <a:t>AS.)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27070"/>
              </p:ext>
            </p:extLst>
          </p:nvPr>
        </p:nvGraphicFramePr>
        <p:xfrm>
          <a:off x="1019170" y="1700213"/>
          <a:ext cx="10153654" cy="26289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8470"/>
                <a:gridCol w="2076697"/>
                <a:gridCol w="729465"/>
                <a:gridCol w="626724"/>
                <a:gridCol w="1438382"/>
                <a:gridCol w="1130157"/>
                <a:gridCol w="996593"/>
                <a:gridCol w="1217166"/>
              </a:tblGrid>
              <a:tr h="60715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+mn-lt"/>
                        </a:rPr>
                        <a:t>Stufe</a:t>
                      </a:r>
                      <a:r>
                        <a:rPr lang="de-DE" baseline="0" dirty="0" smtClean="0">
                          <a:latin typeface="+mn-lt"/>
                        </a:rPr>
                        <a:t> der Assistenz</a:t>
                      </a:r>
                      <a:endParaRPr lang="de-DE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atin typeface="+mn-lt"/>
                        </a:rPr>
                        <a:t>Hypothese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atin typeface="+mn-lt"/>
                        </a:rPr>
                        <a:t>Test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atin typeface="+mn-lt"/>
                        </a:rPr>
                        <a:t>𝑛 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atin typeface="+mn-lt"/>
                        </a:rPr>
                        <a:t> </a:t>
                      </a:r>
                      <a:r>
                        <a:rPr lang="de-DE" sz="1800" dirty="0" err="1" smtClean="0">
                          <a:latin typeface="+mn-lt"/>
                        </a:rPr>
                        <a:t>Mean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atin typeface="+mn-lt"/>
                        </a:rPr>
                        <a:t>t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atin typeface="+mn-lt"/>
                        </a:rPr>
                        <a:t>p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atin typeface="+mn-lt"/>
                        </a:rPr>
                        <a:t>Signifikant?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7391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latin typeface="+mn-lt"/>
                        </a:rPr>
                        <a:t>10%</a:t>
                      </a:r>
                      <a:r>
                        <a:rPr lang="de-DE" baseline="0" dirty="0" smtClean="0">
                          <a:latin typeface="+mn-lt"/>
                        </a:rPr>
                        <a:t> richtige Assistenz</a:t>
                      </a:r>
                      <a:endParaRPr lang="de-DE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+mn-lt"/>
                        </a:rPr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latin typeface="+mn-lt"/>
                        </a:rPr>
                        <a:t>als</a:t>
                      </a:r>
                      <a:r>
                        <a:rPr lang="de-DE" sz="1200" baseline="0" dirty="0" smtClean="0">
                          <a:latin typeface="+mn-lt"/>
                        </a:rPr>
                        <a:t> ohne</a:t>
                      </a:r>
                      <a:endParaRPr lang="de-DE" sz="12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sz="1800" dirty="0" err="1" smtClean="0">
                          <a:latin typeface="+mn-lt"/>
                        </a:rPr>
                        <a:t>One</a:t>
                      </a:r>
                      <a:r>
                        <a:rPr lang="de-DE" sz="1800" dirty="0" smtClean="0">
                          <a:latin typeface="+mn-lt"/>
                        </a:rPr>
                        <a:t> Sample T-Test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vert="vert270" anchor="ctr">
                    <a:solidFill>
                      <a:srgbClr val="EDEFE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atin typeface="+mn-lt"/>
                        </a:rPr>
                        <a:t>Je 22</a:t>
                      </a: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>
                          <a:latin typeface="+mn-lt"/>
                        </a:rPr>
                        <a:t>-</a:t>
                      </a:r>
                      <a:r>
                        <a:rPr lang="nb-NO" sz="1800" dirty="0" smtClean="0">
                          <a:latin typeface="+mn-lt"/>
                        </a:rPr>
                        <a:t>0,0155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>
                          <a:latin typeface="+mn-lt"/>
                        </a:rPr>
                        <a:t>-1,1764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>
                          <a:latin typeface="+mn-lt"/>
                        </a:rPr>
                        <a:t>0,2526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>
                          <a:latin typeface="+mn-lt"/>
                        </a:rPr>
                        <a:t>✗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73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latin typeface="+mn-lt"/>
                        </a:rPr>
                        <a:t>50%</a:t>
                      </a:r>
                      <a:r>
                        <a:rPr lang="de-DE" baseline="0" dirty="0" smtClean="0">
                          <a:latin typeface="+mn-lt"/>
                        </a:rPr>
                        <a:t> richtige Assistenz</a:t>
                      </a:r>
                      <a:endParaRPr lang="de-DE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+mn-lt"/>
                        </a:rPr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latin typeface="+mn-lt"/>
                        </a:rPr>
                        <a:t>als</a:t>
                      </a:r>
                      <a:r>
                        <a:rPr lang="de-DE" sz="1200" baseline="0" dirty="0" smtClean="0">
                          <a:latin typeface="+mn-lt"/>
                        </a:rPr>
                        <a:t> ohne</a:t>
                      </a:r>
                      <a:endParaRPr lang="de-DE" sz="12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r>
                        <a:rPr lang="is-IS" sz="1800" dirty="0" smtClean="0">
                          <a:latin typeface="+mn-lt"/>
                        </a:rPr>
                        <a:t>0,028</a:t>
                      </a:r>
                      <a:endParaRPr lang="de-DE" sz="18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>
                          <a:latin typeface="+mn-lt"/>
                        </a:rPr>
                        <a:t>-2,3831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>
                          <a:latin typeface="+mn-lt"/>
                        </a:rPr>
                        <a:t>0,0267</a:t>
                      </a:r>
                      <a:endParaRPr lang="de-DE" sz="18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>
                          <a:latin typeface="+mn-lt"/>
                        </a:rPr>
                        <a:t>✓</a:t>
                      </a:r>
                      <a:endParaRPr lang="de-DE" sz="18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73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latin typeface="+mn-lt"/>
                        </a:rPr>
                        <a:t>90%</a:t>
                      </a:r>
                      <a:r>
                        <a:rPr lang="de-DE" baseline="0" dirty="0" smtClean="0">
                          <a:latin typeface="+mn-lt"/>
                        </a:rPr>
                        <a:t> richtige Assistenz</a:t>
                      </a:r>
                      <a:endParaRPr lang="de-DE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+mn-lt"/>
                        </a:rPr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latin typeface="+mn-lt"/>
                        </a:rPr>
                        <a:t>als</a:t>
                      </a:r>
                      <a:r>
                        <a:rPr lang="de-DE" sz="1200" baseline="0" dirty="0" smtClean="0">
                          <a:latin typeface="+mn-lt"/>
                        </a:rPr>
                        <a:t> ohne</a:t>
                      </a:r>
                      <a:endParaRPr lang="de-DE" sz="12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-</a:t>
                      </a:r>
                      <a:r>
                        <a:rPr lang="uk-UA" sz="1800" b="0" i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0</a:t>
                      </a:r>
                      <a:r>
                        <a:rPr lang="en-US" sz="1800" b="0" i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,</a:t>
                      </a:r>
                      <a:r>
                        <a:rPr lang="uk-UA" sz="1800" b="0" i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039</a:t>
                      </a:r>
                      <a:r>
                        <a:rPr lang="en-US" sz="1800" b="0" i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4</a:t>
                      </a:r>
                      <a:endParaRPr lang="de-DE" sz="1800" b="0" i="0" dirty="0" smtClean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>
                          <a:latin typeface="+mn-lt"/>
                        </a:rPr>
                        <a:t>-3.5905</a:t>
                      </a:r>
                      <a:endParaRPr lang="de-DE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 smtClean="0">
                          <a:latin typeface="+mn-lt"/>
                        </a:rPr>
                        <a:t>0,0017</a:t>
                      </a:r>
                      <a:endParaRPr lang="de-DE" sz="18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>
                          <a:latin typeface="+mn-lt"/>
                        </a:rPr>
                        <a:t>✓</a:t>
                      </a:r>
                      <a:endParaRPr lang="de-DE" sz="18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  <p:sp>
        <p:nvSpPr>
          <p:cNvPr id="55" name="Inhaltsplatzhalter 3"/>
          <p:cNvSpPr>
            <a:spLocks noGrp="1"/>
          </p:cNvSpPr>
          <p:nvPr>
            <p:ph idx="4294967295"/>
          </p:nvPr>
        </p:nvSpPr>
        <p:spPr>
          <a:xfrm>
            <a:off x="1019175" y="4636985"/>
            <a:ext cx="9577388" cy="194669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Signifikanzniveau: 0,05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Anmerkungen zum Durchschnitt (</a:t>
            </a:r>
            <a:r>
              <a:rPr lang="de-DE" dirty="0" err="1" smtClean="0"/>
              <a:t>Mean</a:t>
            </a:r>
            <a:r>
              <a:rPr lang="de-DE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Negative </a:t>
            </a:r>
            <a:r>
              <a:rPr lang="de-DE" dirty="0"/>
              <a:t>Differenz: Das Assistenzsystem wirkt </a:t>
            </a:r>
            <a:r>
              <a:rPr lang="de-DE" b="1" dirty="0" smtClean="0"/>
              <a:t>senkend </a:t>
            </a:r>
            <a:r>
              <a:rPr lang="de-DE" dirty="0" smtClean="0"/>
              <a:t>auf die Zahl der übersehenen Annotationen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Positive </a:t>
            </a:r>
            <a:r>
              <a:rPr lang="de-DE" dirty="0"/>
              <a:t>Differenz: Das Assistenzsystem </a:t>
            </a:r>
            <a:r>
              <a:rPr lang="de-DE" dirty="0" smtClean="0"/>
              <a:t>wirkt </a:t>
            </a:r>
            <a:r>
              <a:rPr lang="de-DE" b="1" dirty="0" smtClean="0"/>
              <a:t>steigernd </a:t>
            </a:r>
            <a:r>
              <a:rPr lang="de-DE" dirty="0"/>
              <a:t>auf die Zahl der übersehenen Annotationen</a:t>
            </a: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>
                <a:ea typeface="Cambria Math" charset="0"/>
                <a:cs typeface="Cambria Math" charset="0"/>
              </a:rPr>
              <a:t>➔ </a:t>
            </a:r>
            <a:r>
              <a:rPr lang="de-DE" dirty="0" smtClean="0"/>
              <a:t>Die Assistenz unterstützt in </a:t>
            </a:r>
            <a:r>
              <a:rPr lang="de-DE" dirty="0"/>
              <a:t>den Stufen 50% und 90%</a:t>
            </a:r>
          </a:p>
        </p:txBody>
      </p:sp>
    </p:spTree>
    <p:extLst>
      <p:ext uri="{BB962C8B-B14F-4D97-AF65-F5344CB8AC3E}">
        <p14:creationId xmlns:p14="http://schemas.microsoft.com/office/powerpoint/2010/main" val="28479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11-13 </a:t>
            </a:r>
            <a:r>
              <a:rPr lang="de-DE" dirty="0"/>
              <a:t>(übersehene AS.)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181897"/>
              </p:ext>
            </p:extLst>
          </p:nvPr>
        </p:nvGraphicFramePr>
        <p:xfrm>
          <a:off x="1019170" y="1700214"/>
          <a:ext cx="3653586" cy="263082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03482"/>
                <a:gridCol w="1950104"/>
              </a:tblGrid>
              <a:tr h="63815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Stufe</a:t>
                      </a:r>
                      <a:r>
                        <a:rPr lang="de-DE" baseline="0" dirty="0" smtClean="0"/>
                        <a:t> der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Hypothese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63581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+mn-lt"/>
                        </a:rPr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latin typeface="+mn-lt"/>
                        </a:rPr>
                        <a:t>als</a:t>
                      </a:r>
                      <a:r>
                        <a:rPr lang="de-DE" sz="1200" baseline="0" dirty="0" smtClean="0">
                          <a:latin typeface="+mn-lt"/>
                        </a:rPr>
                        <a:t> ohne</a:t>
                      </a:r>
                      <a:endParaRPr lang="de-DE" sz="12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63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+mn-lt"/>
                        </a:rPr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latin typeface="+mn-lt"/>
                        </a:rPr>
                        <a:t>als</a:t>
                      </a:r>
                      <a:r>
                        <a:rPr lang="de-DE" sz="1200" baseline="0" dirty="0" smtClean="0">
                          <a:latin typeface="+mn-lt"/>
                        </a:rPr>
                        <a:t> ohne</a:t>
                      </a:r>
                      <a:endParaRPr lang="de-DE" sz="12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63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90%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+mn-lt"/>
                        </a:rPr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latin typeface="+mn-lt"/>
                        </a:rPr>
                        <a:t>als</a:t>
                      </a:r>
                      <a:r>
                        <a:rPr lang="de-DE" sz="1200" baseline="0" dirty="0" smtClean="0">
                          <a:latin typeface="+mn-lt"/>
                        </a:rPr>
                        <a:t> ohne</a:t>
                      </a:r>
                      <a:endParaRPr lang="de-DE" sz="12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  <p:sp>
        <p:nvSpPr>
          <p:cNvPr id="55" name="Inhaltsplatzhalter 3"/>
          <p:cNvSpPr>
            <a:spLocks noGrp="1"/>
          </p:cNvSpPr>
          <p:nvPr>
            <p:ph idx="4294967295"/>
          </p:nvPr>
        </p:nvSpPr>
        <p:spPr>
          <a:xfrm>
            <a:off x="1019175" y="4362035"/>
            <a:ext cx="6015038" cy="2192877"/>
          </a:xfrm>
        </p:spPr>
        <p:txBody>
          <a:bodyPr anchor="b"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Baseline</a:t>
            </a: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: </a:t>
            </a:r>
            <a:r>
              <a:rPr lang="mr-IN" dirty="0" smtClean="0">
                <a:latin typeface="Gill Sans MT" charset="0"/>
                <a:ea typeface="Gill Sans MT" charset="0"/>
                <a:cs typeface="Gill Sans MT" charset="0"/>
              </a:rPr>
              <a:t>7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,</a:t>
            </a:r>
            <a:r>
              <a:rPr lang="mr-IN" dirty="0" smtClean="0">
                <a:latin typeface="Gill Sans MT" charset="0"/>
                <a:ea typeface="Gill Sans MT" charset="0"/>
                <a:cs typeface="Gill Sans MT" charset="0"/>
              </a:rPr>
              <a:t>69</a:t>
            </a:r>
            <a:r>
              <a:rPr lang="mr-IN" dirty="0">
                <a:latin typeface="Gill Sans MT" charset="0"/>
                <a:ea typeface="Gill Sans MT" charset="0"/>
                <a:cs typeface="Gill Sans MT" charset="0"/>
              </a:rPr>
              <a:t>%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übersehene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 err="1" smtClean="0">
                <a:latin typeface="Gill Sans MT" charset="0"/>
                <a:ea typeface="Gill Sans MT" charset="0"/>
                <a:cs typeface="Gill Sans MT" charset="0"/>
              </a:rPr>
              <a:t>Annotationen</a:t>
            </a: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3x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/>
              <a:t>Sample </a:t>
            </a:r>
            <a:r>
              <a:rPr lang="de-DE" dirty="0" smtClean="0"/>
              <a:t>T-Test</a:t>
            </a:r>
          </a:p>
          <a:p>
            <a:pPr>
              <a:buFont typeface="Wingdings" charset="2"/>
              <a:buChar char="§"/>
            </a:pPr>
            <a:endParaRPr lang="de-DE" dirty="0" smtClean="0"/>
          </a:p>
          <a:p>
            <a:pPr>
              <a:buFont typeface="Wingdings" charset="2"/>
              <a:buChar char="§"/>
            </a:pPr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4" y="1700214"/>
            <a:ext cx="5157786" cy="51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11-13 </a:t>
            </a:r>
            <a:r>
              <a:rPr lang="de-DE" dirty="0"/>
              <a:t>(übersehene AS.)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5300164"/>
                  </p:ext>
                </p:extLst>
              </p:nvPr>
            </p:nvGraphicFramePr>
            <p:xfrm>
              <a:off x="1019170" y="1700214"/>
              <a:ext cx="5076831" cy="2630823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1703482"/>
                    <a:gridCol w="1950104"/>
                    <a:gridCol w="1423245"/>
                  </a:tblGrid>
                  <a:tr h="638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Stufe</a:t>
                          </a:r>
                          <a:r>
                            <a:rPr lang="de-DE" baseline="0" dirty="0" smtClean="0"/>
                            <a:t> der Assistenz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Hypothese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Signifikant?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de-DE" sz="1200" dirty="0"/>
                            <a:t> </a:t>
                          </a:r>
                          <a:r>
                            <a:rPr lang="de-DE" sz="1200" dirty="0" smtClean="0"/>
                            <a:t>=</a:t>
                          </a:r>
                          <a:r>
                            <a:rPr lang="de-DE" sz="1200" baseline="0" dirty="0" smtClean="0"/>
                            <a:t> 0,05</a:t>
                          </a:r>
                          <a:endParaRPr lang="de-DE" sz="12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63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10%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latin typeface="+mn-lt"/>
                            </a:rPr>
                            <a:t>weniger übersehen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>
                              <a:latin typeface="+mn-lt"/>
                            </a:rPr>
                            <a:t>als</a:t>
                          </a:r>
                          <a:r>
                            <a:rPr lang="de-DE" sz="1200" baseline="0" dirty="0" smtClean="0">
                              <a:latin typeface="+mn-lt"/>
                            </a:rPr>
                            <a:t> ohne</a:t>
                          </a:r>
                          <a:endParaRPr lang="de-DE" sz="1200" dirty="0" smtClean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800" dirty="0" smtClean="0"/>
                            <a:t>✗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635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50%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latin typeface="+mn-lt"/>
                            </a:rPr>
                            <a:t>weniger übersehen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>
                              <a:latin typeface="+mn-lt"/>
                            </a:rPr>
                            <a:t>als</a:t>
                          </a:r>
                          <a:r>
                            <a:rPr lang="de-DE" sz="1200" baseline="0" dirty="0" smtClean="0">
                              <a:latin typeface="+mn-lt"/>
                            </a:rPr>
                            <a:t> ohne</a:t>
                          </a:r>
                          <a:endParaRPr lang="de-DE" sz="1200" dirty="0" smtClean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dirty="0" smtClean="0"/>
                            <a:t>✓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635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90%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latin typeface="+mn-lt"/>
                            </a:rPr>
                            <a:t>weniger übersehen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>
                              <a:latin typeface="+mn-lt"/>
                            </a:rPr>
                            <a:t>als</a:t>
                          </a:r>
                          <a:r>
                            <a:rPr lang="de-DE" sz="1200" baseline="0" dirty="0" smtClean="0">
                              <a:latin typeface="+mn-lt"/>
                            </a:rPr>
                            <a:t> ohne</a:t>
                          </a:r>
                          <a:endParaRPr lang="de-DE" sz="1200" dirty="0" smtClean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dirty="0" smtClean="0"/>
                            <a:t>✓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5300164"/>
                  </p:ext>
                </p:extLst>
              </p:nvPr>
            </p:nvGraphicFramePr>
            <p:xfrm>
              <a:off x="1019170" y="1700214"/>
              <a:ext cx="5076831" cy="2630823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1703482"/>
                    <a:gridCol w="1950104"/>
                    <a:gridCol w="1423245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Stufe</a:t>
                          </a:r>
                          <a:r>
                            <a:rPr lang="de-DE" baseline="0" dirty="0" smtClean="0"/>
                            <a:t> der Assistenz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Hypothese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56838" t="-4762" r="-855" b="-325714"/>
                          </a:stretch>
                        </a:blipFill>
                      </a:tcPr>
                    </a:tc>
                  </a:tr>
                  <a:tr h="663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10%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latin typeface="+mn-lt"/>
                            </a:rPr>
                            <a:t>weniger übersehen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>
                              <a:latin typeface="+mn-lt"/>
                            </a:rPr>
                            <a:t>als</a:t>
                          </a:r>
                          <a:r>
                            <a:rPr lang="de-DE" sz="1200" baseline="0" dirty="0" smtClean="0">
                              <a:latin typeface="+mn-lt"/>
                            </a:rPr>
                            <a:t> ohne</a:t>
                          </a:r>
                          <a:endParaRPr lang="de-DE" sz="1200" dirty="0" smtClean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800" dirty="0" smtClean="0"/>
                            <a:t>✗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635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50%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latin typeface="+mn-lt"/>
                            </a:rPr>
                            <a:t>weniger übersehen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>
                              <a:latin typeface="+mn-lt"/>
                            </a:rPr>
                            <a:t>als</a:t>
                          </a:r>
                          <a:r>
                            <a:rPr lang="de-DE" sz="1200" baseline="0" dirty="0" smtClean="0">
                              <a:latin typeface="+mn-lt"/>
                            </a:rPr>
                            <a:t> ohne</a:t>
                          </a:r>
                          <a:endParaRPr lang="de-DE" sz="1200" dirty="0" smtClean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dirty="0" smtClean="0"/>
                            <a:t>✓</a:t>
                          </a:r>
                          <a:endParaRPr lang="de-DE" sz="18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6635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90%</a:t>
                          </a:r>
                          <a:r>
                            <a:rPr lang="de-DE" baseline="0" dirty="0" smtClean="0"/>
                            <a:t> richtige Assistenz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latin typeface="+mn-lt"/>
                            </a:rPr>
                            <a:t>weniger übersehen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>
                              <a:latin typeface="+mn-lt"/>
                            </a:rPr>
                            <a:t>als</a:t>
                          </a:r>
                          <a:r>
                            <a:rPr lang="de-DE" sz="1200" baseline="0" dirty="0" smtClean="0">
                              <a:latin typeface="+mn-lt"/>
                            </a:rPr>
                            <a:t> ohne</a:t>
                          </a:r>
                          <a:endParaRPr lang="de-DE" sz="1200" dirty="0" smtClean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dirty="0" smtClean="0"/>
                            <a:t>✓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Inhaltsplatzhalter 3"/>
          <p:cNvSpPr>
            <a:spLocks noGrp="1"/>
          </p:cNvSpPr>
          <p:nvPr>
            <p:ph idx="4294967295"/>
          </p:nvPr>
        </p:nvSpPr>
        <p:spPr>
          <a:xfrm>
            <a:off x="1019175" y="4331037"/>
            <a:ext cx="6015038" cy="2223875"/>
          </a:xfrm>
        </p:spPr>
        <p:txBody>
          <a:bodyPr anchor="b"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/>
              <a:t>Baseline</a:t>
            </a:r>
            <a:r>
              <a:rPr lang="de-DE" dirty="0">
                <a:latin typeface="Gill Sans MT" charset="0"/>
                <a:ea typeface="Gill Sans MT" charset="0"/>
                <a:cs typeface="Gill Sans MT" charset="0"/>
              </a:rPr>
              <a:t>: </a:t>
            </a:r>
            <a:r>
              <a:rPr lang="mr-IN" dirty="0">
                <a:latin typeface="Gill Sans MT" charset="0"/>
                <a:ea typeface="Gill Sans MT" charset="0"/>
                <a:cs typeface="Gill Sans MT" charset="0"/>
              </a:rPr>
              <a:t>7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,</a:t>
            </a:r>
            <a:r>
              <a:rPr lang="mr-IN" dirty="0">
                <a:latin typeface="Gill Sans MT" charset="0"/>
                <a:ea typeface="Gill Sans MT" charset="0"/>
                <a:cs typeface="Gill Sans MT" charset="0"/>
              </a:rPr>
              <a:t>69%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dirty="0">
                <a:latin typeface="Gill Sans MT" charset="0"/>
                <a:ea typeface="Gill Sans MT" charset="0"/>
                <a:cs typeface="Gill Sans MT" charset="0"/>
              </a:rPr>
              <a:t>übersehene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 err="1" smtClean="0">
                <a:latin typeface="Gill Sans MT" charset="0"/>
                <a:ea typeface="Gill Sans MT" charset="0"/>
                <a:cs typeface="Gill Sans MT" charset="0"/>
              </a:rPr>
              <a:t>Annotationen</a:t>
            </a: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3x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/>
              <a:t>Sample </a:t>
            </a:r>
            <a:r>
              <a:rPr lang="de-DE" dirty="0" smtClean="0"/>
              <a:t>T-Test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ea typeface="Cambria Math" charset="0"/>
                <a:cs typeface="Cambria Math" charset="0"/>
              </a:rPr>
              <a:t>➔ </a:t>
            </a:r>
            <a:r>
              <a:rPr lang="de-DE" dirty="0" smtClean="0"/>
              <a:t>Die Assistenz unterstützt </a:t>
            </a:r>
            <a:r>
              <a:rPr lang="de-DE" dirty="0"/>
              <a:t>in den Stufen 50% und 90</a:t>
            </a:r>
            <a:r>
              <a:rPr lang="de-DE" dirty="0" smtClean="0"/>
              <a:t>%</a:t>
            </a:r>
          </a:p>
          <a:p>
            <a:pPr>
              <a:buFont typeface="Wingdings" charset="2"/>
              <a:buChar char="§"/>
            </a:pPr>
            <a:r>
              <a:rPr lang="de-DE" dirty="0"/>
              <a:t>𝑟 = -</a:t>
            </a:r>
            <a:r>
              <a:rPr lang="de-DE" dirty="0" smtClean="0"/>
              <a:t>0.17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4" y="1700214"/>
            <a:ext cx="5157786" cy="51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14 &amp; 15 (</a:t>
            </a:r>
            <a:r>
              <a:rPr lang="de-DE" dirty="0"/>
              <a:t>übersehene </a:t>
            </a:r>
            <a:r>
              <a:rPr lang="de-DE" dirty="0" smtClean="0"/>
              <a:t>AS.)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7042"/>
              </p:ext>
            </p:extLst>
          </p:nvPr>
        </p:nvGraphicFramePr>
        <p:xfrm>
          <a:off x="1019173" y="1700213"/>
          <a:ext cx="5076828" cy="173003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38414"/>
                <a:gridCol w="2538414"/>
              </a:tblGrid>
              <a:tr h="576677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Hypothese</a:t>
                      </a:r>
                    </a:p>
                    <a:p>
                      <a:pPr algn="ctr"/>
                      <a:r>
                        <a:rPr lang="de-DE" sz="1200" dirty="0" smtClean="0"/>
                        <a:t>* bzgl. der übersehenen AS.</a:t>
                      </a:r>
                      <a:endParaRPr lang="de-DE" sz="12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Signifikant?</a:t>
                      </a: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5766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&lt; </a:t>
                      </a:r>
                      <a:r>
                        <a:rPr lang="de-DE" b="1" baseline="0" dirty="0" smtClean="0"/>
                        <a:t>50%</a:t>
                      </a:r>
                      <a:r>
                        <a:rPr lang="de-DE" baseline="0" dirty="0" smtClean="0"/>
                        <a:t>*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5766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 </a:t>
                      </a:r>
                      <a:r>
                        <a:rPr lang="de-DE" baseline="0" dirty="0" smtClean="0"/>
                        <a:t>&lt; </a:t>
                      </a:r>
                      <a:r>
                        <a:rPr lang="de-DE" b="1" baseline="0" dirty="0" smtClean="0"/>
                        <a:t>90%</a:t>
                      </a:r>
                      <a:r>
                        <a:rPr lang="de-DE" baseline="0" dirty="0" smtClean="0"/>
                        <a:t>*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  <p:sp>
        <p:nvSpPr>
          <p:cNvPr id="11" name="Inhaltsplatzhalter 3"/>
          <p:cNvSpPr>
            <a:spLocks noGrp="1"/>
          </p:cNvSpPr>
          <p:nvPr>
            <p:ph idx="4294967295"/>
          </p:nvPr>
        </p:nvSpPr>
        <p:spPr>
          <a:xfrm>
            <a:off x="1019175" y="3738115"/>
            <a:ext cx="6015038" cy="2816798"/>
          </a:xfrm>
        </p:spPr>
        <p:txBody>
          <a:bodyPr anchor="b"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Typ-3 </a:t>
            </a:r>
            <a:r>
              <a:rPr lang="de-DE" dirty="0"/>
              <a:t>ANOVA </a:t>
            </a:r>
            <a:r>
              <a:rPr lang="de-DE" dirty="0" smtClean="0"/>
              <a:t>(</a:t>
            </a:r>
            <a:r>
              <a:rPr lang="de-DE" dirty="0"/>
              <a:t>Stufe des </a:t>
            </a:r>
            <a:r>
              <a:rPr lang="de-DE" dirty="0" smtClean="0"/>
              <a:t>Assistenzsystems × </a:t>
            </a:r>
            <a:r>
              <a:rPr lang="de-DE" dirty="0"/>
              <a:t>B</a:t>
            </a:r>
            <a:r>
              <a:rPr lang="de-DE" dirty="0" smtClean="0"/>
              <a:t>lock)</a:t>
            </a:r>
          </a:p>
          <a:p>
            <a:pPr>
              <a:buFont typeface="Wingdings" charset="2"/>
              <a:buChar char="§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kein signifikanter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Haupteffekt der Stufe des Assistenzsystems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Haupteffekt des Blocks</a:t>
            </a:r>
          </a:p>
          <a:p>
            <a:pPr>
              <a:buFont typeface="Wingdings" charset="2"/>
              <a:buChar char="§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signifikanter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Interaktionseffekt</a:t>
            </a:r>
          </a:p>
          <a:p>
            <a:pPr>
              <a:buFont typeface="Wingdings" charset="2"/>
              <a:buChar char="§"/>
            </a:pP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T-Test: 10% vs. 50% und 50% vs. 90%</a:t>
            </a:r>
          </a:p>
          <a:p>
            <a:pPr>
              <a:buFont typeface="Wingdings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4" y="1700214"/>
            <a:ext cx="5157786" cy="51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Hypothesen 14 &amp; 15 (</a:t>
            </a:r>
            <a:r>
              <a:rPr lang="de-DE" dirty="0"/>
              <a:t>übersehene </a:t>
            </a:r>
            <a:r>
              <a:rPr lang="de-DE" dirty="0" smtClean="0"/>
              <a:t>AS.)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801813"/>
                  </p:ext>
                </p:extLst>
              </p:nvPr>
            </p:nvGraphicFramePr>
            <p:xfrm>
              <a:off x="1019173" y="1700213"/>
              <a:ext cx="5076828" cy="1730031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538414"/>
                    <a:gridCol w="2538414"/>
                  </a:tblGrid>
                  <a:tr h="57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Hypothese</a:t>
                          </a:r>
                        </a:p>
                        <a:p>
                          <a:pPr algn="ctr"/>
                          <a:r>
                            <a:rPr lang="de-DE" sz="1200" dirty="0" smtClean="0"/>
                            <a:t>* bzgl. der übersehenen AS.</a:t>
                          </a:r>
                          <a:endParaRPr lang="de-DE" sz="12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Signifikant?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de-DE" sz="1200" dirty="0"/>
                            <a:t> </a:t>
                          </a:r>
                          <a:r>
                            <a:rPr lang="de-DE" sz="1200" dirty="0" smtClean="0"/>
                            <a:t>=</a:t>
                          </a:r>
                          <a:r>
                            <a:rPr lang="de-DE" sz="1200" baseline="0" dirty="0" smtClean="0"/>
                            <a:t> 0,025</a:t>
                          </a:r>
                          <a:endParaRPr lang="de-DE" sz="12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5766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10%</a:t>
                          </a:r>
                          <a:r>
                            <a:rPr lang="de-DE" baseline="0" dirty="0" smtClean="0"/>
                            <a:t> &lt; </a:t>
                          </a:r>
                          <a:r>
                            <a:rPr lang="de-DE" b="1" baseline="0" dirty="0" smtClean="0"/>
                            <a:t>50%</a:t>
                          </a:r>
                          <a:r>
                            <a:rPr lang="de-DE" baseline="0" dirty="0" smtClean="0"/>
                            <a:t>*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800" dirty="0" smtClean="0"/>
                            <a:t>✗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5766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50% </a:t>
                          </a:r>
                          <a:r>
                            <a:rPr lang="de-DE" baseline="0" dirty="0" smtClean="0"/>
                            <a:t>&lt; </a:t>
                          </a:r>
                          <a:r>
                            <a:rPr lang="de-DE" b="1" baseline="0" dirty="0" smtClean="0"/>
                            <a:t>90%</a:t>
                          </a:r>
                          <a:r>
                            <a:rPr lang="de-DE" baseline="0" dirty="0" smtClean="0"/>
                            <a:t>*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800" dirty="0" smtClean="0"/>
                            <a:t>✗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801813"/>
                  </p:ext>
                </p:extLst>
              </p:nvPr>
            </p:nvGraphicFramePr>
            <p:xfrm>
              <a:off x="1019173" y="1700213"/>
              <a:ext cx="5076828" cy="1730031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538414"/>
                    <a:gridCol w="2538414"/>
                  </a:tblGrid>
                  <a:tr h="57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smtClean="0"/>
                            <a:t>Hypothese</a:t>
                          </a:r>
                        </a:p>
                        <a:p>
                          <a:pPr algn="ctr"/>
                          <a:r>
                            <a:rPr lang="de-DE" sz="1200" dirty="0" smtClean="0"/>
                            <a:t>* bzgl. der übersehenen AS.</a:t>
                          </a:r>
                          <a:endParaRPr lang="de-DE" sz="1200" dirty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40" t="-2105" r="-480" b="-202105"/>
                          </a:stretch>
                        </a:blipFill>
                      </a:tcPr>
                    </a:tc>
                  </a:tr>
                  <a:tr h="5766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10%</a:t>
                          </a:r>
                          <a:r>
                            <a:rPr lang="de-DE" baseline="0" dirty="0" smtClean="0"/>
                            <a:t> &lt; </a:t>
                          </a:r>
                          <a:r>
                            <a:rPr lang="de-DE" b="1" baseline="0" dirty="0" smtClean="0"/>
                            <a:t>50%</a:t>
                          </a:r>
                          <a:r>
                            <a:rPr lang="de-DE" baseline="0" dirty="0" smtClean="0"/>
                            <a:t>*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800" dirty="0" smtClean="0"/>
                            <a:t>✗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  <a:tr h="5766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 smtClean="0"/>
                            <a:t>50% </a:t>
                          </a:r>
                          <a:r>
                            <a:rPr lang="de-DE" baseline="0" dirty="0" smtClean="0"/>
                            <a:t>&lt; </a:t>
                          </a:r>
                          <a:r>
                            <a:rPr lang="de-DE" b="1" baseline="0" dirty="0" smtClean="0"/>
                            <a:t>90%</a:t>
                          </a:r>
                          <a:r>
                            <a:rPr lang="de-DE" baseline="0" dirty="0" smtClean="0"/>
                            <a:t>*</a:t>
                          </a:r>
                          <a:endParaRPr lang="de-DE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800" dirty="0" smtClean="0"/>
                            <a:t>✗</a:t>
                          </a:r>
                          <a:endParaRPr lang="de-DE" sz="1800" dirty="0" smtClean="0"/>
                        </a:p>
                      </a:txBody>
                      <a:tcPr anchor="ctr">
                        <a:solidFill>
                          <a:srgbClr val="EDEFED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Inhaltsplatzhalter 3"/>
          <p:cNvSpPr>
            <a:spLocks noGrp="1"/>
          </p:cNvSpPr>
          <p:nvPr>
            <p:ph idx="4294967295"/>
          </p:nvPr>
        </p:nvSpPr>
        <p:spPr>
          <a:xfrm>
            <a:off x="1019175" y="3738115"/>
            <a:ext cx="6015038" cy="2816798"/>
          </a:xfrm>
        </p:spPr>
        <p:txBody>
          <a:bodyPr anchor="b"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 smtClean="0"/>
              <a:t>Typ-3 </a:t>
            </a:r>
            <a:r>
              <a:rPr lang="de-DE" dirty="0"/>
              <a:t>ANOVA </a:t>
            </a:r>
            <a:r>
              <a:rPr lang="de-DE" dirty="0" smtClean="0"/>
              <a:t>(</a:t>
            </a:r>
            <a:r>
              <a:rPr lang="de-DE" dirty="0"/>
              <a:t>Stufe des </a:t>
            </a:r>
            <a:r>
              <a:rPr lang="de-DE" dirty="0" smtClean="0"/>
              <a:t>Assistenzsystems × </a:t>
            </a:r>
            <a:r>
              <a:rPr lang="de-DE" dirty="0"/>
              <a:t>B</a:t>
            </a:r>
            <a:r>
              <a:rPr lang="de-DE" dirty="0" smtClean="0"/>
              <a:t>lock)</a:t>
            </a:r>
          </a:p>
          <a:p>
            <a:pPr>
              <a:buFont typeface="Wingdings" charset="2"/>
              <a:buChar char="§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kein signifikanter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Haupteffekt der Stufe des Assistenzsystems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Haupteffekt des Blocks</a:t>
            </a:r>
          </a:p>
          <a:p>
            <a:pPr>
              <a:buFont typeface="Wingdings" charset="2"/>
              <a:buChar char="§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ein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signifikanter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Interaktionseffekt</a:t>
            </a:r>
          </a:p>
          <a:p>
            <a:pPr>
              <a:buFont typeface="Wingdings" charset="2"/>
              <a:buChar char="§"/>
            </a:pP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T-Test: 10% vs. 50% und 50% vs. 90%</a:t>
            </a:r>
          </a:p>
          <a:p>
            <a:pPr>
              <a:buFont typeface="Wingdings" charset="2"/>
              <a:buChar char="§"/>
            </a:pPr>
            <a:r>
              <a:rPr lang="de-DE" dirty="0" smtClean="0">
                <a:ea typeface="Cambria Math" charset="0"/>
                <a:cs typeface="Cambria Math" charset="0"/>
              </a:rPr>
              <a:t>➔ Kein sign. Unterschied zur jeweils </a:t>
            </a:r>
            <a:r>
              <a:rPr lang="de-DE" dirty="0" smtClean="0"/>
              <a:t>benachbarten Stufe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68" y="1700212"/>
            <a:ext cx="5159031" cy="51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49</a:t>
            </a:fld>
            <a:endParaRPr lang="de-DE"/>
          </a:p>
        </p:txBody>
      </p:sp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50466"/>
              </p:ext>
            </p:extLst>
          </p:nvPr>
        </p:nvGraphicFramePr>
        <p:xfrm>
          <a:off x="1019175" y="1700213"/>
          <a:ext cx="10153651" cy="39433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38412"/>
                <a:gridCol w="2297191"/>
                <a:gridCol w="2101895"/>
                <a:gridCol w="3216153"/>
              </a:tblGrid>
              <a:tr h="657226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Richtigkeit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Tempo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Übersehene Annotationsstellen</a:t>
                      </a:r>
                      <a:endParaRPr lang="de-DE" b="1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mehr richtig</a:t>
                      </a:r>
                    </a:p>
                    <a:p>
                      <a:pPr algn="ctr"/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90%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mehr richtig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schneller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weniger übersehen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als</a:t>
                      </a:r>
                      <a:r>
                        <a:rPr lang="de-DE" sz="1200" baseline="0" dirty="0" smtClean="0"/>
                        <a:t> ohne</a:t>
                      </a:r>
                      <a:endParaRPr lang="de-DE" sz="12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10%</a:t>
                      </a:r>
                      <a:r>
                        <a:rPr lang="de-DE" dirty="0" smtClean="0"/>
                        <a:t> &lt; </a:t>
                      </a:r>
                      <a:r>
                        <a:rPr lang="de-DE" b="1" dirty="0" smtClean="0"/>
                        <a:t>50%</a:t>
                      </a: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50%</a:t>
                      </a:r>
                      <a:r>
                        <a:rPr lang="de-DE" sz="1200" baseline="0" dirty="0" smtClean="0"/>
                        <a:t> richtige Assistenz macht </a:t>
                      </a:r>
                      <a:r>
                        <a:rPr lang="de-DE" sz="1800" baseline="0" dirty="0" smtClean="0"/>
                        <a:t>noch mehr richtig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50%</a:t>
                      </a:r>
                      <a:r>
                        <a:rPr lang="de-DE" sz="1200" baseline="0" dirty="0" smtClean="0"/>
                        <a:t> richtige Assistenz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noch schneller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50%</a:t>
                      </a:r>
                      <a:r>
                        <a:rPr lang="de-DE" sz="1200" baseline="0" dirty="0" smtClean="0"/>
                        <a:t> richtige Assistenz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noch weniger übersehen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dirty="0" smtClean="0"/>
                        <a:t> &lt; </a:t>
                      </a:r>
                      <a:r>
                        <a:rPr lang="de-DE" b="1" dirty="0" smtClean="0"/>
                        <a:t>90%</a:t>
                      </a: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90%</a:t>
                      </a:r>
                      <a:r>
                        <a:rPr lang="de-DE" sz="1200" baseline="0" dirty="0" smtClean="0"/>
                        <a:t> richtige Assistenz macht </a:t>
                      </a:r>
                      <a:r>
                        <a:rPr lang="de-DE" sz="1800" baseline="0" dirty="0" smtClean="0"/>
                        <a:t>noch mehr richtig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90%</a:t>
                      </a:r>
                      <a:r>
                        <a:rPr lang="de-DE" sz="1200" baseline="0" dirty="0" smtClean="0"/>
                        <a:t> richtige Assistenz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noch schneller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90%</a:t>
                      </a:r>
                      <a:r>
                        <a:rPr lang="de-DE" sz="1200" baseline="0" dirty="0" smtClean="0"/>
                        <a:t> richtige Assistenz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noch weniger übersehen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5</a:t>
            </a:fld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6096000" y="3279948"/>
            <a:ext cx="576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“Schreib Vera </a:t>
            </a:r>
            <a:r>
              <a:rPr lang="de-DE" dirty="0"/>
              <a:t>eine </a:t>
            </a:r>
            <a:r>
              <a:rPr lang="de-DE" dirty="0" smtClean="0"/>
              <a:t>SMS wie das Wetter in Berlin gerade ist.“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096000" y="1700213"/>
            <a:ext cx="576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FontAwesome" charset="0"/>
                <a:ea typeface="FontAwesome" charset="0"/>
                <a:cs typeface="FontAwesome" charset="0"/>
              </a:rPr>
              <a:t>    </a:t>
            </a:r>
            <a:endParaRPr lang="de-DE" sz="3200" dirty="0"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6096000" y="1700212"/>
            <a:ext cx="576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FontAwesome" charset="0"/>
                <a:ea typeface="FontAwesome" charset="0"/>
                <a:cs typeface="FontAwesome" charset="0"/>
              </a:rPr>
              <a:t>      </a:t>
            </a:r>
            <a:r>
              <a:rPr lang="de-DE" sz="3200" smtClean="0">
                <a:latin typeface="FontAwesome" charset="0"/>
                <a:ea typeface="FontAwesome" charset="0"/>
                <a:cs typeface="FontAwesome" charset="0"/>
              </a:rPr>
              <a:t>  </a:t>
            </a:r>
            <a:endParaRPr lang="de-DE" sz="3200" dirty="0"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6096000" y="1700211"/>
            <a:ext cx="576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FontAwesome" charset="0"/>
                <a:ea typeface="FontAwesome" charset="0"/>
                <a:cs typeface="FontAwesome" charset="0"/>
              </a:rPr>
              <a:t>            </a:t>
            </a:r>
            <a:r>
              <a:rPr lang="de-DE" sz="3200" dirty="0">
                <a:latin typeface="FontAwesome" charset="0"/>
                <a:ea typeface="FontAwesome" charset="0"/>
                <a:cs typeface="FontAwesome" charset="0"/>
              </a:rPr>
              <a:t></a:t>
            </a:r>
          </a:p>
        </p:txBody>
      </p:sp>
      <p:sp>
        <p:nvSpPr>
          <p:cNvPr id="62" name="Inhaltsplatzhalter 3"/>
          <p:cNvSpPr>
            <a:spLocks noGrp="1"/>
          </p:cNvSpPr>
          <p:nvPr>
            <p:ph idx="4294967295"/>
          </p:nvPr>
        </p:nvSpPr>
        <p:spPr>
          <a:xfrm>
            <a:off x="6096000" y="4335663"/>
            <a:ext cx="5076825" cy="2254567"/>
          </a:xfrm>
        </p:spPr>
        <p:txBody>
          <a:bodyPr anchor="b">
            <a:normAutofit/>
          </a:bodyPr>
          <a:lstStyle/>
          <a:p>
            <a:endParaRPr lang="de-DE" dirty="0"/>
          </a:p>
          <a:p>
            <a:endParaRPr lang="de-DE" dirty="0" smtClean="0"/>
          </a:p>
        </p:txBody>
      </p:sp>
      <p:sp>
        <p:nvSpPr>
          <p:cNvPr id="22" name="Inhaltsplatzhalter 3"/>
          <p:cNvSpPr>
            <a:spLocks noGrp="1"/>
          </p:cNvSpPr>
          <p:nvPr>
            <p:ph idx="4294967295"/>
          </p:nvPr>
        </p:nvSpPr>
        <p:spPr>
          <a:xfrm>
            <a:off x="982663" y="1694916"/>
            <a:ext cx="5113337" cy="3517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Zusammenhänge aus </a:t>
            </a:r>
            <a:r>
              <a:rPr lang="de-DE" dirty="0" smtClean="0"/>
              <a:t>Text erfassen</a:t>
            </a:r>
          </a:p>
          <a:p>
            <a:r>
              <a:rPr lang="de-DE" dirty="0" smtClean="0"/>
              <a:t>Text für Maschinen nur Zeichenfolgen</a:t>
            </a:r>
          </a:p>
          <a:p>
            <a:r>
              <a:rPr lang="de-DE" dirty="0" smtClean="0"/>
              <a:t>ML kann diese Zeichenfolgen analysieren</a:t>
            </a:r>
            <a:endParaRPr lang="de-DE" dirty="0"/>
          </a:p>
          <a:p>
            <a:r>
              <a:rPr lang="de-DE" dirty="0">
                <a:ea typeface="Cambria Math" charset="0"/>
                <a:cs typeface="Cambria Math" charset="0"/>
              </a:rPr>
              <a:t>➔ </a:t>
            </a:r>
            <a:r>
              <a:rPr lang="de-DE" dirty="0" smtClean="0"/>
              <a:t>Textverständnis simulieren</a:t>
            </a:r>
          </a:p>
          <a:p>
            <a:endParaRPr lang="de-DE" dirty="0" smtClean="0"/>
          </a:p>
          <a:p>
            <a:r>
              <a:rPr lang="de-DE" dirty="0"/>
              <a:t>Eigennamen </a:t>
            </a:r>
            <a:r>
              <a:rPr lang="de-DE" dirty="0" smtClean="0"/>
              <a:t>erkennen:</a:t>
            </a:r>
          </a:p>
          <a:p>
            <a:pPr marL="228600" lvl="1" indent="0">
              <a:buNone/>
            </a:pPr>
            <a:r>
              <a:rPr lang="de-DE" dirty="0" smtClean="0"/>
              <a:t>Um Wen oder Was geht </a:t>
            </a:r>
            <a:r>
              <a:rPr lang="de-DE" dirty="0"/>
              <a:t>es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16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>
            <a:normAutofit fontScale="90000"/>
          </a:bodyPr>
          <a:lstStyle/>
          <a:p>
            <a:r>
              <a:rPr lang="de-DE" dirty="0"/>
              <a:t>Textannotationen für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67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9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1" grpId="0"/>
      <p:bldP spid="60" grpId="0"/>
      <p:bldP spid="6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50</a:t>
            </a:fld>
            <a:endParaRPr lang="de-DE"/>
          </a:p>
        </p:txBody>
      </p:sp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29840"/>
              </p:ext>
            </p:extLst>
          </p:nvPr>
        </p:nvGraphicFramePr>
        <p:xfrm>
          <a:off x="1019175" y="1700213"/>
          <a:ext cx="10153651" cy="39433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38412"/>
                <a:gridCol w="2297191"/>
                <a:gridCol w="2101895"/>
                <a:gridCol w="3216153"/>
              </a:tblGrid>
              <a:tr h="657226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Richtigkeit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Tempo</a:t>
                      </a:r>
                      <a:endParaRPr lang="de-DE" b="1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Übersehene Annotationsstellen</a:t>
                      </a:r>
                      <a:endParaRPr lang="de-DE" b="1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✗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✗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✗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/>
                        <a:t>✓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94B2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/>
                        <a:t>✓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94B2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/>
                        <a:t>✓</a:t>
                      </a:r>
                      <a:endParaRPr lang="de-DE" sz="1800" dirty="0"/>
                    </a:p>
                  </a:txBody>
                  <a:tcPr anchor="ctr">
                    <a:solidFill>
                      <a:srgbClr val="94B243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90%</a:t>
                      </a:r>
                      <a:r>
                        <a:rPr lang="de-DE" baseline="0" dirty="0" smtClean="0"/>
                        <a:t> richtige Assistenz</a:t>
                      </a:r>
                      <a:endParaRPr lang="de-DE" dirty="0" smtClean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/>
                        <a:t>✓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94B2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/>
                        <a:t>✓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94B2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/>
                        <a:t>✓</a:t>
                      </a:r>
                      <a:endParaRPr lang="de-DE" sz="1800" dirty="0" smtClean="0"/>
                    </a:p>
                  </a:txBody>
                  <a:tcPr anchor="ctr">
                    <a:solidFill>
                      <a:srgbClr val="94B243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10%</a:t>
                      </a:r>
                      <a:r>
                        <a:rPr lang="de-DE" dirty="0" smtClean="0"/>
                        <a:t> &lt; </a:t>
                      </a:r>
                      <a:r>
                        <a:rPr lang="de-DE" b="1" dirty="0" smtClean="0"/>
                        <a:t>50%</a:t>
                      </a: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✗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✗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✗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50%</a:t>
                      </a:r>
                      <a:r>
                        <a:rPr lang="de-DE" dirty="0" smtClean="0"/>
                        <a:t> &lt; </a:t>
                      </a:r>
                      <a:r>
                        <a:rPr lang="de-DE" b="1" dirty="0" smtClean="0"/>
                        <a:t>90%</a:t>
                      </a:r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✗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✗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✗</a:t>
                      </a:r>
                      <a:endParaRPr lang="de-DE" sz="1800" dirty="0"/>
                    </a:p>
                  </a:txBody>
                  <a:tcPr anchor="ctr">
                    <a:solidFill>
                      <a:srgbClr val="EDEF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03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</a:t>
            </a:r>
            <a:r>
              <a:rPr lang="de-DE" dirty="0">
                <a:solidFill>
                  <a:schemeClr val="tx1"/>
                </a:solidFill>
              </a:rPr>
              <a:t>persönliche Empfindungen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Inhaltsplatzhalter 3"/>
              <p:cNvSpPr>
                <a:spLocks noGrp="1"/>
              </p:cNvSpPr>
              <p:nvPr>
                <p:ph idx="4294967295"/>
              </p:nvPr>
            </p:nvSpPr>
            <p:spPr>
              <a:xfrm>
                <a:off x="1019175" y="1700213"/>
                <a:ext cx="5076825" cy="4854699"/>
              </a:xfrm>
            </p:spPr>
            <p:txBody>
              <a:bodyPr>
                <a:normAutofit/>
              </a:bodyPr>
              <a:lstStyle/>
              <a:p>
                <a:pPr marL="0" lvl="1" indent="0">
                  <a:spcBef>
                    <a:spcPts val="0"/>
                  </a:spcBef>
                  <a:buNone/>
                </a:pPr>
                <a:r>
                  <a:rPr lang="de-DE" sz="1800" dirty="0" smtClean="0"/>
                  <a:t>“Wie </a:t>
                </a:r>
                <a:r>
                  <a:rPr lang="de-DE" sz="1800" dirty="0"/>
                  <a:t>beansprucht fühlst du dich</a:t>
                </a:r>
                <a:r>
                  <a:rPr lang="de-DE" sz="1800" dirty="0" smtClean="0"/>
                  <a:t>?“</a:t>
                </a:r>
              </a:p>
              <a:p>
                <a:pPr marL="0" lvl="1" indent="0">
                  <a:spcBef>
                    <a:spcPts val="0"/>
                  </a:spcBef>
                  <a:buNone/>
                </a:pPr>
                <a:endParaRPr lang="de-DE" sz="1800" dirty="0" smtClean="0"/>
              </a:p>
              <a:p>
                <a:pPr>
                  <a:buFont typeface="Wingdings" charset="2"/>
                  <a:buChar char="§"/>
                </a:pPr>
                <a:endParaRPr lang="de-DE" dirty="0" smtClean="0"/>
              </a:p>
              <a:p>
                <a:pPr>
                  <a:buFont typeface="Wingdings" charset="2"/>
                  <a:buChar char="§"/>
                </a:pPr>
                <a:r>
                  <a:rPr lang="de-DE" dirty="0"/>
                  <a:t>Baseline</a:t>
                </a:r>
                <a:r>
                  <a:rPr lang="de-DE" dirty="0">
                    <a:latin typeface="Gill Sans MT" charset="0"/>
                    <a:ea typeface="Gill Sans MT" charset="0"/>
                    <a:cs typeface="Gill Sans MT" charset="0"/>
                  </a:rPr>
                  <a:t>: </a:t>
                </a:r>
                <a:r>
                  <a:rPr lang="hr-HR" dirty="0" smtClean="0">
                    <a:latin typeface="Gill Sans MT" charset="0"/>
                    <a:ea typeface="Gill Sans MT" charset="0"/>
                    <a:cs typeface="Gill Sans MT" charset="0"/>
                  </a:rPr>
                  <a:t>4,19</a:t>
                </a:r>
                <a:r>
                  <a:rPr lang="en-US" dirty="0" smtClean="0"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  <a:r>
                  <a:rPr lang="en-US" dirty="0">
                    <a:latin typeface="Gill Sans MT" charset="0"/>
                    <a:ea typeface="Gill Sans MT" charset="0"/>
                    <a:cs typeface="Gill Sans MT" charset="0"/>
                  </a:rPr>
                  <a:t>a</a:t>
                </a:r>
                <a:r>
                  <a:rPr lang="en-US" dirty="0" smtClean="0">
                    <a:latin typeface="Gill Sans MT" charset="0"/>
                    <a:ea typeface="Gill Sans MT" charset="0"/>
                    <a:cs typeface="Gill Sans MT" charset="0"/>
                  </a:rPr>
                  <a:t>uf </a:t>
                </a:r>
                <a:r>
                  <a:rPr lang="en-US" dirty="0" err="1" smtClean="0">
                    <a:latin typeface="Gill Sans MT" charset="0"/>
                    <a:ea typeface="Gill Sans MT" charset="0"/>
                    <a:cs typeface="Gill Sans MT" charset="0"/>
                  </a:rPr>
                  <a:t>einer</a:t>
                </a:r>
                <a:r>
                  <a:rPr lang="en-US" dirty="0" smtClean="0"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  <a:r>
                  <a:rPr lang="en-US" dirty="0" err="1" smtClean="0">
                    <a:latin typeface="Gill Sans MT" charset="0"/>
                    <a:ea typeface="Gill Sans MT" charset="0"/>
                    <a:cs typeface="Gill Sans MT" charset="0"/>
                  </a:rPr>
                  <a:t>Skala</a:t>
                </a:r>
                <a:r>
                  <a:rPr lang="en-US" dirty="0" smtClean="0">
                    <a:latin typeface="Gill Sans MT" charset="0"/>
                    <a:ea typeface="Gill Sans MT" charset="0"/>
                    <a:cs typeface="Gill Sans MT" charset="0"/>
                  </a:rPr>
                  <a:t> von 1 </a:t>
                </a:r>
                <a:r>
                  <a:rPr lang="en-US" dirty="0" err="1" smtClean="0">
                    <a:latin typeface="Gill Sans MT" charset="0"/>
                    <a:ea typeface="Gill Sans MT" charset="0"/>
                    <a:cs typeface="Gill Sans MT" charset="0"/>
                  </a:rPr>
                  <a:t>bis</a:t>
                </a:r>
                <a:r>
                  <a:rPr lang="en-US" dirty="0" smtClean="0">
                    <a:latin typeface="Gill Sans MT" charset="0"/>
                    <a:ea typeface="Gill Sans MT" charset="0"/>
                    <a:cs typeface="Gill Sans MT" charset="0"/>
                  </a:rPr>
                  <a:t> 7</a:t>
                </a:r>
              </a:p>
              <a:p>
                <a:pPr>
                  <a:buFont typeface="Wingdings" charset="2"/>
                  <a:buChar char="§"/>
                </a:pPr>
                <a:r>
                  <a:rPr lang="de-DE" dirty="0" smtClean="0"/>
                  <a:t>3x </a:t>
                </a:r>
                <a:r>
                  <a:rPr lang="de-DE" dirty="0" err="1" smtClean="0"/>
                  <a:t>One</a:t>
                </a:r>
                <a:r>
                  <a:rPr lang="de-DE" dirty="0" smtClean="0"/>
                  <a:t> </a:t>
                </a:r>
                <a:r>
                  <a:rPr lang="de-DE" dirty="0"/>
                  <a:t>Sample </a:t>
                </a:r>
                <a:r>
                  <a:rPr lang="de-DE" dirty="0" smtClean="0"/>
                  <a:t>T-Test</a:t>
                </a:r>
              </a:p>
              <a:p>
                <a:pPr>
                  <a:buFont typeface="Wingdings" charset="2"/>
                  <a:buChar char="§"/>
                </a:pPr>
                <a:r>
                  <a:rPr lang="de-DE" dirty="0"/>
                  <a:t>ANOVA </a:t>
                </a:r>
                <a:r>
                  <a:rPr lang="de-DE" dirty="0" smtClean="0"/>
                  <a:t>und </a:t>
                </a:r>
                <a:r>
                  <a:rPr lang="de-DE" dirty="0"/>
                  <a:t>Post </a:t>
                </a:r>
                <a:r>
                  <a:rPr lang="de-DE" dirty="0" smtClean="0"/>
                  <a:t>Hoc Test</a:t>
                </a:r>
                <a:endParaRPr lang="de-DE" dirty="0"/>
              </a:p>
              <a:p>
                <a:pPr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de-DE" dirty="0"/>
                  <a:t> = </a:t>
                </a:r>
                <a:r>
                  <a:rPr lang="de-DE" dirty="0" smtClean="0"/>
                  <a:t>0,05 </a:t>
                </a:r>
                <a:r>
                  <a:rPr lang="de-DE" dirty="0" smtClean="0">
                    <a:solidFill>
                      <a:schemeClr val="bg1">
                        <a:lumMod val="50000"/>
                      </a:schemeClr>
                    </a:solidFill>
                  </a:rPr>
                  <a:t>(Post Hoc: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0,0167</a:t>
                </a:r>
                <a:r>
                  <a:rPr lang="de-DE" dirty="0" smtClean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  <a:p>
                <a:pPr>
                  <a:buFont typeface="Wingdings" charset="2"/>
                  <a:buChar char="§"/>
                </a:pPr>
                <a:r>
                  <a:rPr lang="de-DE" dirty="0" smtClean="0">
                    <a:ea typeface="Cambria Math" charset="0"/>
                    <a:cs typeface="Cambria Math" charset="0"/>
                  </a:rPr>
                  <a:t>➔ </a:t>
                </a:r>
                <a:r>
                  <a:rPr lang="de-DE" dirty="0" smtClean="0"/>
                  <a:t>Die Assistenz in der Stufe 90% führt zu signifikant weniger Beanspruchung</a:t>
                </a:r>
              </a:p>
              <a:p>
                <a:pPr>
                  <a:buFont typeface="Wingdings" charset="2"/>
                  <a:buChar char="§"/>
                </a:pPr>
                <a:r>
                  <a:rPr lang="de-DE" dirty="0" smtClean="0">
                    <a:ea typeface="Cambria Math" charset="0"/>
                    <a:cs typeface="Cambria Math" charset="0"/>
                  </a:rPr>
                  <a:t>➔ </a:t>
                </a:r>
                <a:r>
                  <a:rPr lang="de-DE" dirty="0">
                    <a:ea typeface="Cambria Math" charset="0"/>
                    <a:cs typeface="Cambria Math" charset="0"/>
                  </a:rPr>
                  <a:t>Kein sign. Unterschied zur jeweils </a:t>
                </a:r>
                <a:r>
                  <a:rPr lang="de-DE" dirty="0"/>
                  <a:t>benachbarten </a:t>
                </a:r>
                <a:r>
                  <a:rPr lang="de-DE" dirty="0" smtClean="0"/>
                  <a:t>Stufe</a:t>
                </a:r>
              </a:p>
              <a:p>
                <a:pPr>
                  <a:buFont typeface="Wingdings" charset="2"/>
                  <a:buChar char="§"/>
                </a:pPr>
                <a:r>
                  <a:rPr lang="de-DE" dirty="0"/>
                  <a:t>𝑟 = -</a:t>
                </a:r>
                <a:r>
                  <a:rPr lang="de-DE" dirty="0" smtClean="0"/>
                  <a:t>0.33</a:t>
                </a:r>
                <a:endParaRPr lang="de-DE" dirty="0"/>
              </a:p>
            </p:txBody>
          </p:sp>
        </mc:Choice>
        <mc:Fallback>
          <p:sp>
            <p:nvSpPr>
              <p:cNvPr id="55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19175" y="1700213"/>
                <a:ext cx="5076825" cy="4854699"/>
              </a:xfrm>
              <a:blipFill rotWithShape="0">
                <a:blip r:embed="rId3"/>
                <a:stretch>
                  <a:fillRect l="-960" t="-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Bild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2" y="1700212"/>
            <a:ext cx="5157787" cy="51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Bearbeitungsgegenstand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Auswertung: </a:t>
            </a:r>
            <a:r>
              <a:rPr lang="de-DE" dirty="0">
                <a:solidFill>
                  <a:schemeClr val="tx1"/>
                </a:solidFill>
              </a:rPr>
              <a:t>persönliche Empfindungen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Inhaltsplatzhalter 3"/>
              <p:cNvSpPr>
                <a:spLocks noGrp="1"/>
              </p:cNvSpPr>
              <p:nvPr>
                <p:ph idx="4294967295"/>
              </p:nvPr>
            </p:nvSpPr>
            <p:spPr>
              <a:xfrm>
                <a:off x="1019175" y="1700213"/>
                <a:ext cx="5076825" cy="4854699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:r>
                  <a:rPr lang="de-DE" sz="1800" dirty="0" smtClean="0"/>
                  <a:t>“</a:t>
                </a:r>
                <a:r>
                  <a:rPr lang="de-DE" sz="1800" dirty="0"/>
                  <a:t>Wie monoton empfandst du die Annotation des vergangenen Blocks?</a:t>
                </a:r>
                <a:r>
                  <a:rPr lang="de-DE" sz="1800" dirty="0" smtClean="0"/>
                  <a:t>“</a:t>
                </a:r>
              </a:p>
              <a:p>
                <a:pPr>
                  <a:buFont typeface="Wingdings" charset="2"/>
                  <a:buChar char="§"/>
                </a:pPr>
                <a:endParaRPr lang="de-DE" dirty="0"/>
              </a:p>
              <a:p>
                <a:pPr>
                  <a:buFont typeface="Wingdings" charset="2"/>
                  <a:buChar char="§"/>
                </a:pPr>
                <a:r>
                  <a:rPr lang="de-DE" dirty="0"/>
                  <a:t>Baseline</a:t>
                </a:r>
                <a:r>
                  <a:rPr lang="de-DE" dirty="0">
                    <a:latin typeface="Gill Sans MT" charset="0"/>
                    <a:ea typeface="Gill Sans MT" charset="0"/>
                    <a:cs typeface="Gill Sans MT" charset="0"/>
                  </a:rPr>
                  <a:t>: </a:t>
                </a:r>
                <a:r>
                  <a:rPr lang="hr-HR" dirty="0" smtClean="0">
                    <a:latin typeface="Gill Sans MT" charset="0"/>
                    <a:ea typeface="Gill Sans MT" charset="0"/>
                    <a:cs typeface="Gill Sans MT" charset="0"/>
                  </a:rPr>
                  <a:t>3,67</a:t>
                </a:r>
                <a:r>
                  <a:rPr lang="en-US" dirty="0" smtClean="0"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  <a:r>
                  <a:rPr lang="en-US" dirty="0">
                    <a:latin typeface="Gill Sans MT" charset="0"/>
                    <a:ea typeface="Gill Sans MT" charset="0"/>
                    <a:cs typeface="Gill Sans MT" charset="0"/>
                  </a:rPr>
                  <a:t>auf </a:t>
                </a:r>
                <a:r>
                  <a:rPr lang="en-US" dirty="0" err="1" smtClean="0">
                    <a:latin typeface="Gill Sans MT" charset="0"/>
                    <a:ea typeface="Gill Sans MT" charset="0"/>
                    <a:cs typeface="Gill Sans MT" charset="0"/>
                  </a:rPr>
                  <a:t>einer</a:t>
                </a:r>
                <a:r>
                  <a:rPr lang="en-US" dirty="0" smtClean="0"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  <a:r>
                  <a:rPr lang="en-US" dirty="0" err="1" smtClean="0">
                    <a:latin typeface="Gill Sans MT" charset="0"/>
                    <a:ea typeface="Gill Sans MT" charset="0"/>
                    <a:cs typeface="Gill Sans MT" charset="0"/>
                  </a:rPr>
                  <a:t>Skala</a:t>
                </a:r>
                <a:r>
                  <a:rPr lang="en-US" dirty="0" smtClean="0"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  <a:r>
                  <a:rPr lang="en-US" dirty="0">
                    <a:latin typeface="Gill Sans MT" charset="0"/>
                    <a:ea typeface="Gill Sans MT" charset="0"/>
                    <a:cs typeface="Gill Sans MT" charset="0"/>
                  </a:rPr>
                  <a:t>von 1 </a:t>
                </a:r>
                <a:r>
                  <a:rPr lang="en-US" dirty="0" err="1">
                    <a:latin typeface="Gill Sans MT" charset="0"/>
                    <a:ea typeface="Gill Sans MT" charset="0"/>
                    <a:cs typeface="Gill Sans MT" charset="0"/>
                  </a:rPr>
                  <a:t>bis</a:t>
                </a:r>
                <a:r>
                  <a:rPr lang="en-US" dirty="0"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  <a:r>
                  <a:rPr lang="en-US" dirty="0" smtClean="0">
                    <a:latin typeface="Gill Sans MT" charset="0"/>
                    <a:ea typeface="Gill Sans MT" charset="0"/>
                    <a:cs typeface="Gill Sans MT" charset="0"/>
                  </a:rPr>
                  <a:t>7</a:t>
                </a:r>
                <a:endParaRPr lang="de-DE" dirty="0" smtClean="0"/>
              </a:p>
              <a:p>
                <a:pPr>
                  <a:buFont typeface="Wingdings" charset="2"/>
                  <a:buChar char="§"/>
                </a:pPr>
                <a:r>
                  <a:rPr lang="de-DE" dirty="0" smtClean="0"/>
                  <a:t>3x </a:t>
                </a:r>
                <a:r>
                  <a:rPr lang="de-DE" dirty="0" err="1" smtClean="0"/>
                  <a:t>One</a:t>
                </a:r>
                <a:r>
                  <a:rPr lang="de-DE" dirty="0" smtClean="0"/>
                  <a:t> </a:t>
                </a:r>
                <a:r>
                  <a:rPr lang="de-DE" dirty="0"/>
                  <a:t>Sample </a:t>
                </a:r>
                <a:r>
                  <a:rPr lang="de-DE" dirty="0" smtClean="0"/>
                  <a:t>T-Test</a:t>
                </a:r>
              </a:p>
              <a:p>
                <a:pPr>
                  <a:buFont typeface="Wingdings" charset="2"/>
                  <a:buChar char="§"/>
                </a:pPr>
                <a:r>
                  <a:rPr lang="de-DE" dirty="0" smtClean="0"/>
                  <a:t>ANOVA</a:t>
                </a:r>
                <a:endParaRPr lang="de-DE" dirty="0"/>
              </a:p>
              <a:p>
                <a:pPr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de-DE" dirty="0"/>
                  <a:t> = 0,05</a:t>
                </a:r>
              </a:p>
              <a:p>
                <a:pPr>
                  <a:buFont typeface="Wingdings" charset="2"/>
                  <a:buChar char="§"/>
                </a:pPr>
                <a:r>
                  <a:rPr lang="de-DE" dirty="0" smtClean="0">
                    <a:ea typeface="Cambria Math" charset="0"/>
                    <a:cs typeface="Cambria Math" charset="0"/>
                  </a:rPr>
                  <a:t>➔ </a:t>
                </a:r>
                <a:r>
                  <a:rPr lang="de-DE" dirty="0" smtClean="0"/>
                  <a:t>Die Assistenz wirkt in keiner Stufe signifikant auf die empfundene Monotonie.</a:t>
                </a:r>
              </a:p>
              <a:p>
                <a:pPr>
                  <a:buFont typeface="Wingdings" charset="2"/>
                  <a:buChar char="§"/>
                </a:pPr>
                <a:r>
                  <a:rPr lang="de-DE" dirty="0" smtClean="0">
                    <a:ea typeface="Cambria Math" charset="0"/>
                    <a:cs typeface="Cambria Math" charset="0"/>
                  </a:rPr>
                  <a:t>➔ </a:t>
                </a:r>
                <a:r>
                  <a:rPr lang="de-DE" dirty="0">
                    <a:ea typeface="Cambria Math" charset="0"/>
                    <a:cs typeface="Cambria Math" charset="0"/>
                  </a:rPr>
                  <a:t>Kein sign. Unterschied zur jeweils </a:t>
                </a:r>
                <a:r>
                  <a:rPr lang="de-DE" dirty="0"/>
                  <a:t>benachbarten </a:t>
                </a:r>
                <a:r>
                  <a:rPr lang="de-DE" dirty="0" smtClean="0"/>
                  <a:t>Stufe</a:t>
                </a:r>
              </a:p>
              <a:p>
                <a:pPr>
                  <a:buFont typeface="Wingdings" charset="2"/>
                  <a:buChar char="§"/>
                </a:pPr>
                <a:r>
                  <a:rPr lang="de-DE" dirty="0"/>
                  <a:t>𝑟 = </a:t>
                </a:r>
                <a:r>
                  <a:rPr lang="de-DE" dirty="0" smtClean="0"/>
                  <a:t>0.06</a:t>
                </a:r>
                <a:endParaRPr lang="de-DE" dirty="0"/>
              </a:p>
            </p:txBody>
          </p:sp>
        </mc:Choice>
        <mc:Fallback>
          <p:sp>
            <p:nvSpPr>
              <p:cNvPr id="55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19175" y="1700213"/>
                <a:ext cx="5076825" cy="4854699"/>
              </a:xfrm>
              <a:blipFill rotWithShape="0">
                <a:blip r:embed="rId3"/>
                <a:stretch>
                  <a:fillRect l="-960" t="-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Bild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2" y="1700212"/>
            <a:ext cx="5157787" cy="51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Konsequenzen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53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sz="3200" dirty="0" smtClean="0"/>
              <a:t>Diskussion</a:t>
            </a:r>
            <a:r>
              <a:rPr lang="de-DE" dirty="0" smtClean="0"/>
              <a:t>,   </a:t>
            </a:r>
            <a:r>
              <a:rPr lang="de-DE" sz="3200" dirty="0" smtClean="0"/>
              <a:t>Kritik  </a:t>
            </a:r>
            <a:r>
              <a:rPr lang="de-DE" dirty="0" smtClean="0"/>
              <a:t> und</a:t>
            </a:r>
          </a:p>
          <a:p>
            <a:pPr algn="ctr"/>
            <a:r>
              <a:rPr lang="de-DE" sz="3200" dirty="0" smtClean="0"/>
              <a:t>weiterführende Fragestellungen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610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54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019174" y="1700212"/>
            <a:ext cx="5076825" cy="4784621"/>
          </a:xfrm>
        </p:spPr>
        <p:txBody>
          <a:bodyPr>
            <a:normAutofit/>
          </a:bodyPr>
          <a:lstStyle/>
          <a:p>
            <a:r>
              <a:rPr lang="de-DE" dirty="0" smtClean="0"/>
              <a:t>10% richtiges Assistenzsystem</a:t>
            </a:r>
          </a:p>
          <a:p>
            <a:pPr lvl="1"/>
            <a:r>
              <a:rPr lang="de-DE" dirty="0" smtClean="0"/>
              <a:t>“Verschlimmbessert“</a:t>
            </a:r>
          </a:p>
          <a:p>
            <a:r>
              <a:rPr lang="de-DE" dirty="0" smtClean="0"/>
              <a:t>90% richtiges Assistenzsystem</a:t>
            </a:r>
          </a:p>
          <a:p>
            <a:pPr lvl="1"/>
            <a:r>
              <a:rPr lang="de-DE" dirty="0" smtClean="0"/>
              <a:t>unrealistisch</a:t>
            </a:r>
          </a:p>
          <a:p>
            <a:r>
              <a:rPr lang="de-DE" dirty="0" smtClean="0"/>
              <a:t>50% </a:t>
            </a:r>
            <a:r>
              <a:rPr lang="de-DE" dirty="0"/>
              <a:t>richtiges </a:t>
            </a:r>
            <a:r>
              <a:rPr lang="de-DE" dirty="0" smtClean="0"/>
              <a:t>Assistenzsystem</a:t>
            </a:r>
          </a:p>
          <a:p>
            <a:pPr lvl="1"/>
            <a:r>
              <a:rPr lang="de-DE" dirty="0" smtClean="0"/>
              <a:t>Technisch realistisch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>
                <a:ea typeface="Cambria Math" charset="0"/>
                <a:cs typeface="Cambria Math" charset="0"/>
              </a:rPr>
              <a:t>➔ </a:t>
            </a:r>
            <a:r>
              <a:rPr lang="de-DE" dirty="0" smtClean="0"/>
              <a:t>Keine </a:t>
            </a:r>
            <a:r>
              <a:rPr lang="de-DE" dirty="0"/>
              <a:t>Assistenz wenn Antwortqualität nicht sichergestellt werden kann</a:t>
            </a:r>
          </a:p>
          <a:p>
            <a:pPr lvl="1"/>
            <a:r>
              <a:rPr lang="de-DE" dirty="0"/>
              <a:t>Nicht von Anfang an</a:t>
            </a:r>
          </a:p>
          <a:p>
            <a:r>
              <a:rPr lang="de-DE" dirty="0"/>
              <a:t>Genaue Grenze zwischen positivem und negativem Einfluss offen</a:t>
            </a:r>
          </a:p>
          <a:p>
            <a:pPr lvl="1"/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6095999" y="1700213"/>
            <a:ext cx="5076825" cy="447675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Weiterführende Fragestellungen</a:t>
            </a:r>
            <a:endParaRPr lang="de-DE" dirty="0"/>
          </a:p>
          <a:p>
            <a:pPr marL="228600" lvl="1"/>
            <a:r>
              <a:rPr lang="de-DE" sz="1800" dirty="0"/>
              <a:t>Linearer </a:t>
            </a:r>
            <a:r>
              <a:rPr lang="de-DE" sz="1800" dirty="0" smtClean="0"/>
              <a:t>Zusammenhang?</a:t>
            </a:r>
          </a:p>
          <a:p>
            <a:pPr marL="457200" lvl="2"/>
            <a:r>
              <a:rPr lang="de-DE" dirty="0" smtClean="0"/>
              <a:t>Ab </a:t>
            </a:r>
            <a:r>
              <a:rPr lang="de-DE" dirty="0"/>
              <a:t>wann “lohnt“ die Assistenz</a:t>
            </a:r>
            <a:r>
              <a:rPr lang="de-DE" dirty="0" smtClean="0"/>
              <a:t>?</a:t>
            </a:r>
          </a:p>
          <a:p>
            <a:pPr marL="228600" lvl="1"/>
            <a:r>
              <a:rPr lang="de-DE" sz="1800" dirty="0" smtClean="0"/>
              <a:t>Unterschiedliche Korrekturleistungen?</a:t>
            </a:r>
          </a:p>
          <a:p>
            <a:pPr marL="457200" lvl="2"/>
            <a:r>
              <a:rPr lang="de-DE" dirty="0"/>
              <a:t>Wie schwierig ist es unterschiedliche </a:t>
            </a:r>
            <a:r>
              <a:rPr lang="de-DE" dirty="0" smtClean="0"/>
              <a:t>Kategorien </a:t>
            </a:r>
            <a:r>
              <a:rPr lang="de-DE" dirty="0"/>
              <a:t>von </a:t>
            </a:r>
            <a:r>
              <a:rPr lang="de-DE" dirty="0" smtClean="0"/>
              <a:t>Fehlern </a:t>
            </a:r>
            <a:r>
              <a:rPr lang="de-DE" dirty="0"/>
              <a:t>zu </a:t>
            </a:r>
            <a:r>
              <a:rPr lang="de-DE" dirty="0" smtClean="0"/>
              <a:t>korrigieren?</a:t>
            </a:r>
            <a:endParaRPr lang="de-DE" dirty="0"/>
          </a:p>
          <a:p>
            <a:pPr marL="457200" lvl="2"/>
            <a:endParaRPr lang="de-DE" dirty="0"/>
          </a:p>
          <a:p>
            <a:endParaRPr lang="de-DE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1595438" y="620817"/>
            <a:ext cx="9001125" cy="7715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Konsequenzen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4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Tellerrand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55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sz="3200" dirty="0" smtClean="0"/>
              <a:t>Wie funktioniert dieses</a:t>
            </a:r>
          </a:p>
          <a:p>
            <a:pPr algn="ctr"/>
            <a:r>
              <a:rPr lang="de-DE" sz="3200" dirty="0" err="1" smtClean="0"/>
              <a:t>Machine</a:t>
            </a:r>
            <a:r>
              <a:rPr lang="de-DE" sz="3200" dirty="0" smtClean="0"/>
              <a:t> Learning eigentlich?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50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56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019175" y="1700213"/>
            <a:ext cx="101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“Ein Teilbereich der künstlichen Intelligenz der Computern die Möglichkeit gibt, </a:t>
            </a:r>
            <a:r>
              <a:rPr lang="de-DE" dirty="0" smtClean="0">
                <a:solidFill>
                  <a:srgbClr val="E84C22"/>
                </a:solidFill>
              </a:rPr>
              <a:t>durch lernen eine Aufgabe zu lösen ohne speziell darauf programmiert worden zu sein.“ </a:t>
            </a:r>
            <a:r>
              <a:rPr lang="mr-IN" sz="1200" dirty="0" smtClean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 Lukas </a:t>
            </a:r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Masuch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, SAP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19175" y="6214348"/>
            <a:ext cx="957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➔</a:t>
            </a:r>
            <a:r>
              <a:rPr lang="de-DE" dirty="0" smtClean="0"/>
              <a:t> Aus bekannten Daten lernen um anschließend Vorhersagen über neuer Daten zu treffen.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333001" y="2946854"/>
            <a:ext cx="2019657" cy="85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(annotierte-) Trainingsdaten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083323" y="2946854"/>
            <a:ext cx="2019657" cy="85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Machine</a:t>
            </a:r>
            <a:r>
              <a:rPr lang="de-DE" dirty="0" smtClean="0"/>
              <a:t> Learning Algorithmus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333001" y="4761586"/>
            <a:ext cx="2019657" cy="85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083322" y="4761586"/>
            <a:ext cx="2019657" cy="85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Gelerntes Modell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833643" y="4761586"/>
            <a:ext cx="2019657" cy="85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Vorhersage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3"/>
            <a:endCxn id="10" idx="1"/>
          </p:cNvCxnSpPr>
          <p:nvPr/>
        </p:nvCxnSpPr>
        <p:spPr>
          <a:xfrm>
            <a:off x="4352658" y="3374866"/>
            <a:ext cx="730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3"/>
            <a:endCxn id="12" idx="1"/>
          </p:cNvCxnSpPr>
          <p:nvPr/>
        </p:nvCxnSpPr>
        <p:spPr>
          <a:xfrm>
            <a:off x="4352658" y="5189598"/>
            <a:ext cx="73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2" idx="3"/>
            <a:endCxn id="13" idx="1"/>
          </p:cNvCxnSpPr>
          <p:nvPr/>
        </p:nvCxnSpPr>
        <p:spPr>
          <a:xfrm>
            <a:off x="7102979" y="5189598"/>
            <a:ext cx="73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019175" y="4329113"/>
            <a:ext cx="101536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1019175" y="4057055"/>
            <a:ext cx="997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Training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013478" y="4343857"/>
            <a:ext cx="997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Vorhersage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Gerade Verbindung mit Pfeil 26"/>
          <p:cNvCxnSpPr>
            <a:stCxn id="10" idx="2"/>
            <a:endCxn id="12" idx="0"/>
          </p:cNvCxnSpPr>
          <p:nvPr/>
        </p:nvCxnSpPr>
        <p:spPr>
          <a:xfrm flipH="1">
            <a:off x="6093151" y="3802878"/>
            <a:ext cx="1" cy="95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>
            <a:normAutofit fontScale="90000"/>
          </a:bodyPr>
          <a:lstStyle/>
          <a:p>
            <a:r>
              <a:rPr lang="de-DE" dirty="0"/>
              <a:t>Textannotationen für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6096000" y="1700213"/>
            <a:ext cx="576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FontAwesome" charset="0"/>
                <a:ea typeface="FontAwesome" charset="0"/>
                <a:cs typeface="FontAwesome" charset="0"/>
              </a:rPr>
              <a:t>          </a:t>
            </a:r>
            <a:r>
              <a:rPr lang="de-DE" sz="3200" dirty="0">
                <a:latin typeface="FontAwesome" charset="0"/>
                <a:ea typeface="FontAwesome" charset="0"/>
                <a:cs typeface="FontAwesome" charset="0"/>
              </a:rPr>
              <a:t> </a:t>
            </a:r>
            <a:r>
              <a:rPr lang="de-DE" sz="3200" dirty="0" smtClean="0">
                <a:latin typeface="FontAwesome" charset="0"/>
                <a:ea typeface="FontAwesome" charset="0"/>
                <a:cs typeface="FontAwesome" charset="0"/>
              </a:rPr>
              <a:t> </a:t>
            </a:r>
            <a:endParaRPr lang="de-DE" sz="3200" dirty="0"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096000" y="3276673"/>
            <a:ext cx="598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“Schreib </a:t>
            </a:r>
            <a:r>
              <a:rPr lang="de-DE" b="1" dirty="0" smtClean="0">
                <a:solidFill>
                  <a:srgbClr val="94B243"/>
                </a:solidFill>
              </a:rPr>
              <a:t>Vera</a:t>
            </a:r>
            <a:r>
              <a:rPr lang="de-DE" dirty="0" smtClean="0"/>
              <a:t> </a:t>
            </a:r>
            <a:r>
              <a:rPr lang="de-DE" dirty="0"/>
              <a:t>eine </a:t>
            </a:r>
            <a:r>
              <a:rPr lang="de-DE" dirty="0" smtClean="0"/>
              <a:t>SMS wie das Wetter in 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Berlin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smtClean="0"/>
              <a:t>gerade ist.“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663142" y="3829880"/>
            <a:ext cx="150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Person, in “Kontakte“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nachschlagen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0311782" y="4014546"/>
            <a:ext cx="426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Ort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Gerade Verbindung mit Pfeil 26"/>
          <p:cNvCxnSpPr>
            <a:stCxn id="24" idx="0"/>
          </p:cNvCxnSpPr>
          <p:nvPr/>
        </p:nvCxnSpPr>
        <p:spPr>
          <a:xfrm flipV="1">
            <a:off x="7415688" y="3636408"/>
            <a:ext cx="622" cy="19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5" idx="0"/>
          </p:cNvCxnSpPr>
          <p:nvPr/>
        </p:nvCxnSpPr>
        <p:spPr>
          <a:xfrm flipV="1">
            <a:off x="10525078" y="3608468"/>
            <a:ext cx="0" cy="40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eschweifte Klammer rechts 31"/>
          <p:cNvSpPr/>
          <p:nvPr/>
        </p:nvSpPr>
        <p:spPr>
          <a:xfrm rot="16200000">
            <a:off x="7162029" y="1885869"/>
            <a:ext cx="277403" cy="22276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6951704" y="2584173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Aufgabe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Geschweifte Klammer rechts 33"/>
          <p:cNvSpPr/>
          <p:nvPr/>
        </p:nvSpPr>
        <p:spPr>
          <a:xfrm rot="16200000">
            <a:off x="10026127" y="1674681"/>
            <a:ext cx="277403" cy="26433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9758521" y="2596033"/>
            <a:ext cx="812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Inhalt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084186" y="4425924"/>
            <a:ext cx="115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Zielformat: Text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Gerade Verbindung mit Pfeil 37"/>
          <p:cNvCxnSpPr>
            <a:stCxn id="36" idx="0"/>
          </p:cNvCxnSpPr>
          <p:nvPr/>
        </p:nvCxnSpPr>
        <p:spPr>
          <a:xfrm flipH="1" flipV="1">
            <a:off x="6663190" y="3608468"/>
            <a:ext cx="1" cy="8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599269" y="442038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Ziel: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Nachrichten App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Gerade Verbindung mit Pfeil 39"/>
          <p:cNvCxnSpPr>
            <a:stCxn id="39" idx="0"/>
          </p:cNvCxnSpPr>
          <p:nvPr/>
        </p:nvCxnSpPr>
        <p:spPr>
          <a:xfrm flipH="1" flipV="1">
            <a:off x="8219310" y="3640462"/>
            <a:ext cx="1" cy="7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9071877" y="4425923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Datenquelle: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Wetter App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Gerade Verbindung mit Pfeil 42"/>
          <p:cNvCxnSpPr>
            <a:stCxn id="42" idx="0"/>
          </p:cNvCxnSpPr>
          <p:nvPr/>
        </p:nvCxnSpPr>
        <p:spPr>
          <a:xfrm flipV="1">
            <a:off x="9556946" y="3608469"/>
            <a:ext cx="2339" cy="8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10832758" y="4512713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Zeitpunkt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rade Verbindung mit Pfeil 47"/>
          <p:cNvCxnSpPr>
            <a:stCxn id="46" idx="0"/>
          </p:cNvCxnSpPr>
          <p:nvPr/>
        </p:nvCxnSpPr>
        <p:spPr>
          <a:xfrm flipH="1" flipV="1">
            <a:off x="11232066" y="3602792"/>
            <a:ext cx="1" cy="90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6" idx="1"/>
            <a:endCxn id="42" idx="3"/>
          </p:cNvCxnSpPr>
          <p:nvPr/>
        </p:nvCxnSpPr>
        <p:spPr>
          <a:xfrm flipH="1">
            <a:off x="10042014" y="4651213"/>
            <a:ext cx="790744" cy="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096000" y="1695870"/>
            <a:ext cx="576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FontAwesome" charset="0"/>
                <a:ea typeface="FontAwesome" charset="0"/>
                <a:cs typeface="FontAwesome" charset="0"/>
              </a:rPr>
              <a:t>          </a:t>
            </a:r>
            <a:r>
              <a:rPr lang="de-DE" sz="3200" dirty="0">
                <a:latin typeface="FontAwesome" charset="0"/>
                <a:ea typeface="FontAwesome" charset="0"/>
                <a:cs typeface="FontAwesome" charset="0"/>
              </a:rPr>
              <a:t> </a:t>
            </a:r>
            <a:r>
              <a:rPr lang="de-DE" sz="3200" dirty="0" smtClean="0">
                <a:latin typeface="FontAwesome" charset="0"/>
                <a:ea typeface="FontAwesome" charset="0"/>
                <a:cs typeface="FontAwesome" charset="0"/>
              </a:rPr>
              <a:t>     </a:t>
            </a:r>
            <a:endParaRPr lang="de-DE" sz="3200" dirty="0"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60" name="Inhaltsplatzhalter 3"/>
          <p:cNvSpPr>
            <a:spLocks noGrp="1"/>
          </p:cNvSpPr>
          <p:nvPr>
            <p:ph idx="4294967295"/>
          </p:nvPr>
        </p:nvSpPr>
        <p:spPr>
          <a:xfrm>
            <a:off x="982663" y="1694916"/>
            <a:ext cx="5113337" cy="488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Zusammenhänge aus </a:t>
            </a:r>
            <a:r>
              <a:rPr lang="de-DE" dirty="0" smtClean="0"/>
              <a:t>Text erfassen</a:t>
            </a:r>
          </a:p>
          <a:p>
            <a:r>
              <a:rPr lang="de-DE" dirty="0"/>
              <a:t>Text für Maschinen nur Zeichenfolgen</a:t>
            </a:r>
          </a:p>
          <a:p>
            <a:r>
              <a:rPr lang="de-DE" dirty="0"/>
              <a:t>ML kann diese Zeichenfolgen analysieren</a:t>
            </a:r>
          </a:p>
          <a:p>
            <a:r>
              <a:rPr lang="de-DE" dirty="0">
                <a:ea typeface="Cambria Math" charset="0"/>
                <a:cs typeface="Cambria Math" charset="0"/>
              </a:rPr>
              <a:t>➔ </a:t>
            </a:r>
            <a:r>
              <a:rPr lang="de-DE" dirty="0"/>
              <a:t>Textverständnis </a:t>
            </a:r>
            <a:r>
              <a:rPr lang="de-DE" dirty="0" smtClean="0"/>
              <a:t>simulieren</a:t>
            </a:r>
          </a:p>
          <a:p>
            <a:endParaRPr lang="de-DE" dirty="0"/>
          </a:p>
          <a:p>
            <a:r>
              <a:rPr lang="de-DE" dirty="0"/>
              <a:t>Eigennamen erkennen:</a:t>
            </a:r>
          </a:p>
          <a:p>
            <a:pPr marL="228600" lvl="1" indent="0">
              <a:buNone/>
            </a:pPr>
            <a:r>
              <a:rPr lang="de-DE" dirty="0"/>
              <a:t>Um Wen oder Was geht es</a:t>
            </a:r>
            <a:r>
              <a:rPr lang="de-DE" dirty="0" smtClean="0"/>
              <a:t>?</a:t>
            </a:r>
          </a:p>
          <a:p>
            <a:r>
              <a:rPr lang="de-DE" dirty="0">
                <a:solidFill>
                  <a:schemeClr val="tx1"/>
                </a:solidFill>
              </a:rPr>
              <a:t>Satzstruktur </a:t>
            </a:r>
            <a:r>
              <a:rPr lang="de-DE" dirty="0" smtClean="0">
                <a:solidFill>
                  <a:schemeClr val="tx1"/>
                </a:solidFill>
              </a:rPr>
              <a:t>erkennen</a:t>
            </a:r>
          </a:p>
          <a:p>
            <a:r>
              <a:rPr lang="de-DE" dirty="0">
                <a:solidFill>
                  <a:schemeClr val="tx1"/>
                </a:solidFill>
              </a:rPr>
              <a:t>Schlüsselworte </a:t>
            </a:r>
            <a:r>
              <a:rPr lang="de-DE" dirty="0" smtClean="0">
                <a:solidFill>
                  <a:schemeClr val="tx1"/>
                </a:solidFill>
              </a:rPr>
              <a:t>erkennen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306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2" grpId="0" animBg="1"/>
      <p:bldP spid="33" grpId="0"/>
      <p:bldP spid="34" grpId="0" animBg="1"/>
      <p:bldP spid="35" grpId="0"/>
      <p:bldP spid="36" grpId="0"/>
      <p:bldP spid="39" grpId="0"/>
      <p:bldP spid="42" grpId="0"/>
      <p:bldP spid="4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7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019174" y="1700213"/>
            <a:ext cx="10153651" cy="447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</a:t>
            </a:r>
            <a:r>
              <a:rPr lang="de-DE" dirty="0" smtClean="0"/>
              <a:t>inzelne oder mehrere Worte in Text zu markieren (um Eigenschaften zu kennzeichnen).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Annotierte </a:t>
            </a:r>
            <a:r>
              <a:rPr lang="de-DE" dirty="0"/>
              <a:t>Texte als Trainingsdaten für </a:t>
            </a:r>
            <a:r>
              <a:rPr lang="de-DE" i="1" dirty="0" err="1"/>
              <a:t>Machine</a:t>
            </a:r>
            <a:r>
              <a:rPr lang="de-DE" i="1" dirty="0"/>
              <a:t> </a:t>
            </a:r>
            <a:r>
              <a:rPr lang="de-DE" i="1" dirty="0" smtClean="0"/>
              <a:t>Learning</a:t>
            </a:r>
          </a:p>
          <a:p>
            <a:pPr lvl="1"/>
            <a:r>
              <a:rPr lang="de-DE" dirty="0"/>
              <a:t>Ziel hier: Modell zur Erkennung von Personennamen und Firmen- bzw. Organisationsnamen</a:t>
            </a:r>
          </a:p>
          <a:p>
            <a:pPr lvl="1"/>
            <a:endParaRPr lang="de-DE" i="1" dirty="0" smtClean="0"/>
          </a:p>
          <a:p>
            <a:pPr lvl="1"/>
            <a:endParaRPr lang="de-DE" dirty="0" smtClean="0"/>
          </a:p>
        </p:txBody>
      </p:sp>
      <p:sp>
        <p:nvSpPr>
          <p:cNvPr id="6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Textannotationen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019175" y="2424335"/>
            <a:ext cx="110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Personenname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9680030" y="2424335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Firma / Organisation</a:t>
            </a:r>
            <a:endParaRPr lang="de-DE" sz="1200" dirty="0"/>
          </a:p>
        </p:txBody>
      </p:sp>
      <p:pic>
        <p:nvPicPr>
          <p:cNvPr id="24" name="Bild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05" y="2783967"/>
            <a:ext cx="8161588" cy="1544085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05" y="2785129"/>
            <a:ext cx="8155454" cy="1542924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>
            <a:off x="2120246" y="2583384"/>
            <a:ext cx="2349012" cy="427823"/>
          </a:xfrm>
          <a:prstGeom prst="straightConnector1">
            <a:avLst/>
          </a:prstGeom>
          <a:ln>
            <a:solidFill>
              <a:srgbClr val="94B2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2120246" y="2583384"/>
            <a:ext cx="4301102" cy="1270304"/>
          </a:xfrm>
          <a:prstGeom prst="straightConnector1">
            <a:avLst/>
          </a:prstGeom>
          <a:ln>
            <a:solidFill>
              <a:srgbClr val="94B2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8" idx="3"/>
          </p:cNvCxnSpPr>
          <p:nvPr/>
        </p:nvCxnSpPr>
        <p:spPr>
          <a:xfrm>
            <a:off x="2120246" y="2562835"/>
            <a:ext cx="1598999" cy="1424416"/>
          </a:xfrm>
          <a:prstGeom prst="straightConnector1">
            <a:avLst/>
          </a:prstGeom>
          <a:ln>
            <a:solidFill>
              <a:srgbClr val="94B2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6421348" y="2583383"/>
            <a:ext cx="3258682" cy="427823"/>
          </a:xfrm>
          <a:prstGeom prst="straightConnector1">
            <a:avLst/>
          </a:prstGeom>
          <a:ln>
            <a:solidFill>
              <a:srgbClr val="7888A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9" idx="1"/>
          </p:cNvCxnSpPr>
          <p:nvPr/>
        </p:nvCxnSpPr>
        <p:spPr>
          <a:xfrm flipH="1">
            <a:off x="6421348" y="2562835"/>
            <a:ext cx="3258682" cy="900434"/>
          </a:xfrm>
          <a:prstGeom prst="straightConnector1">
            <a:avLst/>
          </a:prstGeom>
          <a:ln>
            <a:solidFill>
              <a:srgbClr val="7888A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4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95438" y="620817"/>
            <a:ext cx="9001125" cy="771525"/>
          </a:xfrm>
        </p:spPr>
        <p:txBody>
          <a:bodyPr/>
          <a:lstStyle/>
          <a:p>
            <a:r>
              <a:rPr lang="de-DE" dirty="0"/>
              <a:t>Textannotationen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019175" y="1700213"/>
            <a:ext cx="5076825" cy="447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Bisherige Systeme für Textannotationen sind ungenügend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Aufgabe generell sehr </a:t>
            </a:r>
            <a:r>
              <a:rPr lang="de-DE" dirty="0"/>
              <a:t>monoton &amp; </a:t>
            </a:r>
            <a:r>
              <a:rPr lang="de-DE" dirty="0" smtClean="0"/>
              <a:t>beanspruchend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Sehr langwierig, dadurch teuer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Interfaces meist </a:t>
            </a:r>
            <a:r>
              <a:rPr lang="de-DE" dirty="0" err="1" smtClean="0"/>
              <a:t>unintuitiv</a:t>
            </a:r>
            <a:r>
              <a:rPr lang="de-DE" dirty="0" smtClean="0"/>
              <a:t>, ggf. viel Vorkenntnisse notwendig</a:t>
            </a:r>
          </a:p>
          <a:p>
            <a:pPr>
              <a:buFont typeface="Symbol" charset="2"/>
              <a:buChar char="Þ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Wie machen wir </a:t>
            </a:r>
            <a:r>
              <a:rPr lang="de-DE" dirty="0"/>
              <a:t>Textannotationen </a:t>
            </a:r>
            <a:r>
              <a:rPr lang="de-DE" dirty="0" smtClean="0"/>
              <a:t>einfacher?</a:t>
            </a:r>
          </a:p>
          <a:p>
            <a:pPr>
              <a:buFont typeface="Arial" charset="0"/>
              <a:buChar char="•"/>
            </a:pPr>
            <a:r>
              <a:rPr lang="de-DE" dirty="0"/>
              <a:t>N</a:t>
            </a:r>
            <a:r>
              <a:rPr lang="de-DE" dirty="0" smtClean="0"/>
              <a:t>eues Interface (Schlicht / stark </a:t>
            </a:r>
            <a:r>
              <a:rPr lang="de-DE" dirty="0" err="1" smtClean="0"/>
              <a:t>Use</a:t>
            </a:r>
            <a:r>
              <a:rPr lang="de-DE" dirty="0" smtClean="0"/>
              <a:t> Case orientiert)</a:t>
            </a:r>
          </a:p>
          <a:p>
            <a:pPr>
              <a:buFont typeface="Arial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ich iterativ verbessernde Assistenz um Belastung zu minimieren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7" y="1700213"/>
            <a:ext cx="5495774" cy="384274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889859" y="5603441"/>
            <a:ext cx="1970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- GATE, </a:t>
            </a:r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gate.ac.uk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199" y="4352464"/>
            <a:ext cx="8996363" cy="2231215"/>
          </a:xfrm>
        </p:spPr>
        <p:txBody>
          <a:bodyPr/>
          <a:lstStyle/>
          <a:p>
            <a:r>
              <a:rPr lang="de-DE" sz="3200" dirty="0" smtClean="0"/>
              <a:t>Effizienz</a:t>
            </a:r>
            <a:r>
              <a:rPr lang="de-DE" dirty="0"/>
              <a:t> </a:t>
            </a:r>
            <a:r>
              <a:rPr lang="de-DE" dirty="0" smtClean="0"/>
              <a:t>  eines   </a:t>
            </a:r>
            <a:r>
              <a:rPr lang="de-DE" sz="3200" dirty="0" smtClean="0"/>
              <a:t>Assistenzsystems</a:t>
            </a:r>
            <a:r>
              <a:rPr lang="de-DE" dirty="0" smtClean="0"/>
              <a:t>   für   </a:t>
            </a:r>
            <a:r>
              <a:rPr lang="de-DE" sz="3200" dirty="0" smtClean="0"/>
              <a:t>Textannotationen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CBD7-D3C7-1B40-8924-6E9DAA0B76B1}" type="slidenum">
              <a:rPr lang="de-DE" smtClean="0"/>
              <a:t>9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8702212" y="4883296"/>
            <a:ext cx="62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FontAwesome" charset="0"/>
                <a:ea typeface="FontAwesome" charset="0"/>
                <a:cs typeface="FontAwesome" charset="0"/>
              </a:rPr>
              <a:t></a:t>
            </a:r>
            <a:endParaRPr lang="de-DE" sz="3200" dirty="0">
              <a:latin typeface="FontAwesome" charset="0"/>
              <a:ea typeface="FontAwesome" charset="0"/>
              <a:cs typeface="FontAwesom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ket">
  <a:themeElements>
    <a:clrScheme name="Benutzerdefiniert 1">
      <a:dk1>
        <a:srgbClr val="000000"/>
      </a:dk1>
      <a:lt1>
        <a:srgbClr val="FFFFFF"/>
      </a:lt1>
      <a:dk2>
        <a:srgbClr val="505046"/>
      </a:dk2>
      <a:lt2>
        <a:srgbClr val="EDEEED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4805</Words>
  <Application>Microsoft Macintosh PowerPoint</Application>
  <PresentationFormat>Breitbild</PresentationFormat>
  <Paragraphs>1125</Paragraphs>
  <Slides>56</Slides>
  <Notes>48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65" baseType="lpstr">
      <vt:lpstr>Calibri</vt:lpstr>
      <vt:lpstr>Cambria Math</vt:lpstr>
      <vt:lpstr>FontAwesome</vt:lpstr>
      <vt:lpstr>Gill Sans MT</vt:lpstr>
      <vt:lpstr>Mangal</vt:lpstr>
      <vt:lpstr>Symbol</vt:lpstr>
      <vt:lpstr>Wingdings</vt:lpstr>
      <vt:lpstr>Arial</vt:lpstr>
      <vt:lpstr>Paket</vt:lpstr>
      <vt:lpstr>Untersuchung der Effizienz eines Assistenzsystems für Textannotationen</vt:lpstr>
      <vt:lpstr>Motivation</vt:lpstr>
      <vt:lpstr>Textannotationen</vt:lpstr>
      <vt:lpstr>Textannotationen für Machine Learning</vt:lpstr>
      <vt:lpstr>Textannotationen für Machine Learning</vt:lpstr>
      <vt:lpstr>Textannotationen für Machine Learning</vt:lpstr>
      <vt:lpstr>Textannotationen</vt:lpstr>
      <vt:lpstr>Textannotationen</vt:lpstr>
      <vt:lpstr>Motivation</vt:lpstr>
      <vt:lpstr>Assistenzsystem</vt:lpstr>
      <vt:lpstr>Assistenzsystem</vt:lpstr>
      <vt:lpstr>Assistenzsystem</vt:lpstr>
      <vt:lpstr>Motivation</vt:lpstr>
      <vt:lpstr>Effizienz</vt:lpstr>
      <vt:lpstr>Hypothesen</vt:lpstr>
      <vt:lpstr>Hypothesen</vt:lpstr>
      <vt:lpstr>Hypothesen</vt:lpstr>
      <vt:lpstr>Hypothesen</vt:lpstr>
      <vt:lpstr>Hypothesen</vt:lpstr>
      <vt:lpstr>Hypothesen</vt:lpstr>
      <vt:lpstr>Versuchsdesign</vt:lpstr>
      <vt:lpstr>Bearbeitungsgegenstand</vt:lpstr>
      <vt:lpstr>PowerPoint-Präsentation</vt:lpstr>
      <vt:lpstr>Bearbeitungsgegenstand</vt:lpstr>
      <vt:lpstr>Bearbeitungsgegenstand</vt:lpstr>
      <vt:lpstr>Bearbeitungsgegenstand</vt:lpstr>
      <vt:lpstr>PowerPoint-Präsentation</vt:lpstr>
      <vt:lpstr>PowerPoint-Präsentation</vt:lpstr>
      <vt:lpstr>PowerPoint-Präsentation</vt:lpstr>
      <vt:lpstr>PowerPoint-Präsentation</vt:lpstr>
      <vt:lpstr>Versuchsdurchführung</vt:lpstr>
      <vt:lpstr>Daten</vt:lpstr>
      <vt:lpstr>Bearbeitungsgegenstand</vt:lpstr>
      <vt:lpstr>Bearbeitungsgegenstand</vt:lpstr>
      <vt:lpstr>Bearbeitungsgegenstand</vt:lpstr>
      <vt:lpstr>Bearbeitungsgegenstand</vt:lpstr>
      <vt:lpstr>Bearbeitungsgegenstand</vt:lpstr>
      <vt:lpstr>Bearbeitungsgegenstand</vt:lpstr>
      <vt:lpstr>Bearbeitungsgegenstand</vt:lpstr>
      <vt:lpstr>Bearbeitungsgegenstand</vt:lpstr>
      <vt:lpstr>Bearbeitungsgegenstand</vt:lpstr>
      <vt:lpstr>Bearbeitungsgegenstand</vt:lpstr>
      <vt:lpstr>Bearbeitungsgegenstand</vt:lpstr>
      <vt:lpstr>Bearbeitungsgegenstand</vt:lpstr>
      <vt:lpstr>Bearbeitungsgegenstand</vt:lpstr>
      <vt:lpstr>Bearbeitungsgegenstand</vt:lpstr>
      <vt:lpstr>Bearbeitungsgegenstand</vt:lpstr>
      <vt:lpstr>Bearbeitungsgegenstand</vt:lpstr>
      <vt:lpstr>Hypothesen</vt:lpstr>
      <vt:lpstr>Hypothesen</vt:lpstr>
      <vt:lpstr>Bearbeitungsgegenstand</vt:lpstr>
      <vt:lpstr>Bearbeitungsgegenstand</vt:lpstr>
      <vt:lpstr>Konsequenzen</vt:lpstr>
      <vt:lpstr>PowerPoint-Präsentation</vt:lpstr>
      <vt:lpstr>Tellerrand</vt:lpstr>
      <vt:lpstr>Machine Learning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Untersuchung der Effizienz eines  Assistenzsystems für Textannotation </dc:title>
  <dc:creator>TU-Pseudonym 2503539468064477</dc:creator>
  <cp:lastModifiedBy>Robert Greinacher</cp:lastModifiedBy>
  <cp:revision>262</cp:revision>
  <cp:lastPrinted>2017-05-29T15:39:56Z</cp:lastPrinted>
  <dcterms:created xsi:type="dcterms:W3CDTF">2017-04-01T12:16:18Z</dcterms:created>
  <dcterms:modified xsi:type="dcterms:W3CDTF">2017-06-02T14:05:07Z</dcterms:modified>
</cp:coreProperties>
</file>